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7678"/>
    <a:srgbClr val="00AFD8"/>
    <a:srgbClr val="CF2453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817" autoAdjust="0"/>
  </p:normalViewPr>
  <p:slideViewPr>
    <p:cSldViewPr>
      <p:cViewPr varScale="1">
        <p:scale>
          <a:sx n="104" d="100"/>
          <a:sy n="104" d="100"/>
        </p:scale>
        <p:origin x="186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2227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040453" y="177111"/>
            <a:ext cx="1518167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33141A3-1B1D-499B-8EF6-0BB01072C42A}" type="datetimeFigureOut">
              <a:rPr lang="en-GB"/>
              <a:pPr>
                <a:defRPr/>
              </a:pPr>
              <a:t>04/10/2016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040453" y="9262735"/>
            <a:ext cx="1572517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0317889-7F52-4FE7-8ABA-65F3AA83C98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87" y="156325"/>
            <a:ext cx="2230996" cy="828523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30263" y="8995828"/>
            <a:ext cx="419744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 smtClean="0">
                <a:solidFill>
                  <a:prstClr val="black">
                    <a:tint val="75000"/>
                  </a:prstClr>
                </a:solidFill>
              </a:rPr>
              <a:t>STEM Learning operates the National STEM Learning Centre and Network, alongside other projects supporting STEM education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700" dirty="0" smtClean="0">
              <a:solidFill>
                <a:prstClr val="black">
                  <a:tint val="75000"/>
                </a:prst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 smtClean="0">
                <a:solidFill>
                  <a:prstClr val="black">
                    <a:tint val="75000"/>
                  </a:prstClr>
                </a:solidFill>
              </a:rPr>
              <a:t>www.stem.org.uk</a:t>
            </a:r>
          </a:p>
        </p:txBody>
      </p:sp>
    </p:spTree>
    <p:extLst>
      <p:ext uri="{BB962C8B-B14F-4D97-AF65-F5344CB8AC3E}">
        <p14:creationId xmlns:p14="http://schemas.microsoft.com/office/powerpoint/2010/main" val="22396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82039" y="165444"/>
            <a:ext cx="94726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100" smtClean="0"/>
            </a:lvl1pPr>
          </a:lstStyle>
          <a:p>
            <a:pPr>
              <a:defRPr/>
            </a:pPr>
            <a:fld id="{CFEEF0ED-5334-488F-92B1-69662E749F80}" type="datetimeFigureOut">
              <a:rPr lang="en-GB"/>
              <a:pPr>
                <a:defRPr/>
              </a:pPr>
              <a:t>04/10/2016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82843" y="9263140"/>
            <a:ext cx="1946464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DF1C27B-6FDC-4395-9A18-99386A8125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87" y="226671"/>
            <a:ext cx="2230996" cy="828523"/>
          </a:xfrm>
          <a:prstGeom prst="rect">
            <a:avLst/>
          </a:prstGeom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0263" y="8995828"/>
            <a:ext cx="4197448" cy="68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dirty="0" smtClean="0">
                <a:solidFill>
                  <a:prstClr val="black">
                    <a:tint val="75000"/>
                  </a:prstClr>
                </a:solidFill>
              </a:rPr>
              <a:t>STEM Learning operates the National STEM Learning Centre and Network, alongside other projects supporting STEM education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700" dirty="0" smtClean="0">
              <a:solidFill>
                <a:prstClr val="black">
                  <a:tint val="75000"/>
                </a:prst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50" b="1" dirty="0" smtClean="0">
                <a:solidFill>
                  <a:prstClr val="black">
                    <a:tint val="75000"/>
                  </a:prstClr>
                </a:solidFill>
              </a:rPr>
              <a:t>www.stem.org.uk</a:t>
            </a:r>
          </a:p>
        </p:txBody>
      </p:sp>
    </p:spTree>
    <p:extLst>
      <p:ext uri="{BB962C8B-B14F-4D97-AF65-F5344CB8AC3E}">
        <p14:creationId xmlns:p14="http://schemas.microsoft.com/office/powerpoint/2010/main" val="1150964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162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393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3922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39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39330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99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4958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316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077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354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866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4124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237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23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F1C27B-6FDC-4395-9A18-99386A81257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9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7" y="1988842"/>
            <a:ext cx="8352928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7" y="3789040"/>
            <a:ext cx="8352928" cy="163103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rgbClr val="747678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146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171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432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1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0" y="5589588"/>
            <a:ext cx="9144000" cy="0"/>
          </a:xfrm>
          <a:prstGeom prst="line">
            <a:avLst/>
          </a:prstGeom>
          <a:ln w="25400">
            <a:solidFill>
              <a:srgbClr val="74767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99" y="5724000"/>
            <a:ext cx="3142620" cy="1065600"/>
          </a:xfrm>
          <a:prstGeom prst="rect">
            <a:avLst/>
          </a:prstGeom>
        </p:spPr>
      </p:pic>
      <p:sp>
        <p:nvSpPr>
          <p:cNvPr id="5" name="TextBox 4"/>
          <p:cNvSpPr txBox="1">
            <a:spLocks noChangeArrowheads="1"/>
          </p:cNvSpPr>
          <p:nvPr userDrawn="1"/>
        </p:nvSpPr>
        <p:spPr bwMode="auto">
          <a:xfrm>
            <a:off x="3492500" y="5788025"/>
            <a:ext cx="547211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dirty="0" smtClean="0">
                <a:solidFill>
                  <a:prstClr val="black">
                    <a:tint val="75000"/>
                  </a:prstClr>
                </a:solidFill>
              </a:rPr>
              <a:t>The Science Learning Partnerships are part of the National STEM Learning Centre and Network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1000" dirty="0" smtClean="0">
              <a:solidFill>
                <a:prstClr val="black">
                  <a:tint val="75000"/>
                </a:prstClr>
              </a:soli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prstClr val="black">
                    <a:tint val="75000"/>
                  </a:prstClr>
                </a:solidFill>
              </a:rPr>
              <a:t>www.stem.org.uk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F2453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CF2453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747678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747678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747678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47678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747678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 bwMode="auto">
          <a:xfrm>
            <a:off x="395288" y="1989138"/>
            <a:ext cx="8353425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 smtClean="0"/>
              <a:t>Reporting – using the Planning Tool and monitoring progress against KPIs using Achiever</a:t>
            </a:r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 bwMode="auto">
          <a:xfrm>
            <a:off x="395288" y="3789363"/>
            <a:ext cx="8353425" cy="1630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altLang="en-US" b="1" dirty="0" smtClean="0"/>
          </a:p>
          <a:p>
            <a:pPr eaLnBrk="1" hangingPunct="1"/>
            <a:r>
              <a:rPr lang="en-GB" altLang="en-US" dirty="0" smtClean="0"/>
              <a:t>Wayne Jarvis, Regional Lead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89" y="378108"/>
            <a:ext cx="8581141" cy="48245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15616" y="1556792"/>
            <a:ext cx="1224136" cy="2880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263691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Eligible from the Criteria drop down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745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089" y="378108"/>
            <a:ext cx="8581141" cy="48245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15616" y="1556792"/>
            <a:ext cx="1224136" cy="2880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2636912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Eligible from the Criteria drop down box</a:t>
            </a:r>
          </a:p>
          <a:p>
            <a:endParaRPr lang="en-GB" dirty="0"/>
          </a:p>
          <a:p>
            <a:r>
              <a:rPr lang="en-GB" dirty="0" smtClean="0"/>
              <a:t>Then click View Report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812360" y="935276"/>
            <a:ext cx="958191" cy="261476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3" y="188640"/>
            <a:ext cx="8972614" cy="50446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30694" y="3320815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report will then be generated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08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34" y="301383"/>
            <a:ext cx="8947571" cy="50305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8104" y="2816658"/>
            <a:ext cx="30243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report will be generated and your SLP regional data will be shown</a:t>
            </a:r>
          </a:p>
          <a:p>
            <a:endParaRPr lang="en-GB" dirty="0"/>
          </a:p>
          <a:p>
            <a:r>
              <a:rPr lang="en-GB" dirty="0" smtClean="0"/>
              <a:t>Click the + next to the region you are in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71600" y="3645024"/>
            <a:ext cx="144016" cy="864096"/>
          </a:xfrm>
          <a:prstGeom prst="rect">
            <a:avLst/>
          </a:prstGeom>
          <a:noFill/>
          <a:ln w="412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41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9" y="332679"/>
            <a:ext cx="9009641" cy="5065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66319" y="2348880"/>
            <a:ext cx="3894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Your SLP data will be shown.</a:t>
            </a:r>
          </a:p>
          <a:p>
            <a:endParaRPr lang="en-GB" dirty="0"/>
          </a:p>
          <a:p>
            <a:r>
              <a:rPr lang="en-GB" dirty="0" smtClean="0"/>
              <a:t>This is the number that should be put into the monthly report.</a:t>
            </a:r>
          </a:p>
          <a:p>
            <a:endParaRPr lang="en-GB" dirty="0"/>
          </a:p>
          <a:p>
            <a:r>
              <a:rPr lang="en-GB" dirty="0" smtClean="0"/>
              <a:t>Repeat this process to get your “Year to date” data by changing the date parameters in the report.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47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99" y="332679"/>
            <a:ext cx="9009641" cy="50654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66319" y="2348880"/>
            <a:ext cx="38941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By clicking on the number in the report next to your SLP you will be able to drill down into your data that has been recorded. </a:t>
            </a:r>
          </a:p>
          <a:p>
            <a:endParaRPr lang="en-GB" dirty="0"/>
          </a:p>
          <a:p>
            <a:r>
              <a:rPr lang="en-GB" dirty="0" smtClean="0"/>
              <a:t>This is useful to cross check your throughput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491880" y="3356992"/>
            <a:ext cx="720080" cy="216024"/>
          </a:xfrm>
          <a:prstGeom prst="rect">
            <a:avLst/>
          </a:prstGeom>
          <a:noFill/>
          <a:ln w="603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1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9" y="293942"/>
            <a:ext cx="9044742" cy="5085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3492" y="3789040"/>
            <a:ext cx="7545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report of your data will then load (in very small print!)</a:t>
            </a:r>
          </a:p>
          <a:p>
            <a:endParaRPr lang="en-GB" dirty="0"/>
          </a:p>
          <a:p>
            <a:r>
              <a:rPr lang="en-GB" dirty="0" smtClean="0"/>
              <a:t>This can be exported by clicking the disc icon to the format that you want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932040" y="728700"/>
            <a:ext cx="432048" cy="39604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42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Monitoring SLP reach:</a:t>
            </a:r>
          </a:p>
        </p:txBody>
      </p:sp>
    </p:spTree>
    <p:extLst>
      <p:ext uri="{BB962C8B-B14F-4D97-AF65-F5344CB8AC3E}">
        <p14:creationId xmlns:p14="http://schemas.microsoft.com/office/powerpoint/2010/main" val="378740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Reach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Back to the Administration tab in Achiever…</a:t>
            </a:r>
          </a:p>
          <a:p>
            <a:r>
              <a:rPr lang="en-GB" sz="2800" b="0" dirty="0" smtClean="0"/>
              <a:t>Select your date parameters as before but this time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50107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558" y="332862"/>
            <a:ext cx="8606794" cy="483895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15816" y="2276872"/>
            <a:ext cx="5821536" cy="3096345"/>
          </a:xfrm>
        </p:spPr>
        <p:txBody>
          <a:bodyPr/>
          <a:lstStyle/>
          <a:p>
            <a:r>
              <a:rPr lang="en-GB" sz="2800" b="0" dirty="0" smtClean="0"/>
              <a:t>Select Phase from the Report menu</a:t>
            </a:r>
            <a:endParaRPr lang="en-GB" sz="2800" b="0" dirty="0"/>
          </a:p>
        </p:txBody>
      </p:sp>
      <p:sp>
        <p:nvSpPr>
          <p:cNvPr id="5" name="Rectangle 4"/>
          <p:cNvSpPr/>
          <p:nvPr/>
        </p:nvSpPr>
        <p:spPr>
          <a:xfrm>
            <a:off x="899592" y="2132856"/>
            <a:ext cx="1296144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5829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Session	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The aim of the session is to: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 smtClean="0"/>
              <a:t>Brief SLPs with regard to the SLP Planning Tool and how this can be used to track SLP KPIs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 smtClean="0"/>
              <a:t>Be able to monitor KPI targets using Achiever’s reporting system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94807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85" y="332656"/>
            <a:ext cx="8604919" cy="48379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15816" y="2276872"/>
            <a:ext cx="5821536" cy="3096345"/>
          </a:xfrm>
        </p:spPr>
        <p:txBody>
          <a:bodyPr/>
          <a:lstStyle/>
          <a:p>
            <a:r>
              <a:rPr lang="en-GB" sz="2800" b="0" dirty="0" smtClean="0"/>
              <a:t>Select Unique Organisations from the Measure menu</a:t>
            </a:r>
            <a:endParaRPr lang="en-GB" sz="2800" b="0" dirty="0"/>
          </a:p>
        </p:txBody>
      </p:sp>
      <p:sp>
        <p:nvSpPr>
          <p:cNvPr id="5" name="Rectangle 4"/>
          <p:cNvSpPr/>
          <p:nvPr/>
        </p:nvSpPr>
        <p:spPr>
          <a:xfrm>
            <a:off x="3635896" y="1268760"/>
            <a:ext cx="1296144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12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343560"/>
            <a:ext cx="8883534" cy="49945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15816" y="2276872"/>
            <a:ext cx="5821536" cy="3096345"/>
          </a:xfrm>
        </p:spPr>
        <p:txBody>
          <a:bodyPr/>
          <a:lstStyle/>
          <a:p>
            <a:r>
              <a:rPr lang="en-GB" sz="2800" b="0" dirty="0" smtClean="0"/>
              <a:t>Select Eligible from the Criteria menu</a:t>
            </a:r>
          </a:p>
          <a:p>
            <a:endParaRPr lang="en-GB" sz="2800" b="0" dirty="0"/>
          </a:p>
          <a:p>
            <a:r>
              <a:rPr lang="en-GB" sz="2800" b="0" dirty="0" smtClean="0"/>
              <a:t>Then click View Report</a:t>
            </a:r>
            <a:endParaRPr lang="en-GB" sz="2800" b="0" dirty="0"/>
          </a:p>
        </p:txBody>
      </p:sp>
      <p:sp>
        <p:nvSpPr>
          <p:cNvPr id="5" name="Rectangle 4"/>
          <p:cNvSpPr/>
          <p:nvPr/>
        </p:nvSpPr>
        <p:spPr>
          <a:xfrm>
            <a:off x="827584" y="1484784"/>
            <a:ext cx="1296144" cy="28803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812360" y="908720"/>
            <a:ext cx="1008112" cy="288032"/>
          </a:xfrm>
          <a:prstGeom prst="rect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166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8898443" cy="5002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2160" y="1988840"/>
            <a:ext cx="2592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number of schools engaged for the reporting period is displayed in your regional totals.</a:t>
            </a:r>
          </a:p>
          <a:p>
            <a:endParaRPr lang="en-GB" dirty="0"/>
          </a:p>
          <a:p>
            <a:r>
              <a:rPr lang="en-GB" dirty="0" smtClean="0"/>
              <a:t>Change the date parameters for the Year to date figure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3203848" y="3140968"/>
            <a:ext cx="2664296" cy="360040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972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2"/>
            <a:ext cx="8898443" cy="50029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2160" y="1988840"/>
            <a:ext cx="25922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Clicking on the number will again drill down into the phase data which can then be exported as before</a:t>
            </a:r>
          </a:p>
          <a:p>
            <a:endParaRPr lang="en-GB" dirty="0"/>
          </a:p>
          <a:p>
            <a:r>
              <a:rPr lang="en-GB" dirty="0" smtClean="0"/>
              <a:t>In this case primary participants will be downloaded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644008" y="3284984"/>
            <a:ext cx="360040" cy="216024"/>
          </a:xfrm>
          <a:prstGeom prst="rect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08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Engagement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Monitoring Engagement:</a:t>
            </a:r>
          </a:p>
          <a:p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06733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Engagement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Back to the Administration tab in Achiever…</a:t>
            </a:r>
          </a:p>
          <a:p>
            <a:r>
              <a:rPr lang="en-GB" sz="2800" b="0" dirty="0" smtClean="0"/>
              <a:t>Select your date parameters as before but this time</a:t>
            </a:r>
            <a:endParaRPr lang="en-GB" sz="2800" b="0" dirty="0"/>
          </a:p>
        </p:txBody>
      </p:sp>
    </p:spTree>
    <p:extLst>
      <p:ext uri="{BB962C8B-B14F-4D97-AF65-F5344CB8AC3E}">
        <p14:creationId xmlns:p14="http://schemas.microsoft.com/office/powerpoint/2010/main" val="222702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Engagement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9321" r="51934" b="57308"/>
          <a:stretch/>
        </p:blipFill>
        <p:spPr>
          <a:xfrm>
            <a:off x="107504" y="1124744"/>
            <a:ext cx="7776864" cy="28774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712" y="3012584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747678"/>
                </a:solidFill>
              </a:rPr>
              <a:t>Select Market from the Report menu</a:t>
            </a:r>
            <a:endParaRPr lang="en-GB" sz="3600" dirty="0">
              <a:solidFill>
                <a:srgbClr val="747678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2204864"/>
            <a:ext cx="1584176" cy="21602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8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1258" b="16284"/>
          <a:stretch/>
        </p:blipFill>
        <p:spPr>
          <a:xfrm>
            <a:off x="179512" y="45452"/>
            <a:ext cx="11305256" cy="53997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2632" y="2708920"/>
            <a:ext cx="5659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747678"/>
                </a:solidFill>
              </a:rPr>
              <a:t>Select Unique Participants from the Measure menu</a:t>
            </a:r>
            <a:endParaRPr lang="en-GB" sz="3600" dirty="0">
              <a:solidFill>
                <a:srgbClr val="74767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87824" y="1439530"/>
            <a:ext cx="1008112" cy="174611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b="23868"/>
          <a:stretch/>
        </p:blipFill>
        <p:spPr>
          <a:xfrm>
            <a:off x="107504" y="162462"/>
            <a:ext cx="12958176" cy="52827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2632" y="2708920"/>
            <a:ext cx="5659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747678"/>
                </a:solidFill>
              </a:rPr>
              <a:t>Select Eligible from the Criteria menu</a:t>
            </a:r>
            <a:endParaRPr lang="en-GB" sz="3600" dirty="0">
              <a:solidFill>
                <a:srgbClr val="74767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1700808"/>
            <a:ext cx="1584176" cy="216024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53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2112" b="23868"/>
          <a:stretch/>
        </p:blipFill>
        <p:spPr>
          <a:xfrm>
            <a:off x="0" y="1034757"/>
            <a:ext cx="9242026" cy="31683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2632" y="2708920"/>
            <a:ext cx="5659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747678"/>
                </a:solidFill>
              </a:rPr>
              <a:t>Click View report</a:t>
            </a:r>
            <a:endParaRPr lang="en-GB" sz="3600" dirty="0">
              <a:solidFill>
                <a:srgbClr val="747678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8424" y="1124743"/>
            <a:ext cx="720080" cy="23365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32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Monitoring using Achiever reports:</a:t>
            </a:r>
          </a:p>
          <a:p>
            <a:endParaRPr lang="en-GB" sz="2800" b="0" dirty="0"/>
          </a:p>
          <a:p>
            <a:r>
              <a:rPr lang="en-GB" sz="2800" b="0" dirty="0" smtClean="0"/>
              <a:t>The KPIs that you will need to monitor is: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 smtClean="0"/>
              <a:t>CPD Days / Units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 smtClean="0"/>
              <a:t>Reach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0" dirty="0" smtClean="0"/>
              <a:t>Engagement</a:t>
            </a:r>
          </a:p>
        </p:txBody>
      </p:sp>
    </p:spTree>
    <p:extLst>
      <p:ext uri="{BB962C8B-B14F-4D97-AF65-F5344CB8AC3E}">
        <p14:creationId xmlns:p14="http://schemas.microsoft.com/office/powerpoint/2010/main" val="7161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1" t="12616" r="17115"/>
          <a:stretch/>
        </p:blipFill>
        <p:spPr>
          <a:xfrm>
            <a:off x="161908" y="332656"/>
            <a:ext cx="8586556" cy="48245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444208" y="3429001"/>
            <a:ext cx="432048" cy="144016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31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0732"/>
          <a:stretch/>
        </p:blipFill>
        <p:spPr>
          <a:xfrm>
            <a:off x="179512" y="342794"/>
            <a:ext cx="9817943" cy="467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27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/ Days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800" b="0" dirty="0" smtClean="0"/>
              <a:t>Log into Achiever and select the Administration tab</a:t>
            </a:r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49" y="1844824"/>
            <a:ext cx="8581141" cy="48245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940152" y="6021288"/>
            <a:ext cx="2916738" cy="360040"/>
          </a:xfrm>
          <a:prstGeom prst="rect">
            <a:avLst/>
          </a:prstGeom>
          <a:noFill/>
          <a:ln w="6032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63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651" y="1065915"/>
            <a:ext cx="8021337" cy="45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95936" y="2276872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Click the Regional Link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907704" y="2060848"/>
            <a:ext cx="936104" cy="36004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76" y="476672"/>
            <a:ext cx="8388414" cy="471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34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14" y="362842"/>
            <a:ext cx="8596238" cy="4833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07904" y="2492896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Set the reporting start and end date.</a:t>
            </a:r>
          </a:p>
          <a:p>
            <a:r>
              <a:rPr lang="en-GB" dirty="0" smtClean="0"/>
              <a:t>For the monthly data – set the Start </a:t>
            </a:r>
            <a:r>
              <a:rPr lang="en-GB" dirty="0"/>
              <a:t>D</a:t>
            </a:r>
            <a:r>
              <a:rPr lang="en-GB" dirty="0" smtClean="0"/>
              <a:t>ate as 01/05/2016 and the End Date as 31/05/2016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15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711" y="475868"/>
            <a:ext cx="8709217" cy="489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3848" y="2879246"/>
            <a:ext cx="3630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Select SLP from the Report Menu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043608" y="1917290"/>
            <a:ext cx="1152128" cy="287574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1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CPD Units KPI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2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77" y="188640"/>
            <a:ext cx="8834686" cy="49670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63888" y="1124744"/>
            <a:ext cx="1296144" cy="2880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979712" y="2636912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Select CPD units from the Measure drop down box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33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TED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P_template_2016_w_strapline_4x3_standard.potx" id="{E9B3373F-6844-4A6B-80E2-6A76D888EC8D}" vid="{11EE9A67-E264-4589-BA22-CC0C2E91B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SLP_template_2016_w_strapline_4x3_standard</Template>
  <TotalTime>1495</TotalTime>
  <Words>493</Words>
  <Application>Microsoft Office PowerPoint</Application>
  <PresentationFormat>On-screen Show (4:3)</PresentationFormat>
  <Paragraphs>94</Paragraphs>
  <Slides>31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Calibri</vt:lpstr>
      <vt:lpstr>HEaTED Theme</vt:lpstr>
      <vt:lpstr>Reporting – using the Planning Tool and monitoring progress against KPIs using Achiever</vt:lpstr>
      <vt:lpstr>The Session </vt:lpstr>
      <vt:lpstr>Reporting</vt:lpstr>
      <vt:lpstr>CPD Units / Days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CPD Units KPI</vt:lpstr>
      <vt:lpstr>Reach KPI</vt:lpstr>
      <vt:lpstr>Reach KPI</vt:lpstr>
      <vt:lpstr>CPD Units KPI</vt:lpstr>
      <vt:lpstr>PowerPoint Presentation</vt:lpstr>
      <vt:lpstr>PowerPoint Presentation</vt:lpstr>
      <vt:lpstr>PowerPoint Presentation</vt:lpstr>
      <vt:lpstr>PowerPoint Presentation</vt:lpstr>
      <vt:lpstr>Engagement KPI</vt:lpstr>
      <vt:lpstr>Engagement KPI</vt:lpstr>
      <vt:lpstr>Engagement KPI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Myscience.co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 to schools and colleges</dc:title>
  <dc:creator>Alice Coates</dc:creator>
  <cp:lastModifiedBy>Joanne Davies</cp:lastModifiedBy>
  <cp:revision>49</cp:revision>
  <cp:lastPrinted>2016-04-12T11:24:45Z</cp:lastPrinted>
  <dcterms:created xsi:type="dcterms:W3CDTF">2016-04-10T18:04:59Z</dcterms:created>
  <dcterms:modified xsi:type="dcterms:W3CDTF">2016-10-04T11:38:14Z</dcterms:modified>
</cp:coreProperties>
</file>