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71" r:id="rId3"/>
    <p:sldId id="272" r:id="rId4"/>
    <p:sldId id="278" r:id="rId5"/>
    <p:sldId id="273" r:id="rId6"/>
    <p:sldId id="276" r:id="rId7"/>
    <p:sldId id="274" r:id="rId8"/>
    <p:sldId id="275" r:id="rId9"/>
    <p:sldId id="277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345" autoAdjust="0"/>
  </p:normalViewPr>
  <p:slideViewPr>
    <p:cSldViewPr>
      <p:cViewPr>
        <p:scale>
          <a:sx n="89" d="100"/>
          <a:sy n="89" d="100"/>
        </p:scale>
        <p:origin x="-227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7E29B-FA24-2D47-B7CF-F3E4D580CA4E}" type="datetimeFigureOut">
              <a:rPr lang="en-US" smtClean="0"/>
              <a:pPr/>
              <a:t>4/10/2015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FE49C6-25BD-044A-AAEC-D271669032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977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E49C6-25BD-044A-AAEC-D2716690323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012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355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979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116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69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033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936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979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328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912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333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072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244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cid:7d9cf31b-48dd-49db-aef1-5fde96eac884@ad.sunderland.ac.uk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cid:7d9cf31b-48dd-49db-aef1-5fde96eac884@ad.sunderland.ac.uk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1RGsQnvMk0&amp;feature=youtu.be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16175"/>
            <a:ext cx="7772400" cy="1470025"/>
          </a:xfrm>
        </p:spPr>
        <p:txBody>
          <a:bodyPr>
            <a:noAutofit/>
          </a:bodyPr>
          <a:lstStyle/>
          <a:p>
            <a:r>
              <a:rPr lang="en-GB" sz="3200" dirty="0" smtClean="0"/>
              <a:t>Use of the </a:t>
            </a:r>
            <a:r>
              <a:rPr lang="en-GB" sz="3200" dirty="0" err="1" smtClean="0"/>
              <a:t>Xsens</a:t>
            </a:r>
            <a:r>
              <a:rPr lang="en-GB" sz="3200" dirty="0" smtClean="0"/>
              <a:t> 3D Motion Capture Technology for Horse Rider Postural Analysis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Elizabeth A. Gandy MSc MBCS</a:t>
            </a:r>
          </a:p>
          <a:p>
            <a:r>
              <a:rPr lang="en-GB" sz="2400" dirty="0" smtClean="0"/>
              <a:t>Department of Computing, Engineering &amp; Technology</a:t>
            </a:r>
            <a:endParaRPr lang="en-GB" sz="2400" dirty="0"/>
          </a:p>
        </p:txBody>
      </p:sp>
      <p:pic>
        <p:nvPicPr>
          <p:cNvPr id="7" name="Picture 20" descr="C:\Users\STAFF\Downloads\SRT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3648" y="152400"/>
            <a:ext cx="1476147" cy="137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ome - Xsens 3D motion track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482" y="5514338"/>
            <a:ext cx="1222313" cy="116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4" descr="cid:7d9cf31b-48dd-49db-aef1-5fde96eac884@ad.sunderland.ac.uk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6" r="20203"/>
          <a:stretch>
            <a:fillRect/>
          </a:stretch>
        </p:blipFill>
        <p:spPr bwMode="auto">
          <a:xfrm>
            <a:off x="228600" y="5514337"/>
            <a:ext cx="1560504" cy="119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G:\Research\Saddle Research Trust\Workshop 2014\Posters\Student posters\SUND UNI RGB 300dp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55" y="152400"/>
            <a:ext cx="2929099" cy="137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191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0" descr="C:\Users\STAFF\Downloads\SRT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3648" y="152400"/>
            <a:ext cx="1476147" cy="137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ome - Xsens 3D motion track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482" y="5514338"/>
            <a:ext cx="1222313" cy="116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4" descr="cid:7d9cf31b-48dd-49db-aef1-5fde96eac884@ad.sunderland.ac.uk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6" r="20203"/>
          <a:stretch>
            <a:fillRect/>
          </a:stretch>
        </p:blipFill>
        <p:spPr bwMode="auto">
          <a:xfrm>
            <a:off x="228600" y="5514337"/>
            <a:ext cx="1560504" cy="119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G:\Research\Saddle Research Trust\Workshop 2014\Posters\Student posters\SUND UNI RGB 300dp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55" y="152400"/>
            <a:ext cx="2929099" cy="137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br>
              <a:rPr lang="en-GB" dirty="0" smtClean="0"/>
            </a:br>
            <a:r>
              <a:rPr lang="en-GB" dirty="0" smtClean="0"/>
              <a:t>Any Questions?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/>
          <a:p>
            <a:r>
              <a:rPr lang="en-US" dirty="0" smtClean="0"/>
              <a:t>liz.gandy@sunderland.ac.uk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35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521" y="1447800"/>
            <a:ext cx="8084679" cy="990600"/>
          </a:xfrm>
        </p:spPr>
        <p:txBody>
          <a:bodyPr>
            <a:no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An asymmetrical posture can have a significant effect on balance and stability.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This impedes performance and increases injury risk to both horse and rider.</a:t>
            </a:r>
          </a:p>
        </p:txBody>
      </p:sp>
      <p:pic>
        <p:nvPicPr>
          <p:cNvPr id="2051" name="Picture 3" descr="G:\Research\Sports Science\Xsens\Sample Images\IMG_22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895600"/>
            <a:ext cx="4960479" cy="3600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373521" y="3143956"/>
            <a:ext cx="3276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Research aimed to investigate whether inertial sensing technology is a practical tool for identifying and measuring rider asymmetry.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05165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5105400" cy="4876800"/>
          </a:xfrm>
        </p:spPr>
        <p:txBody>
          <a:bodyPr>
            <a:noAutofit/>
          </a:bodyPr>
          <a:lstStyle/>
          <a:p>
            <a:r>
              <a:rPr lang="en-GB" sz="2200" dirty="0" smtClean="0">
                <a:latin typeface="Arial" pitchFamily="34" charset="0"/>
                <a:cs typeface="Arial" pitchFamily="34" charset="0"/>
              </a:rPr>
              <a:t>12 horse/rider combinations fitted with the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Xsens</a:t>
            </a:r>
            <a:r>
              <a:rPr lang="en-GB" sz="2200" baseline="30000" dirty="0" err="1" smtClean="0">
                <a:latin typeface="Arial" pitchFamily="34" charset="0"/>
                <a:cs typeface="Arial" pitchFamily="34" charset="0"/>
              </a:rPr>
              <a:t>TM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MVN motion capture suit.</a:t>
            </a:r>
          </a:p>
          <a:p>
            <a:r>
              <a:rPr lang="en-GB" sz="2200" dirty="0" smtClean="0">
                <a:latin typeface="Arial" pitchFamily="34" charset="0"/>
                <a:cs typeface="Arial" pitchFamily="34" charset="0"/>
              </a:rPr>
              <a:t>Data captured for straight runway and 15m circle, in rising trot on each rein.</a:t>
            </a:r>
          </a:p>
          <a:p>
            <a:r>
              <a:rPr lang="en-GB" sz="2200" dirty="0" smtClean="0">
                <a:latin typeface="Arial" pitchFamily="34" charset="0"/>
                <a:cs typeface="Arial" pitchFamily="34" charset="0"/>
              </a:rPr>
              <a:t>Data exported and converted to CSV using customised C# software.</a:t>
            </a:r>
          </a:p>
          <a:p>
            <a:r>
              <a:rPr lang="en-GB" sz="2200" dirty="0" smtClean="0">
                <a:latin typeface="Arial" pitchFamily="34" charset="0"/>
                <a:cs typeface="Arial" pitchFamily="34" charset="0"/>
              </a:rPr>
              <a:t>Data analysed for 2 stride cycles (straight line) and 10 stride cycles (circles).</a:t>
            </a:r>
          </a:p>
          <a:p>
            <a:r>
              <a:rPr lang="en-GB" sz="2200" dirty="0" smtClean="0">
                <a:latin typeface="Arial" pitchFamily="34" charset="0"/>
                <a:cs typeface="Arial" pitchFamily="34" charset="0"/>
              </a:rPr>
              <a:t>Statistica</a:t>
            </a:r>
            <a:r>
              <a:rPr lang="en-GB" sz="2200" dirty="0">
                <a:latin typeface="Arial" pitchFamily="34" charset="0"/>
                <a:cs typeface="Arial" pitchFamily="34" charset="0"/>
              </a:rPr>
              <a:t>l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analysis using the R</a:t>
            </a:r>
            <a:r>
              <a:rPr lang="en-GB" sz="2200" baseline="30000" dirty="0" smtClean="0"/>
              <a:t>TM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statistical package.</a:t>
            </a:r>
            <a:endParaRPr lang="en-GB" sz="2200" dirty="0"/>
          </a:p>
        </p:txBody>
      </p:sp>
      <p:pic>
        <p:nvPicPr>
          <p:cNvPr id="3074" name="Picture 2" descr="G:\Research\Sports Science\Publications\Hip Rotations\Hip Rotations Submission Files - Sports Technology\Resubmission\Figure2.t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3"/>
          <a:stretch/>
        </p:blipFill>
        <p:spPr bwMode="auto">
          <a:xfrm>
            <a:off x="5667022" y="1600200"/>
            <a:ext cx="3057878" cy="462280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47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Xsens</a:t>
            </a:r>
            <a:r>
              <a:rPr lang="en-GB" baseline="30000" dirty="0" err="1" smtClean="0"/>
              <a:t>TM</a:t>
            </a:r>
            <a:r>
              <a:rPr lang="en-GB" dirty="0" smtClean="0"/>
              <a:t> Motion Analysis</a:t>
            </a:r>
            <a:br>
              <a:rPr lang="en-GB" dirty="0" smtClean="0"/>
            </a:br>
            <a:r>
              <a:rPr lang="en-GB" dirty="0" smtClean="0"/>
              <a:t>Video Samples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https://www.youtube.com/watch?v=T1RGsQnvMk0&amp;feature=youtu.be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1893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077200" cy="4953000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Asymmetry shown in external hip rotation of all riders.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Values ranged from 1-27 degrees in a straight line and from 0-30 degrees on a circle.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83% showed greater</a:t>
            </a:r>
            <a:br>
              <a:rPr lang="en-GB" sz="2400" dirty="0" smtClean="0">
                <a:latin typeface="Arial" pitchFamily="34" charset="0"/>
                <a:cs typeface="Arial" pitchFamily="34" charset="0"/>
              </a:rPr>
            </a:br>
            <a:r>
              <a:rPr lang="en-GB" sz="2400" dirty="0" smtClean="0">
                <a:latin typeface="Arial" pitchFamily="34" charset="0"/>
                <a:cs typeface="Arial" pitchFamily="34" charset="0"/>
              </a:rPr>
              <a:t>external</a:t>
            </a:r>
            <a:r>
              <a:rPr lang="en-GB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rotation of</a:t>
            </a:r>
            <a:br>
              <a:rPr lang="en-GB" sz="2400" dirty="0" smtClean="0">
                <a:latin typeface="Arial" pitchFamily="34" charset="0"/>
                <a:cs typeface="Arial" pitchFamily="34" charset="0"/>
              </a:rPr>
            </a:br>
            <a:r>
              <a:rPr lang="en-GB" sz="2400" dirty="0" smtClean="0">
                <a:latin typeface="Arial" pitchFamily="34" charset="0"/>
                <a:cs typeface="Arial" pitchFamily="34" charset="0"/>
              </a:rPr>
              <a:t>the right hip.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Good intra-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rater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GB" sz="2400" dirty="0" smtClean="0">
                <a:latin typeface="Arial" pitchFamily="34" charset="0"/>
                <a:cs typeface="Arial" pitchFamily="34" charset="0"/>
              </a:rPr>
            </a:br>
            <a:r>
              <a:rPr lang="en-GB" sz="2400" dirty="0" smtClean="0">
                <a:latin typeface="Arial" pitchFamily="34" charset="0"/>
                <a:cs typeface="Arial" pitchFamily="34" charset="0"/>
              </a:rPr>
              <a:t>repeatability.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Wireless range</a:t>
            </a:r>
            <a:br>
              <a:rPr lang="en-GB" sz="2400" dirty="0" smtClean="0">
                <a:latin typeface="Arial" pitchFamily="34" charset="0"/>
                <a:cs typeface="Arial" pitchFamily="34" charset="0"/>
              </a:rPr>
            </a:br>
            <a:r>
              <a:rPr lang="en-GB" sz="2400" dirty="0" smtClean="0">
                <a:latin typeface="Arial" pitchFamily="34" charset="0"/>
                <a:cs typeface="Arial" pitchFamily="34" charset="0"/>
              </a:rPr>
              <a:t>reliable within a</a:t>
            </a:r>
            <a:br>
              <a:rPr lang="en-GB" sz="2400" dirty="0" smtClean="0">
                <a:latin typeface="Arial" pitchFamily="34" charset="0"/>
                <a:cs typeface="Arial" pitchFamily="34" charset="0"/>
              </a:rPr>
            </a:br>
            <a:r>
              <a:rPr lang="en-GB" sz="2400" dirty="0" smtClean="0">
                <a:latin typeface="Arial" pitchFamily="34" charset="0"/>
                <a:cs typeface="Arial" pitchFamily="34" charset="0"/>
              </a:rPr>
              <a:t>20 x 40m arena.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Suit enabled quick</a:t>
            </a:r>
            <a:br>
              <a:rPr lang="en-GB" sz="2400" dirty="0" smtClean="0">
                <a:latin typeface="Arial" pitchFamily="34" charset="0"/>
                <a:cs typeface="Arial" pitchFamily="34" charset="0"/>
              </a:rPr>
            </a:br>
            <a:r>
              <a:rPr lang="en-GB" sz="2400" dirty="0" smtClean="0">
                <a:latin typeface="Arial" pitchFamily="34" charset="0"/>
                <a:cs typeface="Arial" pitchFamily="34" charset="0"/>
              </a:rPr>
              <a:t>changeover between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riders.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3" descr="H:\Research\Sports Science\Publications\Hip Rotations\Hip Rotations Submission Files - Sports Technology\Resubmission\Figure7.t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9" t="50000" r="6653" b="3168"/>
          <a:stretch/>
        </p:blipFill>
        <p:spPr bwMode="auto">
          <a:xfrm>
            <a:off x="3528416" y="2743201"/>
            <a:ext cx="5420850" cy="3649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782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:\Research\Sports Science\Publications\Hip Rotations\Hip Rotations Submission Files - Sports Technology\Resubmission\Figure4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52401"/>
            <a:ext cx="4267201" cy="241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05336" y="381000"/>
            <a:ext cx="41576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Asymmetric rider comparison between left and right rein.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2162" y="3509571"/>
            <a:ext cx="32218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Variations </a:t>
            </a:r>
            <a:r>
              <a:rPr lang="en-GB" sz="2400" dirty="0"/>
              <a:t>in external hip rotation asymmetry across all </a:t>
            </a:r>
            <a:r>
              <a:rPr lang="en-GB" sz="2400" dirty="0" smtClean="0"/>
              <a:t>riders, </a:t>
            </a:r>
            <a:r>
              <a:rPr lang="en-GB" sz="2400" dirty="0"/>
              <a:t>comparing left rein circles with right rein </a:t>
            </a:r>
            <a:r>
              <a:rPr lang="en-GB" sz="2400" dirty="0" smtClean="0"/>
              <a:t>circles.</a:t>
            </a:r>
          </a:p>
        </p:txBody>
      </p:sp>
      <p:pic>
        <p:nvPicPr>
          <p:cNvPr id="5123" name="Picture 3" descr="G:\Research\Sports Science\Publications\Hip Rotations\Hip Rotations Submission Files - Sports Technology\Resubmission\Figure6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685" y="2569479"/>
            <a:ext cx="5236790" cy="4188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19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Study represents novel use of inertial sensing technology in its application to the measurement of rider motion patterns.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Benefits of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Xsens</a:t>
            </a:r>
            <a:r>
              <a:rPr lang="en-GB" baseline="30000" dirty="0" err="1" smtClean="0"/>
              <a:t>TM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Motion Capture Technology:</a:t>
            </a:r>
          </a:p>
          <a:p>
            <a:pPr lvl="1"/>
            <a:r>
              <a:rPr lang="en-GB" dirty="0" smtClean="0">
                <a:latin typeface="Arial" pitchFamily="34" charset="0"/>
                <a:cs typeface="Arial" pitchFamily="34" charset="0"/>
              </a:rPr>
              <a:t>Non-invasive and capable of recording rider hip rotation asymmetry whilst performing a range of movements unhindered.</a:t>
            </a:r>
          </a:p>
          <a:p>
            <a:pPr lvl="1"/>
            <a:r>
              <a:rPr lang="en-GB" dirty="0" smtClean="0">
                <a:latin typeface="Arial" pitchFamily="34" charset="0"/>
                <a:cs typeface="Arial" pitchFamily="34" charset="0"/>
              </a:rPr>
              <a:t>Goes beyond conventional optical motion analysis by providing the means of assessing the rider with greater accuracy.</a:t>
            </a:r>
          </a:p>
          <a:p>
            <a:pPr lvl="1"/>
            <a:r>
              <a:rPr lang="en-GB" dirty="0" smtClean="0">
                <a:latin typeface="Arial" pitchFamily="34" charset="0"/>
                <a:cs typeface="Arial" pitchFamily="34" charset="0"/>
              </a:rPr>
              <a:t>Efficient and practical, with potential to further advance analysis of horse and rider interactions.</a:t>
            </a:r>
          </a:p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05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Publication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228600" y="3886200"/>
            <a:ext cx="8667750" cy="2743200"/>
          </a:xfrm>
        </p:spPr>
        <p:txBody>
          <a:bodyPr>
            <a:normAutofit fontScale="70000" lnSpcReduction="20000"/>
          </a:bodyPr>
          <a:lstStyle/>
          <a:p>
            <a:r>
              <a:rPr lang="en-GB" altLang="en-US" sz="3400" dirty="0" smtClean="0">
                <a:latin typeface="Arial" charset="0"/>
                <a:cs typeface="Arial" charset="0"/>
              </a:rPr>
              <a:t>“A preliminary investigation of the use of inertial sensing technology for the measurement of hip rotation asymmetry in horse riders”</a:t>
            </a:r>
          </a:p>
          <a:p>
            <a:endParaRPr lang="en-GB" altLang="en-US" dirty="0" smtClean="0">
              <a:latin typeface="Arial" charset="0"/>
              <a:cs typeface="Arial" charset="0"/>
            </a:endParaRPr>
          </a:p>
          <a:p>
            <a:r>
              <a:rPr lang="en-GB" dirty="0"/>
              <a:t>Gandy E.A., Bondi A., Hogg, </a:t>
            </a:r>
            <a:r>
              <a:rPr lang="en-GB" dirty="0" smtClean="0"/>
              <a:t>R., </a:t>
            </a:r>
            <a:r>
              <a:rPr lang="en-GB" dirty="0"/>
              <a:t>Pigott, </a:t>
            </a:r>
            <a:r>
              <a:rPr lang="en-GB" dirty="0" smtClean="0"/>
              <a:t>T.M.C. </a:t>
            </a:r>
            <a:r>
              <a:rPr lang="en-GB" dirty="0"/>
              <a:t>(</a:t>
            </a:r>
            <a:r>
              <a:rPr lang="en-GB" dirty="0" smtClean="0"/>
              <a:t>2014)</a:t>
            </a:r>
          </a:p>
          <a:p>
            <a:r>
              <a:rPr lang="en-GB" altLang="en-US" i="1" dirty="0" smtClean="0">
                <a:latin typeface="Arial" charset="0"/>
                <a:cs typeface="Arial" charset="0"/>
              </a:rPr>
              <a:t>Sports Technology</a:t>
            </a:r>
          </a:p>
          <a:p>
            <a:r>
              <a:rPr lang="en-GB" altLang="en-US" dirty="0" smtClean="0">
                <a:latin typeface="Arial" charset="0"/>
                <a:cs typeface="Arial" charset="0"/>
              </a:rPr>
              <a:t>http://www.tandfonline.com/doi/full/10.1080/19346182.2014.905949.</a:t>
            </a:r>
          </a:p>
          <a:p>
            <a:endParaRPr lang="en-GB" dirty="0"/>
          </a:p>
        </p:txBody>
      </p:sp>
      <p:pic>
        <p:nvPicPr>
          <p:cNvPr id="4098" name="Picture 2" descr="G:\Research\Sports Science\Publications\Hip Rotations\Hip Rotations Submission Files - Sports Technology\Resubmission\FigureTO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28600"/>
            <a:ext cx="2647950" cy="2264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Research\Sports Science\Xsens\Sample Images\WR1H2-TR-00160-cropped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1965325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00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Studies</a:t>
            </a:r>
            <a:endParaRPr lang="en-GB" dirty="0"/>
          </a:p>
        </p:txBody>
      </p:sp>
      <p:pic>
        <p:nvPicPr>
          <p:cNvPr id="6146" name="Picture 2" descr="G:\Research\Sports Science\Publications\Hip Extensions\Figures\XSens postu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52" y="1295400"/>
            <a:ext cx="4319587" cy="2681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69631" y="1318498"/>
            <a:ext cx="447436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Analysis of hip flexion and pelvic alignment in horse riders.</a:t>
            </a:r>
          </a:p>
          <a:p>
            <a:endParaRPr lang="en-GB" sz="1400" dirty="0"/>
          </a:p>
          <a:p>
            <a:r>
              <a:rPr lang="en-GB" sz="2200" dirty="0" smtClean="0"/>
              <a:t>PhD “Visualising </a:t>
            </a:r>
            <a:r>
              <a:rPr lang="en-GB" sz="2200" dirty="0"/>
              <a:t>inertial motion sensor data: the design and evaluation of a horse rider assessment </a:t>
            </a:r>
            <a:r>
              <a:rPr lang="en-GB" sz="2200" dirty="0" smtClean="0"/>
              <a:t>interface”.</a:t>
            </a:r>
            <a:endParaRPr lang="en-GB" sz="2200" dirty="0"/>
          </a:p>
        </p:txBody>
      </p:sp>
      <p:pic>
        <p:nvPicPr>
          <p:cNvPr id="6147" name="Picture 3" descr="G:\Research\Sports Science\Retul\Physiohaus 14 07 29\bottom of pedal strok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674013"/>
            <a:ext cx="3817761" cy="3054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4394861"/>
            <a:ext cx="42272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Cycling </a:t>
            </a:r>
            <a:r>
              <a:rPr lang="en-GB" sz="2200" dirty="0" err="1" smtClean="0"/>
              <a:t>analyis</a:t>
            </a:r>
            <a:r>
              <a:rPr lang="en-GB" sz="2200" dirty="0" smtClean="0"/>
              <a:t>, comparison with the </a:t>
            </a:r>
            <a:r>
              <a:rPr lang="en-GB" sz="2200" dirty="0" err="1" smtClean="0"/>
              <a:t>Retül</a:t>
            </a:r>
            <a:r>
              <a:rPr lang="en-GB" sz="2200" baseline="30000" dirty="0" err="1" smtClean="0"/>
              <a:t>TM</a:t>
            </a:r>
            <a:r>
              <a:rPr lang="en-GB" sz="2200" dirty="0" smtClean="0"/>
              <a:t> bike fit technology.</a:t>
            </a:r>
          </a:p>
          <a:p>
            <a:endParaRPr lang="en-GB" sz="2200" dirty="0"/>
          </a:p>
          <a:p>
            <a:r>
              <a:rPr lang="en-GB" sz="2200" dirty="0" smtClean="0"/>
              <a:t>Validation of </a:t>
            </a:r>
            <a:r>
              <a:rPr lang="en-GB" sz="2200" dirty="0" err="1" smtClean="0"/>
              <a:t>Xsens</a:t>
            </a:r>
            <a:r>
              <a:rPr lang="en-GB" sz="2200" baseline="30000" dirty="0" err="1"/>
              <a:t>TM</a:t>
            </a:r>
            <a:r>
              <a:rPr lang="en-GB" sz="2200" dirty="0" smtClean="0"/>
              <a:t> and </a:t>
            </a:r>
            <a:r>
              <a:rPr lang="en-GB" sz="2200" dirty="0" err="1" smtClean="0"/>
              <a:t>Retül</a:t>
            </a:r>
            <a:r>
              <a:rPr lang="en-GB" sz="2200" baseline="30000" dirty="0" err="1"/>
              <a:t>TM</a:t>
            </a:r>
            <a:r>
              <a:rPr lang="en-GB" sz="2200" dirty="0" smtClean="0"/>
              <a:t> technology, comparison with </a:t>
            </a:r>
            <a:r>
              <a:rPr lang="en-GB" sz="2200" dirty="0" err="1" smtClean="0"/>
              <a:t>Vicon</a:t>
            </a:r>
            <a:r>
              <a:rPr lang="en-GB" sz="2200" baseline="30000" dirty="0" err="1"/>
              <a:t>TM</a:t>
            </a:r>
            <a:r>
              <a:rPr lang="en-GB" sz="2200" dirty="0" smtClean="0"/>
              <a:t> optical motion capture.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87618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702</TotalTime>
  <Words>389</Words>
  <Application>Microsoft Office PowerPoint</Application>
  <PresentationFormat>On-screen Show (4:3)</PresentationFormat>
  <Paragraphs>46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Use of the Xsens 3D Motion Capture Technology for Horse Rider Postural Analysis</vt:lpstr>
      <vt:lpstr>Background</vt:lpstr>
      <vt:lpstr>Method</vt:lpstr>
      <vt:lpstr>XsensTM Motion Analysis Video Samples</vt:lpstr>
      <vt:lpstr>Results</vt:lpstr>
      <vt:lpstr>PowerPoint Presentation</vt:lpstr>
      <vt:lpstr>Conclusions</vt:lpstr>
      <vt:lpstr>Publication</vt:lpstr>
      <vt:lpstr>Further Studies</vt:lpstr>
      <vt:lpstr>Thank you Any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software measurement tool for analysis of asymmetry in the interaction between horse, rider and saddle</dc:title>
  <dc:creator>STAFF</dc:creator>
  <cp:lastModifiedBy>Jasmine Hinton</cp:lastModifiedBy>
  <cp:revision>101</cp:revision>
  <dcterms:created xsi:type="dcterms:W3CDTF">2006-08-16T00:00:00Z</dcterms:created>
  <dcterms:modified xsi:type="dcterms:W3CDTF">2015-04-10T07:41:40Z</dcterms:modified>
</cp:coreProperties>
</file>