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70" r:id="rId9"/>
    <p:sldId id="271" r:id="rId10"/>
    <p:sldId id="262" r:id="rId11"/>
    <p:sldId id="263" r:id="rId12"/>
    <p:sldId id="269" r:id="rId13"/>
    <p:sldId id="264" r:id="rId14"/>
    <p:sldId id="273" r:id="rId15"/>
    <p:sldId id="265" r:id="rId16"/>
    <p:sldId id="267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>
        <p:scale>
          <a:sx n="94" d="100"/>
          <a:sy n="94" d="100"/>
        </p:scale>
        <p:origin x="-702" y="6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A2EC52-E604-45EF-92F7-2F86A6EC13EC}" type="doc">
      <dgm:prSet loTypeId="urn:microsoft.com/office/officeart/2005/8/layout/hProcess6" loCatId="process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0A084949-7043-4791-9E95-507ABBB84447}">
      <dgm:prSet phldrT="[Text]"/>
      <dgm:spPr/>
      <dgm:t>
        <a:bodyPr/>
        <a:lstStyle/>
        <a:p>
          <a:r>
            <a:rPr lang="en-GB" dirty="0" smtClean="0"/>
            <a:t>Jan-Jun ‘13</a:t>
          </a:r>
          <a:endParaRPr lang="en-GB" dirty="0"/>
        </a:p>
      </dgm:t>
    </dgm:pt>
    <dgm:pt modelId="{6E748D5E-79A9-4A7A-8F18-2B066B7E17ED}" type="parTrans" cxnId="{FBBE9F75-9414-4FB0-937E-FD7733BF79C9}">
      <dgm:prSet/>
      <dgm:spPr/>
      <dgm:t>
        <a:bodyPr/>
        <a:lstStyle/>
        <a:p>
          <a:endParaRPr lang="en-GB"/>
        </a:p>
      </dgm:t>
    </dgm:pt>
    <dgm:pt modelId="{5D306D04-6603-478C-8A1D-7FE34A807C4D}" type="sibTrans" cxnId="{FBBE9F75-9414-4FB0-937E-FD7733BF79C9}">
      <dgm:prSet/>
      <dgm:spPr/>
      <dgm:t>
        <a:bodyPr/>
        <a:lstStyle/>
        <a:p>
          <a:endParaRPr lang="en-GB"/>
        </a:p>
      </dgm:t>
    </dgm:pt>
    <dgm:pt modelId="{C24E7EC4-BD68-4E9C-A69A-E8C63866BF76}">
      <dgm:prSet phldrT="[Text]"/>
      <dgm:spPr/>
      <dgm:t>
        <a:bodyPr/>
        <a:lstStyle/>
        <a:p>
          <a:r>
            <a:rPr lang="en-GB" dirty="0" smtClean="0"/>
            <a:t>Workshop review</a:t>
          </a:r>
          <a:endParaRPr lang="en-GB" dirty="0"/>
        </a:p>
      </dgm:t>
    </dgm:pt>
    <dgm:pt modelId="{18C0D4BB-E2E5-467A-B94E-D88B19B1CEB2}" type="parTrans" cxnId="{F5EF23C5-73F9-4D66-953E-A978583A7372}">
      <dgm:prSet/>
      <dgm:spPr/>
      <dgm:t>
        <a:bodyPr/>
        <a:lstStyle/>
        <a:p>
          <a:endParaRPr lang="en-GB"/>
        </a:p>
      </dgm:t>
    </dgm:pt>
    <dgm:pt modelId="{F727B624-15AB-4BEC-8C8A-CCCB90D599C4}" type="sibTrans" cxnId="{F5EF23C5-73F9-4D66-953E-A978583A7372}">
      <dgm:prSet/>
      <dgm:spPr/>
      <dgm:t>
        <a:bodyPr/>
        <a:lstStyle/>
        <a:p>
          <a:endParaRPr lang="en-GB"/>
        </a:p>
      </dgm:t>
    </dgm:pt>
    <dgm:pt modelId="{02AE369C-EF4E-47EA-A11B-101EDFD5320F}">
      <dgm:prSet phldrT="[Text]"/>
      <dgm:spPr/>
      <dgm:t>
        <a:bodyPr/>
        <a:lstStyle/>
        <a:p>
          <a:r>
            <a:rPr lang="en-GB" dirty="0" smtClean="0"/>
            <a:t>Funding </a:t>
          </a:r>
          <a:endParaRPr lang="en-GB" dirty="0"/>
        </a:p>
      </dgm:t>
    </dgm:pt>
    <dgm:pt modelId="{B9E4A52A-D077-4968-AE6E-1B954778A6AC}" type="parTrans" cxnId="{21657404-029E-481A-9AF8-AFEB6526A44C}">
      <dgm:prSet/>
      <dgm:spPr/>
      <dgm:t>
        <a:bodyPr/>
        <a:lstStyle/>
        <a:p>
          <a:endParaRPr lang="en-GB"/>
        </a:p>
      </dgm:t>
    </dgm:pt>
    <dgm:pt modelId="{B3BFE446-0A53-453C-8A95-449B468AF837}" type="sibTrans" cxnId="{21657404-029E-481A-9AF8-AFEB6526A44C}">
      <dgm:prSet/>
      <dgm:spPr/>
      <dgm:t>
        <a:bodyPr/>
        <a:lstStyle/>
        <a:p>
          <a:endParaRPr lang="en-GB"/>
        </a:p>
      </dgm:t>
    </dgm:pt>
    <dgm:pt modelId="{73892445-2383-433E-A601-A7592D4FEBD3}">
      <dgm:prSet phldrT="[Text]"/>
      <dgm:spPr/>
      <dgm:t>
        <a:bodyPr/>
        <a:lstStyle/>
        <a:p>
          <a:r>
            <a:rPr lang="en-GB" dirty="0" smtClean="0"/>
            <a:t>July ‘13</a:t>
          </a:r>
          <a:endParaRPr lang="en-GB" dirty="0"/>
        </a:p>
      </dgm:t>
    </dgm:pt>
    <dgm:pt modelId="{D60D39A8-8ECD-432D-B838-EB5E5625A244}" type="parTrans" cxnId="{5CD4F26F-FD4F-486A-8187-DB5DCF41AD29}">
      <dgm:prSet/>
      <dgm:spPr/>
      <dgm:t>
        <a:bodyPr/>
        <a:lstStyle/>
        <a:p>
          <a:endParaRPr lang="en-GB"/>
        </a:p>
      </dgm:t>
    </dgm:pt>
    <dgm:pt modelId="{00802272-4112-41B9-97CA-F1715F52A849}" type="sibTrans" cxnId="{5CD4F26F-FD4F-486A-8187-DB5DCF41AD29}">
      <dgm:prSet/>
      <dgm:spPr/>
      <dgm:t>
        <a:bodyPr/>
        <a:lstStyle/>
        <a:p>
          <a:endParaRPr lang="en-GB"/>
        </a:p>
      </dgm:t>
    </dgm:pt>
    <dgm:pt modelId="{81D8EDBA-C159-48A2-8BE2-D38C8FDDB818}">
      <dgm:prSet phldrT="[Text]"/>
      <dgm:spPr/>
      <dgm:t>
        <a:bodyPr/>
        <a:lstStyle/>
        <a:p>
          <a:r>
            <a:rPr lang="en-GB" dirty="0" smtClean="0"/>
            <a:t>Planning</a:t>
          </a:r>
          <a:endParaRPr lang="en-GB" dirty="0"/>
        </a:p>
      </dgm:t>
    </dgm:pt>
    <dgm:pt modelId="{7571A448-C647-4782-820A-115F27C21902}" type="parTrans" cxnId="{77AD300A-DFA7-458A-A4FE-6FE49D2CDF86}">
      <dgm:prSet/>
      <dgm:spPr/>
      <dgm:t>
        <a:bodyPr/>
        <a:lstStyle/>
        <a:p>
          <a:endParaRPr lang="en-GB"/>
        </a:p>
      </dgm:t>
    </dgm:pt>
    <dgm:pt modelId="{846DAEDE-41A2-4734-BFE9-BA43C91C5368}" type="sibTrans" cxnId="{77AD300A-DFA7-458A-A4FE-6FE49D2CDF86}">
      <dgm:prSet/>
      <dgm:spPr/>
      <dgm:t>
        <a:bodyPr/>
        <a:lstStyle/>
        <a:p>
          <a:endParaRPr lang="en-GB"/>
        </a:p>
      </dgm:t>
    </dgm:pt>
    <dgm:pt modelId="{7F151BE5-C492-4F1E-A701-8922528B9D84}">
      <dgm:prSet phldrT="[Text]"/>
      <dgm:spPr/>
      <dgm:t>
        <a:bodyPr/>
        <a:lstStyle/>
        <a:p>
          <a:r>
            <a:rPr lang="en-GB" dirty="0" smtClean="0"/>
            <a:t>Apprentice type</a:t>
          </a:r>
          <a:endParaRPr lang="en-GB" dirty="0"/>
        </a:p>
      </dgm:t>
    </dgm:pt>
    <dgm:pt modelId="{4C9F59FC-973B-412D-8E51-ED4F64561487}" type="parTrans" cxnId="{A5E873EB-B9E2-4A5C-B231-2FC5850FE74D}">
      <dgm:prSet/>
      <dgm:spPr/>
      <dgm:t>
        <a:bodyPr/>
        <a:lstStyle/>
        <a:p>
          <a:endParaRPr lang="en-GB"/>
        </a:p>
      </dgm:t>
    </dgm:pt>
    <dgm:pt modelId="{DC1613EB-DB34-4E78-BEEA-B48789AAD663}" type="sibTrans" cxnId="{A5E873EB-B9E2-4A5C-B231-2FC5850FE74D}">
      <dgm:prSet/>
      <dgm:spPr/>
      <dgm:t>
        <a:bodyPr/>
        <a:lstStyle/>
        <a:p>
          <a:endParaRPr lang="en-GB"/>
        </a:p>
      </dgm:t>
    </dgm:pt>
    <dgm:pt modelId="{BB77BDBF-D8A0-4171-9D85-E1067C1B4E52}">
      <dgm:prSet phldrT="[Text]"/>
      <dgm:spPr/>
      <dgm:t>
        <a:bodyPr/>
        <a:lstStyle/>
        <a:p>
          <a:r>
            <a:rPr lang="en-GB" dirty="0" smtClean="0"/>
            <a:t>Aug-Sept ‘13</a:t>
          </a:r>
          <a:endParaRPr lang="en-GB" dirty="0"/>
        </a:p>
      </dgm:t>
    </dgm:pt>
    <dgm:pt modelId="{AE55ECC8-E88B-4CDA-A8EA-AE4F25E59FB7}" type="parTrans" cxnId="{8F8ED643-0A3B-49C5-A22A-DCBC59B1E9ED}">
      <dgm:prSet/>
      <dgm:spPr/>
      <dgm:t>
        <a:bodyPr/>
        <a:lstStyle/>
        <a:p>
          <a:endParaRPr lang="en-GB"/>
        </a:p>
      </dgm:t>
    </dgm:pt>
    <dgm:pt modelId="{C73F6989-D924-4AB9-A6FF-7DF6A593CE2C}" type="sibTrans" cxnId="{8F8ED643-0A3B-49C5-A22A-DCBC59B1E9ED}">
      <dgm:prSet/>
      <dgm:spPr/>
      <dgm:t>
        <a:bodyPr/>
        <a:lstStyle/>
        <a:p>
          <a:endParaRPr lang="en-GB"/>
        </a:p>
      </dgm:t>
    </dgm:pt>
    <dgm:pt modelId="{B2AC2E24-AA5F-4224-8BAE-0459DE35B34E}">
      <dgm:prSet phldrT="[Text]"/>
      <dgm:spPr/>
      <dgm:t>
        <a:bodyPr/>
        <a:lstStyle/>
        <a:p>
          <a:r>
            <a:rPr lang="en-GB" dirty="0" smtClean="0"/>
            <a:t>Job description and posting</a:t>
          </a:r>
          <a:endParaRPr lang="en-GB" dirty="0"/>
        </a:p>
      </dgm:t>
    </dgm:pt>
    <dgm:pt modelId="{7EFA5283-EE46-4547-92DD-FEB4ACF353C9}" type="parTrans" cxnId="{8BABBA08-C9A1-4511-B201-81E4828227BE}">
      <dgm:prSet/>
      <dgm:spPr/>
      <dgm:t>
        <a:bodyPr/>
        <a:lstStyle/>
        <a:p>
          <a:endParaRPr lang="en-GB"/>
        </a:p>
      </dgm:t>
    </dgm:pt>
    <dgm:pt modelId="{E5792BD8-6C7B-4B26-9640-DCD1E084EEB6}" type="sibTrans" cxnId="{8BABBA08-C9A1-4511-B201-81E4828227BE}">
      <dgm:prSet/>
      <dgm:spPr/>
      <dgm:t>
        <a:bodyPr/>
        <a:lstStyle/>
        <a:p>
          <a:endParaRPr lang="en-GB"/>
        </a:p>
      </dgm:t>
    </dgm:pt>
    <dgm:pt modelId="{F877377E-19B8-4D08-B9FF-F4CBE055660D}">
      <dgm:prSet phldrT="[Text]"/>
      <dgm:spPr/>
      <dgm:t>
        <a:bodyPr/>
        <a:lstStyle/>
        <a:p>
          <a:r>
            <a:rPr lang="en-GB" dirty="0" smtClean="0"/>
            <a:t>Interview and selection</a:t>
          </a:r>
          <a:endParaRPr lang="en-GB" dirty="0"/>
        </a:p>
      </dgm:t>
    </dgm:pt>
    <dgm:pt modelId="{9D141C45-9923-4E7E-9AD7-D62C5392ED32}" type="parTrans" cxnId="{6444451C-06AF-4250-A416-68EC63E14353}">
      <dgm:prSet/>
      <dgm:spPr/>
      <dgm:t>
        <a:bodyPr/>
        <a:lstStyle/>
        <a:p>
          <a:endParaRPr lang="en-GB"/>
        </a:p>
      </dgm:t>
    </dgm:pt>
    <dgm:pt modelId="{6DF34D8E-D884-4736-9161-DEA524FFA758}" type="sibTrans" cxnId="{6444451C-06AF-4250-A416-68EC63E14353}">
      <dgm:prSet/>
      <dgm:spPr/>
      <dgm:t>
        <a:bodyPr/>
        <a:lstStyle/>
        <a:p>
          <a:endParaRPr lang="en-GB"/>
        </a:p>
      </dgm:t>
    </dgm:pt>
    <dgm:pt modelId="{E96C6350-9EFF-41FF-A8CF-680F8FC3BF07}">
      <dgm:prSet phldrT="[Text]"/>
      <dgm:spPr/>
      <dgm:t>
        <a:bodyPr/>
        <a:lstStyle/>
        <a:p>
          <a:r>
            <a:rPr lang="en-GB" dirty="0" smtClean="0"/>
            <a:t>Oct ‘13</a:t>
          </a:r>
          <a:endParaRPr lang="en-GB" dirty="0"/>
        </a:p>
      </dgm:t>
    </dgm:pt>
    <dgm:pt modelId="{7414F935-83A4-42CC-89EF-BD77A31C7BE6}" type="parTrans" cxnId="{CA9AB3F3-76EB-40D4-872C-FA4A13AA47B5}">
      <dgm:prSet/>
      <dgm:spPr/>
      <dgm:t>
        <a:bodyPr/>
        <a:lstStyle/>
        <a:p>
          <a:endParaRPr lang="en-GB"/>
        </a:p>
      </dgm:t>
    </dgm:pt>
    <dgm:pt modelId="{C7184900-4970-419B-A725-BDE63A676C7D}" type="sibTrans" cxnId="{CA9AB3F3-76EB-40D4-872C-FA4A13AA47B5}">
      <dgm:prSet/>
      <dgm:spPr/>
      <dgm:t>
        <a:bodyPr/>
        <a:lstStyle/>
        <a:p>
          <a:endParaRPr lang="en-GB"/>
        </a:p>
      </dgm:t>
    </dgm:pt>
    <dgm:pt modelId="{566C4F60-E7A2-48DD-B38E-8DDBC8BADE48}">
      <dgm:prSet phldrT="[Text]"/>
      <dgm:spPr/>
      <dgm:t>
        <a:bodyPr/>
        <a:lstStyle/>
        <a:p>
          <a:r>
            <a:rPr lang="en-GB" dirty="0" smtClean="0"/>
            <a:t>All apprentices in place</a:t>
          </a:r>
          <a:endParaRPr lang="en-GB" dirty="0"/>
        </a:p>
      </dgm:t>
    </dgm:pt>
    <dgm:pt modelId="{FF8C6A9A-B90A-4A4E-92E1-D51EF19EFFE2}" type="parTrans" cxnId="{27CB3795-B0E2-4E83-93E3-EC45F1C7EDFE}">
      <dgm:prSet/>
      <dgm:spPr/>
      <dgm:t>
        <a:bodyPr/>
        <a:lstStyle/>
        <a:p>
          <a:endParaRPr lang="en-GB"/>
        </a:p>
      </dgm:t>
    </dgm:pt>
    <dgm:pt modelId="{005AC0F3-30D3-44F4-8669-FA129612C512}" type="sibTrans" cxnId="{27CB3795-B0E2-4E83-93E3-EC45F1C7EDFE}">
      <dgm:prSet/>
      <dgm:spPr/>
      <dgm:t>
        <a:bodyPr/>
        <a:lstStyle/>
        <a:p>
          <a:endParaRPr lang="en-GB"/>
        </a:p>
      </dgm:t>
    </dgm:pt>
    <dgm:pt modelId="{61B46C30-D5F3-4416-BDDF-107EAA71FB83}">
      <dgm:prSet phldrT="[Text]"/>
      <dgm:spPr/>
      <dgm:t>
        <a:bodyPr/>
        <a:lstStyle/>
        <a:p>
          <a:r>
            <a:rPr lang="en-GB" dirty="0" smtClean="0"/>
            <a:t>Training commences</a:t>
          </a:r>
          <a:endParaRPr lang="en-GB" dirty="0"/>
        </a:p>
      </dgm:t>
    </dgm:pt>
    <dgm:pt modelId="{5A7F674E-FDD9-4CF3-BE43-21C9652F757A}" type="sibTrans" cxnId="{02EEBB25-99E0-4C3D-8C63-A730B4522DF5}">
      <dgm:prSet/>
      <dgm:spPr/>
      <dgm:t>
        <a:bodyPr/>
        <a:lstStyle/>
        <a:p>
          <a:endParaRPr lang="en-GB"/>
        </a:p>
      </dgm:t>
    </dgm:pt>
    <dgm:pt modelId="{2A5550DA-AE5C-4459-915C-98AACC23DBAE}" type="parTrans" cxnId="{02EEBB25-99E0-4C3D-8C63-A730B4522DF5}">
      <dgm:prSet/>
      <dgm:spPr/>
      <dgm:t>
        <a:bodyPr/>
        <a:lstStyle/>
        <a:p>
          <a:endParaRPr lang="en-GB"/>
        </a:p>
      </dgm:t>
    </dgm:pt>
    <dgm:pt modelId="{D935DF38-90F3-442A-B41B-94C223FC549B}" type="pres">
      <dgm:prSet presAssocID="{1EA2EC52-E604-45EF-92F7-2F86A6EC13E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790087C-4913-4E02-9887-E04201AB1E7D}" type="pres">
      <dgm:prSet presAssocID="{0A084949-7043-4791-9E95-507ABBB84447}" presName="compNode" presStyleCnt="0"/>
      <dgm:spPr/>
    </dgm:pt>
    <dgm:pt modelId="{E8DCE571-22D6-4AD2-AFC0-965C26DAB816}" type="pres">
      <dgm:prSet presAssocID="{0A084949-7043-4791-9E95-507ABBB84447}" presName="noGeometry" presStyleCnt="0"/>
      <dgm:spPr/>
    </dgm:pt>
    <dgm:pt modelId="{6D1891A3-158A-473D-B19C-B293E3410920}" type="pres">
      <dgm:prSet presAssocID="{0A084949-7043-4791-9E95-507ABBB84447}" presName="childTextVisible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3A8F542-DB58-4476-92BE-00A16BA94297}" type="pres">
      <dgm:prSet presAssocID="{0A084949-7043-4791-9E95-507ABBB84447}" presName="childTextHidden" presStyleLbl="bgAccFollowNode1" presStyleIdx="0" presStyleCnt="4"/>
      <dgm:spPr/>
      <dgm:t>
        <a:bodyPr/>
        <a:lstStyle/>
        <a:p>
          <a:endParaRPr lang="en-GB"/>
        </a:p>
      </dgm:t>
    </dgm:pt>
    <dgm:pt modelId="{90E112A0-45C5-4003-8016-89A47133179F}" type="pres">
      <dgm:prSet presAssocID="{0A084949-7043-4791-9E95-507ABBB84447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42D0F99-E404-47B2-A802-DD52A454F250}" type="pres">
      <dgm:prSet presAssocID="{0A084949-7043-4791-9E95-507ABBB84447}" presName="aSpace" presStyleCnt="0"/>
      <dgm:spPr/>
    </dgm:pt>
    <dgm:pt modelId="{D6013BC0-EF99-4C17-9D7B-BA2DFF41D28A}" type="pres">
      <dgm:prSet presAssocID="{73892445-2383-433E-A601-A7592D4FEBD3}" presName="compNode" presStyleCnt="0"/>
      <dgm:spPr/>
    </dgm:pt>
    <dgm:pt modelId="{99581392-2F47-4D05-8FBA-65B1C4AB1656}" type="pres">
      <dgm:prSet presAssocID="{73892445-2383-433E-A601-A7592D4FEBD3}" presName="noGeometry" presStyleCnt="0"/>
      <dgm:spPr/>
    </dgm:pt>
    <dgm:pt modelId="{781B84A3-E33F-43B7-9EC2-D44271BD5BD4}" type="pres">
      <dgm:prSet presAssocID="{73892445-2383-433E-A601-A7592D4FEBD3}" presName="childTextVisible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3893841-A57C-4EF4-8749-30F27B8FE1D4}" type="pres">
      <dgm:prSet presAssocID="{73892445-2383-433E-A601-A7592D4FEBD3}" presName="childTextHidden" presStyleLbl="bgAccFollowNode1" presStyleIdx="1" presStyleCnt="4"/>
      <dgm:spPr/>
      <dgm:t>
        <a:bodyPr/>
        <a:lstStyle/>
        <a:p>
          <a:endParaRPr lang="en-GB"/>
        </a:p>
      </dgm:t>
    </dgm:pt>
    <dgm:pt modelId="{467746B8-A1F2-41ED-9791-8988B69FC6AC}" type="pres">
      <dgm:prSet presAssocID="{73892445-2383-433E-A601-A7592D4FEBD3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4F7B44-D52D-493D-88FC-F3D0CB0F9AC0}" type="pres">
      <dgm:prSet presAssocID="{73892445-2383-433E-A601-A7592D4FEBD3}" presName="aSpace" presStyleCnt="0"/>
      <dgm:spPr/>
    </dgm:pt>
    <dgm:pt modelId="{A8ADAEE7-22F0-44F1-968F-7FF78AFD6BFC}" type="pres">
      <dgm:prSet presAssocID="{BB77BDBF-D8A0-4171-9D85-E1067C1B4E52}" presName="compNode" presStyleCnt="0"/>
      <dgm:spPr/>
    </dgm:pt>
    <dgm:pt modelId="{EAC280B7-74E4-4C55-B771-5014C466C791}" type="pres">
      <dgm:prSet presAssocID="{BB77BDBF-D8A0-4171-9D85-E1067C1B4E52}" presName="noGeometry" presStyleCnt="0"/>
      <dgm:spPr/>
    </dgm:pt>
    <dgm:pt modelId="{35D5A004-D549-4BF0-AD4B-AA91CC9E6B1C}" type="pres">
      <dgm:prSet presAssocID="{BB77BDBF-D8A0-4171-9D85-E1067C1B4E52}" presName="childTextVisible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1E59F18-3F28-4D99-9A5C-9DE2F4AF8C8A}" type="pres">
      <dgm:prSet presAssocID="{BB77BDBF-D8A0-4171-9D85-E1067C1B4E52}" presName="childTextHidden" presStyleLbl="bgAccFollowNode1" presStyleIdx="2" presStyleCnt="4"/>
      <dgm:spPr/>
      <dgm:t>
        <a:bodyPr/>
        <a:lstStyle/>
        <a:p>
          <a:endParaRPr lang="en-GB"/>
        </a:p>
      </dgm:t>
    </dgm:pt>
    <dgm:pt modelId="{E6CD584B-35BF-477F-AA9D-508BE9466F30}" type="pres">
      <dgm:prSet presAssocID="{BB77BDBF-D8A0-4171-9D85-E1067C1B4E52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5038DB-D0AA-4015-9BD7-7E258A12DBFF}" type="pres">
      <dgm:prSet presAssocID="{BB77BDBF-D8A0-4171-9D85-E1067C1B4E52}" presName="aSpace" presStyleCnt="0"/>
      <dgm:spPr/>
    </dgm:pt>
    <dgm:pt modelId="{CA9933E2-2321-47B3-B8F6-68420183781B}" type="pres">
      <dgm:prSet presAssocID="{E96C6350-9EFF-41FF-A8CF-680F8FC3BF07}" presName="compNode" presStyleCnt="0"/>
      <dgm:spPr/>
    </dgm:pt>
    <dgm:pt modelId="{85A7B623-6E38-429D-B056-660AE336D7BB}" type="pres">
      <dgm:prSet presAssocID="{E96C6350-9EFF-41FF-A8CF-680F8FC3BF07}" presName="noGeometry" presStyleCnt="0"/>
      <dgm:spPr/>
    </dgm:pt>
    <dgm:pt modelId="{C6DE1431-205B-4E97-BD05-BFE954F9484D}" type="pres">
      <dgm:prSet presAssocID="{E96C6350-9EFF-41FF-A8CF-680F8FC3BF07}" presName="childTextVisible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1840588-50F4-40F0-BDDF-04B82F4C999A}" type="pres">
      <dgm:prSet presAssocID="{E96C6350-9EFF-41FF-A8CF-680F8FC3BF07}" presName="childTextHidden" presStyleLbl="bgAccFollowNode1" presStyleIdx="3" presStyleCnt="4"/>
      <dgm:spPr/>
      <dgm:t>
        <a:bodyPr/>
        <a:lstStyle/>
        <a:p>
          <a:endParaRPr lang="en-GB"/>
        </a:p>
      </dgm:t>
    </dgm:pt>
    <dgm:pt modelId="{2414FCE0-D2FA-4FF0-B949-4CC7173072C7}" type="pres">
      <dgm:prSet presAssocID="{E96C6350-9EFF-41FF-A8CF-680F8FC3BF07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9106730-096F-4CFD-ABB9-B4AD1EC6FC27}" type="presOf" srcId="{C24E7EC4-BD68-4E9C-A69A-E8C63866BF76}" destId="{13A8F542-DB58-4476-92BE-00A16BA94297}" srcOrd="1" destOrd="0" presId="urn:microsoft.com/office/officeart/2005/8/layout/hProcess6"/>
    <dgm:cxn modelId="{FBBE9F75-9414-4FB0-937E-FD7733BF79C9}" srcId="{1EA2EC52-E604-45EF-92F7-2F86A6EC13EC}" destId="{0A084949-7043-4791-9E95-507ABBB84447}" srcOrd="0" destOrd="0" parTransId="{6E748D5E-79A9-4A7A-8F18-2B066B7E17ED}" sibTransId="{5D306D04-6603-478C-8A1D-7FE34A807C4D}"/>
    <dgm:cxn modelId="{32D3A55E-7AE3-4750-AFC1-39A573A1B800}" type="presOf" srcId="{81D8EDBA-C159-48A2-8BE2-D38C8FDDB818}" destId="{781B84A3-E33F-43B7-9EC2-D44271BD5BD4}" srcOrd="0" destOrd="0" presId="urn:microsoft.com/office/officeart/2005/8/layout/hProcess6"/>
    <dgm:cxn modelId="{0B24A64D-02D7-45DC-9FCB-94555C7291D6}" type="presOf" srcId="{61B46C30-D5F3-4416-BDDF-107EAA71FB83}" destId="{A1840588-50F4-40F0-BDDF-04B82F4C999A}" srcOrd="1" destOrd="1" presId="urn:microsoft.com/office/officeart/2005/8/layout/hProcess6"/>
    <dgm:cxn modelId="{7FA1AE9E-1F1D-4EB3-8E92-B61A0928F3F4}" type="presOf" srcId="{7F151BE5-C492-4F1E-A701-8922528B9D84}" destId="{781B84A3-E33F-43B7-9EC2-D44271BD5BD4}" srcOrd="0" destOrd="1" presId="urn:microsoft.com/office/officeart/2005/8/layout/hProcess6"/>
    <dgm:cxn modelId="{24871634-0390-4745-B8A7-70541609A891}" type="presOf" srcId="{566C4F60-E7A2-48DD-B38E-8DDBC8BADE48}" destId="{C6DE1431-205B-4E97-BD05-BFE954F9484D}" srcOrd="0" destOrd="0" presId="urn:microsoft.com/office/officeart/2005/8/layout/hProcess6"/>
    <dgm:cxn modelId="{241920A7-E4DB-45F9-9208-F2D538EB9CB2}" type="presOf" srcId="{02AE369C-EF4E-47EA-A11B-101EDFD5320F}" destId="{6D1891A3-158A-473D-B19C-B293E3410920}" srcOrd="0" destOrd="1" presId="urn:microsoft.com/office/officeart/2005/8/layout/hProcess6"/>
    <dgm:cxn modelId="{E7F5AC8D-CEF1-415E-AF2E-072EAB3466C5}" type="presOf" srcId="{B2AC2E24-AA5F-4224-8BAE-0459DE35B34E}" destId="{B1E59F18-3F28-4D99-9A5C-9DE2F4AF8C8A}" srcOrd="1" destOrd="0" presId="urn:microsoft.com/office/officeart/2005/8/layout/hProcess6"/>
    <dgm:cxn modelId="{F5EF23C5-73F9-4D66-953E-A978583A7372}" srcId="{0A084949-7043-4791-9E95-507ABBB84447}" destId="{C24E7EC4-BD68-4E9C-A69A-E8C63866BF76}" srcOrd="0" destOrd="0" parTransId="{18C0D4BB-E2E5-467A-B94E-D88B19B1CEB2}" sibTransId="{F727B624-15AB-4BEC-8C8A-CCCB90D599C4}"/>
    <dgm:cxn modelId="{077DBB46-44DE-486A-B33D-D6C554F51DAC}" type="presOf" srcId="{02AE369C-EF4E-47EA-A11B-101EDFD5320F}" destId="{13A8F542-DB58-4476-92BE-00A16BA94297}" srcOrd="1" destOrd="1" presId="urn:microsoft.com/office/officeart/2005/8/layout/hProcess6"/>
    <dgm:cxn modelId="{5CD4F26F-FD4F-486A-8187-DB5DCF41AD29}" srcId="{1EA2EC52-E604-45EF-92F7-2F86A6EC13EC}" destId="{73892445-2383-433E-A601-A7592D4FEBD3}" srcOrd="1" destOrd="0" parTransId="{D60D39A8-8ECD-432D-B838-EB5E5625A244}" sibTransId="{00802272-4112-41B9-97CA-F1715F52A849}"/>
    <dgm:cxn modelId="{862A6B9D-0ACC-4892-9C8E-B4A56FC36C2A}" type="presOf" srcId="{E96C6350-9EFF-41FF-A8CF-680F8FC3BF07}" destId="{2414FCE0-D2FA-4FF0-B949-4CC7173072C7}" srcOrd="0" destOrd="0" presId="urn:microsoft.com/office/officeart/2005/8/layout/hProcess6"/>
    <dgm:cxn modelId="{D322C7D3-B609-4A5B-8F95-1466654DC241}" type="presOf" srcId="{1EA2EC52-E604-45EF-92F7-2F86A6EC13EC}" destId="{D935DF38-90F3-442A-B41B-94C223FC549B}" srcOrd="0" destOrd="0" presId="urn:microsoft.com/office/officeart/2005/8/layout/hProcess6"/>
    <dgm:cxn modelId="{A89B9E3C-303F-47FE-A2CE-EA226F5845FC}" type="presOf" srcId="{F877377E-19B8-4D08-B9FF-F4CBE055660D}" destId="{35D5A004-D549-4BF0-AD4B-AA91CC9E6B1C}" srcOrd="0" destOrd="1" presId="urn:microsoft.com/office/officeart/2005/8/layout/hProcess6"/>
    <dgm:cxn modelId="{CA9AB3F3-76EB-40D4-872C-FA4A13AA47B5}" srcId="{1EA2EC52-E604-45EF-92F7-2F86A6EC13EC}" destId="{E96C6350-9EFF-41FF-A8CF-680F8FC3BF07}" srcOrd="3" destOrd="0" parTransId="{7414F935-83A4-42CC-89EF-BD77A31C7BE6}" sibTransId="{C7184900-4970-419B-A725-BDE63A676C7D}"/>
    <dgm:cxn modelId="{8F8ED643-0A3B-49C5-A22A-DCBC59B1E9ED}" srcId="{1EA2EC52-E604-45EF-92F7-2F86A6EC13EC}" destId="{BB77BDBF-D8A0-4171-9D85-E1067C1B4E52}" srcOrd="2" destOrd="0" parTransId="{AE55ECC8-E88B-4CDA-A8EA-AE4F25E59FB7}" sibTransId="{C73F6989-D924-4AB9-A6FF-7DF6A593CE2C}"/>
    <dgm:cxn modelId="{589E57DE-00BA-4F03-8972-0306CA3369BC}" type="presOf" srcId="{566C4F60-E7A2-48DD-B38E-8DDBC8BADE48}" destId="{A1840588-50F4-40F0-BDDF-04B82F4C999A}" srcOrd="1" destOrd="0" presId="urn:microsoft.com/office/officeart/2005/8/layout/hProcess6"/>
    <dgm:cxn modelId="{1E225660-B379-442C-B1F9-35AA433F202F}" type="presOf" srcId="{0A084949-7043-4791-9E95-507ABBB84447}" destId="{90E112A0-45C5-4003-8016-89A47133179F}" srcOrd="0" destOrd="0" presId="urn:microsoft.com/office/officeart/2005/8/layout/hProcess6"/>
    <dgm:cxn modelId="{DA124E16-1839-4653-8DA4-FACF10E711AB}" type="presOf" srcId="{F877377E-19B8-4D08-B9FF-F4CBE055660D}" destId="{B1E59F18-3F28-4D99-9A5C-9DE2F4AF8C8A}" srcOrd="1" destOrd="1" presId="urn:microsoft.com/office/officeart/2005/8/layout/hProcess6"/>
    <dgm:cxn modelId="{02EEBB25-99E0-4C3D-8C63-A730B4522DF5}" srcId="{E96C6350-9EFF-41FF-A8CF-680F8FC3BF07}" destId="{61B46C30-D5F3-4416-BDDF-107EAA71FB83}" srcOrd="1" destOrd="0" parTransId="{2A5550DA-AE5C-4459-915C-98AACC23DBAE}" sibTransId="{5A7F674E-FDD9-4CF3-BE43-21C9652F757A}"/>
    <dgm:cxn modelId="{8BABBA08-C9A1-4511-B201-81E4828227BE}" srcId="{BB77BDBF-D8A0-4171-9D85-E1067C1B4E52}" destId="{B2AC2E24-AA5F-4224-8BAE-0459DE35B34E}" srcOrd="0" destOrd="0" parTransId="{7EFA5283-EE46-4547-92DD-FEB4ACF353C9}" sibTransId="{E5792BD8-6C7B-4B26-9640-DCD1E084EEB6}"/>
    <dgm:cxn modelId="{21657404-029E-481A-9AF8-AFEB6526A44C}" srcId="{0A084949-7043-4791-9E95-507ABBB84447}" destId="{02AE369C-EF4E-47EA-A11B-101EDFD5320F}" srcOrd="1" destOrd="0" parTransId="{B9E4A52A-D077-4968-AE6E-1B954778A6AC}" sibTransId="{B3BFE446-0A53-453C-8A95-449B468AF837}"/>
    <dgm:cxn modelId="{A5E873EB-B9E2-4A5C-B231-2FC5850FE74D}" srcId="{73892445-2383-433E-A601-A7592D4FEBD3}" destId="{7F151BE5-C492-4F1E-A701-8922528B9D84}" srcOrd="1" destOrd="0" parTransId="{4C9F59FC-973B-412D-8E51-ED4F64561487}" sibTransId="{DC1613EB-DB34-4E78-BEEA-B48789AAD663}"/>
    <dgm:cxn modelId="{8A1DB42A-2CD2-4846-A572-A080B1F917E6}" type="presOf" srcId="{BB77BDBF-D8A0-4171-9D85-E1067C1B4E52}" destId="{E6CD584B-35BF-477F-AA9D-508BE9466F30}" srcOrd="0" destOrd="0" presId="urn:microsoft.com/office/officeart/2005/8/layout/hProcess6"/>
    <dgm:cxn modelId="{2BDB0E38-D423-45D6-881A-95DFBF64AA32}" type="presOf" srcId="{73892445-2383-433E-A601-A7592D4FEBD3}" destId="{467746B8-A1F2-41ED-9791-8988B69FC6AC}" srcOrd="0" destOrd="0" presId="urn:microsoft.com/office/officeart/2005/8/layout/hProcess6"/>
    <dgm:cxn modelId="{1EEE62C2-2544-4EA2-B27C-94A9E92CCB07}" type="presOf" srcId="{7F151BE5-C492-4F1E-A701-8922528B9D84}" destId="{13893841-A57C-4EF4-8749-30F27B8FE1D4}" srcOrd="1" destOrd="1" presId="urn:microsoft.com/office/officeart/2005/8/layout/hProcess6"/>
    <dgm:cxn modelId="{F0947025-D79D-4780-8EB0-6F5128702DF9}" type="presOf" srcId="{61B46C30-D5F3-4416-BDDF-107EAA71FB83}" destId="{C6DE1431-205B-4E97-BD05-BFE954F9484D}" srcOrd="0" destOrd="1" presId="urn:microsoft.com/office/officeart/2005/8/layout/hProcess6"/>
    <dgm:cxn modelId="{77AD300A-DFA7-458A-A4FE-6FE49D2CDF86}" srcId="{73892445-2383-433E-A601-A7592D4FEBD3}" destId="{81D8EDBA-C159-48A2-8BE2-D38C8FDDB818}" srcOrd="0" destOrd="0" parTransId="{7571A448-C647-4782-820A-115F27C21902}" sibTransId="{846DAEDE-41A2-4734-BFE9-BA43C91C5368}"/>
    <dgm:cxn modelId="{6444451C-06AF-4250-A416-68EC63E14353}" srcId="{BB77BDBF-D8A0-4171-9D85-E1067C1B4E52}" destId="{F877377E-19B8-4D08-B9FF-F4CBE055660D}" srcOrd="1" destOrd="0" parTransId="{9D141C45-9923-4E7E-9AD7-D62C5392ED32}" sibTransId="{6DF34D8E-D884-4736-9161-DEA524FFA758}"/>
    <dgm:cxn modelId="{7C6C5C9A-7EAB-4E70-95AF-3EB039A1D85F}" type="presOf" srcId="{81D8EDBA-C159-48A2-8BE2-D38C8FDDB818}" destId="{13893841-A57C-4EF4-8749-30F27B8FE1D4}" srcOrd="1" destOrd="0" presId="urn:microsoft.com/office/officeart/2005/8/layout/hProcess6"/>
    <dgm:cxn modelId="{F27CB556-2DBD-4388-9411-E340777E4919}" type="presOf" srcId="{C24E7EC4-BD68-4E9C-A69A-E8C63866BF76}" destId="{6D1891A3-158A-473D-B19C-B293E3410920}" srcOrd="0" destOrd="0" presId="urn:microsoft.com/office/officeart/2005/8/layout/hProcess6"/>
    <dgm:cxn modelId="{27CB3795-B0E2-4E83-93E3-EC45F1C7EDFE}" srcId="{E96C6350-9EFF-41FF-A8CF-680F8FC3BF07}" destId="{566C4F60-E7A2-48DD-B38E-8DDBC8BADE48}" srcOrd="0" destOrd="0" parTransId="{FF8C6A9A-B90A-4A4E-92E1-D51EF19EFFE2}" sibTransId="{005AC0F3-30D3-44F4-8669-FA129612C512}"/>
    <dgm:cxn modelId="{49EA69C7-D401-43B3-AAD0-DB0DBBD912F5}" type="presOf" srcId="{B2AC2E24-AA5F-4224-8BAE-0459DE35B34E}" destId="{35D5A004-D549-4BF0-AD4B-AA91CC9E6B1C}" srcOrd="0" destOrd="0" presId="urn:microsoft.com/office/officeart/2005/8/layout/hProcess6"/>
    <dgm:cxn modelId="{DDE11C90-3614-4BE5-A193-4C9537F9CE18}" type="presParOf" srcId="{D935DF38-90F3-442A-B41B-94C223FC549B}" destId="{D790087C-4913-4E02-9887-E04201AB1E7D}" srcOrd="0" destOrd="0" presId="urn:microsoft.com/office/officeart/2005/8/layout/hProcess6"/>
    <dgm:cxn modelId="{176F2770-446B-47CE-A3EC-A269EBA2C3E6}" type="presParOf" srcId="{D790087C-4913-4E02-9887-E04201AB1E7D}" destId="{E8DCE571-22D6-4AD2-AFC0-965C26DAB816}" srcOrd="0" destOrd="0" presId="urn:microsoft.com/office/officeart/2005/8/layout/hProcess6"/>
    <dgm:cxn modelId="{4D8BFAD8-0E3B-4BBE-A476-11C76E970A9B}" type="presParOf" srcId="{D790087C-4913-4E02-9887-E04201AB1E7D}" destId="{6D1891A3-158A-473D-B19C-B293E3410920}" srcOrd="1" destOrd="0" presId="urn:microsoft.com/office/officeart/2005/8/layout/hProcess6"/>
    <dgm:cxn modelId="{D581AC65-4A5E-42FC-BD97-7998CA863A55}" type="presParOf" srcId="{D790087C-4913-4E02-9887-E04201AB1E7D}" destId="{13A8F542-DB58-4476-92BE-00A16BA94297}" srcOrd="2" destOrd="0" presId="urn:microsoft.com/office/officeart/2005/8/layout/hProcess6"/>
    <dgm:cxn modelId="{3AE0FE1C-BCEE-4209-B578-14F0E2EB477F}" type="presParOf" srcId="{D790087C-4913-4E02-9887-E04201AB1E7D}" destId="{90E112A0-45C5-4003-8016-89A47133179F}" srcOrd="3" destOrd="0" presId="urn:microsoft.com/office/officeart/2005/8/layout/hProcess6"/>
    <dgm:cxn modelId="{042C51FA-C844-4006-B744-1ACCBBDF69FD}" type="presParOf" srcId="{D935DF38-90F3-442A-B41B-94C223FC549B}" destId="{142D0F99-E404-47B2-A802-DD52A454F250}" srcOrd="1" destOrd="0" presId="urn:microsoft.com/office/officeart/2005/8/layout/hProcess6"/>
    <dgm:cxn modelId="{79A65A29-D508-4058-9702-AC82376C7D31}" type="presParOf" srcId="{D935DF38-90F3-442A-B41B-94C223FC549B}" destId="{D6013BC0-EF99-4C17-9D7B-BA2DFF41D28A}" srcOrd="2" destOrd="0" presId="urn:microsoft.com/office/officeart/2005/8/layout/hProcess6"/>
    <dgm:cxn modelId="{9E501E09-8995-4D9D-9A14-5003BBE5843C}" type="presParOf" srcId="{D6013BC0-EF99-4C17-9D7B-BA2DFF41D28A}" destId="{99581392-2F47-4D05-8FBA-65B1C4AB1656}" srcOrd="0" destOrd="0" presId="urn:microsoft.com/office/officeart/2005/8/layout/hProcess6"/>
    <dgm:cxn modelId="{60311DF2-EC53-49F2-8F2D-A129EF435F15}" type="presParOf" srcId="{D6013BC0-EF99-4C17-9D7B-BA2DFF41D28A}" destId="{781B84A3-E33F-43B7-9EC2-D44271BD5BD4}" srcOrd="1" destOrd="0" presId="urn:microsoft.com/office/officeart/2005/8/layout/hProcess6"/>
    <dgm:cxn modelId="{588F1989-ADB2-4CFC-B840-A646F2A7DC74}" type="presParOf" srcId="{D6013BC0-EF99-4C17-9D7B-BA2DFF41D28A}" destId="{13893841-A57C-4EF4-8749-30F27B8FE1D4}" srcOrd="2" destOrd="0" presId="urn:microsoft.com/office/officeart/2005/8/layout/hProcess6"/>
    <dgm:cxn modelId="{D75D8B31-4143-41FE-9460-E355EBE845E5}" type="presParOf" srcId="{D6013BC0-EF99-4C17-9D7B-BA2DFF41D28A}" destId="{467746B8-A1F2-41ED-9791-8988B69FC6AC}" srcOrd="3" destOrd="0" presId="urn:microsoft.com/office/officeart/2005/8/layout/hProcess6"/>
    <dgm:cxn modelId="{C9A6CC1E-453A-4E94-B748-E6A2762A697A}" type="presParOf" srcId="{D935DF38-90F3-442A-B41B-94C223FC549B}" destId="{F84F7B44-D52D-493D-88FC-F3D0CB0F9AC0}" srcOrd="3" destOrd="0" presId="urn:microsoft.com/office/officeart/2005/8/layout/hProcess6"/>
    <dgm:cxn modelId="{9A22F82A-1F24-4243-A80C-9F8E6B5733F7}" type="presParOf" srcId="{D935DF38-90F3-442A-B41B-94C223FC549B}" destId="{A8ADAEE7-22F0-44F1-968F-7FF78AFD6BFC}" srcOrd="4" destOrd="0" presId="urn:microsoft.com/office/officeart/2005/8/layout/hProcess6"/>
    <dgm:cxn modelId="{D321AA1E-0DBD-4E1A-AAA4-392D2C2F5ED5}" type="presParOf" srcId="{A8ADAEE7-22F0-44F1-968F-7FF78AFD6BFC}" destId="{EAC280B7-74E4-4C55-B771-5014C466C791}" srcOrd="0" destOrd="0" presId="urn:microsoft.com/office/officeart/2005/8/layout/hProcess6"/>
    <dgm:cxn modelId="{DCF4A9B3-8F03-4E44-986A-8B9513D6010D}" type="presParOf" srcId="{A8ADAEE7-22F0-44F1-968F-7FF78AFD6BFC}" destId="{35D5A004-D549-4BF0-AD4B-AA91CC9E6B1C}" srcOrd="1" destOrd="0" presId="urn:microsoft.com/office/officeart/2005/8/layout/hProcess6"/>
    <dgm:cxn modelId="{A4A11AE0-AFCF-440A-A7AE-34E3DCED3FC8}" type="presParOf" srcId="{A8ADAEE7-22F0-44F1-968F-7FF78AFD6BFC}" destId="{B1E59F18-3F28-4D99-9A5C-9DE2F4AF8C8A}" srcOrd="2" destOrd="0" presId="urn:microsoft.com/office/officeart/2005/8/layout/hProcess6"/>
    <dgm:cxn modelId="{E25D1FA9-B6BC-4A2C-B964-EC40C60AFA65}" type="presParOf" srcId="{A8ADAEE7-22F0-44F1-968F-7FF78AFD6BFC}" destId="{E6CD584B-35BF-477F-AA9D-508BE9466F30}" srcOrd="3" destOrd="0" presId="urn:microsoft.com/office/officeart/2005/8/layout/hProcess6"/>
    <dgm:cxn modelId="{6C22DDBC-746B-469E-8AE2-571772C41AA3}" type="presParOf" srcId="{D935DF38-90F3-442A-B41B-94C223FC549B}" destId="{F95038DB-D0AA-4015-9BD7-7E258A12DBFF}" srcOrd="5" destOrd="0" presId="urn:microsoft.com/office/officeart/2005/8/layout/hProcess6"/>
    <dgm:cxn modelId="{328FF22C-46C8-466B-B309-9C049579EA38}" type="presParOf" srcId="{D935DF38-90F3-442A-B41B-94C223FC549B}" destId="{CA9933E2-2321-47B3-B8F6-68420183781B}" srcOrd="6" destOrd="0" presId="urn:microsoft.com/office/officeart/2005/8/layout/hProcess6"/>
    <dgm:cxn modelId="{1C0CA17C-0BBF-4E01-815A-BE1526C566D3}" type="presParOf" srcId="{CA9933E2-2321-47B3-B8F6-68420183781B}" destId="{85A7B623-6E38-429D-B056-660AE336D7BB}" srcOrd="0" destOrd="0" presId="urn:microsoft.com/office/officeart/2005/8/layout/hProcess6"/>
    <dgm:cxn modelId="{980F372A-A03E-4848-ACF2-73A8377A7592}" type="presParOf" srcId="{CA9933E2-2321-47B3-B8F6-68420183781B}" destId="{C6DE1431-205B-4E97-BD05-BFE954F9484D}" srcOrd="1" destOrd="0" presId="urn:microsoft.com/office/officeart/2005/8/layout/hProcess6"/>
    <dgm:cxn modelId="{AC563D80-0456-435A-8B46-4AE5B33CAF03}" type="presParOf" srcId="{CA9933E2-2321-47B3-B8F6-68420183781B}" destId="{A1840588-50F4-40F0-BDDF-04B82F4C999A}" srcOrd="2" destOrd="0" presId="urn:microsoft.com/office/officeart/2005/8/layout/hProcess6"/>
    <dgm:cxn modelId="{2A4B7652-7E1A-4BEC-86D9-D8DF95A5F1F8}" type="presParOf" srcId="{CA9933E2-2321-47B3-B8F6-68420183781B}" destId="{2414FCE0-D2FA-4FF0-B949-4CC7173072C7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1891A3-158A-473D-B19C-B293E3410920}">
      <dsp:nvSpPr>
        <dsp:cNvPr id="0" name=""/>
        <dsp:cNvSpPr/>
      </dsp:nvSpPr>
      <dsp:spPr>
        <a:xfrm>
          <a:off x="400329" y="1570306"/>
          <a:ext cx="1584840" cy="1385350"/>
        </a:xfrm>
        <a:prstGeom prst="rightArrow">
          <a:avLst>
            <a:gd name="adj1" fmla="val 70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6350" rIns="1270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Workshop review</a:t>
          </a:r>
          <a:endParaRPr lang="en-GB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Funding </a:t>
          </a:r>
          <a:endParaRPr lang="en-GB" sz="1000" kern="1200" dirty="0"/>
        </a:p>
      </dsp:txBody>
      <dsp:txXfrm>
        <a:off x="796539" y="1778109"/>
        <a:ext cx="772610" cy="969745"/>
      </dsp:txXfrm>
    </dsp:sp>
    <dsp:sp modelId="{90E112A0-45C5-4003-8016-89A47133179F}">
      <dsp:nvSpPr>
        <dsp:cNvPr id="0" name=""/>
        <dsp:cNvSpPr/>
      </dsp:nvSpPr>
      <dsp:spPr>
        <a:xfrm>
          <a:off x="4118" y="1866771"/>
          <a:ext cx="792420" cy="79242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Jan-Jun ‘13</a:t>
          </a:r>
          <a:endParaRPr lang="en-GB" sz="1200" kern="1200" dirty="0"/>
        </a:p>
      </dsp:txBody>
      <dsp:txXfrm>
        <a:off x="120165" y="1982818"/>
        <a:ext cx="560326" cy="560326"/>
      </dsp:txXfrm>
    </dsp:sp>
    <dsp:sp modelId="{781B84A3-E33F-43B7-9EC2-D44271BD5BD4}">
      <dsp:nvSpPr>
        <dsp:cNvPr id="0" name=""/>
        <dsp:cNvSpPr/>
      </dsp:nvSpPr>
      <dsp:spPr>
        <a:xfrm>
          <a:off x="2480432" y="1570306"/>
          <a:ext cx="1584840" cy="1385350"/>
        </a:xfrm>
        <a:prstGeom prst="rightArrow">
          <a:avLst>
            <a:gd name="adj1" fmla="val 70000"/>
            <a:gd name="adj2" fmla="val 50000"/>
          </a:avLst>
        </a:prstGeom>
        <a:solidFill>
          <a:schemeClr val="accent5">
            <a:tint val="40000"/>
            <a:alpha val="90000"/>
            <a:hueOff val="-6300594"/>
            <a:satOff val="16936"/>
            <a:lumOff val="62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6300594"/>
              <a:satOff val="16936"/>
              <a:lumOff val="62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6350" rIns="1270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Planning</a:t>
          </a:r>
          <a:endParaRPr lang="en-GB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Apprentice type</a:t>
          </a:r>
          <a:endParaRPr lang="en-GB" sz="1000" kern="1200" dirty="0"/>
        </a:p>
      </dsp:txBody>
      <dsp:txXfrm>
        <a:off x="2876643" y="1778109"/>
        <a:ext cx="772610" cy="969745"/>
      </dsp:txXfrm>
    </dsp:sp>
    <dsp:sp modelId="{467746B8-A1F2-41ED-9791-8988B69FC6AC}">
      <dsp:nvSpPr>
        <dsp:cNvPr id="0" name=""/>
        <dsp:cNvSpPr/>
      </dsp:nvSpPr>
      <dsp:spPr>
        <a:xfrm>
          <a:off x="2084222" y="1866771"/>
          <a:ext cx="792420" cy="792420"/>
        </a:xfrm>
        <a:prstGeom prst="ellipse">
          <a:avLst/>
        </a:prstGeom>
        <a:gradFill rotWithShape="0">
          <a:gsLst>
            <a:gs pos="0">
              <a:schemeClr val="accent5">
                <a:hueOff val="-6018599"/>
                <a:satOff val="14820"/>
                <a:lumOff val="-327"/>
                <a:alphaOff val="0"/>
                <a:shade val="51000"/>
                <a:satMod val="130000"/>
              </a:schemeClr>
            </a:gs>
            <a:gs pos="80000">
              <a:schemeClr val="accent5">
                <a:hueOff val="-6018599"/>
                <a:satOff val="14820"/>
                <a:lumOff val="-327"/>
                <a:alphaOff val="0"/>
                <a:shade val="93000"/>
                <a:satMod val="130000"/>
              </a:schemeClr>
            </a:gs>
            <a:gs pos="100000">
              <a:schemeClr val="accent5">
                <a:hueOff val="-6018599"/>
                <a:satOff val="14820"/>
                <a:lumOff val="-32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July ‘13</a:t>
          </a:r>
          <a:endParaRPr lang="en-GB" sz="1200" kern="1200" dirty="0"/>
        </a:p>
      </dsp:txBody>
      <dsp:txXfrm>
        <a:off x="2200269" y="1982818"/>
        <a:ext cx="560326" cy="560326"/>
      </dsp:txXfrm>
    </dsp:sp>
    <dsp:sp modelId="{35D5A004-D549-4BF0-AD4B-AA91CC9E6B1C}">
      <dsp:nvSpPr>
        <dsp:cNvPr id="0" name=""/>
        <dsp:cNvSpPr/>
      </dsp:nvSpPr>
      <dsp:spPr>
        <a:xfrm>
          <a:off x="4560536" y="1570306"/>
          <a:ext cx="1584840" cy="1385350"/>
        </a:xfrm>
        <a:prstGeom prst="rightArrow">
          <a:avLst>
            <a:gd name="adj1" fmla="val 70000"/>
            <a:gd name="adj2" fmla="val 50000"/>
          </a:avLst>
        </a:prstGeom>
        <a:solidFill>
          <a:schemeClr val="accent5">
            <a:tint val="40000"/>
            <a:alpha val="90000"/>
            <a:hueOff val="-12601188"/>
            <a:satOff val="33873"/>
            <a:lumOff val="1242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2601188"/>
              <a:satOff val="33873"/>
              <a:lumOff val="124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6350" rIns="1270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Job description and posting</a:t>
          </a:r>
          <a:endParaRPr lang="en-GB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Interview and selection</a:t>
          </a:r>
          <a:endParaRPr lang="en-GB" sz="1000" kern="1200" dirty="0"/>
        </a:p>
      </dsp:txBody>
      <dsp:txXfrm>
        <a:off x="4956746" y="1778109"/>
        <a:ext cx="772610" cy="969745"/>
      </dsp:txXfrm>
    </dsp:sp>
    <dsp:sp modelId="{E6CD584B-35BF-477F-AA9D-508BE9466F30}">
      <dsp:nvSpPr>
        <dsp:cNvPr id="0" name=""/>
        <dsp:cNvSpPr/>
      </dsp:nvSpPr>
      <dsp:spPr>
        <a:xfrm>
          <a:off x="4164326" y="1866771"/>
          <a:ext cx="792420" cy="792420"/>
        </a:xfrm>
        <a:prstGeom prst="ellipse">
          <a:avLst/>
        </a:prstGeom>
        <a:gradFill rotWithShape="0">
          <a:gsLst>
            <a:gs pos="0">
              <a:schemeClr val="accent5">
                <a:hueOff val="-12037199"/>
                <a:satOff val="29639"/>
                <a:lumOff val="-653"/>
                <a:alphaOff val="0"/>
                <a:shade val="51000"/>
                <a:satMod val="130000"/>
              </a:schemeClr>
            </a:gs>
            <a:gs pos="80000">
              <a:schemeClr val="accent5">
                <a:hueOff val="-12037199"/>
                <a:satOff val="29639"/>
                <a:lumOff val="-653"/>
                <a:alphaOff val="0"/>
                <a:shade val="93000"/>
                <a:satMod val="130000"/>
              </a:schemeClr>
            </a:gs>
            <a:gs pos="100000">
              <a:schemeClr val="accent5">
                <a:hueOff val="-12037199"/>
                <a:satOff val="29639"/>
                <a:lumOff val="-65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Aug-Sept ‘13</a:t>
          </a:r>
          <a:endParaRPr lang="en-GB" sz="1200" kern="1200" dirty="0"/>
        </a:p>
      </dsp:txBody>
      <dsp:txXfrm>
        <a:off x="4280373" y="1982818"/>
        <a:ext cx="560326" cy="560326"/>
      </dsp:txXfrm>
    </dsp:sp>
    <dsp:sp modelId="{C6DE1431-205B-4E97-BD05-BFE954F9484D}">
      <dsp:nvSpPr>
        <dsp:cNvPr id="0" name=""/>
        <dsp:cNvSpPr/>
      </dsp:nvSpPr>
      <dsp:spPr>
        <a:xfrm>
          <a:off x="6640640" y="1570306"/>
          <a:ext cx="1584840" cy="1385350"/>
        </a:xfrm>
        <a:prstGeom prst="rightArrow">
          <a:avLst>
            <a:gd name="adj1" fmla="val 70000"/>
            <a:gd name="adj2" fmla="val 50000"/>
          </a:avLst>
        </a:prstGeom>
        <a:solidFill>
          <a:schemeClr val="accent5">
            <a:tint val="40000"/>
            <a:alpha val="90000"/>
            <a:hueOff val="-18901782"/>
            <a:satOff val="50809"/>
            <a:lumOff val="1863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8901782"/>
              <a:satOff val="50809"/>
              <a:lumOff val="186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6350" rIns="1270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All apprentices in place</a:t>
          </a:r>
          <a:endParaRPr lang="en-GB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Training commences</a:t>
          </a:r>
          <a:endParaRPr lang="en-GB" sz="1000" kern="1200" dirty="0"/>
        </a:p>
      </dsp:txBody>
      <dsp:txXfrm>
        <a:off x="7036850" y="1778109"/>
        <a:ext cx="772610" cy="969745"/>
      </dsp:txXfrm>
    </dsp:sp>
    <dsp:sp modelId="{2414FCE0-D2FA-4FF0-B949-4CC7173072C7}">
      <dsp:nvSpPr>
        <dsp:cNvPr id="0" name=""/>
        <dsp:cNvSpPr/>
      </dsp:nvSpPr>
      <dsp:spPr>
        <a:xfrm>
          <a:off x="6244430" y="1866771"/>
          <a:ext cx="792420" cy="792420"/>
        </a:xfrm>
        <a:prstGeom prst="ellipse">
          <a:avLst/>
        </a:prstGeom>
        <a:gradFill rotWithShape="0">
          <a:gsLst>
            <a:gs pos="0">
              <a:schemeClr val="accent5">
                <a:hueOff val="-18055798"/>
                <a:satOff val="44459"/>
                <a:lumOff val="-980"/>
                <a:alphaOff val="0"/>
                <a:shade val="51000"/>
                <a:satMod val="130000"/>
              </a:schemeClr>
            </a:gs>
            <a:gs pos="80000">
              <a:schemeClr val="accent5">
                <a:hueOff val="-18055798"/>
                <a:satOff val="44459"/>
                <a:lumOff val="-980"/>
                <a:alphaOff val="0"/>
                <a:shade val="93000"/>
                <a:satMod val="130000"/>
              </a:schemeClr>
            </a:gs>
            <a:gs pos="100000">
              <a:schemeClr val="accent5">
                <a:hueOff val="-18055798"/>
                <a:satOff val="44459"/>
                <a:lumOff val="-98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Oct ‘13</a:t>
          </a:r>
          <a:endParaRPr lang="en-GB" sz="1200" kern="1200" dirty="0"/>
        </a:p>
      </dsp:txBody>
      <dsp:txXfrm>
        <a:off x="6360477" y="1982818"/>
        <a:ext cx="560326" cy="5603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11/14/2013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11/14/2013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11/14/2013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11/14/2013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11/14/2013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adan\AppData\Local\Temp\bce13a73e96d4c1915c6ea824e659d28ff4bc6ba-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6" y="31894"/>
            <a:ext cx="4617682" cy="61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5400" dirty="0" smtClean="0">
                <a:solidFill>
                  <a:schemeClr val="accent2">
                    <a:lumMod val="75000"/>
                  </a:schemeClr>
                </a:solidFill>
              </a:rPr>
              <a:t>The Science Faculty Apprenticeship Scheme at Durham</a:t>
            </a:r>
            <a:endParaRPr lang="en-GB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Dr Ladan Cockshut</a:t>
            </a:r>
          </a:p>
          <a:p>
            <a:r>
              <a:rPr lang="en-GB" dirty="0" smtClean="0"/>
              <a:t>Faculty of Science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11/14/2013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Science Faculty Apprentice Scheme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04664"/>
            <a:ext cx="1818729" cy="79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35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Working through outside agency for apprentice training; very little direct interaction with HR</a:t>
            </a:r>
          </a:p>
          <a:p>
            <a:r>
              <a:rPr lang="en-GB" dirty="0" smtClean="0"/>
              <a:t>Concurrent to apprenticeship</a:t>
            </a:r>
          </a:p>
          <a:p>
            <a:r>
              <a:rPr lang="en-GB" dirty="0" smtClean="0"/>
              <a:t>One day per </a:t>
            </a:r>
            <a:r>
              <a:rPr lang="en-GB" dirty="0" smtClean="0"/>
              <a:t>week over 3 </a:t>
            </a:r>
            <a:r>
              <a:rPr lang="en-GB" dirty="0" smtClean="0"/>
              <a:t>years</a:t>
            </a:r>
          </a:p>
          <a:p>
            <a:r>
              <a:rPr lang="en-GB" dirty="0" smtClean="0"/>
              <a:t>Local agency with NVQ training in Science and </a:t>
            </a:r>
            <a:r>
              <a:rPr lang="en-GB" dirty="0" smtClean="0"/>
              <a:t>Engineering</a:t>
            </a:r>
          </a:p>
          <a:p>
            <a:r>
              <a:rPr lang="en-GB" dirty="0" smtClean="0"/>
              <a:t>Apprentices visited on-site every fortnight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1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Applications &amp; </a:t>
            </a:r>
            <a:r>
              <a:rPr lang="en-GB" dirty="0" smtClean="0"/>
              <a:t>interviews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University Web site</a:t>
            </a:r>
          </a:p>
          <a:p>
            <a:r>
              <a:rPr lang="en-GB" dirty="0" smtClean="0"/>
              <a:t>National Apprenticeship Vacancy Management System (NAVMS)</a:t>
            </a:r>
          </a:p>
          <a:p>
            <a:r>
              <a:rPr lang="en-GB" dirty="0" smtClean="0"/>
              <a:t>Posting live in late August (two weeks)</a:t>
            </a:r>
            <a:endParaRPr lang="en-GB" dirty="0"/>
          </a:p>
          <a:p>
            <a:r>
              <a:rPr lang="en-GB" dirty="0" smtClean="0"/>
              <a:t>200 applications received</a:t>
            </a:r>
          </a:p>
          <a:p>
            <a:pPr lvl="1"/>
            <a:r>
              <a:rPr lang="en-GB" dirty="0" smtClean="0"/>
              <a:t>About 30% school leavers</a:t>
            </a:r>
          </a:p>
          <a:p>
            <a:r>
              <a:rPr lang="en-GB" dirty="0" smtClean="0"/>
              <a:t>Short listed 17</a:t>
            </a:r>
          </a:p>
          <a:p>
            <a:r>
              <a:rPr lang="en-GB" dirty="0" smtClean="0"/>
              <a:t>Interview day in September</a:t>
            </a:r>
          </a:p>
          <a:p>
            <a:pPr lvl="1"/>
            <a:r>
              <a:rPr lang="en-GB" dirty="0" smtClean="0"/>
              <a:t>Tour of science site</a:t>
            </a:r>
          </a:p>
          <a:p>
            <a:pPr lvl="1"/>
            <a:r>
              <a:rPr lang="en-GB" dirty="0" smtClean="0"/>
              <a:t>Lunch provided</a:t>
            </a:r>
          </a:p>
          <a:p>
            <a:pPr lvl="1"/>
            <a:r>
              <a:rPr lang="en-GB" dirty="0" smtClean="0"/>
              <a:t>Panel interview (15 minute interviews)</a:t>
            </a:r>
          </a:p>
          <a:p>
            <a:pPr lvl="1"/>
            <a:r>
              <a:rPr lang="en-GB" dirty="0" smtClean="0"/>
              <a:t>Training agency information session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45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apprentices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Six from the NE region (Newton </a:t>
            </a:r>
            <a:r>
              <a:rPr lang="en-GB" dirty="0" err="1" smtClean="0"/>
              <a:t>Aycliffe</a:t>
            </a:r>
            <a:r>
              <a:rPr lang="en-GB" dirty="0" smtClean="0"/>
              <a:t> </a:t>
            </a:r>
            <a:r>
              <a:rPr lang="en-GB" dirty="0" smtClean="0">
                <a:sym typeface="Wingdings" panose="05000000000000000000" pitchFamily="2" charset="2"/>
              </a:rPr>
              <a:t> Gosforth)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Two school leavers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Four with some college experience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Five female</a:t>
            </a:r>
          </a:p>
          <a:p>
            <a:r>
              <a:rPr lang="en-GB" dirty="0" smtClean="0"/>
              <a:t>Some had previous NVQ qualifications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Science Faculty Apprentice Scheme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17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Timeline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838023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Science Faculty Apprentice Scheme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35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Going forward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Apprentices settling in</a:t>
            </a:r>
          </a:p>
          <a:p>
            <a:r>
              <a:rPr lang="en-GB" dirty="0" smtClean="0"/>
              <a:t>Quarterly meetings with line managers</a:t>
            </a:r>
          </a:p>
          <a:p>
            <a:r>
              <a:rPr lang="en-GB" dirty="0" smtClean="0"/>
              <a:t>Check-in with apprentices </a:t>
            </a:r>
          </a:p>
          <a:p>
            <a:r>
              <a:rPr lang="en-GB" dirty="0" smtClean="0"/>
              <a:t>First steps in cross-faculty training</a:t>
            </a:r>
          </a:p>
          <a:p>
            <a:pPr lvl="1"/>
            <a:r>
              <a:rPr lang="en-GB" dirty="0" smtClean="0"/>
              <a:t>Fire safety</a:t>
            </a:r>
          </a:p>
          <a:p>
            <a:pPr lvl="1"/>
            <a:r>
              <a:rPr lang="en-GB" dirty="0" smtClean="0"/>
              <a:t>Health and safety</a:t>
            </a:r>
          </a:p>
          <a:p>
            <a:pPr lvl="1"/>
            <a:r>
              <a:rPr lang="en-GB" dirty="0" smtClean="0"/>
              <a:t>Manual handling</a:t>
            </a:r>
          </a:p>
          <a:p>
            <a:pPr lvl="1"/>
            <a:r>
              <a:rPr lang="en-GB" dirty="0" smtClean="0"/>
              <a:t>COSSH</a:t>
            </a:r>
          </a:p>
          <a:p>
            <a:r>
              <a:rPr lang="en-GB" dirty="0" smtClean="0"/>
              <a:t>Joined training with business and technical apprentices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Science Faculty Apprentice Scheme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12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Lessons </a:t>
            </a:r>
            <a:r>
              <a:rPr lang="en-GB" dirty="0" smtClean="0"/>
              <a:t>learned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Timing</a:t>
            </a:r>
          </a:p>
          <a:p>
            <a:r>
              <a:rPr lang="en-GB" dirty="0" smtClean="0"/>
              <a:t>Buy-in of colleagues</a:t>
            </a:r>
            <a:endParaRPr lang="en-GB" dirty="0" smtClean="0"/>
          </a:p>
          <a:p>
            <a:r>
              <a:rPr lang="en-GB" dirty="0" smtClean="0"/>
              <a:t>Identifying decision-makers</a:t>
            </a:r>
          </a:p>
          <a:p>
            <a:r>
              <a:rPr lang="en-GB" dirty="0" smtClean="0"/>
              <a:t>Share but with the needs of apprentices in mind</a:t>
            </a:r>
          </a:p>
          <a:p>
            <a:r>
              <a:rPr lang="en-GB" dirty="0" smtClean="0"/>
              <a:t>Flexibility in the process</a:t>
            </a:r>
            <a:endParaRPr lang="en-GB" dirty="0" smtClean="0"/>
          </a:p>
          <a:p>
            <a:r>
              <a:rPr lang="en-GB" dirty="0" smtClean="0"/>
              <a:t>Clear communication with training agency and </a:t>
            </a:r>
            <a:r>
              <a:rPr lang="en-GB" dirty="0" smtClean="0"/>
              <a:t>apprentices</a:t>
            </a:r>
          </a:p>
          <a:p>
            <a:r>
              <a:rPr lang="en-GB" dirty="0" smtClean="0"/>
              <a:t>Regional perception of engineering versus science apprentice</a:t>
            </a:r>
          </a:p>
          <a:p>
            <a:r>
              <a:rPr lang="en-GB" dirty="0" smtClean="0"/>
              <a:t>Benefit of HR as a resource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Science Faculty Apprentice Scheme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37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Recommendations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Aim to fill need, do your </a:t>
            </a:r>
            <a:r>
              <a:rPr lang="en-GB" dirty="0" smtClean="0"/>
              <a:t>homework</a:t>
            </a:r>
            <a:endParaRPr lang="en-GB" dirty="0" smtClean="0"/>
          </a:p>
          <a:p>
            <a:r>
              <a:rPr lang="en-GB" dirty="0" smtClean="0"/>
              <a:t>Avoid prescriptiveness </a:t>
            </a:r>
          </a:p>
          <a:p>
            <a:r>
              <a:rPr lang="en-GB" dirty="0" smtClean="0"/>
              <a:t>Ensure leadership buy-in</a:t>
            </a:r>
          </a:p>
          <a:p>
            <a:r>
              <a:rPr lang="en-GB" dirty="0" smtClean="0"/>
              <a:t>Arrange a committed planning </a:t>
            </a:r>
            <a:r>
              <a:rPr lang="en-GB" dirty="0" smtClean="0"/>
              <a:t>team (with wide representation)</a:t>
            </a:r>
          </a:p>
          <a:p>
            <a:r>
              <a:rPr lang="en-GB" dirty="0" smtClean="0"/>
              <a:t>Don’t over-complicate or over-think things</a:t>
            </a:r>
          </a:p>
          <a:p>
            <a:r>
              <a:rPr lang="en-GB" dirty="0" smtClean="0"/>
              <a:t>Benefit from in-house resources</a:t>
            </a:r>
          </a:p>
          <a:p>
            <a:r>
              <a:rPr lang="en-GB" dirty="0" smtClean="0"/>
              <a:t>Consider hosting an ‘open house’</a:t>
            </a:r>
          </a:p>
          <a:p>
            <a:r>
              <a:rPr lang="en-GB" dirty="0" smtClean="0"/>
              <a:t>Clarify lines of communication</a:t>
            </a:r>
          </a:p>
          <a:p>
            <a:r>
              <a:rPr lang="en-GB" dirty="0" smtClean="0"/>
              <a:t>Don’t underestimate the oversight/management responsibility (ongoing)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Science Faculty Apprentice Scheme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30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Contact: </a:t>
            </a:r>
            <a:r>
              <a:rPr lang="en-GB" dirty="0" smtClean="0"/>
              <a:t>T.l.cockshut@dur.ac.uk</a:t>
            </a:r>
          </a:p>
          <a:p>
            <a:r>
              <a:rPr lang="en-GB" b="1" dirty="0" smtClean="0"/>
              <a:t>Phone: </a:t>
            </a:r>
            <a:r>
              <a:rPr lang="en-GB" dirty="0" smtClean="0"/>
              <a:t>0191 334 1421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Science Faculty Apprentice Scheme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520569"/>
            <a:ext cx="2748002" cy="3932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283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 smtClean="0"/>
              <a:t>Overview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Science Faculty profile</a:t>
            </a:r>
            <a:endParaRPr lang="en-GB" dirty="0" smtClean="0"/>
          </a:p>
          <a:p>
            <a:r>
              <a:rPr lang="en-GB" dirty="0" smtClean="0"/>
              <a:t>Identifying the need</a:t>
            </a:r>
          </a:p>
          <a:p>
            <a:r>
              <a:rPr lang="en-GB" dirty="0" smtClean="0"/>
              <a:t>Establishing the scheme</a:t>
            </a:r>
          </a:p>
          <a:p>
            <a:r>
              <a:rPr lang="en-GB" dirty="0" smtClean="0"/>
              <a:t>Defining the ‘Faculty’ </a:t>
            </a:r>
            <a:r>
              <a:rPr lang="en-GB" dirty="0" smtClean="0"/>
              <a:t>apprentice scheme and role</a:t>
            </a:r>
            <a:endParaRPr lang="en-GB" dirty="0" smtClean="0"/>
          </a:p>
          <a:p>
            <a:r>
              <a:rPr lang="en-GB" dirty="0" smtClean="0"/>
              <a:t>Training</a:t>
            </a:r>
          </a:p>
          <a:p>
            <a:r>
              <a:rPr lang="en-GB" dirty="0" smtClean="0"/>
              <a:t>Applications </a:t>
            </a:r>
            <a:r>
              <a:rPr lang="en-GB" dirty="0"/>
              <a:t>&amp;</a:t>
            </a:r>
            <a:r>
              <a:rPr lang="en-GB" dirty="0" smtClean="0"/>
              <a:t> interviews</a:t>
            </a:r>
          </a:p>
          <a:p>
            <a:r>
              <a:rPr lang="en-GB" dirty="0" smtClean="0"/>
              <a:t>The apprentices</a:t>
            </a:r>
            <a:endParaRPr lang="en-GB" dirty="0" smtClean="0"/>
          </a:p>
          <a:p>
            <a:r>
              <a:rPr lang="en-GB" dirty="0" smtClean="0"/>
              <a:t>Timeline</a:t>
            </a:r>
          </a:p>
          <a:p>
            <a:r>
              <a:rPr lang="en-GB" dirty="0" smtClean="0"/>
              <a:t>Going forward</a:t>
            </a:r>
            <a:endParaRPr lang="en-GB" dirty="0" smtClean="0"/>
          </a:p>
          <a:p>
            <a:r>
              <a:rPr lang="en-GB" dirty="0" smtClean="0"/>
              <a:t>Lessons learned</a:t>
            </a:r>
          </a:p>
          <a:p>
            <a:r>
              <a:rPr lang="en-GB" dirty="0" smtClean="0"/>
              <a:t>Recommendations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Science Faculty Apprentice Scheme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22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 smtClean="0"/>
              <a:t>The Science Faculty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Biological and Biomedical Sciences</a:t>
            </a:r>
          </a:p>
          <a:p>
            <a:r>
              <a:rPr lang="en-GB" dirty="0" smtClean="0"/>
              <a:t>Chemistry</a:t>
            </a:r>
          </a:p>
          <a:p>
            <a:r>
              <a:rPr lang="en-GB" dirty="0" smtClean="0"/>
              <a:t>Earth Sciences</a:t>
            </a:r>
          </a:p>
          <a:p>
            <a:r>
              <a:rPr lang="en-GB" dirty="0" smtClean="0"/>
              <a:t>Engineering and Computing Sciences</a:t>
            </a:r>
          </a:p>
          <a:p>
            <a:r>
              <a:rPr lang="en-GB" dirty="0" smtClean="0"/>
              <a:t>Mathematical Sciences</a:t>
            </a:r>
          </a:p>
          <a:p>
            <a:r>
              <a:rPr lang="en-GB" dirty="0" smtClean="0"/>
              <a:t>Physics</a:t>
            </a:r>
          </a:p>
          <a:p>
            <a:r>
              <a:rPr lang="en-GB" dirty="0" smtClean="0"/>
              <a:t>Psychology</a:t>
            </a:r>
          </a:p>
          <a:p>
            <a:endParaRPr lang="en-GB" dirty="0"/>
          </a:p>
          <a:p>
            <a:r>
              <a:rPr lang="en-GB" dirty="0" smtClean="0"/>
              <a:t>Natural Sciences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Science Faculty Apprentice Scheme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2" descr="http://www.durhamtimes.co.uk/resources/images/1984225.jpg?type=galle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3501008"/>
            <a:ext cx="4063917" cy="2865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04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 smtClean="0"/>
              <a:t>The Science Faculty </a:t>
            </a:r>
            <a:r>
              <a:rPr lang="en-GB" sz="4800" dirty="0" smtClean="0"/>
              <a:t>profile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147 technical staff </a:t>
            </a:r>
          </a:p>
          <a:p>
            <a:r>
              <a:rPr lang="en-GB" dirty="0" smtClean="0"/>
              <a:t>578 academic staff (teaching/research)</a:t>
            </a:r>
          </a:p>
          <a:p>
            <a:r>
              <a:rPr lang="en-GB" dirty="0" smtClean="0"/>
              <a:t>4861 students (4167 undergrad; 694 postgrad)</a:t>
            </a:r>
          </a:p>
          <a:p>
            <a:r>
              <a:rPr lang="en-GB" i="1" dirty="0" smtClean="0"/>
              <a:t>Workshops/technical spaces: </a:t>
            </a:r>
            <a:r>
              <a:rPr lang="en-GB" dirty="0" smtClean="0"/>
              <a:t>Mechanical, electronics, computer, clean rooms, </a:t>
            </a:r>
            <a:r>
              <a:rPr lang="en-GB" dirty="0" err="1" smtClean="0"/>
              <a:t>etc</a:t>
            </a:r>
            <a:endParaRPr lang="en-GB" dirty="0" smtClean="0"/>
          </a:p>
          <a:p>
            <a:r>
              <a:rPr lang="en-GB" i="1" dirty="0" smtClean="0"/>
              <a:t>Laboratories: </a:t>
            </a:r>
            <a:r>
              <a:rPr lang="en-GB" dirty="0" smtClean="0"/>
              <a:t>Research, teaching, </a:t>
            </a:r>
            <a:r>
              <a:rPr lang="en-GB" dirty="0" err="1" smtClean="0"/>
              <a:t>etc</a:t>
            </a:r>
            <a:endParaRPr lang="en-GB" dirty="0" smtClean="0"/>
          </a:p>
          <a:p>
            <a:r>
              <a:rPr lang="en-GB" dirty="0" smtClean="0"/>
              <a:t>Primarily in Durham city, but applied psychology on Queen’s Campus</a:t>
            </a:r>
          </a:p>
          <a:p>
            <a:r>
              <a:rPr lang="en-GB" dirty="0" smtClean="0"/>
              <a:t>Additional infrastructure/technical support from estates and buildings; computer information systems</a:t>
            </a:r>
          </a:p>
          <a:p>
            <a:r>
              <a:rPr lang="en-GB" dirty="0" smtClean="0"/>
              <a:t>Before scheme, only a handful of technical apprentices (glassblowing in chemistry and engineering and physics); HR was about to phase out any planned training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Science Faculty Apprentice Scheme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14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Identifying the </a:t>
            </a:r>
            <a:r>
              <a:rPr lang="en-GB" dirty="0" smtClean="0"/>
              <a:t>need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2013 ‘Workshop Review’ for the Faculty Board of Studies (Feb 2013)</a:t>
            </a:r>
          </a:p>
          <a:p>
            <a:pPr lvl="1"/>
            <a:r>
              <a:rPr lang="en-GB" dirty="0" smtClean="0"/>
              <a:t>Asked to review resources and equipment primarily in the mechanical workshops (four)</a:t>
            </a:r>
          </a:p>
          <a:p>
            <a:pPr lvl="1"/>
            <a:r>
              <a:rPr lang="en-GB" dirty="0" smtClean="0"/>
              <a:t>Noted a judicious and conscientious use and handling of equipment</a:t>
            </a:r>
          </a:p>
          <a:p>
            <a:pPr lvl="1"/>
            <a:r>
              <a:rPr lang="en-GB" dirty="0" smtClean="0"/>
              <a:t>Highlighted bespoke (and specialised) nature of technical support</a:t>
            </a:r>
          </a:p>
          <a:p>
            <a:pPr lvl="1"/>
            <a:r>
              <a:rPr lang="en-GB" dirty="0"/>
              <a:t>Identified the ‘three generations of technical staff</a:t>
            </a:r>
            <a:r>
              <a:rPr lang="en-GB" dirty="0" smtClean="0"/>
              <a:t>’</a:t>
            </a:r>
          </a:p>
          <a:p>
            <a:pPr lvl="1"/>
            <a:r>
              <a:rPr lang="en-GB" dirty="0" smtClean="0"/>
              <a:t>Lean work force</a:t>
            </a:r>
          </a:p>
          <a:p>
            <a:pPr lvl="1"/>
            <a:r>
              <a:rPr lang="en-GB" dirty="0" smtClean="0"/>
              <a:t>Ascertained some intra-faculty support but identified an opportunity for additional training and support opportunities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Science Faculty Apprentice Scheme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27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Establishing the </a:t>
            </a:r>
            <a:r>
              <a:rPr lang="en-GB" dirty="0" smtClean="0"/>
              <a:t>scheme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Faculty </a:t>
            </a:r>
            <a:r>
              <a:rPr lang="en-GB" dirty="0" smtClean="0"/>
              <a:t>funding (June)</a:t>
            </a:r>
            <a:endParaRPr lang="en-GB" dirty="0"/>
          </a:p>
          <a:p>
            <a:pPr lvl="1"/>
            <a:r>
              <a:rPr lang="en-GB" dirty="0"/>
              <a:t>Identified concern over ‘ageing’ population of technical staff and a possible gap in skill and </a:t>
            </a:r>
            <a:r>
              <a:rPr lang="en-GB" dirty="0" smtClean="0"/>
              <a:t>training, leading to new funding for five apprentices to ‘train across the faculty’ for 3-year fixed term</a:t>
            </a:r>
          </a:p>
          <a:p>
            <a:pPr lvl="1"/>
            <a:r>
              <a:rPr lang="en-GB" dirty="0" smtClean="0"/>
              <a:t>Potential impact to six departments/schools</a:t>
            </a:r>
          </a:p>
          <a:p>
            <a:pPr lvl="1"/>
            <a:endParaRPr lang="en-GB" dirty="0"/>
          </a:p>
          <a:p>
            <a:r>
              <a:rPr lang="en-GB" dirty="0" smtClean="0"/>
              <a:t>Planning meeting (July)</a:t>
            </a:r>
          </a:p>
          <a:p>
            <a:pPr lvl="1"/>
            <a:r>
              <a:rPr lang="en-GB" dirty="0" smtClean="0"/>
              <a:t>Heads of </a:t>
            </a:r>
            <a:r>
              <a:rPr lang="en-GB" dirty="0" smtClean="0"/>
              <a:t>department; technical, </a:t>
            </a:r>
            <a:r>
              <a:rPr lang="en-GB" dirty="0" smtClean="0"/>
              <a:t>administrative and faculty </a:t>
            </a:r>
            <a:r>
              <a:rPr lang="en-GB" dirty="0" smtClean="0"/>
              <a:t>leadership; </a:t>
            </a:r>
            <a:r>
              <a:rPr lang="en-GB" dirty="0" smtClean="0"/>
              <a:t>and training firm</a:t>
            </a:r>
          </a:p>
          <a:p>
            <a:pPr lvl="1"/>
            <a:r>
              <a:rPr lang="en-GB" dirty="0" smtClean="0"/>
              <a:t>Asked participants to identify what the needs were and where they felt an apprentice could train and work</a:t>
            </a:r>
          </a:p>
          <a:p>
            <a:pPr lvl="1"/>
            <a:r>
              <a:rPr lang="en-GB" dirty="0" smtClean="0"/>
              <a:t>Engineering or science apprentice</a:t>
            </a:r>
          </a:p>
          <a:p>
            <a:pPr lvl="1"/>
            <a:endParaRPr lang="en-GB" dirty="0"/>
          </a:p>
          <a:p>
            <a:r>
              <a:rPr lang="en-GB" dirty="0" smtClean="0"/>
              <a:t>Result</a:t>
            </a:r>
          </a:p>
          <a:p>
            <a:pPr lvl="1"/>
            <a:r>
              <a:rPr lang="en-GB" dirty="0" smtClean="0"/>
              <a:t>Needed to launch by September for training and staffing needs</a:t>
            </a:r>
          </a:p>
          <a:p>
            <a:pPr lvl="1"/>
            <a:r>
              <a:rPr lang="en-GB" dirty="0" smtClean="0"/>
              <a:t>Received support for one additional apprentice (up to six)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25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 smtClean="0"/>
              <a:t>Defining the ‘Faculty’ </a:t>
            </a:r>
            <a:r>
              <a:rPr lang="en-GB" sz="4800" dirty="0"/>
              <a:t>a</a:t>
            </a:r>
            <a:r>
              <a:rPr lang="en-GB" sz="4800" dirty="0" smtClean="0"/>
              <a:t>pprentice </a:t>
            </a:r>
            <a:r>
              <a:rPr lang="en-GB" sz="4800" dirty="0"/>
              <a:t>s</a:t>
            </a:r>
            <a:r>
              <a:rPr lang="en-GB" sz="4800" dirty="0" smtClean="0"/>
              <a:t>cheme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Training across </a:t>
            </a:r>
            <a:r>
              <a:rPr lang="en-GB" dirty="0" smtClean="0"/>
              <a:t>disciplines</a:t>
            </a:r>
          </a:p>
          <a:p>
            <a:r>
              <a:rPr lang="en-GB" dirty="0" smtClean="0"/>
              <a:t>Fixed, 3-year term</a:t>
            </a:r>
            <a:endParaRPr lang="en-GB" dirty="0" smtClean="0"/>
          </a:p>
          <a:p>
            <a:r>
              <a:rPr lang="en-GB" dirty="0" smtClean="0"/>
              <a:t>Sharing expertise</a:t>
            </a:r>
          </a:p>
          <a:p>
            <a:r>
              <a:rPr lang="en-GB" dirty="0" smtClean="0"/>
              <a:t>Widening scope of apprentices skills</a:t>
            </a:r>
          </a:p>
          <a:p>
            <a:r>
              <a:rPr lang="en-GB" dirty="0" smtClean="0"/>
              <a:t>Apprentice ‘exchange’ or ‘study abroad’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381328"/>
            <a:ext cx="2847975" cy="365125"/>
          </a:xfrm>
        </p:spPr>
        <p:txBody>
          <a:bodyPr/>
          <a:lstStyle/>
          <a:p>
            <a:r>
              <a:rPr lang="en-US" dirty="0"/>
              <a:t>Science Faculty Apprentice Scheme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6" name="Picture 2" descr="C:\Users\ladan\Documents\WORK STUFF\412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807" y="3789040"/>
            <a:ext cx="2423537" cy="234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adan\Documents\WORK STUFF\Science of the computer game\edsac-electronic-delay-storage-automatic-calculator-video-game-ox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05064"/>
            <a:ext cx="2730500" cy="218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245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‘Description’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 </a:t>
            </a:r>
            <a:r>
              <a:rPr lang="en-GB" dirty="0"/>
              <a:t>To assist with basic day-to-day technical support activities in the department or school, including 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o Research laboratories or activities, including specific scientific laboratory techniques</a:t>
            </a:r>
            <a:br>
              <a:rPr lang="en-GB" dirty="0"/>
            </a:br>
            <a:r>
              <a:rPr lang="en-GB" dirty="0"/>
              <a:t>o Teaching laboratories and classrooms</a:t>
            </a:r>
            <a:br>
              <a:rPr lang="en-GB" dirty="0"/>
            </a:br>
            <a:r>
              <a:rPr lang="en-GB" dirty="0"/>
              <a:t>o Ordering supplies and equipment and stock-taking </a:t>
            </a:r>
            <a:br>
              <a:rPr lang="en-GB" dirty="0"/>
            </a:br>
            <a:r>
              <a:rPr lang="en-GB" dirty="0"/>
              <a:t>o Materials handling</a:t>
            </a:r>
            <a:br>
              <a:rPr lang="en-GB" dirty="0"/>
            </a:br>
            <a:r>
              <a:rPr lang="en-GB" dirty="0"/>
              <a:t>o Maintenance of scientific equipment and facilities</a:t>
            </a:r>
            <a:br>
              <a:rPr lang="en-GB" dirty="0"/>
            </a:br>
            <a:r>
              <a:rPr lang="en-GB" dirty="0"/>
              <a:t>o Technical facilities such as mechanical or electronic support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• Support of technical facilities in respective department or school including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o Mechanical workshop (chemistry, engineering and computing science, psychology)</a:t>
            </a:r>
            <a:br>
              <a:rPr lang="en-GB" dirty="0"/>
            </a:br>
            <a:r>
              <a:rPr lang="en-GB" dirty="0"/>
              <a:t>o Electronics workshop (engineering and computing sciences)</a:t>
            </a:r>
            <a:br>
              <a:rPr lang="en-GB" dirty="0"/>
            </a:br>
            <a:r>
              <a:rPr lang="en-GB" dirty="0"/>
              <a:t>o Maintenance of computer- and paper-based records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• Supporting and assisting with the provision of health and safety through 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o Safe-handling and documentation of chemical or hazardous materials</a:t>
            </a:r>
            <a:br>
              <a:rPr lang="en-GB" dirty="0"/>
            </a:br>
            <a:r>
              <a:rPr lang="en-GB" dirty="0"/>
              <a:t>o Safe disposal of materials waste</a:t>
            </a:r>
            <a:br>
              <a:rPr lang="en-GB" dirty="0"/>
            </a:br>
            <a:r>
              <a:rPr lang="en-GB" dirty="0"/>
              <a:t>o First aid</a:t>
            </a:r>
            <a:br>
              <a:rPr lang="en-GB" dirty="0"/>
            </a:br>
            <a:r>
              <a:rPr lang="en-GB" dirty="0"/>
              <a:t>o PAT testing and risk assessment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• To develop necessary skills through the apprenticeship training course.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Science Faculty Apprentice Scheme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94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‘Specification’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b="1" u="sng" dirty="0"/>
              <a:t>ESSENTIAL CRITERIA </a:t>
            </a:r>
            <a:br>
              <a:rPr lang="en-GB" b="1" u="sng" dirty="0"/>
            </a:b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Qualifications</a:t>
            </a:r>
            <a:br>
              <a:rPr lang="en-GB" b="1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• Four GCSE passes at Grade C or higher (or equivalent), including English Language and Maths 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Experience</a:t>
            </a:r>
            <a:endParaRPr lang="en-GB" dirty="0"/>
          </a:p>
          <a:p>
            <a:r>
              <a:rPr lang="en-GB" dirty="0"/>
              <a:t/>
            </a:r>
            <a:br>
              <a:rPr lang="en-GB" dirty="0"/>
            </a:br>
            <a:r>
              <a:rPr lang="en-GB" dirty="0"/>
              <a:t>• A willingness and ability to learn new science-related technical skills </a:t>
            </a:r>
            <a:br>
              <a:rPr lang="en-GB" dirty="0"/>
            </a:br>
            <a:r>
              <a:rPr lang="en-GB" dirty="0" err="1"/>
              <a:t>Skills</a:t>
            </a:r>
            <a:r>
              <a:rPr lang="en-GB" dirty="0"/>
              <a:t> and competencies</a:t>
            </a:r>
            <a:br>
              <a:rPr lang="en-GB" dirty="0"/>
            </a:br>
            <a:r>
              <a:rPr lang="en-GB" dirty="0"/>
              <a:t>• A friendly and efficient manner </a:t>
            </a:r>
            <a:br>
              <a:rPr lang="en-GB" dirty="0"/>
            </a:br>
            <a:r>
              <a:rPr lang="en-GB" dirty="0"/>
              <a:t>• Good interpersonal skills </a:t>
            </a:r>
            <a:br>
              <a:rPr lang="en-GB" dirty="0"/>
            </a:br>
            <a:r>
              <a:rPr lang="en-GB" dirty="0"/>
              <a:t>• Ambitious with the determination to successfully complete the apprenticeship 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b="1" u="sng" dirty="0"/>
              <a:t>DESIRABLE CRITERIA </a:t>
            </a:r>
            <a:br>
              <a:rPr lang="en-GB" b="1" u="sng" dirty="0"/>
            </a:br>
            <a:r>
              <a:rPr lang="en-GB" b="1" u="sng" dirty="0"/>
              <a:t/>
            </a:r>
            <a:br>
              <a:rPr lang="en-GB" b="1" u="sng" dirty="0"/>
            </a:br>
            <a:r>
              <a:rPr lang="en-GB" b="1" dirty="0"/>
              <a:t>Qualifications</a:t>
            </a:r>
            <a:endParaRPr lang="en-GB" dirty="0"/>
          </a:p>
          <a:p>
            <a:r>
              <a:rPr lang="en-GB" dirty="0"/>
              <a:t/>
            </a:r>
            <a:br>
              <a:rPr lang="en-GB" dirty="0"/>
            </a:br>
            <a:r>
              <a:rPr lang="en-GB" dirty="0"/>
              <a:t>Science-related GCSE at Grade C or higher (or equivalent)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Experience</a:t>
            </a:r>
            <a:endParaRPr lang="en-GB" dirty="0"/>
          </a:p>
          <a:p>
            <a:r>
              <a:rPr lang="en-GB" dirty="0"/>
              <a:t/>
            </a:r>
            <a:br>
              <a:rPr lang="en-GB" dirty="0"/>
            </a:br>
            <a:r>
              <a:rPr lang="en-GB" dirty="0"/>
              <a:t>• Experience of contributing to and working as part of a team. </a:t>
            </a:r>
            <a:br>
              <a:rPr lang="en-GB" dirty="0"/>
            </a:br>
            <a:r>
              <a:rPr lang="en-GB" dirty="0"/>
              <a:t>• Demonstrable interest in working in a science laboratory or on technical projects 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41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2417</TotalTime>
  <Words>784</Words>
  <Application>Microsoft Office PowerPoint</Application>
  <PresentationFormat>On-screen Show (4:3)</PresentationFormat>
  <Paragraphs>191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Executive</vt:lpstr>
      <vt:lpstr>The Science Faculty Apprenticeship Scheme at Durham</vt:lpstr>
      <vt:lpstr>Overview</vt:lpstr>
      <vt:lpstr>The Science Faculty</vt:lpstr>
      <vt:lpstr>The Science Faculty profile</vt:lpstr>
      <vt:lpstr>Identifying the need</vt:lpstr>
      <vt:lpstr>Establishing the scheme</vt:lpstr>
      <vt:lpstr>Defining the ‘Faculty’ apprentice scheme</vt:lpstr>
      <vt:lpstr>‘Description’</vt:lpstr>
      <vt:lpstr>‘Specification’</vt:lpstr>
      <vt:lpstr>Training</vt:lpstr>
      <vt:lpstr>Applications &amp; interviews</vt:lpstr>
      <vt:lpstr>The apprentices</vt:lpstr>
      <vt:lpstr>Timeline</vt:lpstr>
      <vt:lpstr>Going forward</vt:lpstr>
      <vt:lpstr>Lessons learned</vt:lpstr>
      <vt:lpstr>Recommendations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Science Faculty Apprenticeship Scheme at Durham</dc:title>
  <dc:creator>ladan</dc:creator>
  <cp:lastModifiedBy>ladan</cp:lastModifiedBy>
  <cp:revision>34</cp:revision>
  <dcterms:created xsi:type="dcterms:W3CDTF">2013-11-12T08:58:11Z</dcterms:created>
  <dcterms:modified xsi:type="dcterms:W3CDTF">2013-11-14T09:43:19Z</dcterms:modified>
</cp:coreProperties>
</file>