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72" r:id="rId3"/>
    <p:sldId id="258" r:id="rId4"/>
    <p:sldId id="285" r:id="rId5"/>
    <p:sldId id="276" r:id="rId6"/>
    <p:sldId id="278" r:id="rId7"/>
    <p:sldId id="269" r:id="rId8"/>
    <p:sldId id="260" r:id="rId9"/>
    <p:sldId id="279" r:id="rId10"/>
    <p:sldId id="270" r:id="rId11"/>
    <p:sldId id="271" r:id="rId12"/>
    <p:sldId id="264" r:id="rId13"/>
    <p:sldId id="280" r:id="rId14"/>
    <p:sldId id="282" r:id="rId15"/>
    <p:sldId id="281" r:id="rId16"/>
    <p:sldId id="283" r:id="rId17"/>
    <p:sldId id="284" r:id="rId18"/>
    <p:sldId id="274" r:id="rId19"/>
    <p:sldId id="275" r:id="rId20"/>
    <p:sldId id="286" r:id="rId21"/>
    <p:sldId id="28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0" autoAdjust="0"/>
    <p:restoredTop sz="94718" autoAdjust="0"/>
  </p:normalViewPr>
  <p:slideViewPr>
    <p:cSldViewPr>
      <p:cViewPr varScale="1">
        <p:scale>
          <a:sx n="73" d="100"/>
          <a:sy n="73" d="100"/>
        </p:scale>
        <p:origin x="-846" y="-108"/>
      </p:cViewPr>
      <p:guideLst>
        <p:guide orient="horz" pos="2160"/>
        <p:guide pos="2880"/>
      </p:guideLst>
    </p:cSldViewPr>
  </p:slideViewPr>
  <p:outlineViewPr>
    <p:cViewPr>
      <p:scale>
        <a:sx n="33" d="100"/>
        <a:sy n="33" d="100"/>
      </p:scale>
      <p:origin x="0" y="103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10/10/2013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10/10/2013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10/10/2013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61D03AF-6AC1-4BC2-A79A-0289B5A72BD9}" type="datetimeFigureOut">
              <a:rPr lang="en-US" smtClean="0"/>
              <a:t>10/10/2013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1D03AF-6AC1-4BC2-A79A-0289B5A72BD9}" type="datetimeFigureOut">
              <a:rPr lang="en-US" smtClean="0"/>
              <a:t>10/10/2013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61D03AF-6AC1-4BC2-A79A-0289B5A72BD9}" type="datetimeFigureOut">
              <a:rPr lang="en-US" smtClean="0"/>
              <a:t>10/10/2013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61D03AF-6AC1-4BC2-A79A-0289B5A72BD9}" type="datetimeFigureOut">
              <a:rPr lang="en-US" smtClean="0"/>
              <a:t>10/10/2013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61D03AF-6AC1-4BC2-A79A-0289B5A72BD9}" type="datetimeFigureOut">
              <a:rPr lang="en-US" smtClean="0"/>
              <a:t>10/10/2013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1D03AF-6AC1-4BC2-A79A-0289B5A72BD9}" type="datetimeFigureOut">
              <a:rPr lang="en-US" smtClean="0"/>
              <a:t>10/10/2013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1D03AF-6AC1-4BC2-A79A-0289B5A72BD9}" type="datetimeFigureOut">
              <a:rPr lang="en-US" smtClean="0"/>
              <a:t>10/10/2013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1D03AF-6AC1-4BC2-A79A-0289B5A72BD9}" type="datetimeFigureOut">
              <a:rPr lang="en-US" smtClean="0"/>
              <a:t>10/10/2013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587D768-BA49-4B35-A017-5732C02BF61A}"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1D03AF-6AC1-4BC2-A79A-0289B5A72BD9}" type="datetimeFigureOut">
              <a:rPr lang="en-US" smtClean="0"/>
              <a:t>10/10/2013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87D768-BA49-4B35-A017-5732C02BF61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mailto:office@istonline.org.uk"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mailto:arts@heated.ac.u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1143000"/>
          </a:xfrm>
        </p:spPr>
        <p:txBody>
          <a:bodyPr>
            <a:normAutofit/>
          </a:bodyPr>
          <a:lstStyle/>
          <a:p>
            <a:pPr algn="l"/>
            <a:r>
              <a:rPr lang="en-GB" dirty="0" smtClean="0">
                <a:latin typeface="Courier New" pitchFamily="49" charset="0"/>
                <a:cs typeface="Courier New" pitchFamily="49" charset="0"/>
              </a:rPr>
              <a:t>“What </a:t>
            </a:r>
            <a:r>
              <a:rPr lang="en-GB" dirty="0">
                <a:latin typeface="Courier New" pitchFamily="49" charset="0"/>
                <a:cs typeface="Courier New" pitchFamily="49" charset="0"/>
              </a:rPr>
              <a:t>about the Arts </a:t>
            </a:r>
            <a:r>
              <a:rPr lang="en-GB" dirty="0" smtClean="0">
                <a:latin typeface="Courier New" pitchFamily="49" charset="0"/>
                <a:cs typeface="Courier New" pitchFamily="49" charset="0"/>
              </a:rPr>
              <a:t>?”</a:t>
            </a:r>
            <a:endParaRPr lang="en-GB" dirty="0"/>
          </a:p>
        </p:txBody>
      </p:sp>
      <p:sp>
        <p:nvSpPr>
          <p:cNvPr id="3" name="Content Placeholder 2"/>
          <p:cNvSpPr>
            <a:spLocks noGrp="1"/>
          </p:cNvSpPr>
          <p:nvPr>
            <p:ph idx="1"/>
          </p:nvPr>
        </p:nvSpPr>
        <p:spPr>
          <a:xfrm>
            <a:off x="611560" y="4149080"/>
            <a:ext cx="7416824" cy="1872208"/>
          </a:xfrm>
        </p:spPr>
        <p:txBody>
          <a:bodyPr>
            <a:normAutofit/>
          </a:bodyPr>
          <a:lstStyle/>
          <a:p>
            <a:pPr marL="0" indent="0">
              <a:buNone/>
            </a:pPr>
            <a:r>
              <a:rPr lang="en-GB" sz="1800" dirty="0" smtClean="0">
                <a:latin typeface="Courier New" pitchFamily="49" charset="0"/>
                <a:cs typeface="Courier New" pitchFamily="49" charset="0"/>
              </a:rPr>
              <a:t>Steve Carroll</a:t>
            </a:r>
          </a:p>
          <a:p>
            <a:pPr marL="0" indent="0">
              <a:buNone/>
            </a:pPr>
            <a:r>
              <a:rPr lang="en-GB" sz="1800" dirty="0" smtClean="0">
                <a:latin typeface="Courier New" pitchFamily="49" charset="0"/>
                <a:cs typeface="Courier New" pitchFamily="49" charset="0"/>
              </a:rPr>
              <a:t>Faculty Technical Manager</a:t>
            </a:r>
          </a:p>
          <a:p>
            <a:pPr marL="0" indent="0">
              <a:buNone/>
            </a:pPr>
            <a:r>
              <a:rPr lang="en-GB" sz="1800" dirty="0" smtClean="0">
                <a:latin typeface="Courier New" pitchFamily="49" charset="0"/>
                <a:cs typeface="Courier New" pitchFamily="49" charset="0"/>
              </a:rPr>
              <a:t>Faculty of Arts and Humanities, Plymouth University</a:t>
            </a:r>
          </a:p>
          <a:p>
            <a:pPr marL="0" indent="0">
              <a:buNone/>
            </a:pPr>
            <a:r>
              <a:rPr lang="en-GB" sz="1800" dirty="0" smtClean="0">
                <a:latin typeface="Courier New" pitchFamily="49" charset="0"/>
                <a:cs typeface="Courier New" pitchFamily="49" charset="0"/>
              </a:rPr>
              <a:t>National Network of Arts Technicians Co-ordinator</a:t>
            </a:r>
            <a:endParaRPr lang="en-GB" sz="1800" dirty="0">
              <a:latin typeface="Courier New" pitchFamily="49" charset="0"/>
              <a:cs typeface="Courier New" pitchFamily="49" charset="0"/>
            </a:endParaRPr>
          </a:p>
        </p:txBody>
      </p:sp>
    </p:spTree>
    <p:extLst>
      <p:ext uri="{BB962C8B-B14F-4D97-AF65-F5344CB8AC3E}">
        <p14:creationId xmlns:p14="http://schemas.microsoft.com/office/powerpoint/2010/main" val="20737243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err="1" smtClean="0"/>
              <a:t>HEaTED</a:t>
            </a:r>
            <a:r>
              <a:rPr lang="en-GB" dirty="0" smtClean="0"/>
              <a:t> and the Arts: </a:t>
            </a:r>
            <a:br>
              <a:rPr lang="en-GB" dirty="0" smtClean="0"/>
            </a:br>
            <a:r>
              <a:rPr lang="en-GB" dirty="0" smtClean="0"/>
              <a:t> What can we offer our members?</a:t>
            </a:r>
            <a:br>
              <a:rPr lang="en-GB" dirty="0" smtClean="0"/>
            </a:br>
            <a:r>
              <a:rPr lang="en-GB" dirty="0"/>
              <a:t/>
            </a:r>
            <a:br>
              <a:rPr lang="en-GB" dirty="0"/>
            </a:br>
            <a:endParaRPr lang="en-GB" dirty="0"/>
          </a:p>
        </p:txBody>
      </p:sp>
      <p:sp>
        <p:nvSpPr>
          <p:cNvPr id="3" name="Subtitle 2"/>
          <p:cNvSpPr>
            <a:spLocks noGrp="1"/>
          </p:cNvSpPr>
          <p:nvPr>
            <p:ph type="subTitle" idx="1"/>
          </p:nvPr>
        </p:nvSpPr>
        <p:spPr/>
        <p:txBody>
          <a:bodyPr>
            <a:normAutofit lnSpcReduction="10000"/>
          </a:bodyPr>
          <a:lstStyle/>
          <a:p>
            <a:r>
              <a:rPr lang="en-GB" sz="2000" dirty="0" smtClean="0"/>
              <a:t>Steve Carroll</a:t>
            </a:r>
          </a:p>
          <a:p>
            <a:r>
              <a:rPr lang="en-GB" sz="2000" dirty="0" smtClean="0"/>
              <a:t>Faculty Technical Manager</a:t>
            </a:r>
          </a:p>
          <a:p>
            <a:r>
              <a:rPr lang="en-GB" sz="2000" dirty="0" smtClean="0"/>
              <a:t>Faculty of Arts</a:t>
            </a:r>
          </a:p>
          <a:p>
            <a:r>
              <a:rPr lang="en-GB" sz="2000" dirty="0" smtClean="0"/>
              <a:t>Plymouth University</a:t>
            </a:r>
          </a:p>
          <a:p>
            <a:r>
              <a:rPr lang="en-GB" sz="2000" dirty="0" err="1" smtClean="0"/>
              <a:t>HEaTED</a:t>
            </a:r>
            <a:r>
              <a:rPr lang="en-GB" sz="2000" dirty="0" smtClean="0"/>
              <a:t> Conference 9</a:t>
            </a:r>
            <a:r>
              <a:rPr lang="en-GB" sz="2000" baseline="30000" dirty="0" smtClean="0"/>
              <a:t>th</a:t>
            </a:r>
            <a:r>
              <a:rPr lang="en-GB" sz="2000" dirty="0" smtClean="0"/>
              <a:t> January 2013</a:t>
            </a:r>
            <a:endParaRPr lang="en-GB" sz="2000" dirty="0"/>
          </a:p>
        </p:txBody>
      </p:sp>
    </p:spTree>
    <p:extLst>
      <p:ext uri="{BB962C8B-B14F-4D97-AF65-F5344CB8AC3E}">
        <p14:creationId xmlns:p14="http://schemas.microsoft.com/office/powerpoint/2010/main" val="33870935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Areas for discussion:</a:t>
            </a:r>
            <a:endParaRPr lang="en-GB" dirty="0"/>
          </a:p>
        </p:txBody>
      </p:sp>
      <p:sp>
        <p:nvSpPr>
          <p:cNvPr id="3" name="Content Placeholder 2"/>
          <p:cNvSpPr>
            <a:spLocks noGrp="1"/>
          </p:cNvSpPr>
          <p:nvPr>
            <p:ph idx="1"/>
          </p:nvPr>
        </p:nvSpPr>
        <p:spPr>
          <a:xfrm>
            <a:off x="467544" y="1628800"/>
            <a:ext cx="8229600" cy="4525963"/>
          </a:xfrm>
        </p:spPr>
        <p:txBody>
          <a:bodyPr>
            <a:normAutofit/>
          </a:bodyPr>
          <a:lstStyle/>
          <a:p>
            <a:r>
              <a:rPr lang="en-GB" dirty="0" smtClean="0"/>
              <a:t>Training</a:t>
            </a:r>
          </a:p>
          <a:p>
            <a:r>
              <a:rPr lang="en-GB" dirty="0" smtClean="0"/>
              <a:t>National Network of Arts Technicians</a:t>
            </a:r>
          </a:p>
          <a:p>
            <a:r>
              <a:rPr lang="en-GB" dirty="0" smtClean="0"/>
              <a:t>Professional Registration for Arts Technicians</a:t>
            </a:r>
          </a:p>
        </p:txBody>
      </p:sp>
    </p:spTree>
    <p:extLst>
      <p:ext uri="{BB962C8B-B14F-4D97-AF65-F5344CB8AC3E}">
        <p14:creationId xmlns:p14="http://schemas.microsoft.com/office/powerpoint/2010/main" val="97064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1143000"/>
          </a:xfrm>
        </p:spPr>
        <p:txBody>
          <a:bodyPr>
            <a:normAutofit fontScale="90000"/>
          </a:bodyPr>
          <a:lstStyle/>
          <a:p>
            <a:pPr algn="l"/>
            <a:r>
              <a:rPr lang="en-GB" dirty="0" err="1" smtClean="0"/>
              <a:t>HEaTED</a:t>
            </a:r>
            <a:r>
              <a:rPr lang="en-GB" dirty="0" smtClean="0"/>
              <a:t> and the Arts outcomes</a:t>
            </a:r>
            <a:endParaRPr lang="en-GB" dirty="0"/>
          </a:p>
        </p:txBody>
      </p:sp>
      <p:sp>
        <p:nvSpPr>
          <p:cNvPr id="3" name="Content Placeholder 2"/>
          <p:cNvSpPr>
            <a:spLocks noGrp="1"/>
          </p:cNvSpPr>
          <p:nvPr>
            <p:ph idx="1"/>
          </p:nvPr>
        </p:nvSpPr>
        <p:spPr/>
        <p:txBody>
          <a:bodyPr>
            <a:normAutofit/>
          </a:bodyPr>
          <a:lstStyle/>
          <a:p>
            <a:r>
              <a:rPr lang="en-GB" dirty="0"/>
              <a:t>NNAT’s </a:t>
            </a:r>
            <a:r>
              <a:rPr lang="en-GB" dirty="0" smtClean="0"/>
              <a:t>co-ordinator(s</a:t>
            </a:r>
            <a:r>
              <a:rPr lang="en-GB" dirty="0"/>
              <a:t>)</a:t>
            </a:r>
          </a:p>
          <a:p>
            <a:r>
              <a:rPr lang="en-GB" dirty="0" smtClean="0"/>
              <a:t>National Survey</a:t>
            </a:r>
            <a:endParaRPr lang="en-GB" dirty="0"/>
          </a:p>
          <a:p>
            <a:r>
              <a:rPr lang="en-GB" dirty="0" smtClean="0"/>
              <a:t>Online </a:t>
            </a:r>
            <a:r>
              <a:rPr lang="en-GB" smtClean="0"/>
              <a:t>Arts Group </a:t>
            </a:r>
            <a:r>
              <a:rPr lang="en-GB" dirty="0" smtClean="0"/>
              <a:t>on </a:t>
            </a:r>
            <a:r>
              <a:rPr lang="en-GB" dirty="0" err="1" smtClean="0"/>
              <a:t>HEaTED</a:t>
            </a:r>
            <a:r>
              <a:rPr lang="en-GB" dirty="0" smtClean="0"/>
              <a:t> website</a:t>
            </a:r>
          </a:p>
          <a:p>
            <a:r>
              <a:rPr lang="en-GB" dirty="0" smtClean="0"/>
              <a:t>Funding for networking visits to other institutions</a:t>
            </a:r>
          </a:p>
          <a:p>
            <a:r>
              <a:rPr lang="en-GB" dirty="0" smtClean="0"/>
              <a:t>Support for NNAT’s events</a:t>
            </a:r>
            <a:endParaRPr lang="en-GB" dirty="0">
              <a:solidFill>
                <a:srgbClr val="FF0000"/>
              </a:solidFill>
            </a:endParaRPr>
          </a:p>
        </p:txBody>
      </p:sp>
    </p:spTree>
    <p:extLst>
      <p:ext uri="{BB962C8B-B14F-4D97-AF65-F5344CB8AC3E}">
        <p14:creationId xmlns:p14="http://schemas.microsoft.com/office/powerpoint/2010/main" val="1353645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Survey Results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Responses from 21 HEaTED Member Institutions.</a:t>
            </a:r>
          </a:p>
          <a:p>
            <a:r>
              <a:rPr lang="en-GB" dirty="0" smtClean="0"/>
              <a:t>Anglia Ruskin, Derby, Dundee Contemporary Arts/Dundee Rep Theatre, Edge Hill, Edinburgh, Falmouth, Huddersfield, Middlesex, Newcastle,  Northumbria, Plymouth, Sheffield, University for the Creative Arts, Suffolk, Central Lancashire, Cumbria, Hertfordshire, Salford, Stirling, Strathclyde, Westminster.</a:t>
            </a:r>
            <a:endParaRPr lang="en-GB" dirty="0"/>
          </a:p>
        </p:txBody>
      </p:sp>
    </p:spTree>
    <p:extLst>
      <p:ext uri="{BB962C8B-B14F-4D97-AF65-F5344CB8AC3E}">
        <p14:creationId xmlns:p14="http://schemas.microsoft.com/office/powerpoint/2010/main" val="6980712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Survey Results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Wide Range of disciplines supported</a:t>
            </a:r>
          </a:p>
          <a:p>
            <a:r>
              <a:rPr lang="en-GB" dirty="0" smtClean="0"/>
              <a:t>3d Design, Fine Art, Architecture, 3D printing and rapid prototyping, Vector Graphics, Animation, CNC Machining, Software Training, Photography, Art Conservation, Painting, AV and Media, Website Content Management, IT support, Ceramics, Glass, Plaster, Civil Engineering, Cabinet Making, </a:t>
            </a:r>
            <a:r>
              <a:rPr lang="en-GB" dirty="0" err="1" smtClean="0"/>
              <a:t>Silversmithing</a:t>
            </a:r>
            <a:r>
              <a:rPr lang="en-GB" dirty="0" smtClean="0"/>
              <a:t>, Digital Art, Digital Embroidery and Textile Printing, English, History, Languages, Drama, Music, Exhibitions, Fashion Pattern Cutting</a:t>
            </a:r>
            <a:endParaRPr lang="en-GB" dirty="0"/>
          </a:p>
        </p:txBody>
      </p:sp>
    </p:spTree>
    <p:extLst>
      <p:ext uri="{BB962C8B-B14F-4D97-AF65-F5344CB8AC3E}">
        <p14:creationId xmlns:p14="http://schemas.microsoft.com/office/powerpoint/2010/main" val="31984214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Survey Results</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Scanning, Servers, Networking, Apple Computers, Primary and Secondary Art, Knitwear Design, Language Labs, Letterpress and Typography, LX SX FX Stage Management, Radio, Product Design, Furniture, Professional Development Support, Resource Management, Rigging, Lighting, Health and Safety, Sound Engineering, Soundstage Technician, Garment Construction, TV and Broadcast Production, Interior Design, Event Management, Trend/Innovation research, Wood and Metal work, CAD/CAM  </a:t>
            </a:r>
            <a:endParaRPr lang="en-GB" dirty="0"/>
          </a:p>
        </p:txBody>
      </p:sp>
    </p:spTree>
    <p:extLst>
      <p:ext uri="{BB962C8B-B14F-4D97-AF65-F5344CB8AC3E}">
        <p14:creationId xmlns:p14="http://schemas.microsoft.com/office/powerpoint/2010/main" val="27944344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2363548"/>
            <a:ext cx="7776864" cy="1770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88142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429" y="1052736"/>
            <a:ext cx="8424937" cy="4145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8239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smtClean="0"/>
              <a:t>National Network of Arts Technicians</a:t>
            </a:r>
            <a:endParaRPr lang="en-GB" dirty="0"/>
          </a:p>
        </p:txBody>
      </p:sp>
      <p:sp>
        <p:nvSpPr>
          <p:cNvPr id="3" name="Content Placeholder 2"/>
          <p:cNvSpPr>
            <a:spLocks noGrp="1"/>
          </p:cNvSpPr>
          <p:nvPr>
            <p:ph idx="1"/>
          </p:nvPr>
        </p:nvSpPr>
        <p:spPr>
          <a:xfrm>
            <a:off x="467544" y="2060849"/>
            <a:ext cx="8229600" cy="3888432"/>
          </a:xfrm>
        </p:spPr>
        <p:txBody>
          <a:bodyPr/>
          <a:lstStyle/>
          <a:p>
            <a:r>
              <a:rPr lang="en-GB" dirty="0" smtClean="0"/>
              <a:t>Networking Opportunities</a:t>
            </a:r>
          </a:p>
          <a:p>
            <a:r>
              <a:rPr lang="en-GB" dirty="0" smtClean="0"/>
              <a:t>Sharing Best Practice</a:t>
            </a:r>
          </a:p>
          <a:p>
            <a:r>
              <a:rPr lang="en-GB" dirty="0" smtClean="0"/>
              <a:t>Collaboration</a:t>
            </a:r>
          </a:p>
          <a:p>
            <a:r>
              <a:rPr lang="en-GB" dirty="0" smtClean="0"/>
              <a:t>Skills Development</a:t>
            </a:r>
          </a:p>
          <a:p>
            <a:r>
              <a:rPr lang="en-GB" dirty="0" smtClean="0"/>
              <a:t>Knowledge Sharing</a:t>
            </a:r>
          </a:p>
          <a:p>
            <a:r>
              <a:rPr lang="en-GB" dirty="0" smtClean="0"/>
              <a:t>Professional Registration</a:t>
            </a:r>
          </a:p>
          <a:p>
            <a:endParaRPr lang="en-GB" dirty="0"/>
          </a:p>
        </p:txBody>
      </p:sp>
    </p:spTree>
    <p:extLst>
      <p:ext uri="{BB962C8B-B14F-4D97-AF65-F5344CB8AC3E}">
        <p14:creationId xmlns:p14="http://schemas.microsoft.com/office/powerpoint/2010/main" val="32504777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IST and the Arts</a:t>
            </a:r>
          </a:p>
        </p:txBody>
      </p:sp>
      <p:sp>
        <p:nvSpPr>
          <p:cNvPr id="3" name="Content Placeholder 2"/>
          <p:cNvSpPr>
            <a:spLocks noGrp="1"/>
          </p:cNvSpPr>
          <p:nvPr>
            <p:ph idx="1"/>
          </p:nvPr>
        </p:nvSpPr>
        <p:spPr/>
        <p:txBody>
          <a:bodyPr/>
          <a:lstStyle/>
          <a:p>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772" y="1556792"/>
            <a:ext cx="8303523" cy="4218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1081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764704"/>
            <a:ext cx="8229600" cy="2434282"/>
          </a:xfrm>
        </p:spPr>
        <p:txBody>
          <a:bodyPr>
            <a:normAutofit fontScale="90000"/>
          </a:bodyPr>
          <a:lstStyle/>
          <a:p>
            <a:pPr algn="l"/>
            <a:r>
              <a:rPr lang="en-GB" dirty="0"/>
              <a:t>‘The Future of Technical Support in Higher Education’</a:t>
            </a:r>
            <a:br>
              <a:rPr lang="en-GB" dirty="0"/>
            </a:br>
            <a:endParaRPr lang="en-GB" dirty="0"/>
          </a:p>
        </p:txBody>
      </p:sp>
      <p:sp>
        <p:nvSpPr>
          <p:cNvPr id="3" name="Content Placeholder 2"/>
          <p:cNvSpPr>
            <a:spLocks noGrp="1"/>
          </p:cNvSpPr>
          <p:nvPr>
            <p:ph idx="1"/>
          </p:nvPr>
        </p:nvSpPr>
        <p:spPr>
          <a:xfrm>
            <a:off x="467544" y="3501008"/>
            <a:ext cx="8229600" cy="2016224"/>
          </a:xfrm>
        </p:spPr>
        <p:txBody>
          <a:bodyPr>
            <a:normAutofit fontScale="77500" lnSpcReduction="20000"/>
          </a:bodyPr>
          <a:lstStyle/>
          <a:p>
            <a:r>
              <a:rPr lang="en-GB" dirty="0"/>
              <a:t>First joint </a:t>
            </a:r>
            <a:r>
              <a:rPr lang="en-GB" dirty="0" smtClean="0"/>
              <a:t>National Association of Professional and Technical Specialists in Education/Institute of Science and Technology </a:t>
            </a:r>
            <a:r>
              <a:rPr lang="en-GB" dirty="0"/>
              <a:t>annual conference: </a:t>
            </a:r>
            <a:r>
              <a:rPr lang="en-GB" dirty="0" smtClean="0"/>
              <a:t>4</a:t>
            </a:r>
            <a:r>
              <a:rPr lang="en-GB" baseline="30000" dirty="0" smtClean="0"/>
              <a:t>th</a:t>
            </a:r>
            <a:r>
              <a:rPr lang="en-GB" dirty="0" smtClean="0"/>
              <a:t> July </a:t>
            </a:r>
            <a:r>
              <a:rPr lang="en-GB" dirty="0"/>
              <a:t>2012  University of Sheffield</a:t>
            </a:r>
          </a:p>
          <a:p>
            <a:endParaRPr lang="en-GB" dirty="0"/>
          </a:p>
        </p:txBody>
      </p:sp>
    </p:spTree>
    <p:extLst>
      <p:ext uri="{BB962C8B-B14F-4D97-AF65-F5344CB8AC3E}">
        <p14:creationId xmlns:p14="http://schemas.microsoft.com/office/powerpoint/2010/main" val="36532837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can you do?</a:t>
            </a:r>
            <a:endParaRPr lang="en-GB" dirty="0"/>
          </a:p>
        </p:txBody>
      </p:sp>
      <p:sp>
        <p:nvSpPr>
          <p:cNvPr id="3" name="Content Placeholder 2"/>
          <p:cNvSpPr>
            <a:spLocks noGrp="1"/>
          </p:cNvSpPr>
          <p:nvPr>
            <p:ph idx="1"/>
          </p:nvPr>
        </p:nvSpPr>
        <p:spPr/>
        <p:txBody>
          <a:bodyPr>
            <a:normAutofit fontScale="40000" lnSpcReduction="20000"/>
          </a:bodyPr>
          <a:lstStyle/>
          <a:p>
            <a:pPr marL="0" indent="0">
              <a:buNone/>
            </a:pPr>
            <a:endParaRPr lang="en-GB" sz="5400" dirty="0" smtClean="0"/>
          </a:p>
          <a:p>
            <a:r>
              <a:rPr lang="en-GB" sz="5000" b="1" dirty="0"/>
              <a:t>Would you like to write an article for the IST Winter Journal</a:t>
            </a:r>
            <a:r>
              <a:rPr lang="en-GB" sz="5000" dirty="0"/>
              <a:t>? </a:t>
            </a:r>
          </a:p>
          <a:p>
            <a:r>
              <a:rPr lang="en-GB" sz="5000" dirty="0"/>
              <a:t>The IST will be dedicating its Winter 2013 edition to The Arts and we would like our members to contribute items to the journal.  These articles can be anything from pieces on research, celebrations of this year’s work with students, to articles of personal interest - as long as it relates to The Arts, the IST will consider it!  If you have an article or topic that you want to share with colleagues, or know anyone who does then please direct them or any enquiries to </a:t>
            </a:r>
            <a:r>
              <a:rPr lang="en-GB" sz="5000" dirty="0" smtClean="0">
                <a:hlinkClick r:id="rId2"/>
              </a:rPr>
              <a:t>office@istonline.org.uk</a:t>
            </a:r>
            <a:endParaRPr lang="en-GB" sz="5000" dirty="0" smtClean="0"/>
          </a:p>
          <a:p>
            <a:r>
              <a:rPr lang="en-GB" sz="5000" dirty="0" smtClean="0"/>
              <a:t>HEaTED annual conference 16</a:t>
            </a:r>
            <a:r>
              <a:rPr lang="en-GB" sz="5000" baseline="30000" dirty="0" smtClean="0"/>
              <a:t>th</a:t>
            </a:r>
            <a:r>
              <a:rPr lang="en-GB" sz="5000" dirty="0" smtClean="0"/>
              <a:t> January 2014</a:t>
            </a:r>
            <a:endParaRPr lang="en-GB" sz="5000" dirty="0"/>
          </a:p>
          <a:p>
            <a:pPr marL="0" indent="0">
              <a:buNone/>
            </a:pPr>
            <a:endParaRPr lang="en-GB" sz="5400" dirty="0"/>
          </a:p>
        </p:txBody>
      </p:sp>
    </p:spTree>
    <p:extLst>
      <p:ext uri="{BB962C8B-B14F-4D97-AF65-F5344CB8AC3E}">
        <p14:creationId xmlns:p14="http://schemas.microsoft.com/office/powerpoint/2010/main" val="42076824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National Network of Arts Technicians</a:t>
            </a:r>
            <a:endParaRPr lang="en-GB" dirty="0"/>
          </a:p>
        </p:txBody>
      </p:sp>
      <p:sp>
        <p:nvSpPr>
          <p:cNvPr id="3" name="Content Placeholder 2"/>
          <p:cNvSpPr>
            <a:spLocks noGrp="1"/>
          </p:cNvSpPr>
          <p:nvPr>
            <p:ph idx="1"/>
          </p:nvPr>
        </p:nvSpPr>
        <p:spPr/>
        <p:txBody>
          <a:bodyPr/>
          <a:lstStyle/>
          <a:p>
            <a:r>
              <a:rPr lang="en-GB" dirty="0" smtClean="0">
                <a:hlinkClick r:id="rId2"/>
              </a:rPr>
              <a:t>arts@heated.ac.uk</a:t>
            </a:r>
            <a:endParaRPr lang="en-GB" dirty="0" smtClean="0"/>
          </a:p>
          <a:p>
            <a:r>
              <a:rPr lang="en-GB" dirty="0" smtClean="0"/>
              <a:t>Online group via HEaTED website</a:t>
            </a:r>
            <a:endParaRPr lang="en-GB" dirty="0"/>
          </a:p>
        </p:txBody>
      </p:sp>
    </p:spTree>
    <p:extLst>
      <p:ext uri="{BB962C8B-B14F-4D97-AF65-F5344CB8AC3E}">
        <p14:creationId xmlns:p14="http://schemas.microsoft.com/office/powerpoint/2010/main" val="2801986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Umbrella Organisations</a:t>
            </a:r>
            <a:endParaRPr lang="en-GB" dirty="0"/>
          </a:p>
        </p:txBody>
      </p:sp>
      <p:sp>
        <p:nvSpPr>
          <p:cNvPr id="3" name="Content Placeholder 2"/>
          <p:cNvSpPr>
            <a:spLocks noGrp="1"/>
          </p:cNvSpPr>
          <p:nvPr>
            <p:ph idx="1"/>
          </p:nvPr>
        </p:nvSpPr>
        <p:spPr/>
        <p:txBody>
          <a:bodyPr>
            <a:normAutofit fontScale="92500"/>
          </a:bodyPr>
          <a:lstStyle/>
          <a:p>
            <a:r>
              <a:rPr lang="en-GB" sz="2200" dirty="0" smtClean="0">
                <a:latin typeface="Courier New" pitchFamily="49" charset="0"/>
                <a:cs typeface="Courier New" pitchFamily="49" charset="0"/>
              </a:rPr>
              <a:t>Science Council - 40 Member Bodies</a:t>
            </a:r>
          </a:p>
          <a:p>
            <a:pPr lvl="1"/>
            <a:r>
              <a:rPr lang="en-GB" sz="2200" dirty="0" smtClean="0">
                <a:latin typeface="Courier New" pitchFamily="49" charset="0"/>
                <a:cs typeface="Courier New" pitchFamily="49" charset="0"/>
              </a:rPr>
              <a:t>Association for Clinical Biochemistry, British Psychological Society, British Society of Soil Sciences, Institute of Brewing and Distilling, Institute of Science and Technology etc.</a:t>
            </a:r>
          </a:p>
          <a:p>
            <a:r>
              <a:rPr lang="en-GB" sz="2200" dirty="0" smtClean="0">
                <a:latin typeface="Courier New" pitchFamily="49" charset="0"/>
                <a:cs typeface="Courier New" pitchFamily="49" charset="0"/>
              </a:rPr>
              <a:t>Engineering Council – 36 Licensed Institutions</a:t>
            </a:r>
          </a:p>
          <a:p>
            <a:pPr lvl="1"/>
            <a:r>
              <a:rPr lang="en-GB" sz="2200" dirty="0" smtClean="0">
                <a:latin typeface="Courier New" pitchFamily="49" charset="0"/>
                <a:cs typeface="Courier New" pitchFamily="49" charset="0"/>
              </a:rPr>
              <a:t>British Institute of Non-Destructive Testing,  Chartered Institute of Building Service Engineers, Institute of Chemical Engineers etc.</a:t>
            </a:r>
          </a:p>
          <a:p>
            <a:pPr lvl="1"/>
            <a:r>
              <a:rPr lang="en-GB" sz="2200" dirty="0" smtClean="0">
                <a:latin typeface="Courier New" pitchFamily="49" charset="0"/>
                <a:cs typeface="Courier New" pitchFamily="49" charset="0"/>
              </a:rPr>
              <a:t>Holds the National Registers of 235,000 Engineering Technicians</a:t>
            </a:r>
          </a:p>
        </p:txBody>
      </p:sp>
    </p:spTree>
    <p:extLst>
      <p:ext uri="{BB962C8B-B14F-4D97-AF65-F5344CB8AC3E}">
        <p14:creationId xmlns:p14="http://schemas.microsoft.com/office/powerpoint/2010/main" val="2957851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About the Arts ?</a:t>
            </a:r>
            <a:endParaRPr lang="en-GB" dirty="0"/>
          </a:p>
        </p:txBody>
      </p:sp>
      <p:sp>
        <p:nvSpPr>
          <p:cNvPr id="3" name="Content Placeholder 2"/>
          <p:cNvSpPr>
            <a:spLocks noGrp="1"/>
          </p:cNvSpPr>
          <p:nvPr>
            <p:ph idx="1"/>
          </p:nvPr>
        </p:nvSpPr>
        <p:spPr>
          <a:xfrm>
            <a:off x="457200" y="1600200"/>
            <a:ext cx="8229600" cy="4853135"/>
          </a:xfrm>
        </p:spPr>
        <p:txBody>
          <a:bodyPr>
            <a:normAutofit/>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pPr marL="0" indent="0">
              <a:buNone/>
            </a:pPr>
            <a:r>
              <a:rPr lang="en-GB" sz="1800" dirty="0" smtClean="0"/>
              <a:t>From The Work Foundation report; Staying Ahead: The economic performance of the UK’s creative </a:t>
            </a:r>
            <a:r>
              <a:rPr lang="en-GB" sz="1800" dirty="0"/>
              <a:t>i</a:t>
            </a:r>
            <a:r>
              <a:rPr lang="en-GB" sz="1800" dirty="0" smtClean="0"/>
              <a:t>ndustries. </a:t>
            </a:r>
            <a:endParaRPr lang="en-GB" sz="1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463" y="1876425"/>
            <a:ext cx="7839075" cy="3105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95766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Arts and HE</a:t>
            </a:r>
            <a:endParaRPr lang="en-GB" dirty="0"/>
          </a:p>
        </p:txBody>
      </p:sp>
      <p:sp>
        <p:nvSpPr>
          <p:cNvPr id="3" name="Content Placeholder 2"/>
          <p:cNvSpPr>
            <a:spLocks noGrp="1"/>
          </p:cNvSpPr>
          <p:nvPr>
            <p:ph idx="1"/>
          </p:nvPr>
        </p:nvSpPr>
        <p:spPr/>
        <p:txBody>
          <a:bodyPr>
            <a:normAutofit lnSpcReduction="10000"/>
          </a:bodyPr>
          <a:lstStyle/>
          <a:p>
            <a:r>
              <a:rPr lang="en-GB" dirty="0" smtClean="0"/>
              <a:t>c.900 UG Arts </a:t>
            </a:r>
            <a:r>
              <a:rPr lang="en-GB" dirty="0"/>
              <a:t>courses from almost 200 institutions on UCAS </a:t>
            </a:r>
            <a:r>
              <a:rPr lang="en-GB" dirty="0" smtClean="0"/>
              <a:t>website</a:t>
            </a:r>
          </a:p>
          <a:p>
            <a:endParaRPr lang="en-GB" dirty="0"/>
          </a:p>
          <a:p>
            <a:endParaRPr lang="en-GB" dirty="0" smtClean="0"/>
          </a:p>
          <a:p>
            <a:r>
              <a:rPr lang="en-GB" dirty="0" smtClean="0"/>
              <a:t>Plymouth University. Faculty of Arts and Humanities c.4000 UG  students supported by c.40 Technical Staff </a:t>
            </a:r>
          </a:p>
          <a:p>
            <a:endParaRPr lang="en-GB" dirty="0" smtClean="0"/>
          </a:p>
        </p:txBody>
      </p:sp>
    </p:spTree>
    <p:extLst>
      <p:ext uri="{BB962C8B-B14F-4D97-AF65-F5344CB8AC3E}">
        <p14:creationId xmlns:p14="http://schemas.microsoft.com/office/powerpoint/2010/main" val="368743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What About the Arts ?</a:t>
            </a:r>
          </a:p>
        </p:txBody>
      </p:sp>
      <p:sp>
        <p:nvSpPr>
          <p:cNvPr id="3" name="Content Placeholder 2"/>
          <p:cNvSpPr>
            <a:spLocks noGrp="1"/>
          </p:cNvSpPr>
          <p:nvPr>
            <p:ph idx="1"/>
          </p:nvPr>
        </p:nvSpPr>
        <p:spPr/>
        <p:txBody>
          <a:bodyPr>
            <a:normAutofit/>
          </a:bodyPr>
          <a:lstStyle/>
          <a:p>
            <a:pPr lvl="1"/>
            <a:r>
              <a:rPr lang="en-GB" dirty="0" smtClean="0"/>
              <a:t>The </a:t>
            </a:r>
            <a:r>
              <a:rPr lang="en-GB" dirty="0"/>
              <a:t>British Institute of Professional Photographers,  The Royal Photographic Society,  The National Association of Theatre Technicians, JAMES,  Crafts Council,   Equity, BECTU, Musicians Union, Higher Education Academy  etc</a:t>
            </a:r>
            <a:r>
              <a:rPr lang="en-GB" dirty="0" smtClean="0"/>
              <a:t>……</a:t>
            </a:r>
            <a:endParaRPr lang="en-GB" dirty="0">
              <a:latin typeface="Courier New" pitchFamily="49" charset="0"/>
              <a:cs typeface="Courier New" pitchFamily="49" charset="0"/>
            </a:endParaRPr>
          </a:p>
          <a:p>
            <a:r>
              <a:rPr lang="en-GB" dirty="0">
                <a:latin typeface="Courier New" pitchFamily="49" charset="0"/>
                <a:cs typeface="Courier New" pitchFamily="49" charset="0"/>
              </a:rPr>
              <a:t>Arts Council ?</a:t>
            </a:r>
          </a:p>
          <a:p>
            <a:endParaRPr lang="en-GB" dirty="0"/>
          </a:p>
        </p:txBody>
      </p:sp>
    </p:spTree>
    <p:extLst>
      <p:ext uri="{BB962C8B-B14F-4D97-AF65-F5344CB8AC3E}">
        <p14:creationId xmlns:p14="http://schemas.microsoft.com/office/powerpoint/2010/main" val="1414780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425" y="252413"/>
            <a:ext cx="8439150" cy="635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43887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692696"/>
            <a:ext cx="8229600" cy="1143000"/>
          </a:xfrm>
        </p:spPr>
        <p:txBody>
          <a:bodyPr>
            <a:normAutofit fontScale="90000"/>
          </a:bodyPr>
          <a:lstStyle/>
          <a:p>
            <a:r>
              <a:rPr lang="en-GB" dirty="0"/>
              <a:t>Arts Council Goal no. 4</a:t>
            </a:r>
            <a:br>
              <a:rPr lang="en-GB" dirty="0"/>
            </a:br>
            <a:endParaRPr lang="en-GB" dirty="0"/>
          </a:p>
        </p:txBody>
      </p:sp>
      <p:sp>
        <p:nvSpPr>
          <p:cNvPr id="5" name="Content Placeholder 4"/>
          <p:cNvSpPr>
            <a:spLocks noGrp="1"/>
          </p:cNvSpPr>
          <p:nvPr>
            <p:ph idx="1"/>
          </p:nvPr>
        </p:nvSpPr>
        <p:spPr>
          <a:xfrm>
            <a:off x="467544" y="2060848"/>
            <a:ext cx="8229600" cy="4525963"/>
          </a:xfrm>
        </p:spPr>
        <p:txBody>
          <a:bodyPr>
            <a:normAutofit/>
          </a:bodyPr>
          <a:lstStyle/>
          <a:p>
            <a:r>
              <a:rPr lang="en-GB" sz="2000" i="1" dirty="0" smtClean="0"/>
              <a:t>“We will encourage skills development, collaborative working and knowledge sharing, including enabling the arts to realise the potential of technological change”</a:t>
            </a:r>
          </a:p>
          <a:p>
            <a:r>
              <a:rPr lang="en-GB" sz="2000" i="1" dirty="0" smtClean="0"/>
              <a:t>“We will seek to ensure that mainstream funding for learning and skills development supports the training needs of the arts”</a:t>
            </a:r>
          </a:p>
          <a:p>
            <a:r>
              <a:rPr lang="en-GB" sz="2000" i="1" dirty="0" smtClean="0"/>
              <a:t>“Professional development is regarded as essential to the health of the arts”</a:t>
            </a:r>
          </a:p>
          <a:p>
            <a:endParaRPr lang="en-GB" sz="2000" dirty="0"/>
          </a:p>
        </p:txBody>
      </p:sp>
    </p:spTree>
    <p:extLst>
      <p:ext uri="{BB962C8B-B14F-4D97-AF65-F5344CB8AC3E}">
        <p14:creationId xmlns:p14="http://schemas.microsoft.com/office/powerpoint/2010/main" val="4128440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Technician Council</a:t>
            </a:r>
            <a:endParaRPr lang="en-GB" dirty="0"/>
          </a:p>
        </p:txBody>
      </p:sp>
      <p:sp>
        <p:nvSpPr>
          <p:cNvPr id="3" name="Content Placeholder 2"/>
          <p:cNvSpPr>
            <a:spLocks noGrp="1"/>
          </p:cNvSpPr>
          <p:nvPr>
            <p:ph idx="1"/>
          </p:nvPr>
        </p:nvSpPr>
        <p:spPr/>
        <p:txBody>
          <a:bodyPr>
            <a:normAutofit fontScale="70000" lnSpcReduction="20000"/>
          </a:bodyPr>
          <a:lstStyle/>
          <a:p>
            <a:pPr marL="0" indent="0">
              <a:buNone/>
            </a:pPr>
            <a:r>
              <a:rPr lang="en-GB" dirty="0" smtClean="0"/>
              <a:t>“When people think about Technicians, I don’t want their first thought to be of Prince Albert and the Great Exhibition – of the past.  I want it to be of CERN, the NHS and Glastonbury.  Of Formula 1, </a:t>
            </a:r>
            <a:r>
              <a:rPr lang="en-GB" dirty="0" err="1" smtClean="0"/>
              <a:t>iPads</a:t>
            </a:r>
            <a:r>
              <a:rPr lang="en-GB" dirty="0" smtClean="0"/>
              <a:t>, </a:t>
            </a:r>
            <a:r>
              <a:rPr lang="en-GB" dirty="0" err="1" smtClean="0"/>
              <a:t>google</a:t>
            </a:r>
            <a:r>
              <a:rPr lang="en-GB" dirty="0" smtClean="0"/>
              <a:t>, and any number of innovative products and services that will be developed in the future.”</a:t>
            </a:r>
          </a:p>
          <a:p>
            <a:pPr marL="0" indent="0">
              <a:buNone/>
            </a:pPr>
            <a:endParaRPr lang="en-GB" dirty="0" smtClean="0"/>
          </a:p>
          <a:p>
            <a:pPr marL="0" indent="0">
              <a:buNone/>
            </a:pPr>
            <a:r>
              <a:rPr lang="en-GB" dirty="0" smtClean="0"/>
              <a:t>“ Professional bodies and technician registration are at the heart of the Technician Council’s agenda.”</a:t>
            </a:r>
          </a:p>
          <a:p>
            <a:pPr marL="0" indent="0">
              <a:buNone/>
            </a:pPr>
            <a:endParaRPr lang="en-GB" dirty="0" smtClean="0"/>
          </a:p>
          <a:p>
            <a:pPr marL="0" indent="0">
              <a:buNone/>
            </a:pPr>
            <a:r>
              <a:rPr lang="en-GB" sz="2300" dirty="0" smtClean="0"/>
              <a:t>Dr Graham Spittle, Chairman of the Technician Council.  Address to the All Party Parliamentary Group for Skills and Employment, 22</a:t>
            </a:r>
            <a:r>
              <a:rPr lang="en-GB" sz="2300" baseline="30000" dirty="0" smtClean="0"/>
              <a:t>nd</a:t>
            </a:r>
            <a:r>
              <a:rPr lang="en-GB" sz="2300" dirty="0" smtClean="0"/>
              <a:t> Jan 2013</a:t>
            </a:r>
          </a:p>
          <a:p>
            <a:pPr marL="0" indent="0">
              <a:buNone/>
            </a:pPr>
            <a:endParaRPr lang="en-GB" dirty="0"/>
          </a:p>
          <a:p>
            <a:endParaRPr lang="en-GB" dirty="0" smtClean="0"/>
          </a:p>
          <a:p>
            <a:endParaRPr lang="en-GB" dirty="0"/>
          </a:p>
        </p:txBody>
      </p:sp>
    </p:spTree>
    <p:extLst>
      <p:ext uri="{BB962C8B-B14F-4D97-AF65-F5344CB8AC3E}">
        <p14:creationId xmlns:p14="http://schemas.microsoft.com/office/powerpoint/2010/main" val="591049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ourierPS"/>
        <a:ea typeface=""/>
        <a:cs typeface=""/>
      </a:majorFont>
      <a:minorFont>
        <a:latin typeface="Courier Ne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1661</TotalTime>
  <Words>734</Words>
  <Application>Microsoft Office PowerPoint</Application>
  <PresentationFormat>On-screen Show (4:3)</PresentationFormat>
  <Paragraphs>81</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 Theme</vt:lpstr>
      <vt:lpstr>“What about the Arts ?”</vt:lpstr>
      <vt:lpstr>‘The Future of Technical Support in Higher Education’ </vt:lpstr>
      <vt:lpstr>Umbrella Organisations</vt:lpstr>
      <vt:lpstr>What About the Arts ?</vt:lpstr>
      <vt:lpstr>Arts and HE</vt:lpstr>
      <vt:lpstr>What About the Arts ?</vt:lpstr>
      <vt:lpstr>PowerPoint Presentation</vt:lpstr>
      <vt:lpstr>Arts Council Goal no. 4 </vt:lpstr>
      <vt:lpstr>Technician Council</vt:lpstr>
      <vt:lpstr>HEaTED and the Arts:   What can we offer our members?  </vt:lpstr>
      <vt:lpstr>Areas for discussion:</vt:lpstr>
      <vt:lpstr>HEaTED and the Arts outcomes</vt:lpstr>
      <vt:lpstr>Survey Results</vt:lpstr>
      <vt:lpstr>Survey Results</vt:lpstr>
      <vt:lpstr>Survey Results</vt:lpstr>
      <vt:lpstr>PowerPoint Presentation</vt:lpstr>
      <vt:lpstr>PowerPoint Presentation</vt:lpstr>
      <vt:lpstr>National Network of Arts Technicians</vt:lpstr>
      <vt:lpstr>IST and the Arts</vt:lpstr>
      <vt:lpstr>What can you do?</vt:lpstr>
      <vt:lpstr>National Network of Arts Technicians</vt:lpstr>
    </vt:vector>
  </TitlesOfParts>
  <Company>University of Plymouth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scarroll</dc:creator>
  <cp:lastModifiedBy>scarroll</cp:lastModifiedBy>
  <cp:revision>47</cp:revision>
  <dcterms:created xsi:type="dcterms:W3CDTF">2013-04-10T11:38:30Z</dcterms:created>
  <dcterms:modified xsi:type="dcterms:W3CDTF">2013-10-10T08:34:57Z</dcterms:modified>
</cp:coreProperties>
</file>