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3" r:id="rId2"/>
    <p:sldId id="372" r:id="rId3"/>
    <p:sldId id="502" r:id="rId4"/>
    <p:sldId id="503" r:id="rId5"/>
    <p:sldId id="504" r:id="rId6"/>
    <p:sldId id="505" r:id="rId7"/>
    <p:sldId id="506" r:id="rId8"/>
    <p:sldId id="507" r:id="rId9"/>
    <p:sldId id="509" r:id="rId10"/>
    <p:sldId id="511" r:id="rId11"/>
    <p:sldId id="512" r:id="rId12"/>
    <p:sldId id="513" r:id="rId13"/>
    <p:sldId id="514" r:id="rId14"/>
    <p:sldId id="515" r:id="rId15"/>
    <p:sldId id="516" r:id="rId16"/>
    <p:sldId id="517" r:id="rId17"/>
    <p:sldId id="486" r:id="rId18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4141"/>
    <a:srgbClr val="93E12B"/>
    <a:srgbClr val="26E62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16" autoAdjust="0"/>
    <p:restoredTop sz="80052" autoAdjust="0"/>
  </p:normalViewPr>
  <p:slideViewPr>
    <p:cSldViewPr>
      <p:cViewPr>
        <p:scale>
          <a:sx n="60" d="100"/>
          <a:sy n="60" d="100"/>
        </p:scale>
        <p:origin x="-17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47DE0-7CB8-4664-8CA5-C6EC7DE88A49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A6459-7D71-4A47-9FBA-24B60F47E2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751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00518-8158-472C-8CD7-D3AD6412DC59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47B20-F6D1-4E70-A7D0-FD6231F4A1A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364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4400" y="744538"/>
            <a:ext cx="4965700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147B20-F6D1-4E70-A7D0-FD6231F4A1A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5286381" y="6072207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INNOVATIVE THINKING</a:t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FOR THE REAL WORLD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uclanLOGO 07 2 line reverse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72400" y="5907505"/>
            <a:ext cx="1143000" cy="721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5286381" y="6072207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INNOVATIVE THINKING</a:t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FOR THE REAL WORLD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uclanLOGO 07 2 line reverse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72400" y="5907505"/>
            <a:ext cx="1143000" cy="721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5286381" y="6072207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INNOVATIVE THINKING</a:t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FOR THE REAL WORLD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uclanLOGO 07 2 line reverse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72400" y="5907505"/>
            <a:ext cx="1143000" cy="721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5286381" y="6072207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INNOVATIVE THINKING</a:t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FOR THE REAL WORLD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uclanLOGO 07 2 line reverse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72400" y="5907505"/>
            <a:ext cx="1143000" cy="721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5286381" y="6072207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INNOVATIVE THINKING</a:t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FOR THE REAL WORLD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uclanLOGO 07 2 line reverse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72400" y="5907505"/>
            <a:ext cx="1143000" cy="721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>
            <a:off x="5286381" y="6072207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INNOVATIVE THINKING</a:t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FOR THE REAL WORLD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12" name="Picture 11" descr="uclanLOGO 07 2 line reverse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772400" y="5907505"/>
            <a:ext cx="1143000" cy="721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C594E-9069-475A-828C-B33DC0AF21D5}" type="datetimeFigureOut">
              <a:rPr lang="en-US" smtClean="0"/>
              <a:pPr/>
              <a:t>4/22/2013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862D1-64FC-4D39-AE99-6C59EA0CE6D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286381" y="6072207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INNOVATIVE THINKING</a:t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b="1" dirty="0" smtClean="0">
                <a:solidFill>
                  <a:schemeClr val="bg1"/>
                </a:solidFill>
              </a:rPr>
              <a:t>FOR THE REAL WORLD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uclanLOGO 07 2 line reverse.eps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772400" y="5907505"/>
            <a:ext cx="1143000" cy="7218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82" y="6148433"/>
            <a:ext cx="2285739" cy="4809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:\AX_DIRECTORS\3 - Joel Arber\Images\Logo on building.png"/>
          <p:cNvPicPr>
            <a:picLocks noChangeAspect="1" noChangeArrowheads="1"/>
          </p:cNvPicPr>
          <p:nvPr/>
        </p:nvPicPr>
        <p:blipFill>
          <a:blip r:embed="rId3" cstate="print"/>
          <a:srcRect l="481" t="299" r="498"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6" y="485800"/>
            <a:ext cx="8858312" cy="1143000"/>
          </a:xfrm>
        </p:spPr>
        <p:txBody>
          <a:bodyPr>
            <a:noAutofit/>
          </a:bodyPr>
          <a:lstStyle/>
          <a:p>
            <a:pPr algn="r"/>
            <a:r>
              <a:rPr lang="en-GB" sz="3800" dirty="0" smtClean="0">
                <a:solidFill>
                  <a:schemeClr val="bg1"/>
                </a:solidFill>
              </a:rPr>
              <a:t>Technical Services Review 2013</a:t>
            </a:r>
            <a:r>
              <a:rPr lang="en-GB" sz="3800" dirty="0" smtClean="0">
                <a:solidFill>
                  <a:schemeClr val="bg1"/>
                </a:solidFill>
              </a:rPr>
              <a:t/>
            </a:r>
            <a:br>
              <a:rPr lang="en-GB" sz="3800" dirty="0" smtClean="0">
                <a:solidFill>
                  <a:schemeClr val="bg1"/>
                </a:solidFill>
              </a:rPr>
            </a:b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99792" y="1133872"/>
            <a:ext cx="5616624" cy="1503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James Crooks </a:t>
            </a:r>
          </a:p>
          <a:p>
            <a:pPr lvl="0">
              <a:spcBef>
                <a:spcPct val="0"/>
              </a:spcBef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Head of Technical Services, 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UCLan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GB" sz="28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		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uclanLOGO 07 2 line reverse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3371" y="5013175"/>
            <a:ext cx="1440160" cy="9095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82" y="6237312"/>
            <a:ext cx="2285739" cy="480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What is Technical Services?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Equipment maintenance &amp; support</a:t>
            </a:r>
            <a:endParaRPr lang="en-GB" sz="3200" dirty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Staff and student support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Stores / Equipment Provision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Technical Development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Preparation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Health &amp; Safety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Administration</a:t>
            </a:r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6244" y="2898609"/>
            <a:ext cx="4222656" cy="285279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Event Management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Housekeeping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Business Support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Project Management</a:t>
            </a:r>
            <a:endParaRPr lang="en-GB" sz="3200" dirty="0" smtClean="0"/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261445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What should we be doing more?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More involvement in course planning</a:t>
            </a:r>
            <a:endParaRPr lang="en-GB" sz="3200" dirty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Better engagement with academic teams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Developing more specialist technical skills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Adopting consistent processes across </a:t>
            </a:r>
            <a:r>
              <a:rPr lang="en-GB" sz="3200" dirty="0" err="1" smtClean="0"/>
              <a:t>UCLan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Providing more support for research activity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Streamline reporting lines and customer support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Horizon scanning</a:t>
            </a:r>
            <a:endParaRPr lang="en-GB" sz="3200" dirty="0" smtClean="0"/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41818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What should we be doing less?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Administration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Removals / deliveries / furniture / cleaning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Core IT services in isolation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Event coordination and management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Highly skilled staff regularly doing low skill tasks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65172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How do we move forward?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3200" dirty="0" smtClean="0"/>
              <a:t>Clarify technical support needs</a:t>
            </a:r>
            <a:endParaRPr lang="en-GB" sz="3200" dirty="0" smtClean="0"/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Mini-reviews of course/subject areas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Identify technical leads for each discipline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Document H&amp;S agreements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3200" dirty="0" smtClean="0"/>
              <a:t>Streamline Business Processes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Procurement &amp; purchasing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Event &amp; exhibition management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Review helpdesk hand-offs and support flows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96921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How do we move forward?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3200" dirty="0" smtClean="0"/>
              <a:t>Focus on “professionalising” the technician role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Develop and improve PDPs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Business continuity and workforce plan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Identify career progression path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Provide clarity on role definitions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136847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How do we move forward?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3200" dirty="0" smtClean="0"/>
              <a:t>Scoping and planning processes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Lab &amp; workshop timetabling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Build horizon scanning into workloads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Define equipment replacement/ upgrade/ servicing / maintenance schedules and contracts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Develop digital content – induction, user guides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Space review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Health &amp; Safety audits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41544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Observations / comments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Buy-in from Senior Management/Directorate/HR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Tri-angulated feedback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Externality </a:t>
            </a:r>
            <a:r>
              <a:rPr lang="en-GB" sz="3200" dirty="0"/>
              <a:t>of review board (</a:t>
            </a:r>
            <a:r>
              <a:rPr lang="en-GB" sz="3200" dirty="0" err="1"/>
              <a:t>HEaTED</a:t>
            </a:r>
            <a:r>
              <a:rPr lang="en-GB" sz="3200" dirty="0"/>
              <a:t>)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/>
              <a:t>External networking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24504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://farm1.static.flickr.com/216/502255276_c29cf5aa70.jpg"/>
          <p:cNvPicPr>
            <a:picLocks noChangeAspect="1" noChangeArrowheads="1"/>
          </p:cNvPicPr>
          <p:nvPr/>
        </p:nvPicPr>
        <p:blipFill>
          <a:blip r:embed="rId3" cstate="print"/>
          <a:srcRect r="656"/>
          <a:stretch>
            <a:fillRect/>
          </a:stretch>
        </p:blipFill>
        <p:spPr bwMode="auto">
          <a:xfrm>
            <a:off x="0" y="-286388"/>
            <a:ext cx="9144001" cy="609329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4168" y="2430016"/>
            <a:ext cx="2880320" cy="1143000"/>
          </a:xfrm>
        </p:spPr>
        <p:txBody>
          <a:bodyPr>
            <a:noAutofit/>
          </a:bodyPr>
          <a:lstStyle/>
          <a:p>
            <a:r>
              <a:rPr lang="en-GB" sz="3800" dirty="0" smtClean="0">
                <a:solidFill>
                  <a:srgbClr val="C00000"/>
                </a:solidFill>
              </a:rPr>
              <a:t>ANY </a:t>
            </a:r>
            <a:br>
              <a:rPr lang="en-GB" sz="3800" dirty="0" smtClean="0">
                <a:solidFill>
                  <a:srgbClr val="C00000"/>
                </a:solidFill>
              </a:rPr>
            </a:br>
            <a:r>
              <a:rPr lang="en-GB" sz="3800" dirty="0" smtClean="0">
                <a:solidFill>
                  <a:srgbClr val="C00000"/>
                </a:solidFill>
              </a:rPr>
              <a:t>QUESTIONS?</a:t>
            </a:r>
            <a:endParaRPr lang="en-GB" sz="3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err="1" smtClean="0">
                <a:solidFill>
                  <a:srgbClr val="C00000"/>
                </a:solidFill>
              </a:rPr>
              <a:t>UCLan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96752"/>
            <a:ext cx="8715436" cy="4500594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Founded in 1828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The Harris Institute for the Diffusion of Knowledge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35,000 students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3000 staff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500 undergrad and 200+ postgrad courses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Preston, Burnley, Cumbria, and Cyprus…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  <p:pic>
        <p:nvPicPr>
          <p:cNvPr id="4098" name="Picture 2" descr="Media Factor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768" y="188640"/>
            <a:ext cx="4096512" cy="147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Technical Support at </a:t>
            </a:r>
            <a:r>
              <a:rPr lang="en-GB" dirty="0" err="1" smtClean="0">
                <a:solidFill>
                  <a:srgbClr val="C00000"/>
                </a:solidFill>
              </a:rPr>
              <a:t>UCLan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Centralised Line Management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“Learning &amp; Information Services”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Library and IT merged in 2008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Technical Support joined between 2010 - 2012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Now around 90 technical staff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Structured into three separate areas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Laboratory Facilities Team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052736"/>
            <a:ext cx="3853092" cy="450059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3200" dirty="0" smtClean="0"/>
              <a:t>22 technical staff</a:t>
            </a:r>
          </a:p>
          <a:p>
            <a:pPr algn="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Psychology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Chemistry	</a:t>
            </a:r>
          </a:p>
          <a:p>
            <a:pPr algn="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/>
              <a:t>Biochemistry 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Pharmaceutics</a:t>
            </a:r>
          </a:p>
          <a:p>
            <a:pPr algn="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/>
              <a:t>Tissue </a:t>
            </a:r>
            <a:r>
              <a:rPr lang="en-GB" sz="2000" dirty="0"/>
              <a:t>culture </a:t>
            </a:r>
            <a:endParaRPr lang="en-GB" sz="2000" dirty="0"/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Molecular </a:t>
            </a:r>
            <a:r>
              <a:rPr lang="en-GB" sz="2000" dirty="0"/>
              <a:t>Biology </a:t>
            </a:r>
            <a:r>
              <a:rPr lang="en-GB" sz="2000" dirty="0" smtClean="0"/>
              <a:t>    </a:t>
            </a:r>
          </a:p>
          <a:p>
            <a:pPr algn="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/>
              <a:t>Fire </a:t>
            </a:r>
            <a:r>
              <a:rPr lang="en-GB" sz="2000" dirty="0"/>
              <a:t>Safety </a:t>
            </a:r>
            <a:endParaRPr lang="en-GB" sz="2000" dirty="0"/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Forensic Sciences</a:t>
            </a:r>
          </a:p>
          <a:p>
            <a:pPr algn="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/>
              <a:t>Anthropology 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Archaeology</a:t>
            </a:r>
          </a:p>
          <a:p>
            <a:pPr algn="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Biology</a:t>
            </a:r>
            <a:endParaRPr lang="en-GB" sz="2000" dirty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  <p:pic>
        <p:nvPicPr>
          <p:cNvPr id="1026" name="Picture 2" descr="Chemistry MCh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470" y="1209824"/>
            <a:ext cx="4697118" cy="187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iological Sciences  BSc(Hons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469" y="3303033"/>
            <a:ext cx="4697119" cy="204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06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Technical Resources Team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052736"/>
            <a:ext cx="3853092" cy="450059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3200" dirty="0" smtClean="0"/>
              <a:t>31 technical staff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       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Music Production		 Fine </a:t>
            </a:r>
            <a:r>
              <a:rPr lang="en-GB" sz="2000" dirty="0"/>
              <a:t>Art </a:t>
            </a:r>
            <a:r>
              <a:rPr lang="en-GB" sz="2000" dirty="0" smtClean="0"/>
              <a:t>                          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Fashion                            Engineering</a:t>
            </a:r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Photography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Graphic Design            Film </a:t>
            </a:r>
            <a:r>
              <a:rPr lang="en-GB" sz="2000" dirty="0"/>
              <a:t>&amp; Media</a:t>
            </a:r>
            <a:endParaRPr lang="en-GB" sz="2000" dirty="0" smtClean="0"/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Performing Arts</a:t>
            </a:r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Animation      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Motorsport                    Architecture 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Land Surveying	            Geography</a:t>
            </a:r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Product Design	</a:t>
            </a:r>
            <a:endParaRPr lang="en-GB" sz="3200" dirty="0" smtClean="0"/>
          </a:p>
        </p:txBody>
      </p:sp>
      <p:pic>
        <p:nvPicPr>
          <p:cNvPr id="2050" name="Picture 2" descr="Mechanical Maintenance Engineering BEng(Hons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944" y="1196752"/>
            <a:ext cx="4725643" cy="189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tudio 1 Control Roo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t="29877" r="28682" b="29877"/>
          <a:stretch/>
        </p:blipFill>
        <p:spPr bwMode="auto">
          <a:xfrm>
            <a:off x="4062944" y="3303033"/>
            <a:ext cx="4725643" cy="206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32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mputing  MSc/PGDip/PGCe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943" y="1196752"/>
            <a:ext cx="4725643" cy="189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Technical Services Team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052736"/>
            <a:ext cx="3853092" cy="4500594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3200" dirty="0" smtClean="0"/>
              <a:t>33 technical staff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       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Computing	</a:t>
            </a:r>
            <a:r>
              <a:rPr lang="en-GB" sz="2000" dirty="0"/>
              <a:t> </a:t>
            </a:r>
            <a:r>
              <a:rPr lang="en-GB" sz="2000" dirty="0" smtClean="0"/>
              <a:t>        Electronics</a:t>
            </a:r>
          </a:p>
          <a:p>
            <a:pPr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/>
              <a:t> </a:t>
            </a:r>
            <a:r>
              <a:rPr lang="en-GB" sz="2000" dirty="0" smtClean="0"/>
              <a:t>       Journalism         Physics</a:t>
            </a:r>
            <a:endParaRPr lang="en-GB" sz="2000" dirty="0"/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endParaRPr lang="en-GB" sz="2000" dirty="0" smtClean="0"/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endParaRPr lang="en-GB" sz="2000" dirty="0" smtClean="0"/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AV Support &amp; Development</a:t>
            </a:r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Equipment Stores</a:t>
            </a:r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Support Hubs</a:t>
            </a:r>
          </a:p>
          <a:p>
            <a:pPr algn="ctr">
              <a:spcBef>
                <a:spcPct val="20000"/>
              </a:spcBef>
              <a:buClr>
                <a:srgbClr val="C00000"/>
              </a:buClr>
              <a:defRPr/>
            </a:pPr>
            <a:r>
              <a:rPr lang="en-GB" sz="2000" dirty="0" smtClean="0"/>
              <a:t>IT Hardware Support</a:t>
            </a:r>
            <a:endParaRPr lang="en-GB" sz="3200" dirty="0" smtClean="0"/>
          </a:p>
        </p:txBody>
      </p:sp>
      <p:pic>
        <p:nvPicPr>
          <p:cNvPr id="3076" name="Picture 4" descr="http://www.uclan.ac.uk/students/it/assets/media/library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943" y="3267329"/>
            <a:ext cx="4725643" cy="215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75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The Review – Why?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New student expectations/demands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Increased focus on research activities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Growing postgraduate numbers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Greater demand for support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Limited funding for additional staffing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Increasing “digital” needs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Existing staff profile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173149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The Review – How?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Review board formed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Engaged with </a:t>
            </a:r>
            <a:r>
              <a:rPr lang="en-GB" sz="3200" dirty="0" err="1" smtClean="0"/>
              <a:t>HEaTED</a:t>
            </a: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Feedback, feedback, and more feedback!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Workshops for technical staff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Workshops for academic staff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Workshops for students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Online surveys and questionnaires</a:t>
            </a:r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  <p:pic>
        <p:nvPicPr>
          <p:cNvPr id="5124" name="Picture 4" descr="https://www.heated.ac.uk/images/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81831"/>
            <a:ext cx="3086100" cy="88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12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rgbClr val="C00000"/>
                </a:solidFill>
              </a:rPr>
              <a:t>The Review – Questions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2844" y="1124744"/>
            <a:ext cx="8715436" cy="457260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What is Technical Services? </a:t>
            </a:r>
            <a:endParaRPr lang="en-GB" sz="3200" dirty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What value do these activities/services add?</a:t>
            </a:r>
            <a:endParaRPr lang="en-GB" sz="3200" dirty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What should we be doing…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…in addition?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…m</a:t>
            </a:r>
            <a:r>
              <a:rPr lang="en-GB" sz="3200" dirty="0" smtClean="0"/>
              <a:t>ore of?</a:t>
            </a:r>
          </a:p>
          <a:p>
            <a:pPr marL="800100" lvl="1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r>
              <a:rPr lang="en-GB" sz="3200" dirty="0" smtClean="0"/>
              <a:t>…less (or </a:t>
            </a:r>
            <a:r>
              <a:rPr lang="en-GB" sz="3200" dirty="0" smtClean="0"/>
              <a:t>none) of?</a:t>
            </a: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lvl="1">
              <a:spcBef>
                <a:spcPct val="20000"/>
              </a:spcBef>
              <a:buClr>
                <a:srgbClr val="C00000"/>
              </a:buClr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" pitchFamily="34" charset="0"/>
              <a:buChar char="•"/>
              <a:defRPr/>
            </a:pPr>
            <a:endParaRPr lang="en-GB" sz="3200" dirty="0" smtClean="0"/>
          </a:p>
        </p:txBody>
      </p:sp>
    </p:spTree>
    <p:extLst>
      <p:ext uri="{BB962C8B-B14F-4D97-AF65-F5344CB8AC3E}">
        <p14:creationId xmlns:p14="http://schemas.microsoft.com/office/powerpoint/2010/main" val="384266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_template_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corporate_template_2011</Template>
  <TotalTime>203</TotalTime>
  <Words>466</Words>
  <Application>Microsoft Office PowerPoint</Application>
  <PresentationFormat>On-screen Show (4:3)</PresentationFormat>
  <Paragraphs>165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corporate_template_2011</vt:lpstr>
      <vt:lpstr>Technical Services Review 2013 </vt:lpstr>
      <vt:lpstr>UCLan</vt:lpstr>
      <vt:lpstr>Technical Support at UCLan</vt:lpstr>
      <vt:lpstr>Laboratory Facilities Team</vt:lpstr>
      <vt:lpstr>Technical Resources Team</vt:lpstr>
      <vt:lpstr>Technical Services Team</vt:lpstr>
      <vt:lpstr>The Review – Why?</vt:lpstr>
      <vt:lpstr>The Review – How?</vt:lpstr>
      <vt:lpstr>The Review – Questions</vt:lpstr>
      <vt:lpstr>What is Technical Services?</vt:lpstr>
      <vt:lpstr>What should we be doing more?</vt:lpstr>
      <vt:lpstr>What should we be doing less?</vt:lpstr>
      <vt:lpstr>How do we move forward?</vt:lpstr>
      <vt:lpstr>How do we move forward?</vt:lpstr>
      <vt:lpstr>How do we move forward?</vt:lpstr>
      <vt:lpstr>Observations / comments</vt:lpstr>
      <vt:lpstr>ANY 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UCLan Technical Services Review</dc:title>
  <dc:creator>James Daniel Crooks</dc:creator>
  <cp:lastModifiedBy>James Daniel Crooks</cp:lastModifiedBy>
  <cp:revision>20</cp:revision>
  <dcterms:created xsi:type="dcterms:W3CDTF">2013-04-22T19:41:02Z</dcterms:created>
  <dcterms:modified xsi:type="dcterms:W3CDTF">2013-04-22T23:04:47Z</dcterms:modified>
</cp:coreProperties>
</file>