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73" r:id="rId2"/>
    <p:sldId id="514" r:id="rId3"/>
    <p:sldId id="515" r:id="rId4"/>
    <p:sldId id="518" r:id="rId5"/>
    <p:sldId id="519" r:id="rId6"/>
    <p:sldId id="520" r:id="rId7"/>
    <p:sldId id="521" r:id="rId8"/>
    <p:sldId id="522" r:id="rId9"/>
    <p:sldId id="523" r:id="rId10"/>
    <p:sldId id="486" r:id="rId11"/>
  </p:sldIdLst>
  <p:sldSz cx="9144000" cy="6858000" type="screen4x3"/>
  <p:notesSz cx="67945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4141"/>
    <a:srgbClr val="93E12B"/>
    <a:srgbClr val="26E62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6629" autoAdjust="0"/>
  </p:normalViewPr>
  <p:slideViewPr>
    <p:cSldViewPr>
      <p:cViewPr>
        <p:scale>
          <a:sx n="66" d="100"/>
          <a:sy n="66" d="100"/>
        </p:scale>
        <p:origin x="-2934"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0F147DE0-7CB8-4664-8CA5-C6EC7DE88A49}" type="datetimeFigureOut">
              <a:rPr lang="en-US" smtClean="0"/>
              <a:pPr/>
              <a:t>4/16/2013</a:t>
            </a:fld>
            <a:endParaRPr lang="en-GB"/>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F06A6459-7D71-4A47-9FBA-24B60F47E22F}" type="slidenum">
              <a:rPr lang="en-GB" smtClean="0"/>
              <a:pPr/>
              <a:t>‹#›</a:t>
            </a:fld>
            <a:endParaRPr lang="en-GB"/>
          </a:p>
        </p:txBody>
      </p:sp>
    </p:spTree>
    <p:extLst>
      <p:ext uri="{BB962C8B-B14F-4D97-AF65-F5344CB8AC3E}">
        <p14:creationId xmlns:p14="http://schemas.microsoft.com/office/powerpoint/2010/main" val="1402761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EE800518-8158-472C-8CD7-D3AD6412DC59}" type="datetimeFigureOut">
              <a:rPr lang="en-US" smtClean="0"/>
              <a:pPr/>
              <a:t>4/16/2013</a:t>
            </a:fld>
            <a:endParaRPr lang="en-GB"/>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05147B20-F6D1-4E70-A7D0-FD6231F4A1AB}" type="slidenum">
              <a:rPr lang="en-GB" smtClean="0"/>
              <a:pPr/>
              <a:t>‹#›</a:t>
            </a:fld>
            <a:endParaRPr lang="en-GB"/>
          </a:p>
        </p:txBody>
      </p:sp>
    </p:spTree>
    <p:extLst>
      <p:ext uri="{BB962C8B-B14F-4D97-AF65-F5344CB8AC3E}">
        <p14:creationId xmlns:p14="http://schemas.microsoft.com/office/powerpoint/2010/main" val="3568196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Aim to set sustainability agenda in context at the University</a:t>
            </a:r>
          </a:p>
          <a:p>
            <a:r>
              <a:rPr lang="en-GB" baseline="0" dirty="0" smtClean="0"/>
              <a:t>Set out where there has been attempts towards greening the curriculum and identify scope for further integration. </a:t>
            </a:r>
            <a:endParaRPr lang="en-GB" dirty="0" smtClean="0"/>
          </a:p>
          <a:p>
            <a:endParaRPr lang="en-GB" dirty="0" smtClean="0"/>
          </a:p>
          <a:p>
            <a:r>
              <a:rPr lang="en-GB" dirty="0" smtClean="0"/>
              <a:t>MTS-</a:t>
            </a:r>
            <a:r>
              <a:rPr lang="en-GB" baseline="0" dirty="0" smtClean="0"/>
              <a:t> 2007 Malcolm committed to sustainability and set us the ambitious goal of being a model international University for sustainability. This aim became one of ten key objectives in the MTS (2012-2017)</a:t>
            </a:r>
            <a:endParaRPr lang="en-GB" dirty="0" smtClean="0"/>
          </a:p>
          <a:p>
            <a:endParaRPr lang="en-GB" dirty="0" smtClean="0"/>
          </a:p>
          <a:p>
            <a:r>
              <a:rPr lang="en-GB" dirty="0" smtClean="0"/>
              <a:t>Policy- forms</a:t>
            </a:r>
            <a:r>
              <a:rPr lang="en-GB" baseline="0" dirty="0" smtClean="0"/>
              <a:t> the framework of </a:t>
            </a:r>
            <a:r>
              <a:rPr lang="en-GB" baseline="0" dirty="0" err="1" smtClean="0"/>
              <a:t>env</a:t>
            </a:r>
            <a:r>
              <a:rPr lang="en-GB" baseline="0" dirty="0" smtClean="0"/>
              <a:t> man at </a:t>
            </a:r>
            <a:r>
              <a:rPr lang="en-GB" baseline="0" dirty="0" err="1" smtClean="0"/>
              <a:t>UCLan</a:t>
            </a:r>
            <a:r>
              <a:rPr lang="en-GB" baseline="0" dirty="0" smtClean="0"/>
              <a:t> and is a publically available document. Important aspect of the Policy is that it relies on the participation of everyone at the University. Staff and students each hold responsibility for implementing relevant areas of this policy by following guidance and getting involved in initiatives- central coordination will be managed from FM. </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05147B20-F6D1-4E70-A7D0-FD6231F4A1AB}" type="slidenum">
              <a:rPr lang="en-GB" smtClean="0"/>
              <a:pPr/>
              <a:t>2</a:t>
            </a:fld>
            <a:endParaRPr lang="en-GB"/>
          </a:p>
        </p:txBody>
      </p:sp>
    </p:spTree>
    <p:extLst>
      <p:ext uri="{BB962C8B-B14F-4D97-AF65-F5344CB8AC3E}">
        <p14:creationId xmlns:p14="http://schemas.microsoft.com/office/powerpoint/2010/main" val="4125827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Having set this ambitious goal the University committed the resources to implement an EMS.</a:t>
            </a:r>
          </a:p>
          <a:p>
            <a:r>
              <a:rPr lang="en-GB" dirty="0" smtClean="0"/>
              <a:t>The EMS is a systematic way of managing</a:t>
            </a:r>
            <a:r>
              <a:rPr lang="en-GB" baseline="0" dirty="0" smtClean="0"/>
              <a:t> our environmental impacts.</a:t>
            </a:r>
          </a:p>
          <a:p>
            <a:endParaRPr lang="en-GB" baseline="0" dirty="0" smtClean="0"/>
          </a:p>
          <a:p>
            <a:r>
              <a:rPr lang="en-GB" baseline="0" dirty="0" smtClean="0"/>
              <a:t>Before we are able to manage/mitigate we need to know how we interact with the environment and what our main environmental impacts are.</a:t>
            </a:r>
          </a:p>
          <a:p>
            <a:endParaRPr lang="en-GB" baseline="0" dirty="0" smtClean="0"/>
          </a:p>
          <a:p>
            <a:r>
              <a:rPr lang="en-GB" baseline="0" dirty="0" smtClean="0"/>
              <a:t>IER- identified 6 significant environmental  aspects of our operations, products and services. For each 6 of the aspects there is a corresponding operational procedure to manage these aspects.</a:t>
            </a:r>
          </a:p>
          <a:p>
            <a:r>
              <a:rPr lang="en-GB" baseline="0" dirty="0" smtClean="0"/>
              <a:t> </a:t>
            </a:r>
          </a:p>
        </p:txBody>
      </p:sp>
      <p:sp>
        <p:nvSpPr>
          <p:cNvPr id="4" name="Slide Number Placeholder 3"/>
          <p:cNvSpPr>
            <a:spLocks noGrp="1"/>
          </p:cNvSpPr>
          <p:nvPr>
            <p:ph type="sldNum" sz="quarter" idx="10"/>
          </p:nvPr>
        </p:nvSpPr>
        <p:spPr/>
        <p:txBody>
          <a:bodyPr/>
          <a:lstStyle/>
          <a:p>
            <a:fld id="{05147B20-F6D1-4E70-A7D0-FD6231F4A1AB}" type="slidenum">
              <a:rPr lang="en-GB" smtClean="0"/>
              <a:pPr/>
              <a:t>3</a:t>
            </a:fld>
            <a:endParaRPr lang="en-GB"/>
          </a:p>
        </p:txBody>
      </p:sp>
    </p:spTree>
    <p:extLst>
      <p:ext uri="{BB962C8B-B14F-4D97-AF65-F5344CB8AC3E}">
        <p14:creationId xmlns:p14="http://schemas.microsoft.com/office/powerpoint/2010/main" val="3945514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Running in parallel to the</a:t>
            </a:r>
            <a:r>
              <a:rPr lang="en-GB" baseline="0" dirty="0" smtClean="0"/>
              <a:t> implementation of the EMS is the </a:t>
            </a:r>
            <a:r>
              <a:rPr lang="en-GB" dirty="0" smtClean="0"/>
              <a:t>Sustainability</a:t>
            </a:r>
            <a:r>
              <a:rPr lang="en-GB" baseline="0" dirty="0" smtClean="0"/>
              <a:t> Strategy – this is incorporated as one of ten strategies to implement the Corporate plan and to move from the </a:t>
            </a:r>
            <a:r>
              <a:rPr lang="en-GB" b="1" baseline="0" dirty="0" smtClean="0"/>
              <a:t>vision</a:t>
            </a:r>
            <a:r>
              <a:rPr lang="en-GB" baseline="0" dirty="0" smtClean="0"/>
              <a:t> of becoming a ‘Model international University for sustainability’ towards a </a:t>
            </a:r>
            <a:r>
              <a:rPr lang="en-GB" b="1" baseline="0" dirty="0" smtClean="0"/>
              <a:t>reality</a:t>
            </a:r>
          </a:p>
          <a:p>
            <a:endParaRPr lang="en-GB" b="1" baseline="0" dirty="0" smtClean="0"/>
          </a:p>
          <a:p>
            <a:r>
              <a:rPr lang="en-GB" b="0" baseline="0" dirty="0" smtClean="0"/>
              <a:t>The Sustainability Strategy has provided the lever for </a:t>
            </a:r>
            <a:r>
              <a:rPr lang="en-GB" b="1" baseline="0" dirty="0" smtClean="0"/>
              <a:t>Schools</a:t>
            </a:r>
            <a:r>
              <a:rPr lang="en-GB" b="0" baseline="0" dirty="0" smtClean="0"/>
              <a:t> to be involved in Sustainability as all Schools and Services have to report against progress towards the 3 sustainability objectives three times  a year</a:t>
            </a:r>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baseline="0" dirty="0" smtClean="0"/>
          </a:p>
          <a:p>
            <a:r>
              <a:rPr lang="en-GB" baseline="0" dirty="0" smtClean="0"/>
              <a:t> </a:t>
            </a:r>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4</a:t>
            </a:fld>
            <a:endParaRPr lang="en-GB"/>
          </a:p>
        </p:txBody>
      </p:sp>
    </p:spTree>
    <p:extLst>
      <p:ext uri="{BB962C8B-B14F-4D97-AF65-F5344CB8AC3E}">
        <p14:creationId xmlns:p14="http://schemas.microsoft.com/office/powerpoint/2010/main" val="782968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Natural Resources</a:t>
            </a:r>
          </a:p>
          <a:p>
            <a:r>
              <a:rPr lang="en-GB" dirty="0" smtClean="0"/>
              <a:t>Use some renewable some non-renewables resources.</a:t>
            </a:r>
          </a:p>
          <a:p>
            <a:r>
              <a:rPr lang="en-GB" dirty="0" smtClean="0"/>
              <a:t>Main uses @ </a:t>
            </a:r>
            <a:r>
              <a:rPr lang="en-GB" dirty="0" err="1" smtClean="0"/>
              <a:t>UCLan</a:t>
            </a:r>
            <a:r>
              <a:rPr lang="en-GB" dirty="0" smtClean="0"/>
              <a:t> – Electricity (renewable- biomass),</a:t>
            </a:r>
            <a:r>
              <a:rPr lang="en-GB" baseline="0" dirty="0" smtClean="0"/>
              <a:t> Gas (non-renewable) and Water (renewable but uses a lot of energy to make potable/distilled)</a:t>
            </a:r>
            <a:endParaRPr lang="en-GB" dirty="0" smtClean="0"/>
          </a:p>
          <a:p>
            <a:pPr>
              <a:spcBef>
                <a:spcPct val="0"/>
              </a:spcBef>
              <a:buFontTx/>
              <a:buChar char="•"/>
            </a:pPr>
            <a:r>
              <a:rPr lang="en-GB" b="1" dirty="0" smtClean="0"/>
              <a:t>Labs</a:t>
            </a:r>
            <a:r>
              <a:rPr lang="en-GB" dirty="0" smtClean="0"/>
              <a:t> </a:t>
            </a:r>
          </a:p>
          <a:p>
            <a:pPr>
              <a:spcBef>
                <a:spcPct val="0"/>
              </a:spcBef>
              <a:buFontTx/>
              <a:buChar char="•"/>
            </a:pPr>
            <a:r>
              <a:rPr lang="en-GB" dirty="0" smtClean="0"/>
              <a:t>energy</a:t>
            </a:r>
            <a:r>
              <a:rPr lang="en-GB" baseline="0" dirty="0" smtClean="0"/>
              <a:t> intensive-often 5 times or more greater per square metre than offices- ventilation in fume cupboards is a large part of this</a:t>
            </a:r>
          </a:p>
          <a:p>
            <a:pPr>
              <a:spcBef>
                <a:spcPct val="0"/>
              </a:spcBef>
              <a:buFontTx/>
              <a:buChar char="•"/>
            </a:pPr>
            <a:r>
              <a:rPr lang="en-GB" dirty="0" smtClean="0"/>
              <a:t>High</a:t>
            </a:r>
            <a:r>
              <a:rPr lang="en-GB" baseline="0" dirty="0" smtClean="0"/>
              <a:t> water users- distilled water very energy intensive- minimise use of</a:t>
            </a:r>
          </a:p>
          <a:p>
            <a:pPr>
              <a:spcBef>
                <a:spcPct val="0"/>
              </a:spcBef>
              <a:buFontTx/>
              <a:buChar char="•"/>
            </a:pPr>
            <a:r>
              <a:rPr lang="en-GB" baseline="0" dirty="0" smtClean="0"/>
              <a:t>Use of other non-renewables- gases, metals </a:t>
            </a:r>
            <a:r>
              <a:rPr lang="en-GB" baseline="0" dirty="0" err="1" smtClean="0"/>
              <a:t>etc</a:t>
            </a:r>
            <a:endParaRPr lang="en-GB" baseline="0" dirty="0" smtClean="0"/>
          </a:p>
          <a:p>
            <a:pPr>
              <a:spcBef>
                <a:spcPct val="0"/>
              </a:spcBef>
              <a:buFontTx/>
              <a:buChar char="•"/>
            </a:pPr>
            <a:endParaRPr lang="en-GB" dirty="0" smtClean="0"/>
          </a:p>
          <a:p>
            <a:endParaRPr lang="en-GB" baseline="0" dirty="0" smtClean="0"/>
          </a:p>
          <a:p>
            <a:r>
              <a:rPr lang="en-GB" b="1" baseline="0" dirty="0" smtClean="0"/>
              <a:t>Land Development and Buildings</a:t>
            </a:r>
          </a:p>
          <a:p>
            <a:r>
              <a:rPr lang="en-GB" b="0" baseline="0" dirty="0" smtClean="0"/>
              <a:t>Significant building projects occurred over the last few years- </a:t>
            </a:r>
            <a:r>
              <a:rPr lang="en-GB" dirty="0" smtClean="0"/>
              <a:t>The development of </a:t>
            </a:r>
            <a:r>
              <a:rPr lang="en-GB" dirty="0" err="1" smtClean="0"/>
              <a:t>UCLan’s</a:t>
            </a:r>
            <a:r>
              <a:rPr lang="en-GB" dirty="0" smtClean="0"/>
              <a:t> estate can</a:t>
            </a:r>
            <a:r>
              <a:rPr lang="en-GB" baseline="0" dirty="0" smtClean="0"/>
              <a:t> contribute to a number of environmental impacts; altering land use can </a:t>
            </a:r>
            <a:r>
              <a:rPr lang="en-GB" dirty="0" smtClean="0"/>
              <a:t>impact on biodiversity </a:t>
            </a:r>
            <a:r>
              <a:rPr lang="en-GB" baseline="0" dirty="0" smtClean="0"/>
              <a:t>and </a:t>
            </a:r>
            <a:r>
              <a:rPr lang="en-GB" dirty="0" smtClean="0"/>
              <a:t>water run off. Resources are used for the fabric of the building as well as to run construction equipment;</a:t>
            </a:r>
            <a:r>
              <a:rPr lang="en-GB" baseline="0" dirty="0" smtClean="0"/>
              <a:t> and w</a:t>
            </a:r>
            <a:r>
              <a:rPr lang="en-GB" dirty="0" smtClean="0"/>
              <a:t>aste is also produced in the case of demolition or refurbishment.</a:t>
            </a:r>
          </a:p>
          <a:p>
            <a:r>
              <a:rPr lang="en-GB" b="1" dirty="0" smtClean="0"/>
              <a:t>Labs</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Increased thermal loads from more process</a:t>
            </a:r>
            <a:r>
              <a:rPr lang="en-GB" baseline="0" dirty="0" smtClean="0"/>
              <a:t> and research equipment</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More often energy intensive</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Extended Occupancy</a:t>
            </a:r>
            <a:endParaRPr lang="en-GB" dirty="0" smtClean="0"/>
          </a:p>
          <a:p>
            <a:endParaRPr lang="en-GB" b="0"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5</a:t>
            </a:fld>
            <a:endParaRPr lang="en-GB"/>
          </a:p>
        </p:txBody>
      </p:sp>
    </p:spTree>
    <p:extLst>
      <p:ext uri="{BB962C8B-B14F-4D97-AF65-F5344CB8AC3E}">
        <p14:creationId xmlns:p14="http://schemas.microsoft.com/office/powerpoint/2010/main" val="343720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spcBef>
                <a:spcPct val="0"/>
              </a:spcBef>
            </a:pPr>
            <a:r>
              <a:rPr lang="en-GB" b="1" dirty="0" smtClean="0"/>
              <a:t>Pollution Prevention</a:t>
            </a:r>
          </a:p>
          <a:p>
            <a:pPr>
              <a:spcBef>
                <a:spcPct val="0"/>
              </a:spcBef>
            </a:pPr>
            <a:r>
              <a:rPr lang="en-GB" dirty="0" smtClean="0"/>
              <a:t>At </a:t>
            </a:r>
            <a:r>
              <a:rPr lang="en-GB" dirty="0" err="1" smtClean="0"/>
              <a:t>UCLan</a:t>
            </a:r>
            <a:r>
              <a:rPr lang="en-GB" dirty="0" smtClean="0"/>
              <a:t> we use environmentally hazardous materials. Whether its diesel for grounds vehicles or chemicals used for teaching and research, the delivery, storage, usage and disposal of these materials needs to be controlled to reduce the potential impact on air, land or water.</a:t>
            </a:r>
          </a:p>
          <a:p>
            <a:pPr>
              <a:spcBef>
                <a:spcPct val="0"/>
              </a:spcBef>
            </a:pPr>
            <a:endParaRPr lang="en-GB" dirty="0" smtClean="0"/>
          </a:p>
          <a:p>
            <a:pPr>
              <a:spcBef>
                <a:spcPct val="0"/>
              </a:spcBef>
            </a:pPr>
            <a:r>
              <a:rPr lang="en-GB" dirty="0" smtClean="0"/>
              <a:t>The use of refrigeration systems including air conditioning is sometimes essential on campus. Some of the refrigerant gases used in these systems and equipment contributes to ozone depletion.</a:t>
            </a:r>
          </a:p>
          <a:p>
            <a:endParaRPr lang="en-GB" dirty="0" smtClean="0"/>
          </a:p>
          <a:p>
            <a:pPr marL="342900" indent="-342900">
              <a:buFont typeface="Arial" pitchFamily="34" charset="0"/>
              <a:buChar char="•"/>
            </a:pPr>
            <a:r>
              <a:rPr lang="en-GB" sz="1200" b="1" dirty="0" smtClean="0">
                <a:latin typeface="+mn-lt"/>
              </a:rPr>
              <a:t>Labs</a:t>
            </a:r>
          </a:p>
          <a:p>
            <a:pPr marL="342900" indent="-342900">
              <a:buFont typeface="Arial" pitchFamily="34" charset="0"/>
              <a:buChar char="•"/>
            </a:pPr>
            <a:r>
              <a:rPr lang="en-GB" sz="1200" dirty="0" smtClean="0">
                <a:latin typeface="+mn-lt"/>
              </a:rPr>
              <a:t>Use of Hazardous &amp; Contagious Materials</a:t>
            </a:r>
          </a:p>
          <a:p>
            <a:pPr marL="342900" indent="-342900">
              <a:buFont typeface="Arial" pitchFamily="34" charset="0"/>
              <a:buChar char="•"/>
            </a:pPr>
            <a:r>
              <a:rPr lang="en-GB" sz="1200" dirty="0" smtClean="0">
                <a:latin typeface="+mn-lt"/>
              </a:rPr>
              <a:t>Potentially hazardous effluents- no consent to discharge</a:t>
            </a:r>
          </a:p>
          <a:p>
            <a:pPr marL="342900" indent="-342900">
              <a:buFont typeface="Arial" pitchFamily="34" charset="0"/>
              <a:buChar char="•"/>
            </a:pPr>
            <a:r>
              <a:rPr lang="en-GB" sz="1200" dirty="0" smtClean="0">
                <a:latin typeface="+mn-lt"/>
              </a:rPr>
              <a:t>More Refrigeration units</a:t>
            </a:r>
          </a:p>
          <a:p>
            <a:endParaRPr lang="en-GB" dirty="0" smtClean="0"/>
          </a:p>
          <a:p>
            <a:r>
              <a:rPr lang="en-GB" b="1" dirty="0" smtClean="0"/>
              <a:t>Procurement</a:t>
            </a:r>
          </a:p>
          <a:p>
            <a:pPr>
              <a:spcBef>
                <a:spcPct val="0"/>
              </a:spcBef>
            </a:pPr>
            <a:r>
              <a:rPr lang="en-GB" dirty="0" smtClean="0"/>
              <a:t>It will come as no surprise that a large University like ours procures a large variety and volume of products and services. </a:t>
            </a:r>
          </a:p>
          <a:p>
            <a:pPr>
              <a:spcBef>
                <a:spcPct val="0"/>
              </a:spcBef>
            </a:pPr>
            <a:endParaRPr lang="en-GB" dirty="0" smtClean="0"/>
          </a:p>
          <a:p>
            <a:pPr>
              <a:spcBef>
                <a:spcPct val="0"/>
              </a:spcBef>
            </a:pPr>
            <a:r>
              <a:rPr lang="en-GB" dirty="0" smtClean="0"/>
              <a:t>The cumulative impact of the procurement of furnishings, paper, food and other consumables is large, it is important that whilst achieving value for money we also consider the life cycle costs of our purchases and design choices. </a:t>
            </a:r>
          </a:p>
          <a:p>
            <a:pPr>
              <a:spcBef>
                <a:spcPct val="0"/>
              </a:spcBef>
            </a:pPr>
            <a:endParaRPr lang="en-GB" dirty="0" smtClean="0"/>
          </a:p>
          <a:p>
            <a:pPr>
              <a:spcBef>
                <a:spcPct val="0"/>
              </a:spcBef>
            </a:pPr>
            <a:r>
              <a:rPr lang="en-GB" dirty="0" smtClean="0"/>
              <a:t>For example, it is better value to purchase ‘A’ energy rated equipment, even if its marginally more expensive than the alterative, the item will cost less to run because it uses less energy. Therefore the life cycle cost to the University of the equipment will be less. </a:t>
            </a:r>
          </a:p>
          <a:p>
            <a:pPr>
              <a:spcBef>
                <a:spcPct val="0"/>
              </a:spcBef>
            </a:pPr>
            <a:endParaRPr lang="en-GB" dirty="0" smtClean="0"/>
          </a:p>
          <a:p>
            <a:pPr>
              <a:spcBef>
                <a:spcPct val="0"/>
              </a:spcBef>
            </a:pPr>
            <a:r>
              <a:rPr lang="en-GB" dirty="0" smtClean="0"/>
              <a:t>Case study at Newcastle </a:t>
            </a:r>
            <a:r>
              <a:rPr lang="en-GB" dirty="0" err="1" smtClean="0"/>
              <a:t>Uni</a:t>
            </a:r>
            <a:r>
              <a:rPr lang="en-GB" dirty="0" smtClean="0"/>
              <a:t>-</a:t>
            </a:r>
            <a:r>
              <a:rPr lang="en-GB" baseline="0" dirty="0" smtClean="0"/>
              <a:t> replacing older freezer units with  new efficient models in labs saved a lot of money with pay back of 7 years- plus more reliable and space savings</a:t>
            </a:r>
          </a:p>
          <a:p>
            <a:pPr>
              <a:spcBef>
                <a:spcPct val="0"/>
              </a:spcBef>
            </a:pPr>
            <a:endParaRPr lang="en-GB" dirty="0" smtClean="0"/>
          </a:p>
          <a:p>
            <a:pPr>
              <a:spcBef>
                <a:spcPct val="0"/>
              </a:spcBef>
            </a:pPr>
            <a:r>
              <a:rPr lang="en-GB" dirty="0" smtClean="0"/>
              <a:t>Distilled water very energy intensive – factor these energy</a:t>
            </a:r>
            <a:r>
              <a:rPr lang="en-GB" baseline="0" dirty="0" smtClean="0"/>
              <a:t> costs </a:t>
            </a:r>
          </a:p>
          <a:p>
            <a:pPr>
              <a:spcBef>
                <a:spcPct val="0"/>
              </a:spcBef>
            </a:pPr>
            <a:endParaRPr lang="en-GB" baseline="0" dirty="0" smtClean="0"/>
          </a:p>
          <a:p>
            <a:pPr>
              <a:spcBef>
                <a:spcPct val="0"/>
              </a:spcBef>
            </a:pPr>
            <a:r>
              <a:rPr lang="en-GB" baseline="0" dirty="0" smtClean="0"/>
              <a:t>Fume cupboards- energy efficient ones being installed</a:t>
            </a:r>
            <a:endParaRPr lang="en-GB" dirty="0" smtClean="0"/>
          </a:p>
          <a:p>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6</a:t>
            </a:fld>
            <a:endParaRPr lang="en-GB"/>
          </a:p>
        </p:txBody>
      </p:sp>
    </p:spTree>
    <p:extLst>
      <p:ext uri="{BB962C8B-B14F-4D97-AF65-F5344CB8AC3E}">
        <p14:creationId xmlns:p14="http://schemas.microsoft.com/office/powerpoint/2010/main" val="3273343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a:spcBef>
                <a:spcPct val="0"/>
              </a:spcBef>
            </a:pPr>
            <a:r>
              <a:rPr lang="en-GB" b="1" dirty="0" smtClean="0"/>
              <a:t>Waste</a:t>
            </a:r>
          </a:p>
          <a:p>
            <a:pPr>
              <a:spcBef>
                <a:spcPct val="0"/>
              </a:spcBef>
            </a:pPr>
            <a:r>
              <a:rPr lang="en-GB" dirty="0" smtClean="0"/>
              <a:t>Annually the University generates around 1200</a:t>
            </a:r>
            <a:r>
              <a:rPr lang="en-GB" baseline="0" dirty="0" smtClean="0"/>
              <a:t> tonnes</a:t>
            </a:r>
            <a:r>
              <a:rPr lang="en-GB" dirty="0" smtClean="0"/>
              <a:t> of waste, waste management is therefore a significant environmental aspect of our operations. </a:t>
            </a:r>
          </a:p>
          <a:p>
            <a:pPr>
              <a:spcBef>
                <a:spcPct val="0"/>
              </a:spcBef>
            </a:pPr>
            <a:endParaRPr lang="en-GB" dirty="0" smtClean="0"/>
          </a:p>
          <a:p>
            <a:pPr>
              <a:spcBef>
                <a:spcPct val="0"/>
              </a:spcBef>
            </a:pPr>
            <a:r>
              <a:rPr lang="en-GB" dirty="0" smtClean="0"/>
              <a:t>Waste constitutes the</a:t>
            </a:r>
            <a:r>
              <a:rPr lang="en-GB" baseline="0" dirty="0" smtClean="0"/>
              <a:t> end of a resources life – resource no longer useful- waste of natural resources. </a:t>
            </a:r>
          </a:p>
          <a:p>
            <a:pPr>
              <a:spcBef>
                <a:spcPct val="0"/>
              </a:spcBef>
            </a:pPr>
            <a:endParaRPr lang="en-GB" dirty="0" smtClean="0"/>
          </a:p>
          <a:p>
            <a:pPr>
              <a:spcBef>
                <a:spcPct val="0"/>
              </a:spcBef>
            </a:pPr>
            <a:r>
              <a:rPr lang="en-GB" b="1" dirty="0" smtClean="0"/>
              <a:t>Waste Hierarchy</a:t>
            </a:r>
          </a:p>
          <a:p>
            <a:pPr>
              <a:spcBef>
                <a:spcPct val="0"/>
              </a:spcBef>
            </a:pPr>
            <a:r>
              <a:rPr lang="en-GB" b="1" dirty="0" smtClean="0"/>
              <a:t>Reduce</a:t>
            </a:r>
            <a:r>
              <a:rPr lang="en-GB" dirty="0" smtClean="0"/>
              <a:t> the amount of new materials purchased in the first instance </a:t>
            </a:r>
            <a:r>
              <a:rPr lang="en-GB" dirty="0" err="1" smtClean="0"/>
              <a:t>e.g</a:t>
            </a:r>
            <a:r>
              <a:rPr lang="en-GB" dirty="0" smtClean="0"/>
              <a:t> Do you need the item in the first place? Do you need to buy the quantity?</a:t>
            </a:r>
            <a:r>
              <a:rPr lang="en-GB" baseline="0" dirty="0" smtClean="0"/>
              <a:t> Buy materials containing recycled materials, think about waste produced during its life and how you can dispose of it. In the office- use disposable cups, recycled envelopes</a:t>
            </a:r>
            <a:endParaRPr lang="en-GB" dirty="0" smtClean="0"/>
          </a:p>
          <a:p>
            <a:pPr>
              <a:spcBef>
                <a:spcPct val="0"/>
              </a:spcBef>
            </a:pPr>
            <a:r>
              <a:rPr lang="en-GB" b="1" dirty="0" smtClean="0"/>
              <a:t>Re-use </a:t>
            </a:r>
            <a:r>
              <a:rPr lang="en-GB" dirty="0" smtClean="0"/>
              <a:t>where possible, furniture for example can be re-upholstered or swapped (Furniture swop shop), </a:t>
            </a:r>
          </a:p>
          <a:p>
            <a:pPr>
              <a:spcBef>
                <a:spcPct val="0"/>
              </a:spcBef>
            </a:pPr>
            <a:r>
              <a:rPr lang="en-GB" b="1" dirty="0" smtClean="0"/>
              <a:t>Recycle</a:t>
            </a:r>
            <a:r>
              <a:rPr lang="en-GB" dirty="0" smtClean="0"/>
              <a:t> where facilities exist </a:t>
            </a:r>
          </a:p>
          <a:p>
            <a:pPr>
              <a:spcBef>
                <a:spcPct val="0"/>
              </a:spcBef>
            </a:pPr>
            <a:endParaRPr lang="en-GB" b="1" dirty="0" smtClean="0"/>
          </a:p>
          <a:p>
            <a:pPr>
              <a:spcBef>
                <a:spcPct val="0"/>
              </a:spcBef>
            </a:pPr>
            <a:r>
              <a:rPr lang="en-GB" b="1" dirty="0" smtClean="0"/>
              <a:t>Only as a last resort should items be put in the general waste bins</a:t>
            </a:r>
            <a:r>
              <a:rPr lang="en-GB" dirty="0" smtClean="0"/>
              <a:t>.</a:t>
            </a:r>
          </a:p>
          <a:p>
            <a:pPr>
              <a:spcBef>
                <a:spcPct val="0"/>
              </a:spcBef>
            </a:pPr>
            <a:endParaRPr lang="en-GB" dirty="0" smtClean="0"/>
          </a:p>
          <a:p>
            <a:pPr>
              <a:spcBef>
                <a:spcPct val="0"/>
              </a:spcBef>
            </a:pPr>
            <a:r>
              <a:rPr lang="en-GB" dirty="0" smtClean="0"/>
              <a:t>We have a Duty</a:t>
            </a:r>
            <a:r>
              <a:rPr lang="en-GB" baseline="0" dirty="0" smtClean="0"/>
              <a:t> of Care to ensure that our waste is disposed of correctly. Ensure </a:t>
            </a:r>
            <a:r>
              <a:rPr lang="en-GB" dirty="0" smtClean="0"/>
              <a:t>Waste transfer notes</a:t>
            </a:r>
            <a:r>
              <a:rPr lang="en-GB" baseline="0" dirty="0" smtClean="0"/>
              <a:t> are completed if you need to dispose of bulk waste via building managers- see SD intranet pages. </a:t>
            </a:r>
            <a:r>
              <a:rPr lang="en-GB" baseline="0" dirty="0" err="1" smtClean="0"/>
              <a:t>Clearnace</a:t>
            </a:r>
            <a:r>
              <a:rPr lang="en-GB" baseline="0" dirty="0" smtClean="0"/>
              <a:t> </a:t>
            </a:r>
            <a:r>
              <a:rPr lang="en-GB" baseline="0" dirty="0" err="1" smtClean="0"/>
              <a:t>certifictae</a:t>
            </a:r>
            <a:r>
              <a:rPr lang="en-GB" baseline="0" dirty="0" smtClean="0"/>
              <a:t>- complete for equipment which contains/been used for hazardous materials</a:t>
            </a:r>
            <a:endParaRPr lang="en-GB" dirty="0" smtClean="0"/>
          </a:p>
          <a:p>
            <a:pPr>
              <a:spcBef>
                <a:spcPct val="0"/>
              </a:spcBef>
            </a:pPr>
            <a:endParaRPr lang="en-GB" dirty="0" smtClean="0"/>
          </a:p>
          <a:p>
            <a:pPr>
              <a:spcBef>
                <a:spcPct val="0"/>
              </a:spcBef>
            </a:pPr>
            <a:r>
              <a:rPr lang="en-GB" b="1" dirty="0" smtClean="0"/>
              <a:t>Travel</a:t>
            </a:r>
          </a:p>
          <a:p>
            <a:pPr>
              <a:spcBef>
                <a:spcPct val="0"/>
              </a:spcBef>
            </a:pPr>
            <a:r>
              <a:rPr lang="en-GB" dirty="0" smtClean="0"/>
              <a:t>As a result of our operations </a:t>
            </a:r>
            <a:r>
              <a:rPr lang="en-GB" dirty="0" err="1" smtClean="0"/>
              <a:t>UCLan</a:t>
            </a:r>
            <a:r>
              <a:rPr lang="en-GB" dirty="0" smtClean="0"/>
              <a:t> staff and students travel. </a:t>
            </a:r>
          </a:p>
          <a:p>
            <a:pPr>
              <a:spcBef>
                <a:spcPct val="0"/>
              </a:spcBef>
            </a:pPr>
            <a:endParaRPr lang="en-GB" dirty="0" smtClean="0"/>
          </a:p>
          <a:p>
            <a:pPr>
              <a:spcBef>
                <a:spcPct val="0"/>
              </a:spcBef>
            </a:pPr>
            <a:r>
              <a:rPr lang="en-GB" dirty="0" smtClean="0"/>
              <a:t>These journeys can be to commute to work or study, to conduct business or be related to visitors attending the site. Travel is local, national, </a:t>
            </a:r>
            <a:r>
              <a:rPr lang="en-GB" dirty="0" err="1" smtClean="0"/>
              <a:t>european</a:t>
            </a:r>
            <a:r>
              <a:rPr lang="en-GB" dirty="0" smtClean="0"/>
              <a:t> and international. Travel is identified as one of </a:t>
            </a:r>
            <a:r>
              <a:rPr lang="en-GB" dirty="0" err="1" smtClean="0"/>
              <a:t>UCLan’s</a:t>
            </a:r>
            <a:r>
              <a:rPr lang="en-GB" dirty="0" smtClean="0"/>
              <a:t> significant environmental aspects because it contributes to the emission of; </a:t>
            </a:r>
          </a:p>
          <a:p>
            <a:pPr>
              <a:spcBef>
                <a:spcPct val="0"/>
              </a:spcBef>
            </a:pPr>
            <a:endParaRPr lang="en-GB" dirty="0" smtClean="0"/>
          </a:p>
          <a:p>
            <a:pPr>
              <a:spcBef>
                <a:spcPct val="0"/>
              </a:spcBef>
              <a:buFontTx/>
              <a:buChar char="•"/>
            </a:pPr>
            <a:r>
              <a:rPr lang="en-GB" dirty="0" smtClean="0"/>
              <a:t>climate change and air quality polluting gases, </a:t>
            </a:r>
          </a:p>
          <a:p>
            <a:pPr>
              <a:spcBef>
                <a:spcPct val="0"/>
              </a:spcBef>
              <a:buFontTx/>
              <a:buChar char="•"/>
            </a:pPr>
            <a:r>
              <a:rPr lang="en-GB" dirty="0" smtClean="0"/>
              <a:t>noise pollution </a:t>
            </a:r>
          </a:p>
          <a:p>
            <a:pPr>
              <a:spcBef>
                <a:spcPct val="0"/>
              </a:spcBef>
              <a:buFontTx/>
              <a:buChar char="•"/>
            </a:pPr>
            <a:r>
              <a:rPr lang="en-GB" dirty="0" smtClean="0"/>
              <a:t>and the depletion of natural resources.</a:t>
            </a:r>
          </a:p>
          <a:p>
            <a:pPr>
              <a:spcBef>
                <a:spcPct val="0"/>
              </a:spcBef>
            </a:pPr>
            <a:endParaRPr lang="en-GB" dirty="0" smtClean="0"/>
          </a:p>
          <a:p>
            <a:pPr>
              <a:spcBef>
                <a:spcPct val="0"/>
              </a:spcBef>
            </a:pPr>
            <a:r>
              <a:rPr lang="en-GB" dirty="0" smtClean="0"/>
              <a:t>A travel environmental management procedure is available on our intranet, it details a hierarchy of travel modes that we would urge staff and students to use to ensure their travel is as sustainable as possible.</a:t>
            </a:r>
          </a:p>
          <a:p>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7</a:t>
            </a:fld>
            <a:endParaRPr lang="en-GB"/>
          </a:p>
        </p:txBody>
      </p:sp>
    </p:spTree>
    <p:extLst>
      <p:ext uri="{BB962C8B-B14F-4D97-AF65-F5344CB8AC3E}">
        <p14:creationId xmlns:p14="http://schemas.microsoft.com/office/powerpoint/2010/main" val="2458433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part of the EMS a TNA identified</a:t>
            </a:r>
            <a:r>
              <a:rPr lang="en-GB" baseline="0" dirty="0" smtClean="0"/>
              <a:t> the following:</a:t>
            </a:r>
          </a:p>
          <a:p>
            <a:endParaRPr lang="en-GB" baseline="0" dirty="0" smtClean="0"/>
          </a:p>
          <a:p>
            <a:r>
              <a:rPr lang="en-GB" baseline="0" dirty="0" smtClean="0"/>
              <a:t>TBT – to be delivered locally to staff and post graduate researchers working in labs. </a:t>
            </a:r>
          </a:p>
          <a:p>
            <a:endParaRPr lang="en-GB" baseline="0" dirty="0" smtClean="0"/>
          </a:p>
          <a:p>
            <a:r>
              <a:rPr lang="en-GB" baseline="0" dirty="0" smtClean="0"/>
              <a:t>Spill Containment- classroom sessions rolled out to technicians- </a:t>
            </a:r>
            <a:r>
              <a:rPr lang="en-GB" baseline="0" dirty="0" err="1" smtClean="0"/>
              <a:t>eg</a:t>
            </a:r>
            <a:r>
              <a:rPr lang="en-GB" baseline="0" dirty="0" smtClean="0"/>
              <a:t> motor sport technicians, </a:t>
            </a:r>
          </a:p>
          <a:p>
            <a:r>
              <a:rPr lang="en-GB" baseline="0" dirty="0" smtClean="0"/>
              <a:t>Training covers oil and general spills (chemical spills responsibility of LIS technicians)</a:t>
            </a:r>
          </a:p>
          <a:p>
            <a:endParaRPr lang="en-GB" baseline="0" dirty="0" smtClean="0"/>
          </a:p>
          <a:p>
            <a:r>
              <a:rPr lang="en-GB" baseline="0" dirty="0" smtClean="0"/>
              <a:t>Reporting- important element- </a:t>
            </a:r>
          </a:p>
          <a:p>
            <a:endParaRPr lang="en-GB" baseline="0" dirty="0" smtClean="0"/>
          </a:p>
          <a:p>
            <a:r>
              <a:rPr lang="en-GB" baseline="0" dirty="0" smtClean="0"/>
              <a:t>Accidents happen- if there is an accident it is important what you do next. Investigation to find out what exactly happened, extent of damage and clean up steps as well as what steps are required to prevent a recurrence. Pollution- report regulatory authorities- EA and UU</a:t>
            </a:r>
          </a:p>
          <a:p>
            <a:endParaRPr lang="en-GB" baseline="0" dirty="0" smtClean="0"/>
          </a:p>
          <a:p>
            <a:r>
              <a:rPr lang="en-GB" baseline="0" dirty="0" smtClean="0"/>
              <a:t>Near-misses- important to investigate to identify what went wrong so you can make changes for the future. as might be a serious incident next time, avoid similar incidents.</a:t>
            </a:r>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8</a:t>
            </a:fld>
            <a:endParaRPr lang="en-GB"/>
          </a:p>
        </p:txBody>
      </p:sp>
    </p:spTree>
    <p:extLst>
      <p:ext uri="{BB962C8B-B14F-4D97-AF65-F5344CB8AC3E}">
        <p14:creationId xmlns:p14="http://schemas.microsoft.com/office/powerpoint/2010/main" val="131239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5147B20-F6D1-4E70-A7D0-FD6231F4A1AB}" type="slidenum">
              <a:rPr lang="en-GB" smtClean="0"/>
              <a:pPr/>
              <a:t>9</a:t>
            </a:fld>
            <a:endParaRPr lang="en-GB"/>
          </a:p>
        </p:txBody>
      </p:sp>
    </p:spTree>
    <p:extLst>
      <p:ext uri="{BB962C8B-B14F-4D97-AF65-F5344CB8AC3E}">
        <p14:creationId xmlns:p14="http://schemas.microsoft.com/office/powerpoint/2010/main" val="37149939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94C594E-9069-475A-828C-B33DC0AF21D5}" type="datetimeFigureOut">
              <a:rPr lang="en-US" smtClean="0"/>
              <a:pPr/>
              <a:t>4/16/2013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862D1-64FC-4D39-AE99-6C59EA0CE6DB}" type="slidenum">
              <a:rPr lang="en-GB" smtClean="0"/>
              <a:pPr/>
              <a:t>‹#›</a:t>
            </a:fld>
            <a:endParaRPr lang="en-GB"/>
          </a:p>
        </p:txBody>
      </p:sp>
      <p:sp>
        <p:nvSpPr>
          <p:cNvPr id="7" name="Rectangle 6"/>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9" name="Picture 8"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94C594E-9069-475A-828C-B33DC0AF21D5}" type="datetimeFigureOut">
              <a:rPr lang="en-US" smtClean="0"/>
              <a:pPr/>
              <a:t>4/16/2013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862D1-64FC-4D39-AE99-6C59EA0CE6DB}"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94C594E-9069-475A-828C-B33DC0AF21D5}" type="datetimeFigureOut">
              <a:rPr lang="en-US" smtClean="0"/>
              <a:pPr/>
              <a:t>4/16/2013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862D1-64FC-4D39-AE99-6C59EA0CE6DB}" type="slidenum">
              <a:rPr lang="en-GB" smtClean="0"/>
              <a:pPr/>
              <a:t>‹#›</a:t>
            </a:fld>
            <a:endParaRPr lang="en-GB"/>
          </a:p>
        </p:txBody>
      </p:sp>
      <p:sp>
        <p:nvSpPr>
          <p:cNvPr id="7" name="Rectangle 6"/>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9" name="Picture 8"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94C594E-9069-475A-828C-B33DC0AF21D5}" type="datetimeFigureOut">
              <a:rPr lang="en-US" smtClean="0"/>
              <a:pPr/>
              <a:t>4/16/2013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862D1-64FC-4D39-AE99-6C59EA0CE6DB}" type="slidenum">
              <a:rPr lang="en-GB" smtClean="0"/>
              <a:pPr/>
              <a:t>‹#›</a:t>
            </a:fld>
            <a:endParaRPr lang="en-GB"/>
          </a:p>
        </p:txBody>
      </p:sp>
      <p:sp>
        <p:nvSpPr>
          <p:cNvPr id="7" name="Rectangle 6"/>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9" name="Picture 8"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4C594E-9069-475A-828C-B33DC0AF21D5}" type="datetimeFigureOut">
              <a:rPr lang="en-US" smtClean="0"/>
              <a:pPr/>
              <a:t>4/16/2013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862D1-64FC-4D39-AE99-6C59EA0CE6DB}" type="slidenum">
              <a:rPr lang="en-GB" smtClean="0"/>
              <a:pPr/>
              <a:t>‹#›</a:t>
            </a:fld>
            <a:endParaRPr lang="en-GB"/>
          </a:p>
        </p:txBody>
      </p:sp>
      <p:sp>
        <p:nvSpPr>
          <p:cNvPr id="7" name="Rectangle 6"/>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9" name="Picture 8"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94C594E-9069-475A-828C-B33DC0AF21D5}" type="datetimeFigureOut">
              <a:rPr lang="en-US" smtClean="0"/>
              <a:pPr/>
              <a:t>4/16/2013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862D1-64FC-4D39-AE99-6C59EA0CE6DB}" type="slidenum">
              <a:rPr lang="en-GB" smtClean="0"/>
              <a:pPr/>
              <a:t>‹#›</a:t>
            </a:fld>
            <a:endParaRPr lang="en-GB"/>
          </a:p>
        </p:txBody>
      </p:sp>
      <p:sp>
        <p:nvSpPr>
          <p:cNvPr id="8" name="Rectangle 7"/>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10" name="Picture 9"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94C594E-9069-475A-828C-B33DC0AF21D5}" type="datetimeFigureOut">
              <a:rPr lang="en-US" smtClean="0"/>
              <a:pPr/>
              <a:t>4/16/2013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0862D1-64FC-4D39-AE99-6C59EA0CE6DB}" type="slidenum">
              <a:rPr lang="en-GB" smtClean="0"/>
              <a:pPr/>
              <a:t>‹#›</a:t>
            </a:fld>
            <a:endParaRPr lang="en-GB"/>
          </a:p>
        </p:txBody>
      </p:sp>
      <p:sp>
        <p:nvSpPr>
          <p:cNvPr id="10" name="Rectangle 9"/>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12" name="Picture 11" descr="uclanLOGO 07 2 line reverse.eps"/>
          <p:cNvPicPr>
            <a:picLocks noChangeAspect="1"/>
          </p:cNvPicPr>
          <p:nvPr userDrawn="1"/>
        </p:nvPicPr>
        <p:blipFill>
          <a:blip r:embed="rId2" cstate="print"/>
          <a:stretch>
            <a:fillRect/>
          </a:stretch>
        </p:blipFill>
        <p:spPr>
          <a:xfrm>
            <a:off x="7772400" y="5907505"/>
            <a:ext cx="1143000" cy="721895"/>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94C594E-9069-475A-828C-B33DC0AF21D5}" type="datetimeFigureOut">
              <a:rPr lang="en-US" smtClean="0"/>
              <a:pPr/>
              <a:t>4/16/2013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0862D1-64FC-4D39-AE99-6C59EA0CE6DB}"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4C594E-9069-475A-828C-B33DC0AF21D5}" type="datetimeFigureOut">
              <a:rPr lang="en-US" smtClean="0"/>
              <a:pPr/>
              <a:t>4/16/2013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0862D1-64FC-4D39-AE99-6C59EA0CE6DB}"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4C594E-9069-475A-828C-B33DC0AF21D5}" type="datetimeFigureOut">
              <a:rPr lang="en-US" smtClean="0"/>
              <a:pPr/>
              <a:t>4/16/2013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862D1-64FC-4D39-AE99-6C59EA0CE6DB}"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4C594E-9069-475A-828C-B33DC0AF21D5}" type="datetimeFigureOut">
              <a:rPr lang="en-US" smtClean="0"/>
              <a:pPr/>
              <a:t>4/16/2013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862D1-64FC-4D39-AE99-6C59EA0CE6DB}" type="slidenum">
              <a:rPr lang="en-GB" smtClean="0"/>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4C594E-9069-475A-828C-B33DC0AF21D5}" type="datetimeFigureOut">
              <a:rPr lang="en-US" smtClean="0"/>
              <a:pPr/>
              <a:t>4/16/2013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0862D1-64FC-4D39-AE99-6C59EA0CE6DB}" type="slidenum">
              <a:rPr lang="en-GB" smtClean="0"/>
              <a:pPr/>
              <a:t>‹#›</a:t>
            </a:fld>
            <a:endParaRPr lang="en-GB"/>
          </a:p>
        </p:txBody>
      </p:sp>
      <p:sp>
        <p:nvSpPr>
          <p:cNvPr id="7" name="Rectangle 6"/>
          <p:cNvSpPr/>
          <p:nvPr userDrawn="1"/>
        </p:nvSpPr>
        <p:spPr>
          <a:xfrm>
            <a:off x="0" y="5786454"/>
            <a:ext cx="9144000" cy="107154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userDrawn="1"/>
        </p:nvSpPr>
        <p:spPr>
          <a:xfrm>
            <a:off x="5286381" y="6072207"/>
            <a:ext cx="2428892" cy="646331"/>
          </a:xfrm>
          <a:prstGeom prst="rect">
            <a:avLst/>
          </a:prstGeom>
          <a:noFill/>
        </p:spPr>
        <p:txBody>
          <a:bodyPr wrap="square" rtlCol="0">
            <a:spAutoFit/>
          </a:bodyPr>
          <a:lstStyle/>
          <a:p>
            <a:r>
              <a:rPr lang="en-GB" b="1" dirty="0" smtClean="0">
                <a:solidFill>
                  <a:schemeClr val="bg1"/>
                </a:solidFill>
              </a:rPr>
              <a:t>INNOVATIVE THINKING</a:t>
            </a:r>
            <a:br>
              <a:rPr lang="en-GB" b="1" dirty="0" smtClean="0">
                <a:solidFill>
                  <a:schemeClr val="bg1"/>
                </a:solidFill>
              </a:rPr>
            </a:br>
            <a:r>
              <a:rPr lang="en-GB" b="1" dirty="0" smtClean="0">
                <a:solidFill>
                  <a:schemeClr val="bg1"/>
                </a:solidFill>
              </a:rPr>
              <a:t>FOR THE REAL WORLD</a:t>
            </a:r>
            <a:endParaRPr lang="en-GB" b="1" dirty="0">
              <a:solidFill>
                <a:schemeClr val="bg1"/>
              </a:solidFill>
            </a:endParaRPr>
          </a:p>
        </p:txBody>
      </p:sp>
      <p:pic>
        <p:nvPicPr>
          <p:cNvPr id="9" name="Picture 8" descr="uclanLOGO 07 2 line reverse.eps"/>
          <p:cNvPicPr>
            <a:picLocks noChangeAspect="1"/>
          </p:cNvPicPr>
          <p:nvPr userDrawn="1"/>
        </p:nvPicPr>
        <p:blipFill>
          <a:blip r:embed="rId13" cstate="print"/>
          <a:stretch>
            <a:fillRect/>
          </a:stretch>
        </p:blipFill>
        <p:spPr>
          <a:xfrm>
            <a:off x="7772400" y="5907505"/>
            <a:ext cx="1143000" cy="72189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S:\AX_DIRECTORS\3 - Joel Arber\Images\Logo on building.png"/>
          <p:cNvPicPr>
            <a:picLocks noChangeAspect="1" noChangeArrowheads="1"/>
          </p:cNvPicPr>
          <p:nvPr/>
        </p:nvPicPr>
        <p:blipFill>
          <a:blip r:embed="rId3" cstate="print"/>
          <a:srcRect l="481" t="299" r="498"/>
          <a:stretch>
            <a:fillRect/>
          </a:stretch>
        </p:blipFill>
        <p:spPr bwMode="auto">
          <a:xfrm>
            <a:off x="0" y="0"/>
            <a:ext cx="9144000" cy="6880225"/>
          </a:xfrm>
          <a:prstGeom prst="rect">
            <a:avLst/>
          </a:prstGeom>
          <a:noFill/>
        </p:spPr>
      </p:pic>
      <p:sp>
        <p:nvSpPr>
          <p:cNvPr id="2" name="Title 1"/>
          <p:cNvSpPr>
            <a:spLocks noGrp="1"/>
          </p:cNvSpPr>
          <p:nvPr>
            <p:ph type="title"/>
          </p:nvPr>
        </p:nvSpPr>
        <p:spPr>
          <a:xfrm>
            <a:off x="71406" y="485800"/>
            <a:ext cx="8858312" cy="1143000"/>
          </a:xfrm>
        </p:spPr>
        <p:txBody>
          <a:bodyPr>
            <a:noAutofit/>
          </a:bodyPr>
          <a:lstStyle/>
          <a:p>
            <a:pPr algn="r"/>
            <a:r>
              <a:rPr lang="en-GB" sz="3800" dirty="0" smtClean="0">
                <a:solidFill>
                  <a:schemeClr val="bg1"/>
                </a:solidFill>
              </a:rPr>
              <a:t/>
            </a:r>
            <a:br>
              <a:rPr lang="en-GB" sz="3800" dirty="0" smtClean="0">
                <a:solidFill>
                  <a:schemeClr val="bg1"/>
                </a:solidFill>
              </a:rPr>
            </a:br>
            <a:endParaRPr lang="en-GB" sz="2800" dirty="0">
              <a:solidFill>
                <a:schemeClr val="bg1"/>
              </a:solidFill>
            </a:endParaRPr>
          </a:p>
        </p:txBody>
      </p:sp>
      <p:sp>
        <p:nvSpPr>
          <p:cNvPr id="6" name="Title 1"/>
          <p:cNvSpPr txBox="1">
            <a:spLocks/>
          </p:cNvSpPr>
          <p:nvPr/>
        </p:nvSpPr>
        <p:spPr>
          <a:xfrm>
            <a:off x="71406" y="1133872"/>
            <a:ext cx="8858312" cy="1143000"/>
          </a:xfrm>
          <a:prstGeom prst="rect">
            <a:avLst/>
          </a:prstGeom>
        </p:spPr>
        <p:txBody>
          <a:bodyPr vert="horz" lIns="91440" tIns="45720" rIns="91440" bIns="45720" rtlCol="0" anchor="ctr">
            <a:noAutofit/>
          </a:bodyPr>
          <a:lstStyle/>
          <a:p>
            <a:pPr lvl="0" algn="r">
              <a:spcBef>
                <a:spcPct val="0"/>
              </a:spcBef>
              <a:defRPr/>
            </a:pPr>
            <a:endParaRPr kumimoji="0" lang="en-GB" sz="2800" b="0" i="0" u="none" strike="noStrike" kern="1200" cap="none" spc="0" normalizeH="0" baseline="0" noProof="0" dirty="0">
              <a:ln>
                <a:noFill/>
              </a:ln>
              <a:solidFill>
                <a:schemeClr val="bg1"/>
              </a:solidFill>
              <a:effectLst/>
              <a:uLnTx/>
              <a:uFillTx/>
              <a:latin typeface="+mj-lt"/>
              <a:ea typeface="+mj-ea"/>
              <a:cs typeface="+mj-cs"/>
            </a:endParaRPr>
          </a:p>
        </p:txBody>
      </p:sp>
      <p:pic>
        <p:nvPicPr>
          <p:cNvPr id="7" name="Picture 6" descr="uclanLOGO 07 2 line reverse.eps"/>
          <p:cNvPicPr>
            <a:picLocks noChangeAspect="1"/>
          </p:cNvPicPr>
          <p:nvPr/>
        </p:nvPicPr>
        <p:blipFill>
          <a:blip r:embed="rId4" cstate="print"/>
          <a:stretch>
            <a:fillRect/>
          </a:stretch>
        </p:blipFill>
        <p:spPr>
          <a:xfrm>
            <a:off x="395536" y="5517672"/>
            <a:ext cx="1440160" cy="909575"/>
          </a:xfrm>
          <a:prstGeom prst="rect">
            <a:avLst/>
          </a:prstGeom>
        </p:spPr>
      </p:pic>
      <p:sp>
        <p:nvSpPr>
          <p:cNvPr id="3" name="Rectangle 2"/>
          <p:cNvSpPr/>
          <p:nvPr/>
        </p:nvSpPr>
        <p:spPr>
          <a:xfrm>
            <a:off x="71406" y="692696"/>
            <a:ext cx="9072594" cy="1323439"/>
          </a:xfrm>
          <a:prstGeom prst="rect">
            <a:avLst/>
          </a:prstGeom>
        </p:spPr>
        <p:txBody>
          <a:bodyPr wrap="square">
            <a:spAutoFit/>
          </a:bodyPr>
          <a:lstStyle/>
          <a:p>
            <a:pPr algn="ctr"/>
            <a:r>
              <a:rPr lang="en-GB" sz="4000" b="1" dirty="0" smtClean="0"/>
              <a:t>Sustainability at </a:t>
            </a:r>
            <a:r>
              <a:rPr lang="en-GB" sz="4000" b="1" dirty="0" err="1" smtClean="0"/>
              <a:t>UCLan</a:t>
            </a:r>
            <a:r>
              <a:rPr lang="en-GB" sz="4000" b="1" dirty="0" smtClean="0"/>
              <a:t> and Technician responsibilities</a:t>
            </a:r>
            <a:endParaRPr lang="en-GB" sz="4000" b="1" dirty="0"/>
          </a:p>
        </p:txBody>
      </p:sp>
      <p:sp>
        <p:nvSpPr>
          <p:cNvPr id="4" name="Rectangle 3"/>
          <p:cNvSpPr/>
          <p:nvPr/>
        </p:nvSpPr>
        <p:spPr>
          <a:xfrm>
            <a:off x="323529" y="3212976"/>
            <a:ext cx="5976664" cy="2062103"/>
          </a:xfrm>
          <a:prstGeom prst="rect">
            <a:avLst/>
          </a:prstGeom>
        </p:spPr>
        <p:txBody>
          <a:bodyPr wrap="square">
            <a:spAutoFit/>
          </a:bodyPr>
          <a:lstStyle/>
          <a:p>
            <a:r>
              <a:rPr lang="en-GB" sz="3200" dirty="0"/>
              <a:t>Clair Challen</a:t>
            </a:r>
          </a:p>
          <a:p>
            <a:r>
              <a:rPr lang="en-GB" sz="3200" dirty="0"/>
              <a:t>Environment &amp; Sustainability </a:t>
            </a:r>
            <a:r>
              <a:rPr lang="en-GB" sz="3200" dirty="0" smtClean="0"/>
              <a:t>Manager</a:t>
            </a:r>
          </a:p>
          <a:p>
            <a:r>
              <a:rPr lang="en-GB" sz="3200" dirty="0" smtClean="0"/>
              <a:t>cchallen@uclan.ac.uk</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http://farm1.static.flickr.com/216/502255276_c29cf5aa70.jpg"/>
          <p:cNvPicPr>
            <a:picLocks noChangeAspect="1" noChangeArrowheads="1"/>
          </p:cNvPicPr>
          <p:nvPr/>
        </p:nvPicPr>
        <p:blipFill>
          <a:blip r:embed="rId3" cstate="print"/>
          <a:srcRect r="656"/>
          <a:stretch>
            <a:fillRect/>
          </a:stretch>
        </p:blipFill>
        <p:spPr bwMode="auto">
          <a:xfrm>
            <a:off x="0" y="-286388"/>
            <a:ext cx="9144001" cy="6093296"/>
          </a:xfrm>
          <a:prstGeom prst="rect">
            <a:avLst/>
          </a:prstGeom>
          <a:noFill/>
        </p:spPr>
      </p:pic>
      <p:sp>
        <p:nvSpPr>
          <p:cNvPr id="2" name="Title 1"/>
          <p:cNvSpPr>
            <a:spLocks noGrp="1"/>
          </p:cNvSpPr>
          <p:nvPr>
            <p:ph type="title"/>
          </p:nvPr>
        </p:nvSpPr>
        <p:spPr>
          <a:xfrm>
            <a:off x="6084168" y="2430016"/>
            <a:ext cx="2880320" cy="1143000"/>
          </a:xfrm>
        </p:spPr>
        <p:txBody>
          <a:bodyPr>
            <a:noAutofit/>
          </a:bodyPr>
          <a:lstStyle/>
          <a:p>
            <a:r>
              <a:rPr lang="en-GB" sz="3800" dirty="0" smtClean="0">
                <a:solidFill>
                  <a:srgbClr val="C00000"/>
                </a:solidFill>
              </a:rPr>
              <a:t>ANY </a:t>
            </a:r>
            <a:br>
              <a:rPr lang="en-GB" sz="3800" dirty="0" smtClean="0">
                <a:solidFill>
                  <a:srgbClr val="C00000"/>
                </a:solidFill>
              </a:rPr>
            </a:br>
            <a:r>
              <a:rPr lang="en-GB" sz="3800" dirty="0" smtClean="0">
                <a:solidFill>
                  <a:srgbClr val="C00000"/>
                </a:solidFill>
              </a:rPr>
              <a:t>QUESTIONS?</a:t>
            </a:r>
            <a:endParaRPr lang="en-GB" sz="3800"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640960" cy="1143000"/>
          </a:xfrm>
        </p:spPr>
        <p:txBody>
          <a:bodyPr>
            <a:noAutofit/>
          </a:bodyPr>
          <a:lstStyle/>
          <a:p>
            <a:r>
              <a:rPr lang="en-GB" sz="3600" b="1" dirty="0" err="1"/>
              <a:t>UCLan’s</a:t>
            </a:r>
            <a:r>
              <a:rPr lang="en-GB" sz="3600" b="1" dirty="0"/>
              <a:t> </a:t>
            </a:r>
            <a:r>
              <a:rPr lang="en-GB" sz="3600" b="1" dirty="0" smtClean="0"/>
              <a:t>Commitments  to Sustainability</a:t>
            </a:r>
            <a:endParaRPr lang="en-GB" sz="3600" b="1" dirty="0"/>
          </a:p>
        </p:txBody>
      </p:sp>
      <p:sp>
        <p:nvSpPr>
          <p:cNvPr id="7" name="Content Placeholder 6"/>
          <p:cNvSpPr>
            <a:spLocks noGrp="1"/>
          </p:cNvSpPr>
          <p:nvPr>
            <p:ph idx="1"/>
          </p:nvPr>
        </p:nvSpPr>
        <p:spPr/>
        <p:txBody>
          <a:bodyPr>
            <a:normAutofit/>
          </a:bodyPr>
          <a:lstStyle/>
          <a:p>
            <a:endParaRPr lang="en-GB" dirty="0" smtClean="0"/>
          </a:p>
          <a:p>
            <a:endParaRPr lang="en-GB" dirty="0"/>
          </a:p>
        </p:txBody>
      </p:sp>
      <p:sp>
        <p:nvSpPr>
          <p:cNvPr id="4" name="Text Placeholder 3"/>
          <p:cNvSpPr>
            <a:spLocks noGrp="1"/>
          </p:cNvSpPr>
          <p:nvPr>
            <p:ph type="body" idx="4294967295"/>
          </p:nvPr>
        </p:nvSpPr>
        <p:spPr>
          <a:xfrm>
            <a:off x="467544" y="1412776"/>
            <a:ext cx="8352928" cy="4320480"/>
          </a:xfrm>
        </p:spPr>
        <p:txBody>
          <a:bodyPr>
            <a:normAutofit fontScale="62500" lnSpcReduction="20000"/>
          </a:bodyPr>
          <a:lstStyle/>
          <a:p>
            <a:r>
              <a:rPr lang="en-GB" sz="5100" dirty="0"/>
              <a:t>Medium Term Strategy (VC, 2007)</a:t>
            </a:r>
          </a:p>
          <a:p>
            <a:pPr marL="0" indent="0">
              <a:buNone/>
            </a:pPr>
            <a:endParaRPr lang="en-GB" sz="5100" b="1" i="1" dirty="0">
              <a:solidFill>
                <a:srgbClr val="FF0000"/>
              </a:solidFill>
            </a:endParaRPr>
          </a:p>
          <a:p>
            <a:pPr marL="457200" lvl="1" indent="0" algn="ctr">
              <a:buNone/>
            </a:pPr>
            <a:r>
              <a:rPr lang="en-GB" sz="5100" b="1" i="1" dirty="0">
                <a:solidFill>
                  <a:srgbClr val="FF0000"/>
                </a:solidFill>
              </a:rPr>
              <a:t>‘We will be a model international University for sustainability by 2017’</a:t>
            </a:r>
          </a:p>
          <a:p>
            <a:endParaRPr lang="en-GB" sz="5100" dirty="0" smtClean="0"/>
          </a:p>
          <a:p>
            <a:r>
              <a:rPr lang="en-GB" sz="5100" dirty="0" smtClean="0"/>
              <a:t>Environmental Sustainability Policy (VC, 2008)</a:t>
            </a:r>
          </a:p>
          <a:p>
            <a:pPr marL="0" indent="0">
              <a:buNone/>
            </a:pPr>
            <a:r>
              <a:rPr lang="en-GB" sz="5100" dirty="0" smtClean="0"/>
              <a:t>	</a:t>
            </a:r>
          </a:p>
          <a:p>
            <a:pPr marL="0" indent="0" algn="ctr">
              <a:buNone/>
            </a:pPr>
            <a:r>
              <a:rPr lang="en-GB" sz="5100" b="1" i="1" dirty="0" smtClean="0">
                <a:solidFill>
                  <a:srgbClr val="FF0000"/>
                </a:solidFill>
              </a:rPr>
              <a:t>‘Success relies on everyone’s participation’</a:t>
            </a:r>
          </a:p>
          <a:p>
            <a:pPr marL="0" indent="0">
              <a:buNone/>
            </a:pPr>
            <a:endParaRPr lang="en-GB" sz="5100" dirty="0" smtClean="0">
              <a:solidFill>
                <a:srgbClr val="FF0000"/>
              </a:solidFill>
            </a:endParaRPr>
          </a:p>
          <a:p>
            <a:pPr marL="0" indent="0">
              <a:buNone/>
            </a:pPr>
            <a:endParaRPr lang="en-GB" sz="5100" dirty="0" smtClean="0"/>
          </a:p>
        </p:txBody>
      </p:sp>
    </p:spTree>
    <p:extLst>
      <p:ext uri="{BB962C8B-B14F-4D97-AF65-F5344CB8AC3E}">
        <p14:creationId xmlns:p14="http://schemas.microsoft.com/office/powerpoint/2010/main" val="1238721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GB" sz="3800" b="1" dirty="0"/>
              <a:t>Environmental Management </a:t>
            </a:r>
            <a:r>
              <a:rPr lang="en-GB" sz="3800" b="1" dirty="0" smtClean="0"/>
              <a:t>System (EMS)</a:t>
            </a:r>
            <a:endParaRPr lang="en-GB" sz="3800" dirty="0"/>
          </a:p>
        </p:txBody>
      </p:sp>
      <p:sp>
        <p:nvSpPr>
          <p:cNvPr id="3" name="Content Placeholder 2"/>
          <p:cNvSpPr>
            <a:spLocks noGrp="1"/>
          </p:cNvSpPr>
          <p:nvPr>
            <p:ph idx="1"/>
          </p:nvPr>
        </p:nvSpPr>
        <p:spPr>
          <a:xfrm>
            <a:off x="457200" y="1340768"/>
            <a:ext cx="8229600" cy="4785395"/>
          </a:xfrm>
        </p:spPr>
        <p:txBody>
          <a:bodyPr>
            <a:normAutofit lnSpcReduction="10000"/>
          </a:bodyPr>
          <a:lstStyle/>
          <a:p>
            <a:pPr marL="571500" indent="-571500"/>
            <a:r>
              <a:rPr lang="en-GB" dirty="0" smtClean="0">
                <a:solidFill>
                  <a:prstClr val="black"/>
                </a:solidFill>
              </a:rPr>
              <a:t>Initial </a:t>
            </a:r>
            <a:r>
              <a:rPr lang="en-GB" dirty="0">
                <a:solidFill>
                  <a:prstClr val="black"/>
                </a:solidFill>
              </a:rPr>
              <a:t>Environmental Review (2008/09)</a:t>
            </a:r>
          </a:p>
          <a:p>
            <a:pPr marL="571500" indent="-571500"/>
            <a:r>
              <a:rPr lang="en-GB" dirty="0"/>
              <a:t>6 Significant Environmental </a:t>
            </a:r>
            <a:r>
              <a:rPr lang="en-GB" dirty="0" smtClean="0"/>
              <a:t>Aspects</a:t>
            </a:r>
          </a:p>
          <a:p>
            <a:pPr marL="971550" lvl="1" indent="-571500"/>
            <a:r>
              <a:rPr lang="en-GB" dirty="0" smtClean="0"/>
              <a:t>Use of Natural Resources</a:t>
            </a:r>
          </a:p>
          <a:p>
            <a:pPr marL="971550" lvl="1" indent="-571500"/>
            <a:r>
              <a:rPr lang="en-GB" dirty="0" smtClean="0"/>
              <a:t>Land Development &amp; Buildings</a:t>
            </a:r>
          </a:p>
          <a:p>
            <a:pPr marL="971550" lvl="1" indent="-571500"/>
            <a:r>
              <a:rPr lang="en-GB" dirty="0" smtClean="0"/>
              <a:t>Pollution Prevention</a:t>
            </a:r>
          </a:p>
          <a:p>
            <a:pPr marL="971550" lvl="1" indent="-571500"/>
            <a:r>
              <a:rPr lang="en-GB" dirty="0" smtClean="0"/>
              <a:t>Procurement</a:t>
            </a:r>
          </a:p>
          <a:p>
            <a:pPr marL="971550" lvl="1" indent="-571500"/>
            <a:r>
              <a:rPr lang="en-GB" dirty="0" smtClean="0"/>
              <a:t>Waste</a:t>
            </a:r>
          </a:p>
          <a:p>
            <a:pPr marL="971550" lvl="1" indent="-571500"/>
            <a:r>
              <a:rPr lang="en-GB" dirty="0" smtClean="0"/>
              <a:t>Travel/Transport</a:t>
            </a:r>
          </a:p>
          <a:p>
            <a:pPr marL="571500" indent="-571500"/>
            <a:r>
              <a:rPr lang="en-GB" dirty="0" smtClean="0"/>
              <a:t>Awarded ISO14001 (October 2010)</a:t>
            </a:r>
          </a:p>
          <a:p>
            <a:pPr marL="571500" indent="-571500"/>
            <a:endParaRPr lang="en-GB" dirty="0" smtClean="0"/>
          </a:p>
          <a:p>
            <a:pPr marL="0" indent="0">
              <a:buNone/>
            </a:pPr>
            <a:endParaRPr lang="en-GB" dirty="0" smtClean="0"/>
          </a:p>
          <a:p>
            <a:pPr marL="0" indent="0">
              <a:buNone/>
            </a:pPr>
            <a:endParaRPr lang="en-GB" dirty="0"/>
          </a:p>
        </p:txBody>
      </p:sp>
    </p:spTree>
    <p:extLst>
      <p:ext uri="{BB962C8B-B14F-4D97-AF65-F5344CB8AC3E}">
        <p14:creationId xmlns:p14="http://schemas.microsoft.com/office/powerpoint/2010/main" val="3525824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864096"/>
          </a:xfrm>
        </p:spPr>
        <p:txBody>
          <a:bodyPr>
            <a:normAutofit fontScale="90000"/>
          </a:bodyPr>
          <a:lstStyle/>
          <a:p>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b="1" dirty="0" smtClean="0"/>
              <a:t>Sustainability Strategy</a:t>
            </a:r>
            <a:br>
              <a:rPr lang="en-GB" b="1" dirty="0" smtClean="0"/>
            </a:br>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dirty="0"/>
              <a:t/>
            </a:r>
            <a:br>
              <a:rPr lang="en-GB" dirty="0"/>
            </a:br>
            <a:r>
              <a:rPr lang="en-GB" dirty="0"/>
              <a:t> </a:t>
            </a:r>
          </a:p>
        </p:txBody>
      </p:sp>
      <p:sp>
        <p:nvSpPr>
          <p:cNvPr id="3" name="Content Placeholder 2"/>
          <p:cNvSpPr>
            <a:spLocks noGrp="1"/>
          </p:cNvSpPr>
          <p:nvPr>
            <p:ph idx="1"/>
          </p:nvPr>
        </p:nvSpPr>
        <p:spPr>
          <a:xfrm>
            <a:off x="457200" y="1412776"/>
            <a:ext cx="8229600" cy="4248471"/>
          </a:xfrm>
        </p:spPr>
        <p:txBody>
          <a:bodyPr>
            <a:normAutofit fontScale="92500"/>
          </a:bodyPr>
          <a:lstStyle/>
          <a:p>
            <a:r>
              <a:rPr lang="en-GB" dirty="0" smtClean="0"/>
              <a:t>Incorporated in the Corporate Plan (2012-2017)</a:t>
            </a:r>
          </a:p>
          <a:p>
            <a:r>
              <a:rPr lang="en-GB" b="1" dirty="0" smtClean="0"/>
              <a:t>Implemented via the School/Service </a:t>
            </a:r>
            <a:r>
              <a:rPr lang="en-GB" b="1" dirty="0"/>
              <a:t>Delivery </a:t>
            </a:r>
            <a:r>
              <a:rPr lang="en-GB" b="1" dirty="0" smtClean="0"/>
              <a:t>Plans</a:t>
            </a:r>
            <a:r>
              <a:rPr lang="en-GB" dirty="0" smtClean="0"/>
              <a:t>. </a:t>
            </a:r>
            <a:r>
              <a:rPr lang="en-GB" b="1" dirty="0" smtClean="0"/>
              <a:t>There are 3 Sustainability Objectives:</a:t>
            </a:r>
          </a:p>
          <a:p>
            <a:pPr lvl="1"/>
            <a:r>
              <a:rPr lang="en-GB" sz="3200" dirty="0" smtClean="0"/>
              <a:t>Carbon Reduction</a:t>
            </a:r>
          </a:p>
          <a:p>
            <a:pPr lvl="1"/>
            <a:r>
              <a:rPr lang="en-GB" sz="3200" dirty="0" smtClean="0"/>
              <a:t>Significant Aspects managed and mitigated via implementation the EMS</a:t>
            </a:r>
          </a:p>
          <a:p>
            <a:pPr lvl="1"/>
            <a:r>
              <a:rPr lang="en-GB" sz="3200" dirty="0" smtClean="0"/>
              <a:t>Students are Educated for Global </a:t>
            </a:r>
            <a:r>
              <a:rPr lang="en-GB" sz="3200" dirty="0"/>
              <a:t>C</a:t>
            </a:r>
            <a:r>
              <a:rPr lang="en-GB" sz="3200" dirty="0" smtClean="0"/>
              <a:t>itizenship </a:t>
            </a:r>
          </a:p>
          <a:p>
            <a:pPr lvl="1"/>
            <a:endParaRPr lang="en-GB" dirty="0" smtClean="0"/>
          </a:p>
          <a:p>
            <a:pPr lvl="1"/>
            <a:endParaRPr lang="en-GB" dirty="0" smtClean="0"/>
          </a:p>
          <a:p>
            <a:pPr lvl="1"/>
            <a:endParaRPr lang="en-GB" dirty="0" smtClean="0"/>
          </a:p>
          <a:p>
            <a:pPr marL="457200" lvl="1" indent="0">
              <a:buNone/>
            </a:pPr>
            <a:endParaRPr lang="en-GB" dirty="0"/>
          </a:p>
        </p:txBody>
      </p:sp>
    </p:spTree>
    <p:extLst>
      <p:ext uri="{BB962C8B-B14F-4D97-AF65-F5344CB8AC3E}">
        <p14:creationId xmlns:p14="http://schemas.microsoft.com/office/powerpoint/2010/main" val="10161110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Technicians and Significant Aspects</a:t>
            </a:r>
            <a:endParaRPr lang="en-GB" b="1" dirty="0"/>
          </a:p>
        </p:txBody>
      </p:sp>
      <p:sp>
        <p:nvSpPr>
          <p:cNvPr id="3" name="Content Placeholder 2"/>
          <p:cNvSpPr>
            <a:spLocks noGrp="1"/>
          </p:cNvSpPr>
          <p:nvPr>
            <p:ph idx="1"/>
          </p:nvPr>
        </p:nvSpPr>
        <p:spPr/>
        <p:txBody>
          <a:bodyPr/>
          <a:lstStyle/>
          <a:p>
            <a:pPr marL="0" indent="0">
              <a:buNone/>
            </a:pPr>
            <a:r>
              <a:rPr lang="en-GB" dirty="0" smtClean="0"/>
              <a:t>Use of </a:t>
            </a:r>
            <a:r>
              <a:rPr lang="en-GB" dirty="0"/>
              <a:t>N</a:t>
            </a:r>
            <a:r>
              <a:rPr lang="en-GB" dirty="0" smtClean="0"/>
              <a:t>atural Resources</a:t>
            </a:r>
          </a:p>
          <a:p>
            <a:endParaRPr lang="en-GB" dirty="0" smtClean="0"/>
          </a:p>
          <a:p>
            <a:endParaRPr lang="en-GB" dirty="0"/>
          </a:p>
          <a:p>
            <a:r>
              <a:rPr lang="en-GB" dirty="0" smtClean="0"/>
              <a:t>                            </a:t>
            </a:r>
          </a:p>
          <a:p>
            <a:r>
              <a:rPr lang="en-GB" dirty="0"/>
              <a:t> </a:t>
            </a:r>
            <a:r>
              <a:rPr lang="en-GB" dirty="0" smtClean="0"/>
              <a:t>                           </a:t>
            </a:r>
          </a:p>
          <a:p>
            <a:r>
              <a:rPr lang="en-GB" dirty="0"/>
              <a:t> </a:t>
            </a:r>
            <a:r>
              <a:rPr lang="en-GB" dirty="0" smtClean="0"/>
              <a:t>                          Land Development &amp; Buildings</a:t>
            </a:r>
          </a:p>
          <a:p>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2839233"/>
            <a:ext cx="2664296" cy="216024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1772816"/>
            <a:ext cx="1584176" cy="2304256"/>
          </a:xfrm>
          <a:prstGeom prst="rect">
            <a:avLst/>
          </a:prstGeom>
        </p:spPr>
      </p:pic>
    </p:spTree>
    <p:extLst>
      <p:ext uri="{BB962C8B-B14F-4D97-AF65-F5344CB8AC3E}">
        <p14:creationId xmlns:p14="http://schemas.microsoft.com/office/powerpoint/2010/main" val="3788111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Technicians and </a:t>
            </a:r>
            <a:r>
              <a:rPr lang="en-GB" b="1" dirty="0" smtClean="0"/>
              <a:t>Significant Aspects</a:t>
            </a:r>
            <a:endParaRPr lang="en-GB" dirty="0"/>
          </a:p>
        </p:txBody>
      </p:sp>
      <p:sp>
        <p:nvSpPr>
          <p:cNvPr id="3" name="Content Placeholder 2"/>
          <p:cNvSpPr>
            <a:spLocks noGrp="1"/>
          </p:cNvSpPr>
          <p:nvPr>
            <p:ph idx="1"/>
          </p:nvPr>
        </p:nvSpPr>
        <p:spPr/>
        <p:txBody>
          <a:bodyPr/>
          <a:lstStyle/>
          <a:p>
            <a:pPr marL="0" indent="0">
              <a:buNone/>
            </a:pPr>
            <a:r>
              <a:rPr lang="en-GB" dirty="0"/>
              <a:t>Pollution </a:t>
            </a:r>
            <a:r>
              <a:rPr lang="en-GB" dirty="0" smtClean="0"/>
              <a:t>Prevention</a:t>
            </a:r>
          </a:p>
          <a:p>
            <a:endParaRPr lang="en-GB" dirty="0" smtClean="0"/>
          </a:p>
          <a:p>
            <a:endParaRPr lang="en-GB" dirty="0"/>
          </a:p>
          <a:p>
            <a:endParaRPr lang="en-GB" dirty="0" smtClean="0"/>
          </a:p>
          <a:p>
            <a:pPr marL="0" indent="0">
              <a:buNone/>
            </a:pPr>
            <a:endParaRPr lang="en-GB" dirty="0" smtClean="0"/>
          </a:p>
          <a:p>
            <a:pPr marL="0" indent="0">
              <a:buNone/>
            </a:pPr>
            <a:r>
              <a:rPr lang="en-GB" dirty="0"/>
              <a:t> </a:t>
            </a:r>
            <a:r>
              <a:rPr lang="en-GB" dirty="0" smtClean="0"/>
              <a:t>                                     Procurement</a:t>
            </a:r>
            <a:endParaRPr lang="en-GB" dirty="0"/>
          </a:p>
          <a:p>
            <a:endParaRPr lang="en-GB" dirty="0"/>
          </a:p>
        </p:txBody>
      </p:sp>
      <p:pic>
        <p:nvPicPr>
          <p:cNvPr id="4" name="Picture 2" descr="Fume Cupboard Manufacture"/>
          <p:cNvPicPr>
            <a:picLocks noChangeAspect="1" noChangeArrowheads="1"/>
          </p:cNvPicPr>
          <p:nvPr/>
        </p:nvPicPr>
        <p:blipFill>
          <a:blip r:embed="rId3" cstate="print"/>
          <a:srcRect/>
          <a:stretch>
            <a:fillRect/>
          </a:stretch>
        </p:blipFill>
        <p:spPr bwMode="auto">
          <a:xfrm>
            <a:off x="6881057" y="2924944"/>
            <a:ext cx="1944216" cy="2232248"/>
          </a:xfrm>
          <a:prstGeom prst="rect">
            <a:avLst/>
          </a:prstGeom>
          <a:noFill/>
          <a:ln w="9525">
            <a:noFill/>
            <a:miter lim="800000"/>
            <a:headEnd/>
            <a:tailEnd/>
          </a:ln>
        </p:spPr>
      </p:pic>
      <p:pic>
        <p:nvPicPr>
          <p:cNvPr id="5" name="Picture 2" descr="http://www2.warwick.ac.uk/about/environment/green_procurement/financeenvbalance1.png"/>
          <p:cNvPicPr>
            <a:picLocks noChangeAspect="1" noChangeArrowheads="1"/>
          </p:cNvPicPr>
          <p:nvPr/>
        </p:nvPicPr>
        <p:blipFill>
          <a:blip r:embed="rId4" cstate="print"/>
          <a:srcRect/>
          <a:stretch>
            <a:fillRect/>
          </a:stretch>
        </p:blipFill>
        <p:spPr bwMode="auto">
          <a:xfrm>
            <a:off x="611560" y="2924944"/>
            <a:ext cx="3024336" cy="2664296"/>
          </a:xfrm>
          <a:prstGeom prst="rect">
            <a:avLst/>
          </a:prstGeom>
          <a:noFill/>
          <a:ln w="9525">
            <a:noFill/>
            <a:miter lim="800000"/>
            <a:headEnd/>
            <a:tailEnd/>
          </a:ln>
        </p:spPr>
      </p:pic>
      <p:pic>
        <p:nvPicPr>
          <p:cNvPr id="6" name="Picture 6" descr="http://cleanwater.ucsc.edu/images/sw_pictures/federalway-illicit.jpg"/>
          <p:cNvPicPr>
            <a:picLocks noChangeAspect="1" noChangeArrowheads="1"/>
          </p:cNvPicPr>
          <p:nvPr/>
        </p:nvPicPr>
        <p:blipFill>
          <a:blip r:embed="rId5" cstate="print"/>
          <a:srcRect/>
          <a:stretch>
            <a:fillRect/>
          </a:stretch>
        </p:blipFill>
        <p:spPr bwMode="auto">
          <a:xfrm>
            <a:off x="4644008" y="1450268"/>
            <a:ext cx="1662113" cy="2590800"/>
          </a:xfrm>
          <a:prstGeom prst="rect">
            <a:avLst/>
          </a:prstGeom>
          <a:noFill/>
          <a:ln w="9525">
            <a:noFill/>
            <a:miter lim="800000"/>
            <a:headEnd/>
            <a:tailEnd/>
          </a:ln>
        </p:spPr>
      </p:pic>
    </p:spTree>
    <p:extLst>
      <p:ext uri="{BB962C8B-B14F-4D97-AF65-F5344CB8AC3E}">
        <p14:creationId xmlns:p14="http://schemas.microsoft.com/office/powerpoint/2010/main" val="3589661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Technicians and Significant Aspects</a:t>
            </a:r>
            <a:endParaRPr lang="en-GB" dirty="0"/>
          </a:p>
        </p:txBody>
      </p:sp>
      <p:sp>
        <p:nvSpPr>
          <p:cNvPr id="3" name="Content Placeholder 2"/>
          <p:cNvSpPr>
            <a:spLocks noGrp="1"/>
          </p:cNvSpPr>
          <p:nvPr>
            <p:ph idx="1"/>
          </p:nvPr>
        </p:nvSpPr>
        <p:spPr/>
        <p:txBody>
          <a:bodyPr/>
          <a:lstStyle/>
          <a:p>
            <a:pPr marL="0" indent="0">
              <a:buNone/>
            </a:pPr>
            <a:r>
              <a:rPr lang="en-GB" dirty="0" smtClean="0"/>
              <a:t>Waste</a:t>
            </a:r>
          </a:p>
          <a:p>
            <a:pPr marL="0" indent="0">
              <a:buNone/>
            </a:pPr>
            <a:endParaRPr lang="en-GB" dirty="0" smtClean="0"/>
          </a:p>
          <a:p>
            <a:pPr marL="0" indent="0">
              <a:buNone/>
            </a:pPr>
            <a:endParaRPr lang="en-GB" dirty="0"/>
          </a:p>
          <a:p>
            <a:pPr marL="0" indent="0">
              <a:buNone/>
            </a:pPr>
            <a:endParaRPr lang="en-GB" dirty="0"/>
          </a:p>
          <a:p>
            <a:pPr marL="0" indent="0">
              <a:buNone/>
            </a:pPr>
            <a:r>
              <a:rPr lang="en-GB" dirty="0" smtClean="0"/>
              <a:t>                                             </a:t>
            </a:r>
          </a:p>
          <a:p>
            <a:pPr marL="0" indent="0">
              <a:buNone/>
            </a:pPr>
            <a:endParaRPr lang="en-GB" dirty="0"/>
          </a:p>
          <a:p>
            <a:pPr marL="0" indent="0">
              <a:buNone/>
            </a:pPr>
            <a:r>
              <a:rPr lang="en-GB" dirty="0" smtClean="0"/>
              <a:t>					Travel/Transport</a:t>
            </a:r>
            <a:endParaRPr lang="en-GB"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2276872"/>
            <a:ext cx="2520280"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340768"/>
            <a:ext cx="4283968" cy="3580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8433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EMS Requirements</a:t>
            </a:r>
            <a:endParaRPr lang="en-GB" b="1" dirty="0"/>
          </a:p>
        </p:txBody>
      </p:sp>
      <p:sp>
        <p:nvSpPr>
          <p:cNvPr id="3" name="Content Placeholder 2"/>
          <p:cNvSpPr>
            <a:spLocks noGrp="1"/>
          </p:cNvSpPr>
          <p:nvPr>
            <p:ph idx="1"/>
          </p:nvPr>
        </p:nvSpPr>
        <p:spPr>
          <a:xfrm>
            <a:off x="457200" y="1484784"/>
            <a:ext cx="8229600" cy="4641379"/>
          </a:xfrm>
        </p:spPr>
        <p:txBody>
          <a:bodyPr>
            <a:normAutofit fontScale="92500" lnSpcReduction="10000"/>
          </a:bodyPr>
          <a:lstStyle/>
          <a:p>
            <a:r>
              <a:rPr lang="en-GB" dirty="0" smtClean="0"/>
              <a:t>EMS Training Needs Analysis</a:t>
            </a:r>
          </a:p>
          <a:p>
            <a:pPr lvl="1"/>
            <a:r>
              <a:rPr lang="en-GB" dirty="0" smtClean="0"/>
              <a:t>Tool Box Talks </a:t>
            </a:r>
          </a:p>
          <a:p>
            <a:pPr lvl="2"/>
            <a:r>
              <a:rPr lang="en-GB" dirty="0" smtClean="0"/>
              <a:t>Laboratory  Introduction to Sustainability</a:t>
            </a:r>
          </a:p>
          <a:p>
            <a:pPr lvl="1"/>
            <a:r>
              <a:rPr lang="en-GB" smtClean="0"/>
              <a:t>Classroom </a:t>
            </a:r>
            <a:r>
              <a:rPr lang="en-GB" smtClean="0"/>
              <a:t>Sessions</a:t>
            </a:r>
            <a:endParaRPr lang="en-GB" dirty="0" smtClean="0"/>
          </a:p>
          <a:p>
            <a:pPr lvl="2"/>
            <a:r>
              <a:rPr lang="en-GB" dirty="0" smtClean="0"/>
              <a:t>Spill Containment</a:t>
            </a:r>
          </a:p>
          <a:p>
            <a:pPr lvl="2"/>
            <a:r>
              <a:rPr lang="en-GB" dirty="0" smtClean="0"/>
              <a:t>Post Graduate Researchers</a:t>
            </a:r>
          </a:p>
          <a:p>
            <a:r>
              <a:rPr lang="en-GB" dirty="0" smtClean="0"/>
              <a:t>Reporting (FMENVREC 041)</a:t>
            </a:r>
          </a:p>
          <a:p>
            <a:pPr lvl="1"/>
            <a:r>
              <a:rPr lang="en-GB" dirty="0" smtClean="0"/>
              <a:t>Non-Conformity</a:t>
            </a:r>
          </a:p>
          <a:p>
            <a:pPr lvl="1"/>
            <a:r>
              <a:rPr lang="en-GB" dirty="0" smtClean="0"/>
              <a:t>Incidents</a:t>
            </a:r>
          </a:p>
          <a:p>
            <a:pPr lvl="1"/>
            <a:r>
              <a:rPr lang="en-GB" dirty="0" smtClean="0"/>
              <a:t>Near-Misses</a:t>
            </a:r>
          </a:p>
          <a:p>
            <a:endParaRPr lang="en-GB" dirty="0" smtClean="0"/>
          </a:p>
          <a:p>
            <a:pPr lvl="1"/>
            <a:endParaRPr lang="en-GB" dirty="0" smtClean="0"/>
          </a:p>
          <a:p>
            <a:pPr lvl="1"/>
            <a:endParaRPr lang="en-GB" dirty="0"/>
          </a:p>
        </p:txBody>
      </p:sp>
    </p:spTree>
    <p:extLst>
      <p:ext uri="{BB962C8B-B14F-4D97-AF65-F5344CB8AC3E}">
        <p14:creationId xmlns:p14="http://schemas.microsoft.com/office/powerpoint/2010/main" val="416623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Engagement</a:t>
            </a:r>
            <a:endParaRPr lang="en-GB" b="1" dirty="0"/>
          </a:p>
        </p:txBody>
      </p:sp>
      <p:sp>
        <p:nvSpPr>
          <p:cNvPr id="3" name="Content Placeholder 2"/>
          <p:cNvSpPr>
            <a:spLocks noGrp="1"/>
          </p:cNvSpPr>
          <p:nvPr>
            <p:ph idx="1"/>
          </p:nvPr>
        </p:nvSpPr>
        <p:spPr/>
        <p:txBody>
          <a:bodyPr/>
          <a:lstStyle/>
          <a:p>
            <a:r>
              <a:rPr lang="en-GB" dirty="0" smtClean="0"/>
              <a:t>Annual Green Week</a:t>
            </a:r>
          </a:p>
          <a:p>
            <a:endParaRPr lang="en-GB" dirty="0"/>
          </a:p>
          <a:p>
            <a:r>
              <a:rPr lang="en-GB" dirty="0" smtClean="0"/>
              <a:t>Network of Sustainability Champions</a:t>
            </a:r>
          </a:p>
          <a:p>
            <a:endParaRPr lang="en-GB" dirty="0"/>
          </a:p>
          <a:p>
            <a:r>
              <a:rPr lang="en-GB" dirty="0" smtClean="0"/>
              <a:t>Green Impact Project</a:t>
            </a:r>
          </a:p>
          <a:p>
            <a:endParaRPr lang="en-GB" dirty="0"/>
          </a:p>
          <a:p>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2040" y="4365104"/>
            <a:ext cx="4032448" cy="1274056"/>
          </a:xfrm>
          <a:prstGeom prst="rect">
            <a:avLst/>
          </a:prstGeom>
        </p:spPr>
      </p:pic>
    </p:spTree>
    <p:extLst>
      <p:ext uri="{BB962C8B-B14F-4D97-AF65-F5344CB8AC3E}">
        <p14:creationId xmlns:p14="http://schemas.microsoft.com/office/powerpoint/2010/main" val="29831587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6507</TotalTime>
  <Words>1360</Words>
  <Application>Microsoft Office PowerPoint</Application>
  <PresentationFormat>On-screen Show (4:3)</PresentationFormat>
  <Paragraphs>179</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vt:lpstr>
      <vt:lpstr>UCLan’s Commitments  to Sustainability</vt:lpstr>
      <vt:lpstr>Environmental Management System (EMS)</vt:lpstr>
      <vt:lpstr>     Sustainability Strategy       </vt:lpstr>
      <vt:lpstr>Technicians and Significant Aspects</vt:lpstr>
      <vt:lpstr>Technicians and Significant Aspects</vt:lpstr>
      <vt:lpstr>Technicians and Significant Aspects</vt:lpstr>
      <vt:lpstr>EMS Requirements</vt:lpstr>
      <vt:lpstr>Engagement</vt:lpstr>
      <vt:lpstr>ANY  QUESTIONS?</vt:lpstr>
    </vt:vector>
  </TitlesOfParts>
  <Company>University of Central Lancashire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JMArber</dc:creator>
  <cp:lastModifiedBy>Clair Challen</cp:lastModifiedBy>
  <cp:revision>731</cp:revision>
  <cp:lastPrinted>2013-03-21T14:09:39Z</cp:lastPrinted>
  <dcterms:created xsi:type="dcterms:W3CDTF">2010-07-23T08:44:24Z</dcterms:created>
  <dcterms:modified xsi:type="dcterms:W3CDTF">2013-04-16T12:58:13Z</dcterms:modified>
</cp:coreProperties>
</file>