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60" r:id="rId3"/>
    <p:sldId id="259" r:id="rId4"/>
    <p:sldId id="261" r:id="rId5"/>
    <p:sldId id="262" r:id="rId6"/>
    <p:sldId id="268" r:id="rId7"/>
    <p:sldId id="269" r:id="rId8"/>
    <p:sldId id="263" r:id="rId9"/>
    <p:sldId id="264" r:id="rId10"/>
    <p:sldId id="265" r:id="rId11"/>
    <p:sldId id="267" r:id="rId12"/>
    <p:sldId id="266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6167" autoAdjust="0"/>
  </p:normalViewPr>
  <p:slideViewPr>
    <p:cSldViewPr>
      <p:cViewPr varScale="1">
        <p:scale>
          <a:sx n="44" d="100"/>
          <a:sy n="44" d="100"/>
        </p:scale>
        <p:origin x="-11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DF90FE-6E6F-43DF-865F-34A60D906AF2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A10578AD-874C-41DE-BDC3-FE1707B8A750}">
      <dgm:prSet phldrT="[Text]" custT="1"/>
      <dgm:spPr/>
      <dgm:t>
        <a:bodyPr/>
        <a:lstStyle/>
        <a:p>
          <a:r>
            <a:rPr lang="en-GB" sz="2800" dirty="0" smtClean="0"/>
            <a:t>Widening Participation</a:t>
          </a:r>
          <a:endParaRPr lang="en-GB" sz="2800" dirty="0"/>
        </a:p>
      </dgm:t>
    </dgm:pt>
    <dgm:pt modelId="{EBBEB209-8E08-4C7B-A23B-6FEBCCF2F089}" type="parTrans" cxnId="{AB7A928E-47BF-400E-9844-53E532787A0E}">
      <dgm:prSet/>
      <dgm:spPr/>
      <dgm:t>
        <a:bodyPr/>
        <a:lstStyle/>
        <a:p>
          <a:endParaRPr lang="en-GB" sz="2800"/>
        </a:p>
      </dgm:t>
    </dgm:pt>
    <dgm:pt modelId="{A5DF4482-36E6-44E1-8ABC-723168B14DEC}" type="sibTrans" cxnId="{AB7A928E-47BF-400E-9844-53E532787A0E}">
      <dgm:prSet/>
      <dgm:spPr/>
      <dgm:t>
        <a:bodyPr/>
        <a:lstStyle/>
        <a:p>
          <a:endParaRPr lang="en-GB" sz="2800"/>
        </a:p>
      </dgm:t>
    </dgm:pt>
    <dgm:pt modelId="{4AC936EA-626F-42E4-8F67-F0F8C0B0ED1C}">
      <dgm:prSet phldrT="[Text]" custT="1"/>
      <dgm:spPr/>
      <dgm:t>
        <a:bodyPr/>
        <a:lstStyle/>
        <a:p>
          <a:r>
            <a:rPr lang="en-GB" sz="2800" dirty="0" smtClean="0"/>
            <a:t>Social Responsibility</a:t>
          </a:r>
          <a:endParaRPr lang="en-GB" sz="2800" dirty="0"/>
        </a:p>
      </dgm:t>
    </dgm:pt>
    <dgm:pt modelId="{C8E90826-D9C4-4FB0-8493-B75D0C6389BC}" type="parTrans" cxnId="{452E04F1-D002-496C-B0E0-9B7FFB556D28}">
      <dgm:prSet/>
      <dgm:spPr/>
      <dgm:t>
        <a:bodyPr/>
        <a:lstStyle/>
        <a:p>
          <a:endParaRPr lang="en-GB" sz="2800"/>
        </a:p>
      </dgm:t>
    </dgm:pt>
    <dgm:pt modelId="{69C6449A-E088-4177-8373-2E35B81B93F7}" type="sibTrans" cxnId="{452E04F1-D002-496C-B0E0-9B7FFB556D28}">
      <dgm:prSet/>
      <dgm:spPr/>
      <dgm:t>
        <a:bodyPr/>
        <a:lstStyle/>
        <a:p>
          <a:endParaRPr lang="en-GB" sz="2800"/>
        </a:p>
      </dgm:t>
    </dgm:pt>
    <dgm:pt modelId="{61A716D0-FA67-4493-9404-B7E3EA9CF68E}">
      <dgm:prSet phldrT="[Text]" custT="1"/>
      <dgm:spPr/>
      <dgm:t>
        <a:bodyPr/>
        <a:lstStyle/>
        <a:p>
          <a:r>
            <a:rPr lang="en-GB" sz="2800" dirty="0" smtClean="0"/>
            <a:t>Public Engagement </a:t>
          </a:r>
          <a:endParaRPr lang="en-GB" sz="2800" dirty="0"/>
        </a:p>
      </dgm:t>
    </dgm:pt>
    <dgm:pt modelId="{0ACD4045-B175-4D14-965A-1334768704A1}" type="parTrans" cxnId="{86683704-760B-42D5-94B3-469889E7DEA5}">
      <dgm:prSet/>
      <dgm:spPr/>
      <dgm:t>
        <a:bodyPr/>
        <a:lstStyle/>
        <a:p>
          <a:endParaRPr lang="en-GB" sz="2800"/>
        </a:p>
      </dgm:t>
    </dgm:pt>
    <dgm:pt modelId="{ADEC2EDC-DC27-42C4-89B4-7DDB77C25931}" type="sibTrans" cxnId="{86683704-760B-42D5-94B3-469889E7DEA5}">
      <dgm:prSet/>
      <dgm:spPr/>
      <dgm:t>
        <a:bodyPr/>
        <a:lstStyle/>
        <a:p>
          <a:endParaRPr lang="en-GB" sz="2800"/>
        </a:p>
      </dgm:t>
    </dgm:pt>
    <dgm:pt modelId="{7B8B38C9-5168-406E-9398-83CFAD42C823}" type="pres">
      <dgm:prSet presAssocID="{0BDF90FE-6E6F-43DF-865F-34A60D906AF2}" presName="compositeShape" presStyleCnt="0">
        <dgm:presLayoutVars>
          <dgm:chMax val="7"/>
          <dgm:dir/>
          <dgm:resizeHandles val="exact"/>
        </dgm:presLayoutVars>
      </dgm:prSet>
      <dgm:spPr/>
    </dgm:pt>
    <dgm:pt modelId="{5BBF5EBB-AFF6-491A-90CD-0DF574B761F0}" type="pres">
      <dgm:prSet presAssocID="{A10578AD-874C-41DE-BDC3-FE1707B8A750}" presName="circ1" presStyleLbl="vennNode1" presStyleIdx="0" presStyleCnt="3"/>
      <dgm:spPr/>
      <dgm:t>
        <a:bodyPr/>
        <a:lstStyle/>
        <a:p>
          <a:endParaRPr lang="en-GB"/>
        </a:p>
      </dgm:t>
    </dgm:pt>
    <dgm:pt modelId="{F20F4931-4F4E-482D-B553-AB3DA0E50FF8}" type="pres">
      <dgm:prSet presAssocID="{A10578AD-874C-41DE-BDC3-FE1707B8A75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02BAF37-DA81-4F8B-AA31-8547DB3A73CA}" type="pres">
      <dgm:prSet presAssocID="{4AC936EA-626F-42E4-8F67-F0F8C0B0ED1C}" presName="circ2" presStyleLbl="vennNode1" presStyleIdx="1" presStyleCnt="3"/>
      <dgm:spPr/>
      <dgm:t>
        <a:bodyPr/>
        <a:lstStyle/>
        <a:p>
          <a:endParaRPr lang="en-GB"/>
        </a:p>
      </dgm:t>
    </dgm:pt>
    <dgm:pt modelId="{E9519609-5D36-47D5-A77F-8BAB242AED06}" type="pres">
      <dgm:prSet presAssocID="{4AC936EA-626F-42E4-8F67-F0F8C0B0ED1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6EAE061-325F-4E6F-BC50-E8D58BB10BA0}" type="pres">
      <dgm:prSet presAssocID="{61A716D0-FA67-4493-9404-B7E3EA9CF68E}" presName="circ3" presStyleLbl="vennNode1" presStyleIdx="2" presStyleCnt="3"/>
      <dgm:spPr/>
      <dgm:t>
        <a:bodyPr/>
        <a:lstStyle/>
        <a:p>
          <a:endParaRPr lang="en-GB"/>
        </a:p>
      </dgm:t>
    </dgm:pt>
    <dgm:pt modelId="{DAD44E98-8E48-4739-96C2-395D4B88775B}" type="pres">
      <dgm:prSet presAssocID="{61A716D0-FA67-4493-9404-B7E3EA9CF68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F4A6B3D-294B-4772-BF17-5233D9EBC6E5}" type="presOf" srcId="{61A716D0-FA67-4493-9404-B7E3EA9CF68E}" destId="{DAD44E98-8E48-4739-96C2-395D4B88775B}" srcOrd="1" destOrd="0" presId="urn:microsoft.com/office/officeart/2005/8/layout/venn1"/>
    <dgm:cxn modelId="{452E04F1-D002-496C-B0E0-9B7FFB556D28}" srcId="{0BDF90FE-6E6F-43DF-865F-34A60D906AF2}" destId="{4AC936EA-626F-42E4-8F67-F0F8C0B0ED1C}" srcOrd="1" destOrd="0" parTransId="{C8E90826-D9C4-4FB0-8493-B75D0C6389BC}" sibTransId="{69C6449A-E088-4177-8373-2E35B81B93F7}"/>
    <dgm:cxn modelId="{59DCEAD1-200E-48D8-AFE6-866E8E5D7F07}" type="presOf" srcId="{4AC936EA-626F-42E4-8F67-F0F8C0B0ED1C}" destId="{E9519609-5D36-47D5-A77F-8BAB242AED06}" srcOrd="1" destOrd="0" presId="urn:microsoft.com/office/officeart/2005/8/layout/venn1"/>
    <dgm:cxn modelId="{FEF2CDAF-A662-4642-8B76-E4D51FFB6DE5}" type="presOf" srcId="{61A716D0-FA67-4493-9404-B7E3EA9CF68E}" destId="{D6EAE061-325F-4E6F-BC50-E8D58BB10BA0}" srcOrd="0" destOrd="0" presId="urn:microsoft.com/office/officeart/2005/8/layout/venn1"/>
    <dgm:cxn modelId="{B066234B-F8AF-4EFF-98C5-B65BAA4A7AAC}" type="presOf" srcId="{0BDF90FE-6E6F-43DF-865F-34A60D906AF2}" destId="{7B8B38C9-5168-406E-9398-83CFAD42C823}" srcOrd="0" destOrd="0" presId="urn:microsoft.com/office/officeart/2005/8/layout/venn1"/>
    <dgm:cxn modelId="{86683704-760B-42D5-94B3-469889E7DEA5}" srcId="{0BDF90FE-6E6F-43DF-865F-34A60D906AF2}" destId="{61A716D0-FA67-4493-9404-B7E3EA9CF68E}" srcOrd="2" destOrd="0" parTransId="{0ACD4045-B175-4D14-965A-1334768704A1}" sibTransId="{ADEC2EDC-DC27-42C4-89B4-7DDB77C25931}"/>
    <dgm:cxn modelId="{CECA6690-C2EE-49D2-AD35-7ACFB8329977}" type="presOf" srcId="{A10578AD-874C-41DE-BDC3-FE1707B8A750}" destId="{F20F4931-4F4E-482D-B553-AB3DA0E50FF8}" srcOrd="1" destOrd="0" presId="urn:microsoft.com/office/officeart/2005/8/layout/venn1"/>
    <dgm:cxn modelId="{88536CA8-1E8D-463C-B4B9-ED173AAC7EEE}" type="presOf" srcId="{A10578AD-874C-41DE-BDC3-FE1707B8A750}" destId="{5BBF5EBB-AFF6-491A-90CD-0DF574B761F0}" srcOrd="0" destOrd="0" presId="urn:microsoft.com/office/officeart/2005/8/layout/venn1"/>
    <dgm:cxn modelId="{AB7A928E-47BF-400E-9844-53E532787A0E}" srcId="{0BDF90FE-6E6F-43DF-865F-34A60D906AF2}" destId="{A10578AD-874C-41DE-BDC3-FE1707B8A750}" srcOrd="0" destOrd="0" parTransId="{EBBEB209-8E08-4C7B-A23B-6FEBCCF2F089}" sibTransId="{A5DF4482-36E6-44E1-8ABC-723168B14DEC}"/>
    <dgm:cxn modelId="{6ED814DA-01B2-47FC-B094-F4B5CE93F28A}" type="presOf" srcId="{4AC936EA-626F-42E4-8F67-F0F8C0B0ED1C}" destId="{B02BAF37-DA81-4F8B-AA31-8547DB3A73CA}" srcOrd="0" destOrd="0" presId="urn:microsoft.com/office/officeart/2005/8/layout/venn1"/>
    <dgm:cxn modelId="{2EF64E72-19D1-48E8-9983-931A35E4C7B0}" type="presParOf" srcId="{7B8B38C9-5168-406E-9398-83CFAD42C823}" destId="{5BBF5EBB-AFF6-491A-90CD-0DF574B761F0}" srcOrd="0" destOrd="0" presId="urn:microsoft.com/office/officeart/2005/8/layout/venn1"/>
    <dgm:cxn modelId="{EE3DF649-3225-4CCF-B5D9-B6D42A2FA5FE}" type="presParOf" srcId="{7B8B38C9-5168-406E-9398-83CFAD42C823}" destId="{F20F4931-4F4E-482D-B553-AB3DA0E50FF8}" srcOrd="1" destOrd="0" presId="urn:microsoft.com/office/officeart/2005/8/layout/venn1"/>
    <dgm:cxn modelId="{C0C39E55-92EC-4CE9-B8C2-0380F31769C9}" type="presParOf" srcId="{7B8B38C9-5168-406E-9398-83CFAD42C823}" destId="{B02BAF37-DA81-4F8B-AA31-8547DB3A73CA}" srcOrd="2" destOrd="0" presId="urn:microsoft.com/office/officeart/2005/8/layout/venn1"/>
    <dgm:cxn modelId="{013E503D-2242-4AEA-AE71-0E97C9895D7B}" type="presParOf" srcId="{7B8B38C9-5168-406E-9398-83CFAD42C823}" destId="{E9519609-5D36-47D5-A77F-8BAB242AED06}" srcOrd="3" destOrd="0" presId="urn:microsoft.com/office/officeart/2005/8/layout/venn1"/>
    <dgm:cxn modelId="{C4FEE581-3BBC-465C-95EF-F393DE12FDAF}" type="presParOf" srcId="{7B8B38C9-5168-406E-9398-83CFAD42C823}" destId="{D6EAE061-325F-4E6F-BC50-E8D58BB10BA0}" srcOrd="4" destOrd="0" presId="urn:microsoft.com/office/officeart/2005/8/layout/venn1"/>
    <dgm:cxn modelId="{40FDFA09-236C-4EFC-9157-913F594446A8}" type="presParOf" srcId="{7B8B38C9-5168-406E-9398-83CFAD42C823}" destId="{DAD44E98-8E48-4739-96C2-395D4B88775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BBF5EBB-AFF6-491A-90CD-0DF574B761F0}">
      <dsp:nvSpPr>
        <dsp:cNvPr id="0" name=""/>
        <dsp:cNvSpPr/>
      </dsp:nvSpPr>
      <dsp:spPr>
        <a:xfrm>
          <a:off x="3644619" y="71665"/>
          <a:ext cx="3439953" cy="343995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Widening Participation</a:t>
          </a:r>
          <a:endParaRPr lang="en-GB" sz="2800" kern="1200" dirty="0"/>
        </a:p>
      </dsp:txBody>
      <dsp:txXfrm>
        <a:off x="4103279" y="673657"/>
        <a:ext cx="2522632" cy="1547979"/>
      </dsp:txXfrm>
    </dsp:sp>
    <dsp:sp modelId="{B02BAF37-DA81-4F8B-AA31-8547DB3A73CA}">
      <dsp:nvSpPr>
        <dsp:cNvPr id="0" name=""/>
        <dsp:cNvSpPr/>
      </dsp:nvSpPr>
      <dsp:spPr>
        <a:xfrm>
          <a:off x="4885869" y="2221636"/>
          <a:ext cx="3439953" cy="3439953"/>
        </a:xfrm>
        <a:prstGeom prst="ellipse">
          <a:avLst/>
        </a:prstGeom>
        <a:solidFill>
          <a:schemeClr val="accent4">
            <a:alpha val="50000"/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Social Responsibility</a:t>
          </a:r>
          <a:endParaRPr lang="en-GB" sz="2800" kern="1200" dirty="0"/>
        </a:p>
      </dsp:txBody>
      <dsp:txXfrm>
        <a:off x="5937921" y="3110291"/>
        <a:ext cx="2063972" cy="1891974"/>
      </dsp:txXfrm>
    </dsp:sp>
    <dsp:sp modelId="{D6EAE061-325F-4E6F-BC50-E8D58BB10BA0}">
      <dsp:nvSpPr>
        <dsp:cNvPr id="0" name=""/>
        <dsp:cNvSpPr/>
      </dsp:nvSpPr>
      <dsp:spPr>
        <a:xfrm>
          <a:off x="2403369" y="2221636"/>
          <a:ext cx="3439953" cy="3439953"/>
        </a:xfrm>
        <a:prstGeom prst="ellipse">
          <a:avLst/>
        </a:prstGeom>
        <a:solidFill>
          <a:schemeClr val="accent4">
            <a:alpha val="50000"/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Public Engagement </a:t>
          </a:r>
          <a:endParaRPr lang="en-GB" sz="2800" kern="1200" dirty="0"/>
        </a:p>
      </dsp:txBody>
      <dsp:txXfrm>
        <a:off x="2727298" y="3110291"/>
        <a:ext cx="2063972" cy="18919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3C1808-A332-4AD6-97F8-17FE7D192059}" type="datetimeFigureOut">
              <a:rPr lang="en-GB" smtClean="0"/>
              <a:pPr/>
              <a:t>23/04/2013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CF5FE8-0E2C-4166-9755-D3BB80533FC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GB" baseline="0" dirty="0" smtClean="0"/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27FFA-97B6-449B-8BF5-DA202FFB628C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F5FE8-0E2C-4166-9755-D3BB80533FC9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27FFA-97B6-449B-8BF5-DA202FFB628C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AA798736-D249-4FB6-B73A-5EA3BCA5E5B5}" type="slidenum">
              <a:rPr lang="en-GB" sz="1200">
                <a:solidFill>
                  <a:srgbClr val="000000"/>
                </a:solidFill>
                <a:latin typeface="Arial" pitchFamily="34" charset="0"/>
                <a:ea typeface="MS PGothic" pitchFamily="34" charset="-128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 sz="1200">
              <a:solidFill>
                <a:srgbClr val="000000"/>
              </a:solidFill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F5FE8-0E2C-4166-9755-D3BB80533FC9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27FFA-97B6-449B-8BF5-DA202FFB628C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sz="1200" dirty="0" smtClean="0"/>
              <a:t>Encourage answers about who this work</a:t>
            </a:r>
            <a:r>
              <a:rPr lang="en-GB" sz="1200" baseline="0" dirty="0" smtClean="0"/>
              <a:t> is particularly targeted at – discussion about under-represented groups/ </a:t>
            </a:r>
            <a:endParaRPr lang="en-GB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01276-9983-419A-B6BA-C2679D067B73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sz="1200" dirty="0" smtClean="0"/>
              <a:t>- There are large differences in participation rates by where young people live: currently fewer than one in 5 young people from the most disadvantaged areas enter higher education compared to more than one in 2 for the most advantaged areas.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Char char="-"/>
            </a:pPr>
            <a:r>
              <a:rPr lang="en-GB" sz="1200" dirty="0" smtClean="0"/>
              <a:t>In most disadvantaged areas there have been substantial increases in the proportion of young people entering \HE since mid 2000s – certainly seen this in GM especially in boroughs of Manchester and Salford. Consistent with increases in GCSE attainment.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Char char="-"/>
            </a:pPr>
            <a:r>
              <a:rPr lang="en-GB" sz="1200" dirty="0" smtClean="0"/>
              <a:t> The number of students from the most disadvantaged areas progressing to most selective courses and universities hasn’t improved.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Char char="-"/>
            </a:pPr>
            <a:r>
              <a:rPr lang="en-GB" sz="1200" dirty="0" smtClean="0"/>
              <a:t>This last point has caused a shift in the language of WP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z="12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sz="1200" dirty="0" smtClean="0"/>
              <a:t>- Language of WP – widening access/fair access and increased</a:t>
            </a:r>
            <a:r>
              <a:rPr lang="en-GB" sz="1200" baseline="0" dirty="0" smtClean="0"/>
              <a:t> emphasis on social mobility.</a:t>
            </a:r>
            <a:endParaRPr lang="en-GB" sz="12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D01276-9983-419A-B6BA-C2679D067B73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marL="228600" indent="-228600">
              <a:buNone/>
            </a:pPr>
            <a:endParaRPr lang="en-US" dirty="0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A93E8CD-A54A-400A-A5C5-02BFF2A28774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marL="228600" indent="-228600">
              <a:buNone/>
            </a:pPr>
            <a:r>
              <a:rPr lang="en-US" dirty="0" smtClean="0"/>
              <a:t>When we look at progression to the most selective</a:t>
            </a:r>
            <a:r>
              <a:rPr lang="en-US" baseline="0" dirty="0" smtClean="0"/>
              <a:t> institutions the rate of participation from the most disadvantaged groups remains static</a:t>
            </a:r>
            <a:endParaRPr lang="en-US" dirty="0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A93E8CD-A54A-400A-A5C5-02BFF2A28774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Mention</a:t>
            </a:r>
            <a:r>
              <a:rPr lang="en-GB" baseline="0" dirty="0" smtClean="0"/>
              <a:t> WP benchmarks</a:t>
            </a:r>
          </a:p>
          <a:p>
            <a:endParaRPr lang="en-GB" baseline="0" dirty="0" smtClean="0"/>
          </a:p>
          <a:p>
            <a:r>
              <a:rPr lang="en-GB" baseline="0" dirty="0" smtClean="0"/>
              <a:t>Access Agreements – outreach, student retention and success. </a:t>
            </a:r>
          </a:p>
          <a:p>
            <a:endParaRPr lang="en-GB" baseline="0" dirty="0" smtClean="0"/>
          </a:p>
          <a:p>
            <a:r>
              <a:rPr lang="en-GB" baseline="0" dirty="0" smtClean="0"/>
              <a:t>Scholarships and bursaries, work with careers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F5FE8-0E2C-4166-9755-D3BB80533FC9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Workshop</a:t>
            </a:r>
            <a:r>
              <a:rPr lang="en-GB" baseline="0" dirty="0" smtClean="0"/>
              <a:t> and lectures – EPQ, </a:t>
            </a:r>
            <a:r>
              <a:rPr lang="en-GB" baseline="0" dirty="0" smtClean="0"/>
              <a:t>Science </a:t>
            </a:r>
            <a:r>
              <a:rPr lang="en-GB" baseline="0" dirty="0" err="1" smtClean="0"/>
              <a:t>Fesitval</a:t>
            </a:r>
            <a:r>
              <a:rPr lang="en-GB" baseline="0" dirty="0" smtClean="0"/>
              <a:t> </a:t>
            </a:r>
          </a:p>
          <a:p>
            <a:endParaRPr lang="en-GB" baseline="0" dirty="0" smtClean="0"/>
          </a:p>
          <a:p>
            <a:r>
              <a:rPr lang="en-GB" baseline="0" dirty="0" smtClean="0"/>
              <a:t>Emphasise who is involved in these activities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F5FE8-0E2C-4166-9755-D3BB80533FC9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2644-890E-436A-AE29-18FF4B6A46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23/04/2013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541F9-D814-4B73-871C-81AC9A50A64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2644-890E-436A-AE29-18FF4B6A46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23/04/2013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541F9-D814-4B73-871C-81AC9A50A64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2644-890E-436A-AE29-18FF4B6A46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23/04/2013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541F9-D814-4B73-871C-81AC9A50A64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2644-890E-436A-AE29-18FF4B6A46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23/04/2013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541F9-D814-4B73-871C-81AC9A50A64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2644-890E-436A-AE29-18FF4B6A46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23/04/2013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541F9-D814-4B73-871C-81AC9A50A64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2644-890E-436A-AE29-18FF4B6A46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23/04/2013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541F9-D814-4B73-871C-81AC9A50A64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2644-890E-436A-AE29-18FF4B6A46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23/04/2013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541F9-D814-4B73-871C-81AC9A50A64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2644-890E-436A-AE29-18FF4B6A46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23/04/2013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541F9-D814-4B73-871C-81AC9A50A64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2644-890E-436A-AE29-18FF4B6A46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23/04/2013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541F9-D814-4B73-871C-81AC9A50A64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2644-890E-436A-AE29-18FF4B6A46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23/04/2013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541F9-D814-4B73-871C-81AC9A50A64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2644-890E-436A-AE29-18FF4B6A46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23/04/2013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541F9-D814-4B73-871C-81AC9A50A64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22644-890E-436A-AE29-18FF4B6A46D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23/04/2013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541F9-D814-4B73-871C-81AC9A50A64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1" descr="ltdspacelogo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9512" y="0"/>
            <a:ext cx="1798637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ocuments.manchester.ac.uk/display.aspx?DocID=14460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goss.org.uk/" TargetMode="External"/><Relationship Id="rId5" Type="http://schemas.openxmlformats.org/officeDocument/2006/relationships/hyperlink" Target="http://www.manchester.ac.uk/undergraduate/schoolsandcolleges/" TargetMode="External"/><Relationship Id="rId4" Type="http://schemas.openxmlformats.org/officeDocument/2006/relationships/hyperlink" Target="http://documents.manchester.ac.uk/display.aspx?DocID=429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8748464" cy="1470025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Technicians Role in Advancing Widening Participation</a:t>
            </a:r>
            <a:br>
              <a:rPr lang="en-GB" sz="2800" dirty="0" smtClean="0"/>
            </a:br>
            <a:r>
              <a:rPr lang="en-GB" sz="2800" dirty="0" smtClean="0"/>
              <a:t>From Work Experience to School Governor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3886200"/>
            <a:ext cx="8424936" cy="1752600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7030A0"/>
                </a:solidFill>
              </a:rPr>
              <a:t>Stephanie Lee</a:t>
            </a:r>
          </a:p>
          <a:p>
            <a:r>
              <a:rPr lang="en-GB" sz="2800" dirty="0" smtClean="0">
                <a:solidFill>
                  <a:srgbClr val="7030A0"/>
                </a:solidFill>
              </a:rPr>
              <a:t>UG Recruitment and Widening Participation Manager</a:t>
            </a:r>
          </a:p>
          <a:p>
            <a:r>
              <a:rPr lang="en-GB" sz="2800" dirty="0" err="1" smtClean="0">
                <a:solidFill>
                  <a:srgbClr val="7030A0"/>
                </a:solidFill>
              </a:rPr>
              <a:t>Stephanie.lee@manchester.ac.uk</a:t>
            </a:r>
            <a:r>
              <a:rPr lang="en-GB" sz="2800" dirty="0" smtClean="0">
                <a:solidFill>
                  <a:srgbClr val="7030A0"/>
                </a:solidFill>
              </a:rPr>
              <a:t> </a:t>
            </a:r>
            <a:endParaRPr lang="en-GB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Getting involved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Widening Participation (Manchester)</a:t>
            </a:r>
          </a:p>
          <a:p>
            <a:r>
              <a:rPr lang="en-GB" dirty="0" smtClean="0"/>
              <a:t>Educational Opportunities (Liverpool)</a:t>
            </a:r>
          </a:p>
          <a:p>
            <a:r>
              <a:rPr lang="en-GB" dirty="0" smtClean="0"/>
              <a:t>External Liaison and Access Team (UCLAN)</a:t>
            </a:r>
          </a:p>
          <a:p>
            <a:r>
              <a:rPr lang="en-GB" dirty="0" smtClean="0"/>
              <a:t>WP Research and Evaluation Unit (Sheffield)</a:t>
            </a:r>
            <a:endParaRPr lang="en-GB" dirty="0"/>
          </a:p>
        </p:txBody>
      </p:sp>
      <p:pic>
        <p:nvPicPr>
          <p:cNvPr id="4" name="Picture 4" descr="http://farm6.staticflickr.com/5279/6918356854_039b7a4717_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4005064"/>
            <a:ext cx="3923928" cy="2617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get involved?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 rot="21008286">
            <a:off x="510074" y="2697369"/>
            <a:ext cx="244874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Rewarding</a:t>
            </a:r>
            <a:endParaRPr lang="en-US" sz="40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382170">
            <a:off x="2942111" y="1859735"/>
            <a:ext cx="420262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Skills development</a:t>
            </a:r>
            <a:endParaRPr lang="en-US" sz="4000" b="1" cap="none" spc="0" dirty="0">
              <a:ln w="11430"/>
              <a:solidFill>
                <a:srgbClr val="92D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200741">
            <a:off x="3812526" y="2738825"/>
            <a:ext cx="531682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solidFill>
                  <a:schemeClr val="accent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Research requirement</a:t>
            </a:r>
            <a:endParaRPr lang="en-US" sz="4000" b="1" cap="none" spc="0" dirty="0">
              <a:ln w="11430"/>
              <a:solidFill>
                <a:schemeClr val="accent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 rot="21008286">
            <a:off x="370160" y="1497688"/>
            <a:ext cx="18934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Funding</a:t>
            </a:r>
            <a:endParaRPr lang="en-US" sz="4000" b="1" cap="none" spc="0" dirty="0">
              <a:ln w="11430"/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64088" y="1124744"/>
            <a:ext cx="32840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Enjoyment</a:t>
            </a:r>
            <a:endParaRPr lang="en-US" sz="54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 rot="21305716">
            <a:off x="1720607" y="3529517"/>
            <a:ext cx="57596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bg2">
                    <a:lumMod val="9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Recruiting future …</a:t>
            </a:r>
            <a:endParaRPr lang="en-US" sz="5400" b="1" cap="none" spc="0" dirty="0">
              <a:ln w="11430"/>
              <a:solidFill>
                <a:schemeClr val="bg2">
                  <a:lumMod val="9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Picture 9" descr="IMG_09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365104"/>
            <a:ext cx="3256057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611560" y="5733256"/>
            <a:ext cx="38925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Improve research</a:t>
            </a:r>
            <a:endParaRPr lang="en-US" sz="4000" b="1" cap="none" spc="0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 rot="590971">
            <a:off x="512296" y="4807243"/>
            <a:ext cx="325799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Career</a:t>
            </a:r>
            <a:endParaRPr lang="en-US" sz="40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 and 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the opportunities and challenges for you being involved in widening participation work in </a:t>
            </a:r>
            <a:r>
              <a:rPr lang="en-GB" dirty="0" smtClean="0"/>
              <a:t>your current role?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>
            <a:spLocks noChangeArrowheads="1"/>
          </p:cNvSpPr>
          <p:nvPr/>
        </p:nvSpPr>
        <p:spPr bwMode="auto">
          <a:xfrm>
            <a:off x="755650" y="3213100"/>
            <a:ext cx="8229600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0" lvl="2" indent="-228600" fontAlgn="base">
              <a:spcBef>
                <a:spcPct val="2000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ea typeface="MS PGothic" pitchFamily="34" charset="-128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240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51520" y="1527175"/>
            <a:ext cx="8662293" cy="36933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UoM</a:t>
            </a: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Access Agreement with the Office for Fair Access </a:t>
            </a:r>
          </a:p>
          <a:p>
            <a:pPr>
              <a:lnSpc>
                <a:spcPct val="90000"/>
              </a:lnSpc>
            </a:pP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http://documents.manchester.ac.uk/display.aspx?DocID=14460</a:t>
            </a: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>
              <a:lnSpc>
                <a:spcPct val="90000"/>
              </a:lnSpc>
            </a:pPr>
            <a:endParaRPr lang="en-GB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90000"/>
              </a:lnSpc>
            </a:pPr>
            <a:r>
              <a:rPr lang="en-GB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UoM</a:t>
            </a: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Annual Report on WP</a:t>
            </a:r>
          </a:p>
          <a:p>
            <a:pPr>
              <a:lnSpc>
                <a:spcPct val="90000"/>
              </a:lnSpc>
            </a:pP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http://documents.manchester.ac.uk/display.aspx?DocID=4294</a:t>
            </a: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>
              <a:lnSpc>
                <a:spcPct val="90000"/>
              </a:lnSpc>
            </a:pPr>
            <a:endParaRPr lang="en-GB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90000"/>
              </a:lnSpc>
            </a:pPr>
            <a:r>
              <a:rPr lang="en-GB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UoM</a:t>
            </a: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Schools and Colleges Pages</a:t>
            </a:r>
          </a:p>
          <a:p>
            <a:pPr>
              <a:lnSpc>
                <a:spcPct val="90000"/>
              </a:lnSpc>
            </a:pP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http://www.manchester.ac.uk/undergraduate/schoolsandcolleges</a:t>
            </a: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/</a:t>
            </a:r>
            <a:endParaRPr lang="en-GB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90000"/>
              </a:lnSpc>
            </a:pPr>
            <a:endParaRPr lang="en-GB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90000"/>
              </a:lnSpc>
            </a:pP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SGOSS (School </a:t>
            </a:r>
            <a:r>
              <a:rPr lang="en-GB" sz="2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Governor Charity)</a:t>
            </a:r>
            <a:endParaRPr lang="en-GB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90000"/>
              </a:lnSpc>
            </a:pP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6"/>
              </a:rPr>
              <a:t>http://www.sgoss.org.uk</a:t>
            </a: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6"/>
              </a:rPr>
              <a:t>/</a:t>
            </a:r>
            <a:endParaRPr lang="en-GB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90000"/>
              </a:lnSpc>
            </a:pPr>
            <a:endParaRPr lang="en-GB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90000"/>
              </a:lnSpc>
            </a:pPr>
            <a:r>
              <a:rPr lang="en-GB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GB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5776" y="476672"/>
            <a:ext cx="561662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latin typeface="Verdana" pitchFamily="34" charset="0"/>
                <a:ea typeface="MS PGothic" pitchFamily="34" charset="-128"/>
              </a:rPr>
              <a:t>Useful Links</a:t>
            </a:r>
          </a:p>
          <a:p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What is widening participation? </a:t>
            </a:r>
          </a:p>
          <a:p>
            <a:r>
              <a:rPr lang="en-GB" dirty="0" smtClean="0"/>
              <a:t>National Policy and context</a:t>
            </a:r>
          </a:p>
          <a:p>
            <a:r>
              <a:rPr lang="en-GB" dirty="0" smtClean="0"/>
              <a:t>The role of universities in widening participation </a:t>
            </a:r>
          </a:p>
          <a:p>
            <a:pPr lvl="1"/>
            <a:r>
              <a:rPr lang="en-GB" dirty="0" smtClean="0"/>
              <a:t>Outreach </a:t>
            </a:r>
          </a:p>
          <a:p>
            <a:pPr lvl="1"/>
            <a:r>
              <a:rPr lang="en-GB" dirty="0" smtClean="0"/>
              <a:t>Admissions </a:t>
            </a:r>
          </a:p>
          <a:p>
            <a:pPr lvl="1"/>
            <a:r>
              <a:rPr lang="en-GB" dirty="0" smtClean="0"/>
              <a:t>Student retention and support</a:t>
            </a:r>
          </a:p>
          <a:p>
            <a:r>
              <a:rPr lang="en-GB" dirty="0" smtClean="0"/>
              <a:t>Examples of WP activities </a:t>
            </a:r>
          </a:p>
          <a:p>
            <a:r>
              <a:rPr lang="en-GB" dirty="0" smtClean="0"/>
              <a:t>How to get involved and the benefits </a:t>
            </a:r>
          </a:p>
          <a:p>
            <a:pPr>
              <a:buNone/>
            </a:pPr>
            <a:r>
              <a:rPr lang="en-GB" dirty="0" smtClean="0"/>
              <a:t>	for current staff and students </a:t>
            </a:r>
          </a:p>
          <a:p>
            <a:r>
              <a:rPr lang="en-GB" dirty="0" smtClean="0"/>
              <a:t>Questions and discussion</a:t>
            </a:r>
          </a:p>
          <a:p>
            <a:endParaRPr lang="en-GB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437112"/>
            <a:ext cx="2051720" cy="209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-828600" y="548680"/>
          <a:ext cx="10729192" cy="5733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516216" y="188640"/>
            <a:ext cx="24482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Are you or your wider team currently involved in activities relating to these areas?</a:t>
            </a:r>
          </a:p>
          <a:p>
            <a:endParaRPr lang="en-GB" sz="2000" dirty="0"/>
          </a:p>
          <a:p>
            <a:r>
              <a:rPr lang="en-GB" sz="2000" dirty="0" smtClean="0"/>
              <a:t>If yes, what types of activities? 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/>
          <a:lstStyle/>
          <a:p>
            <a:r>
              <a:rPr lang="en-GB" b="1" dirty="0" smtClean="0"/>
              <a:t>What is Widening Participation?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91264" cy="432048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“Widening Participation is concerned with addressing patterns of under-representation in HE . . . Definitions, target groups and approaches differ between the four countries in the UK, but in general all countries are concerned to see improvements relating to entry rates to HE; retention, achievement and progression; and subsequent opportunities in employment and learning.”</a:t>
            </a:r>
          </a:p>
          <a:p>
            <a:pPr>
              <a:buNone/>
            </a:pPr>
            <a:endParaRPr lang="en-GB" dirty="0" smtClean="0"/>
          </a:p>
          <a:p>
            <a:pPr algn="r">
              <a:buNone/>
            </a:pPr>
            <a:r>
              <a:rPr lang="en-GB" dirty="0" smtClean="0"/>
              <a:t>(Higher Education Academy)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 Target Groups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81000" indent="-381000">
              <a:spcBef>
                <a:spcPct val="30000"/>
              </a:spcBef>
              <a:spcAft>
                <a:spcPct val="30000"/>
              </a:spcAft>
              <a:buFontTx/>
              <a:buAutoNum type="arabicPeriod"/>
            </a:pPr>
            <a:r>
              <a:rPr lang="en-GB" dirty="0" smtClean="0">
                <a:solidFill>
                  <a:srgbClr val="000000"/>
                </a:solidFill>
              </a:rPr>
              <a:t>People from lower socio-economic groups</a:t>
            </a:r>
          </a:p>
          <a:p>
            <a:pPr marL="381000" indent="-381000">
              <a:spcBef>
                <a:spcPct val="30000"/>
              </a:spcBef>
              <a:spcAft>
                <a:spcPct val="30000"/>
              </a:spcAft>
              <a:buFontTx/>
              <a:buAutoNum type="arabicPeriod"/>
            </a:pPr>
            <a:r>
              <a:rPr lang="en-GB" dirty="0" smtClean="0">
                <a:solidFill>
                  <a:srgbClr val="000000"/>
                </a:solidFill>
              </a:rPr>
              <a:t>People from certain schools and colleges</a:t>
            </a:r>
          </a:p>
          <a:p>
            <a:pPr marL="381000" indent="-381000">
              <a:spcBef>
                <a:spcPct val="30000"/>
              </a:spcBef>
              <a:spcAft>
                <a:spcPct val="30000"/>
              </a:spcAft>
              <a:buFontTx/>
              <a:buAutoNum type="arabicPeriod"/>
            </a:pPr>
            <a:r>
              <a:rPr lang="en-GB" dirty="0" smtClean="0">
                <a:solidFill>
                  <a:srgbClr val="000000"/>
                </a:solidFill>
              </a:rPr>
              <a:t>People from certain geographical/postcode areas, particularly urban areas where there are high levels of deprivation</a:t>
            </a:r>
          </a:p>
          <a:p>
            <a:pPr marL="381000" indent="-381000">
              <a:spcBef>
                <a:spcPct val="30000"/>
              </a:spcBef>
              <a:spcAft>
                <a:spcPct val="30000"/>
              </a:spcAft>
              <a:buFontTx/>
              <a:buAutoNum type="arabicPeriod"/>
            </a:pPr>
            <a:r>
              <a:rPr lang="en-GB" dirty="0" smtClean="0">
                <a:solidFill>
                  <a:srgbClr val="000000"/>
                </a:solidFill>
              </a:rPr>
              <a:t>People from families with little history of higher education </a:t>
            </a:r>
          </a:p>
          <a:p>
            <a:pPr marL="381000" indent="-381000">
              <a:spcBef>
                <a:spcPct val="30000"/>
              </a:spcBef>
              <a:spcAft>
                <a:spcPct val="30000"/>
              </a:spcAft>
              <a:buFontTx/>
              <a:buAutoNum type="arabicPeriod"/>
            </a:pPr>
            <a:r>
              <a:rPr lang="en-GB" dirty="0" smtClean="0">
                <a:solidFill>
                  <a:srgbClr val="000000"/>
                </a:solidFill>
              </a:rPr>
              <a:t>Students taking vocational routes</a:t>
            </a:r>
          </a:p>
          <a:p>
            <a:pPr marL="381000" indent="-381000">
              <a:spcBef>
                <a:spcPct val="30000"/>
              </a:spcBef>
              <a:spcAft>
                <a:spcPct val="30000"/>
              </a:spcAft>
              <a:buFontTx/>
              <a:buAutoNum type="arabicPeriod"/>
            </a:pPr>
            <a:r>
              <a:rPr lang="en-GB" dirty="0" smtClean="0">
                <a:solidFill>
                  <a:srgbClr val="000000"/>
                </a:solidFill>
              </a:rPr>
              <a:t>People with disabilities</a:t>
            </a:r>
          </a:p>
          <a:p>
            <a:pPr marL="381000" indent="-381000">
              <a:spcBef>
                <a:spcPct val="30000"/>
              </a:spcBef>
              <a:spcAft>
                <a:spcPct val="30000"/>
              </a:spcAft>
              <a:buFontTx/>
              <a:buAutoNum type="arabicPeriod"/>
            </a:pPr>
            <a:r>
              <a:rPr lang="en-GB" dirty="0" smtClean="0">
                <a:solidFill>
                  <a:srgbClr val="000000"/>
                </a:solidFill>
              </a:rPr>
              <a:t>People who have experienced a time in care</a:t>
            </a:r>
          </a:p>
          <a:p>
            <a:pPr marL="381000" indent="-381000">
              <a:spcBef>
                <a:spcPct val="30000"/>
              </a:spcBef>
              <a:spcAft>
                <a:spcPct val="30000"/>
              </a:spcAft>
              <a:buFontTx/>
              <a:buAutoNum type="arabicPeriod"/>
            </a:pPr>
            <a:r>
              <a:rPr lang="en-GB" dirty="0" smtClean="0">
                <a:solidFill>
                  <a:srgbClr val="000000"/>
                </a:solidFill>
              </a:rPr>
              <a:t>Some minority ethnic groups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5137" y="1432518"/>
            <a:ext cx="7922315" cy="5065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72085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08000"/>
            <a:ext cx="9144000" cy="5832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11781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National policy and </a:t>
            </a:r>
            <a:br>
              <a:rPr lang="en-GB" dirty="0" smtClean="0"/>
            </a:br>
            <a:r>
              <a:rPr lang="en-GB" dirty="0" smtClean="0"/>
              <a:t>institutional 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r>
              <a:rPr lang="en-GB" dirty="0" smtClean="0"/>
              <a:t>Access Agreements</a:t>
            </a:r>
          </a:p>
          <a:p>
            <a:r>
              <a:rPr lang="en-GB" dirty="0" smtClean="0"/>
              <a:t>End of the national </a:t>
            </a:r>
            <a:r>
              <a:rPr lang="en-GB" dirty="0" err="1" smtClean="0"/>
              <a:t>Aimhigher</a:t>
            </a:r>
            <a:r>
              <a:rPr lang="en-GB" dirty="0" smtClean="0"/>
              <a:t> programme</a:t>
            </a:r>
          </a:p>
          <a:p>
            <a:r>
              <a:rPr lang="en-GB" dirty="0" smtClean="0"/>
              <a:t>Onus on schools and colleges to provide impartial information advice and guidance</a:t>
            </a:r>
          </a:p>
          <a:p>
            <a:r>
              <a:rPr lang="en-GB" dirty="0" smtClean="0"/>
              <a:t>Changing education landscape</a:t>
            </a:r>
          </a:p>
          <a:p>
            <a:pPr lvl="1"/>
            <a:r>
              <a:rPr lang="en-GB" dirty="0" smtClean="0"/>
              <a:t>Schools &amp; colleges</a:t>
            </a:r>
          </a:p>
          <a:p>
            <a:pPr lvl="1"/>
            <a:r>
              <a:rPr lang="en-GB" dirty="0" smtClean="0"/>
              <a:t>University applications</a:t>
            </a:r>
          </a:p>
          <a:p>
            <a:r>
              <a:rPr lang="en-GB" dirty="0" smtClean="0"/>
              <a:t>Institutional Strategy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of activities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Campus visits</a:t>
            </a:r>
            <a:endParaRPr lang="en-GB" dirty="0" smtClean="0"/>
          </a:p>
          <a:p>
            <a:pPr lvl="1"/>
            <a:r>
              <a:rPr lang="en-GB" dirty="0" smtClean="0"/>
              <a:t>Workshops, lectures, exhibitions </a:t>
            </a:r>
          </a:p>
          <a:p>
            <a:r>
              <a:rPr lang="en-GB" dirty="0" smtClean="0"/>
              <a:t>Programmes</a:t>
            </a:r>
          </a:p>
          <a:p>
            <a:pPr lvl="1"/>
            <a:r>
              <a:rPr lang="en-GB" dirty="0" smtClean="0"/>
              <a:t>Work experience, mentoring</a:t>
            </a:r>
          </a:p>
          <a:p>
            <a:r>
              <a:rPr lang="en-GB" dirty="0" smtClean="0"/>
              <a:t>Work with teachers</a:t>
            </a:r>
          </a:p>
          <a:p>
            <a:pPr lvl="1"/>
            <a:r>
              <a:rPr lang="en-GB" dirty="0" smtClean="0"/>
              <a:t>CPD, Networks</a:t>
            </a:r>
          </a:p>
          <a:p>
            <a:r>
              <a:rPr lang="en-GB" dirty="0" smtClean="0"/>
              <a:t>Volunteering</a:t>
            </a:r>
          </a:p>
          <a:p>
            <a:pPr lvl="1"/>
            <a:r>
              <a:rPr lang="en-GB" dirty="0" smtClean="0"/>
              <a:t>School Governors</a:t>
            </a:r>
          </a:p>
          <a:p>
            <a:pPr lvl="1"/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874917"/>
            <a:ext cx="3432013" cy="2613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0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588</Words>
  <Application>Microsoft Office PowerPoint</Application>
  <PresentationFormat>On-screen Show (4:3)</PresentationFormat>
  <Paragraphs>110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2_Office Theme</vt:lpstr>
      <vt:lpstr>Technicians Role in Advancing Widening Participation From Work Experience to School Governor</vt:lpstr>
      <vt:lpstr>Overview</vt:lpstr>
      <vt:lpstr>Slide 3</vt:lpstr>
      <vt:lpstr>What is Widening Participation?</vt:lpstr>
      <vt:lpstr>WP Target Groups</vt:lpstr>
      <vt:lpstr>Slide 6</vt:lpstr>
      <vt:lpstr>Slide 7</vt:lpstr>
      <vt:lpstr>National policy and  institutional context</vt:lpstr>
      <vt:lpstr>Examples of activities</vt:lpstr>
      <vt:lpstr>Getting involved</vt:lpstr>
      <vt:lpstr>Why get involved? </vt:lpstr>
      <vt:lpstr>Questions and discussion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mwwsssl1</cp:lastModifiedBy>
  <cp:revision>12</cp:revision>
  <dcterms:created xsi:type="dcterms:W3CDTF">2013-04-22T19:07:53Z</dcterms:created>
  <dcterms:modified xsi:type="dcterms:W3CDTF">2013-04-23T07:30:04Z</dcterms:modified>
</cp:coreProperties>
</file>