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305" r:id="rId3"/>
    <p:sldId id="327" r:id="rId4"/>
    <p:sldId id="326" r:id="rId5"/>
    <p:sldId id="306" r:id="rId6"/>
    <p:sldId id="307" r:id="rId7"/>
    <p:sldId id="328" r:id="rId8"/>
    <p:sldId id="322" r:id="rId9"/>
    <p:sldId id="308" r:id="rId10"/>
    <p:sldId id="329" r:id="rId11"/>
    <p:sldId id="330" r:id="rId12"/>
    <p:sldId id="262" r:id="rId13"/>
    <p:sldId id="296" r:id="rId14"/>
    <p:sldId id="315" r:id="rId15"/>
    <p:sldId id="309" r:id="rId16"/>
    <p:sldId id="310" r:id="rId17"/>
    <p:sldId id="311" r:id="rId18"/>
    <p:sldId id="314" r:id="rId19"/>
    <p:sldId id="313" r:id="rId20"/>
    <p:sldId id="312" r:id="rId21"/>
    <p:sldId id="316" r:id="rId22"/>
    <p:sldId id="317" r:id="rId23"/>
    <p:sldId id="278" r:id="rId24"/>
    <p:sldId id="319" r:id="rId25"/>
    <p:sldId id="298" r:id="rId26"/>
    <p:sldId id="320" r:id="rId27"/>
    <p:sldId id="321" r:id="rId28"/>
    <p:sldId id="259" r:id="rId29"/>
    <p:sldId id="294" r:id="rId30"/>
    <p:sldId id="324" r:id="rId31"/>
    <p:sldId id="331" r:id="rId32"/>
    <p:sldId id="332" r:id="rId33"/>
    <p:sldId id="301" r:id="rId34"/>
    <p:sldId id="266" r:id="rId35"/>
    <p:sldId id="280" r:id="rId36"/>
    <p:sldId id="272" r:id="rId37"/>
    <p:sldId id="284" r:id="rId38"/>
    <p:sldId id="290" r:id="rId39"/>
    <p:sldId id="325" r:id="rId40"/>
    <p:sldId id="292" r:id="rId41"/>
    <p:sldId id="291"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5BC"/>
    <a:srgbClr val="00A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77" autoAdjust="0"/>
    <p:restoredTop sz="83429" autoAdjust="0"/>
  </p:normalViewPr>
  <p:slideViewPr>
    <p:cSldViewPr snapToGrid="0">
      <p:cViewPr varScale="1">
        <p:scale>
          <a:sx n="97" d="100"/>
          <a:sy n="97" d="100"/>
        </p:scale>
        <p:origin x="-2034" y="-96"/>
      </p:cViewPr>
      <p:guideLst>
        <p:guide orient="horz" pos="1480"/>
        <p:guide pos="2789"/>
      </p:guideLst>
    </p:cSldViewPr>
  </p:slideViewPr>
  <p:notesTextViewPr>
    <p:cViewPr>
      <p:scale>
        <a:sx n="100" d="100"/>
        <a:sy n="100" d="100"/>
      </p:scale>
      <p:origin x="24" y="462"/>
    </p:cViewPr>
  </p:notesTextViewPr>
  <p:sorterViewPr>
    <p:cViewPr>
      <p:scale>
        <a:sx n="100" d="100"/>
        <a:sy n="100" d="100"/>
      </p:scale>
      <p:origin x="0" y="0"/>
    </p:cViewPr>
  </p:sorterViewPr>
  <p:notesViewPr>
    <p:cSldViewPr snapToGrid="0" snapToObjects="1" showGuides="1">
      <p:cViewPr varScale="1">
        <p:scale>
          <a:sx n="62" d="100"/>
          <a:sy n="62" d="100"/>
        </p:scale>
        <p:origin x="-156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el1im:Dropbox:IM%20Work:EEE%20Technicians:HE%20staff%20number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haywaam\Local%20Settings\Temporary%20Internet%20Files\Content.Outlook\ATH62T2C\AmyN%20technicians%20Jul2012%20(3).xls"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view3D>
      <c:rotX val="30"/>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Sheet1!$B$3</c:f>
              <c:strCache>
                <c:ptCount val="1"/>
                <c:pt idx="0">
                  <c:v> 2006-07</c:v>
                </c:pt>
              </c:strCache>
            </c:strRef>
          </c:tx>
          <c:invertIfNegative val="0"/>
          <c:cat>
            <c:strRef>
              <c:f>Sheet1!$A$4:$A$8</c:f>
              <c:strCache>
                <c:ptCount val="5"/>
                <c:pt idx="0">
                  <c:v>Academic  </c:v>
                </c:pt>
                <c:pt idx="1">
                  <c:v>Support administrators</c:v>
                </c:pt>
                <c:pt idx="2">
                  <c:v>Managers and professionals</c:v>
                </c:pt>
                <c:pt idx="3">
                  <c:v>Other</c:v>
                </c:pt>
                <c:pt idx="4">
                  <c:v>Technicians</c:v>
                </c:pt>
              </c:strCache>
            </c:strRef>
          </c:cat>
          <c:val>
            <c:numRef>
              <c:f>Sheet1!$B$4:$B$8</c:f>
              <c:numCache>
                <c:formatCode>#,##0</c:formatCode>
                <c:ptCount val="5"/>
                <c:pt idx="0">
                  <c:v>135965</c:v>
                </c:pt>
                <c:pt idx="1">
                  <c:v>73680</c:v>
                </c:pt>
                <c:pt idx="2">
                  <c:v>33900</c:v>
                </c:pt>
                <c:pt idx="3">
                  <c:v>34635</c:v>
                </c:pt>
                <c:pt idx="4">
                  <c:v>21905</c:v>
                </c:pt>
              </c:numCache>
            </c:numRef>
          </c:val>
        </c:ser>
        <c:ser>
          <c:idx val="1"/>
          <c:order val="1"/>
          <c:tx>
            <c:strRef>
              <c:f>Sheet1!$D$3</c:f>
              <c:strCache>
                <c:ptCount val="1"/>
                <c:pt idx="0">
                  <c:v>2010-11</c:v>
                </c:pt>
              </c:strCache>
            </c:strRef>
          </c:tx>
          <c:invertIfNegative val="0"/>
          <c:cat>
            <c:strRef>
              <c:f>Sheet1!$A$4:$A$8</c:f>
              <c:strCache>
                <c:ptCount val="5"/>
                <c:pt idx="0">
                  <c:v>Academic  </c:v>
                </c:pt>
                <c:pt idx="1">
                  <c:v>Support administrators</c:v>
                </c:pt>
                <c:pt idx="2">
                  <c:v>Managers and professionals</c:v>
                </c:pt>
                <c:pt idx="3">
                  <c:v>Other</c:v>
                </c:pt>
                <c:pt idx="4">
                  <c:v>Technicians</c:v>
                </c:pt>
              </c:strCache>
            </c:strRef>
          </c:cat>
          <c:val>
            <c:numRef>
              <c:f>Sheet1!$D$4:$D$8</c:f>
              <c:numCache>
                <c:formatCode>#,##0</c:formatCode>
                <c:ptCount val="5"/>
                <c:pt idx="0">
                  <c:v>145275</c:v>
                </c:pt>
                <c:pt idx="1">
                  <c:v>75780</c:v>
                </c:pt>
                <c:pt idx="2">
                  <c:v>40080</c:v>
                </c:pt>
                <c:pt idx="3">
                  <c:v>32280</c:v>
                </c:pt>
                <c:pt idx="4">
                  <c:v>21445</c:v>
                </c:pt>
              </c:numCache>
            </c:numRef>
          </c:val>
        </c:ser>
        <c:dLbls>
          <c:showLegendKey val="0"/>
          <c:showVal val="0"/>
          <c:showCatName val="0"/>
          <c:showSerName val="0"/>
          <c:showPercent val="0"/>
          <c:showBubbleSize val="0"/>
        </c:dLbls>
        <c:gapWidth val="150"/>
        <c:shape val="cylinder"/>
        <c:axId val="171282816"/>
        <c:axId val="171284352"/>
        <c:axId val="0"/>
      </c:bar3DChart>
      <c:catAx>
        <c:axId val="171282816"/>
        <c:scaling>
          <c:orientation val="minMax"/>
        </c:scaling>
        <c:delete val="0"/>
        <c:axPos val="b"/>
        <c:majorTickMark val="out"/>
        <c:minorTickMark val="none"/>
        <c:tickLblPos val="nextTo"/>
        <c:crossAx val="171284352"/>
        <c:crosses val="autoZero"/>
        <c:auto val="1"/>
        <c:lblAlgn val="ctr"/>
        <c:lblOffset val="100"/>
        <c:noMultiLvlLbl val="0"/>
      </c:catAx>
      <c:valAx>
        <c:axId val="171284352"/>
        <c:scaling>
          <c:orientation val="minMax"/>
        </c:scaling>
        <c:delete val="0"/>
        <c:axPos val="l"/>
        <c:majorGridlines/>
        <c:numFmt formatCode="#,##0" sourceLinked="1"/>
        <c:majorTickMark val="out"/>
        <c:minorTickMark val="none"/>
        <c:tickLblPos val="nextTo"/>
        <c:crossAx val="171282816"/>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793122801503599"/>
          <c:y val="0.125340766216747"/>
          <c:w val="0.85632304059334696"/>
          <c:h val="0.67847501712978098"/>
        </c:manualLayout>
      </c:layout>
      <c:lineChart>
        <c:grouping val="standard"/>
        <c:varyColors val="0"/>
        <c:ser>
          <c:idx val="0"/>
          <c:order val="0"/>
          <c:tx>
            <c:strRef>
              <c:f>Sheet1!$G$114</c:f>
              <c:strCache>
                <c:ptCount val="1"/>
                <c:pt idx="0">
                  <c:v>Technician</c:v>
                </c:pt>
              </c:strCache>
            </c:strRef>
          </c:tx>
          <c:spPr>
            <a:ln w="25400">
              <a:solidFill>
                <a:srgbClr val="000080"/>
              </a:solidFill>
              <a:prstDash val="solid"/>
            </a:ln>
          </c:spPr>
          <c:marker>
            <c:symbol val="diamond"/>
            <c:size val="7"/>
            <c:spPr>
              <a:solidFill>
                <a:srgbClr val="000080"/>
              </a:solidFill>
              <a:ln>
                <a:solidFill>
                  <a:srgbClr val="000080"/>
                </a:solidFill>
                <a:prstDash val="solid"/>
              </a:ln>
            </c:spPr>
          </c:marker>
          <c:cat>
            <c:strRef>
              <c:f>Sheet1!$H$114:$O$114</c:f>
              <c:strCache>
                <c:ptCount val="8"/>
                <c:pt idx="0">
                  <c:v>2003-04</c:v>
                </c:pt>
                <c:pt idx="1">
                  <c:v>2004-05</c:v>
                </c:pt>
                <c:pt idx="2">
                  <c:v>2005-06</c:v>
                </c:pt>
                <c:pt idx="3">
                  <c:v>2006-07</c:v>
                </c:pt>
                <c:pt idx="4">
                  <c:v>2007-08</c:v>
                </c:pt>
                <c:pt idx="5">
                  <c:v>2008-09</c:v>
                </c:pt>
                <c:pt idx="6">
                  <c:v>2009-10</c:v>
                </c:pt>
                <c:pt idx="7">
                  <c:v>2010-11</c:v>
                </c:pt>
              </c:strCache>
            </c:strRef>
          </c:cat>
          <c:val>
            <c:numRef>
              <c:f>Sheet1!$H$131:$O$131</c:f>
              <c:numCache>
                <c:formatCode>General</c:formatCode>
                <c:ptCount val="8"/>
                <c:pt idx="0">
                  <c:v>21397</c:v>
                </c:pt>
                <c:pt idx="1">
                  <c:v>21420</c:v>
                </c:pt>
                <c:pt idx="2">
                  <c:v>21570</c:v>
                </c:pt>
                <c:pt idx="3">
                  <c:v>21832</c:v>
                </c:pt>
                <c:pt idx="4">
                  <c:v>21726</c:v>
                </c:pt>
                <c:pt idx="5">
                  <c:v>22095</c:v>
                </c:pt>
                <c:pt idx="6">
                  <c:v>21951</c:v>
                </c:pt>
                <c:pt idx="7">
                  <c:v>21320</c:v>
                </c:pt>
              </c:numCache>
            </c:numRef>
          </c:val>
          <c:smooth val="0"/>
        </c:ser>
        <c:dLbls>
          <c:showLegendKey val="0"/>
          <c:showVal val="0"/>
          <c:showCatName val="0"/>
          <c:showSerName val="0"/>
          <c:showPercent val="0"/>
          <c:showBubbleSize val="0"/>
        </c:dLbls>
        <c:marker val="1"/>
        <c:smooth val="0"/>
        <c:axId val="179833856"/>
        <c:axId val="179877376"/>
      </c:lineChart>
      <c:catAx>
        <c:axId val="179833856"/>
        <c:scaling>
          <c:orientation val="minMax"/>
        </c:scaling>
        <c:delete val="0"/>
        <c:axPos val="b"/>
        <c:title>
          <c:tx>
            <c:rich>
              <a:bodyPr/>
              <a:lstStyle/>
              <a:p>
                <a:pPr>
                  <a:defRPr lang="en-GB" sz="1100" b="1" i="0" u="none" strike="noStrike" baseline="0">
                    <a:solidFill>
                      <a:srgbClr val="000000"/>
                    </a:solidFill>
                    <a:latin typeface="Arial"/>
                    <a:ea typeface="Arial"/>
                    <a:cs typeface="Arial"/>
                  </a:defRPr>
                </a:pPr>
                <a:r>
                  <a:rPr lang="en-GB"/>
                  <a:t>Academic year</a:t>
                </a:r>
              </a:p>
            </c:rich>
          </c:tx>
          <c:layout>
            <c:manualLayout>
              <c:xMode val="edge"/>
              <c:yMode val="edge"/>
              <c:x val="0.491379999803565"/>
              <c:y val="0.89918375764187797"/>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0" vert="horz"/>
          <a:lstStyle/>
          <a:p>
            <a:pPr>
              <a:defRPr lang="en-GB" sz="1100" b="0" i="0" u="none" strike="noStrike" baseline="0">
                <a:solidFill>
                  <a:srgbClr val="000000"/>
                </a:solidFill>
                <a:latin typeface="Arial"/>
                <a:ea typeface="Arial"/>
                <a:cs typeface="Arial"/>
              </a:defRPr>
            </a:pPr>
            <a:endParaRPr lang="en-US"/>
          </a:p>
        </c:txPr>
        <c:crossAx val="179877376"/>
        <c:crosses val="autoZero"/>
        <c:auto val="1"/>
        <c:lblAlgn val="ctr"/>
        <c:lblOffset val="100"/>
        <c:tickLblSkip val="1"/>
        <c:tickMarkSkip val="1"/>
        <c:noMultiLvlLbl val="0"/>
      </c:catAx>
      <c:valAx>
        <c:axId val="179877376"/>
        <c:scaling>
          <c:orientation val="minMax"/>
        </c:scaling>
        <c:delete val="0"/>
        <c:axPos val="l"/>
        <c:title>
          <c:tx>
            <c:rich>
              <a:bodyPr/>
              <a:lstStyle/>
              <a:p>
                <a:pPr>
                  <a:defRPr lang="en-GB" sz="1100" b="1" i="0" u="none" strike="noStrike" baseline="0">
                    <a:solidFill>
                      <a:srgbClr val="000000"/>
                    </a:solidFill>
                    <a:latin typeface="Arial"/>
                    <a:ea typeface="Arial"/>
                    <a:cs typeface="Arial"/>
                  </a:defRPr>
                </a:pPr>
                <a:r>
                  <a:rPr lang="en-GB"/>
                  <a:t>Number</a:t>
                </a:r>
              </a:p>
            </c:rich>
          </c:tx>
          <c:layout>
            <c:manualLayout>
              <c:xMode val="edge"/>
              <c:yMode val="edge"/>
              <c:x val="1.43678362515662E-2"/>
              <c:y val="0.38147189718140301"/>
            </c:manualLayout>
          </c:layout>
          <c:overlay val="0"/>
          <c:spPr>
            <a:noFill/>
            <a:ln w="25400">
              <a:noFill/>
            </a:ln>
          </c:spPr>
        </c:title>
        <c:numFmt formatCode="#,##0.00" sourceLinked="0"/>
        <c:majorTickMark val="out"/>
        <c:minorTickMark val="none"/>
        <c:tickLblPos val="nextTo"/>
        <c:spPr>
          <a:ln w="3175">
            <a:solidFill>
              <a:srgbClr val="000000"/>
            </a:solidFill>
            <a:prstDash val="solid"/>
          </a:ln>
        </c:spPr>
        <c:txPr>
          <a:bodyPr rot="0" vert="horz"/>
          <a:lstStyle/>
          <a:p>
            <a:pPr>
              <a:defRPr lang="en-GB" sz="1100" b="0" i="0" u="none" strike="noStrike" baseline="0">
                <a:solidFill>
                  <a:srgbClr val="000000"/>
                </a:solidFill>
                <a:latin typeface="Arial"/>
                <a:ea typeface="Arial"/>
                <a:cs typeface="Arial"/>
              </a:defRPr>
            </a:pPr>
            <a:endParaRPr lang="en-US"/>
          </a:p>
        </c:txPr>
        <c:crossAx val="179833856"/>
        <c:crosses val="autoZero"/>
        <c:crossBetween val="between"/>
      </c:valAx>
      <c:spPr>
        <a:noFill/>
        <a:ln w="25400">
          <a:noFill/>
        </a:ln>
      </c:spPr>
    </c:plotArea>
    <c:plotVisOnly val="1"/>
    <c:dispBlanksAs val="gap"/>
    <c:showDLblsOverMax val="0"/>
  </c:chart>
  <c:spPr>
    <a:solidFill>
      <a:srgbClr val="FAC090"/>
    </a:solidFill>
    <a:ln w="3175">
      <a:solidFill>
        <a:srgbClr val="000000"/>
      </a:solidFill>
      <a:prstDash val="solid"/>
    </a:ln>
  </c:spPr>
  <c:txPr>
    <a:bodyPr/>
    <a:lstStyle/>
    <a:p>
      <a:pPr>
        <a:defRPr sz="1100"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solidFill>
                  <a:srgbClr val="1B75BC"/>
                </a:solidFill>
                <a:latin typeface="Akkurat"/>
              </a:defRPr>
            </a:pPr>
            <a:r>
              <a:rPr lang="en-GB" dirty="0" smtClean="0"/>
              <a:t>Qualifications </a:t>
            </a:r>
            <a:r>
              <a:rPr lang="en-GB" sz="1100" dirty="0" smtClean="0"/>
              <a:t>2011</a:t>
            </a:r>
            <a:endParaRPr lang="en-GB" sz="1100" dirty="0"/>
          </a:p>
        </c:rich>
      </c:tx>
      <c:layout/>
      <c:overlay val="0"/>
    </c:title>
    <c:autoTitleDeleted val="0"/>
    <c:plotArea>
      <c:layout/>
      <c:pieChart>
        <c:varyColors val="1"/>
        <c:ser>
          <c:idx val="0"/>
          <c:order val="0"/>
          <c:tx>
            <c:strRef>
              <c:f>Sheet1!$B$1</c:f>
              <c:strCache>
                <c:ptCount val="1"/>
                <c:pt idx="0">
                  <c:v>Qualifications</c:v>
                </c:pt>
              </c:strCache>
            </c:strRef>
          </c:tx>
          <c:spPr>
            <a:effectLst/>
          </c:spPr>
          <c:cat>
            <c:strRef>
              <c:f>Sheet1!$A$2:$A$6</c:f>
              <c:strCache>
                <c:ptCount val="5"/>
                <c:pt idx="0">
                  <c:v>Doctorate or equivalent</c:v>
                </c:pt>
                <c:pt idx="1">
                  <c:v>First Degree or equivalent</c:v>
                </c:pt>
                <c:pt idx="2">
                  <c:v>Lower than First Degree</c:v>
                </c:pt>
                <c:pt idx="3">
                  <c:v>None</c:v>
                </c:pt>
                <c:pt idx="4">
                  <c:v>Unknown</c:v>
                </c:pt>
              </c:strCache>
            </c:strRef>
          </c:cat>
          <c:val>
            <c:numRef>
              <c:f>Sheet1!$B$2:$B$6</c:f>
              <c:numCache>
                <c:formatCode>General</c:formatCode>
                <c:ptCount val="5"/>
                <c:pt idx="0">
                  <c:v>19</c:v>
                </c:pt>
                <c:pt idx="1">
                  <c:v>28</c:v>
                </c:pt>
                <c:pt idx="2">
                  <c:v>30</c:v>
                </c:pt>
                <c:pt idx="3">
                  <c:v>2</c:v>
                </c:pt>
                <c:pt idx="4">
                  <c:v>21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58925745330591695"/>
          <c:y val="0.23634112445710401"/>
          <c:w val="0.39898432580548698"/>
          <c:h val="0.64157670894490704"/>
        </c:manualLayout>
      </c:layout>
      <c:overlay val="0"/>
      <c:txPr>
        <a:bodyPr/>
        <a:lstStyle/>
        <a:p>
          <a:pPr>
            <a:defRPr>
              <a:solidFill>
                <a:srgbClr val="00AEEF"/>
              </a:solidFill>
              <a:latin typeface="Akkurat"/>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4143F-3629-4E69-B6BA-B76AE7D6F8FE}" type="doc">
      <dgm:prSet loTypeId="urn:microsoft.com/office/officeart/2005/8/layout/gear1" loCatId="process" qsTypeId="urn:microsoft.com/office/officeart/2005/8/quickstyle/simple1" qsCatId="simple" csTypeId="urn:microsoft.com/office/officeart/2005/8/colors/colorful1#1" csCatId="colorful" phldr="1"/>
      <dgm:spPr/>
    </dgm:pt>
    <dgm:pt modelId="{80944FDD-DAB9-4448-8C6F-F6F2C05F0441}">
      <dgm:prSet phldrT="[Text]"/>
      <dgm:spPr/>
      <dgm:t>
        <a:bodyPr/>
        <a:lstStyle/>
        <a:p>
          <a:r>
            <a:rPr lang="en-GB" dirty="0" smtClean="0"/>
            <a:t>Technicians crucial to the student experience</a:t>
          </a:r>
          <a:endParaRPr lang="en-GB" dirty="0"/>
        </a:p>
      </dgm:t>
    </dgm:pt>
    <dgm:pt modelId="{17541E7D-9E6B-4A4F-8E3D-71B1C368CA92}" type="parTrans" cxnId="{45CCCE40-AE1B-4E3A-A365-6F04FF963D51}">
      <dgm:prSet/>
      <dgm:spPr/>
      <dgm:t>
        <a:bodyPr/>
        <a:lstStyle/>
        <a:p>
          <a:endParaRPr lang="en-GB"/>
        </a:p>
      </dgm:t>
    </dgm:pt>
    <dgm:pt modelId="{21DAEE86-FA60-4C7E-B613-6DEBCEB2C34A}" type="sibTrans" cxnId="{45CCCE40-AE1B-4E3A-A365-6F04FF963D51}">
      <dgm:prSet/>
      <dgm:spPr/>
      <dgm:t>
        <a:bodyPr/>
        <a:lstStyle/>
        <a:p>
          <a:endParaRPr lang="en-GB"/>
        </a:p>
      </dgm:t>
    </dgm:pt>
    <dgm:pt modelId="{8E4D57B9-373F-4618-8C2E-4616F4E9862F}">
      <dgm:prSet phldrT="[Text]"/>
      <dgm:spPr/>
      <dgm:t>
        <a:bodyPr/>
        <a:lstStyle/>
        <a:p>
          <a:r>
            <a:rPr lang="en-GB" dirty="0" smtClean="0"/>
            <a:t>Increased student fees</a:t>
          </a:r>
          <a:endParaRPr lang="en-GB" dirty="0"/>
        </a:p>
      </dgm:t>
    </dgm:pt>
    <dgm:pt modelId="{79F4D58E-714F-4187-9484-9A2109ECA797}" type="parTrans" cxnId="{B00645B3-D918-47E6-91C9-161FED8C36EA}">
      <dgm:prSet/>
      <dgm:spPr/>
      <dgm:t>
        <a:bodyPr/>
        <a:lstStyle/>
        <a:p>
          <a:endParaRPr lang="en-GB"/>
        </a:p>
      </dgm:t>
    </dgm:pt>
    <dgm:pt modelId="{F01879C0-5281-4EF2-9DED-AE15E1B66461}" type="sibTrans" cxnId="{B00645B3-D918-47E6-91C9-161FED8C36EA}">
      <dgm:prSet/>
      <dgm:spPr/>
      <dgm:t>
        <a:bodyPr/>
        <a:lstStyle/>
        <a:p>
          <a:endParaRPr lang="en-GB"/>
        </a:p>
      </dgm:t>
    </dgm:pt>
    <dgm:pt modelId="{EF6703C6-524D-4070-8C1A-A2B86BE5E085}">
      <dgm:prSet phldrT="[Text]"/>
      <dgm:spPr/>
      <dgm:t>
        <a:bodyPr/>
        <a:lstStyle/>
        <a:p>
          <a:r>
            <a:rPr lang="en-GB" dirty="0" smtClean="0"/>
            <a:t>More skills teaching</a:t>
          </a:r>
          <a:endParaRPr lang="en-GB" dirty="0"/>
        </a:p>
      </dgm:t>
    </dgm:pt>
    <dgm:pt modelId="{9F17C6AB-8462-4980-9703-273DF3B95A62}" type="parTrans" cxnId="{9B15DB6D-B22B-429F-82FD-83F0AA7DEF80}">
      <dgm:prSet/>
      <dgm:spPr/>
      <dgm:t>
        <a:bodyPr/>
        <a:lstStyle/>
        <a:p>
          <a:endParaRPr lang="en-GB"/>
        </a:p>
      </dgm:t>
    </dgm:pt>
    <dgm:pt modelId="{EDB71768-C642-468F-8065-7AC1F8E7CD16}" type="sibTrans" cxnId="{9B15DB6D-B22B-429F-82FD-83F0AA7DEF80}">
      <dgm:prSet/>
      <dgm:spPr/>
      <dgm:t>
        <a:bodyPr/>
        <a:lstStyle/>
        <a:p>
          <a:endParaRPr lang="en-GB"/>
        </a:p>
      </dgm:t>
    </dgm:pt>
    <dgm:pt modelId="{A33430CF-2BD2-4737-AD1E-B9A1EFFD750C}" type="pres">
      <dgm:prSet presAssocID="{8BA4143F-3629-4E69-B6BA-B76AE7D6F8FE}" presName="composite" presStyleCnt="0">
        <dgm:presLayoutVars>
          <dgm:chMax val="3"/>
          <dgm:animLvl val="lvl"/>
          <dgm:resizeHandles val="exact"/>
        </dgm:presLayoutVars>
      </dgm:prSet>
      <dgm:spPr/>
    </dgm:pt>
    <dgm:pt modelId="{63C7A17A-F011-4C6D-8A5B-2463A68F958B}" type="pres">
      <dgm:prSet presAssocID="{80944FDD-DAB9-4448-8C6F-F6F2C05F0441}" presName="gear1" presStyleLbl="node1" presStyleIdx="0" presStyleCnt="3">
        <dgm:presLayoutVars>
          <dgm:chMax val="1"/>
          <dgm:bulletEnabled val="1"/>
        </dgm:presLayoutVars>
      </dgm:prSet>
      <dgm:spPr/>
      <dgm:t>
        <a:bodyPr/>
        <a:lstStyle/>
        <a:p>
          <a:endParaRPr lang="en-GB"/>
        </a:p>
      </dgm:t>
    </dgm:pt>
    <dgm:pt modelId="{83327568-EEBD-42B9-9B69-F03535A2A640}" type="pres">
      <dgm:prSet presAssocID="{80944FDD-DAB9-4448-8C6F-F6F2C05F0441}" presName="gear1srcNode" presStyleLbl="node1" presStyleIdx="0" presStyleCnt="3"/>
      <dgm:spPr/>
      <dgm:t>
        <a:bodyPr/>
        <a:lstStyle/>
        <a:p>
          <a:endParaRPr lang="en-US"/>
        </a:p>
      </dgm:t>
    </dgm:pt>
    <dgm:pt modelId="{47FD4D02-3B22-4373-936A-DF6CDF81C6F5}" type="pres">
      <dgm:prSet presAssocID="{80944FDD-DAB9-4448-8C6F-F6F2C05F0441}" presName="gear1dstNode" presStyleLbl="node1" presStyleIdx="0" presStyleCnt="3"/>
      <dgm:spPr/>
      <dgm:t>
        <a:bodyPr/>
        <a:lstStyle/>
        <a:p>
          <a:endParaRPr lang="en-US"/>
        </a:p>
      </dgm:t>
    </dgm:pt>
    <dgm:pt modelId="{F78D88CC-FDAD-4BB0-80C4-9B16050D48E8}" type="pres">
      <dgm:prSet presAssocID="{8E4D57B9-373F-4618-8C2E-4616F4E9862F}" presName="gear2" presStyleLbl="node1" presStyleIdx="1" presStyleCnt="3">
        <dgm:presLayoutVars>
          <dgm:chMax val="1"/>
          <dgm:bulletEnabled val="1"/>
        </dgm:presLayoutVars>
      </dgm:prSet>
      <dgm:spPr/>
      <dgm:t>
        <a:bodyPr/>
        <a:lstStyle/>
        <a:p>
          <a:endParaRPr lang="en-GB"/>
        </a:p>
      </dgm:t>
    </dgm:pt>
    <dgm:pt modelId="{641BF06C-CEC6-47A5-9E65-CB84D481F638}" type="pres">
      <dgm:prSet presAssocID="{8E4D57B9-373F-4618-8C2E-4616F4E9862F}" presName="gear2srcNode" presStyleLbl="node1" presStyleIdx="1" presStyleCnt="3"/>
      <dgm:spPr/>
      <dgm:t>
        <a:bodyPr/>
        <a:lstStyle/>
        <a:p>
          <a:endParaRPr lang="en-US"/>
        </a:p>
      </dgm:t>
    </dgm:pt>
    <dgm:pt modelId="{015F08F2-5AEA-4D5B-8EAB-5F3F61A1BCF9}" type="pres">
      <dgm:prSet presAssocID="{8E4D57B9-373F-4618-8C2E-4616F4E9862F}" presName="gear2dstNode" presStyleLbl="node1" presStyleIdx="1" presStyleCnt="3"/>
      <dgm:spPr/>
      <dgm:t>
        <a:bodyPr/>
        <a:lstStyle/>
        <a:p>
          <a:endParaRPr lang="en-US"/>
        </a:p>
      </dgm:t>
    </dgm:pt>
    <dgm:pt modelId="{DD0F6FB1-6F92-4FA0-A9A7-D31C35A6571D}" type="pres">
      <dgm:prSet presAssocID="{EF6703C6-524D-4070-8C1A-A2B86BE5E085}" presName="gear3" presStyleLbl="node1" presStyleIdx="2" presStyleCnt="3"/>
      <dgm:spPr/>
      <dgm:t>
        <a:bodyPr/>
        <a:lstStyle/>
        <a:p>
          <a:endParaRPr lang="en-US"/>
        </a:p>
      </dgm:t>
    </dgm:pt>
    <dgm:pt modelId="{AF71E1B9-A35C-4886-A257-718C6D24E8A6}" type="pres">
      <dgm:prSet presAssocID="{EF6703C6-524D-4070-8C1A-A2B86BE5E085}" presName="gear3tx" presStyleLbl="node1" presStyleIdx="2" presStyleCnt="3">
        <dgm:presLayoutVars>
          <dgm:chMax val="1"/>
          <dgm:bulletEnabled val="1"/>
        </dgm:presLayoutVars>
      </dgm:prSet>
      <dgm:spPr/>
      <dgm:t>
        <a:bodyPr/>
        <a:lstStyle/>
        <a:p>
          <a:endParaRPr lang="en-US"/>
        </a:p>
      </dgm:t>
    </dgm:pt>
    <dgm:pt modelId="{CAC007F2-A0EC-4CF7-B950-3712683E1EE3}" type="pres">
      <dgm:prSet presAssocID="{EF6703C6-524D-4070-8C1A-A2B86BE5E085}" presName="gear3srcNode" presStyleLbl="node1" presStyleIdx="2" presStyleCnt="3"/>
      <dgm:spPr/>
      <dgm:t>
        <a:bodyPr/>
        <a:lstStyle/>
        <a:p>
          <a:endParaRPr lang="en-US"/>
        </a:p>
      </dgm:t>
    </dgm:pt>
    <dgm:pt modelId="{1F04BAEC-80B1-4F37-B6F2-9A4B3C3EE698}" type="pres">
      <dgm:prSet presAssocID="{EF6703C6-524D-4070-8C1A-A2B86BE5E085}" presName="gear3dstNode" presStyleLbl="node1" presStyleIdx="2" presStyleCnt="3"/>
      <dgm:spPr/>
      <dgm:t>
        <a:bodyPr/>
        <a:lstStyle/>
        <a:p>
          <a:endParaRPr lang="en-US"/>
        </a:p>
      </dgm:t>
    </dgm:pt>
    <dgm:pt modelId="{B16200BB-FC85-4110-B8F0-C6ED5A8AC52C}" type="pres">
      <dgm:prSet presAssocID="{21DAEE86-FA60-4C7E-B613-6DEBCEB2C34A}" presName="connector1" presStyleLbl="sibTrans2D1" presStyleIdx="0" presStyleCnt="3"/>
      <dgm:spPr/>
      <dgm:t>
        <a:bodyPr/>
        <a:lstStyle/>
        <a:p>
          <a:endParaRPr lang="en-US"/>
        </a:p>
      </dgm:t>
    </dgm:pt>
    <dgm:pt modelId="{D3000029-4BC2-4DD3-AFA5-156E009C94C9}" type="pres">
      <dgm:prSet presAssocID="{F01879C0-5281-4EF2-9DED-AE15E1B66461}" presName="connector2" presStyleLbl="sibTrans2D1" presStyleIdx="1" presStyleCnt="3"/>
      <dgm:spPr/>
      <dgm:t>
        <a:bodyPr/>
        <a:lstStyle/>
        <a:p>
          <a:endParaRPr lang="en-US"/>
        </a:p>
      </dgm:t>
    </dgm:pt>
    <dgm:pt modelId="{68B601AB-E735-415F-A151-4AF895CA6EFC}" type="pres">
      <dgm:prSet presAssocID="{EDB71768-C642-468F-8065-7AC1F8E7CD16}" presName="connector3" presStyleLbl="sibTrans2D1" presStyleIdx="2" presStyleCnt="3"/>
      <dgm:spPr/>
      <dgm:t>
        <a:bodyPr/>
        <a:lstStyle/>
        <a:p>
          <a:endParaRPr lang="en-US"/>
        </a:p>
      </dgm:t>
    </dgm:pt>
  </dgm:ptLst>
  <dgm:cxnLst>
    <dgm:cxn modelId="{C3CC339F-FEAE-4668-892A-56C8D90CE632}" type="presOf" srcId="{EDB71768-C642-468F-8065-7AC1F8E7CD16}" destId="{68B601AB-E735-415F-A151-4AF895CA6EFC}" srcOrd="0" destOrd="0" presId="urn:microsoft.com/office/officeart/2005/8/layout/gear1"/>
    <dgm:cxn modelId="{45CCCE40-AE1B-4E3A-A365-6F04FF963D51}" srcId="{8BA4143F-3629-4E69-B6BA-B76AE7D6F8FE}" destId="{80944FDD-DAB9-4448-8C6F-F6F2C05F0441}" srcOrd="0" destOrd="0" parTransId="{17541E7D-9E6B-4A4F-8E3D-71B1C368CA92}" sibTransId="{21DAEE86-FA60-4C7E-B613-6DEBCEB2C34A}"/>
    <dgm:cxn modelId="{60C0B6C4-AF69-4A41-BDD0-48426C392AD5}" type="presOf" srcId="{80944FDD-DAB9-4448-8C6F-F6F2C05F0441}" destId="{63C7A17A-F011-4C6D-8A5B-2463A68F958B}" srcOrd="0" destOrd="0" presId="urn:microsoft.com/office/officeart/2005/8/layout/gear1"/>
    <dgm:cxn modelId="{A3E34266-6EA1-462B-9225-0D024377A725}" type="presOf" srcId="{EF6703C6-524D-4070-8C1A-A2B86BE5E085}" destId="{AF71E1B9-A35C-4886-A257-718C6D24E8A6}" srcOrd="1" destOrd="0" presId="urn:microsoft.com/office/officeart/2005/8/layout/gear1"/>
    <dgm:cxn modelId="{E721D2A7-1388-47B7-8654-A3F9B0561C58}" type="presOf" srcId="{8E4D57B9-373F-4618-8C2E-4616F4E9862F}" destId="{641BF06C-CEC6-47A5-9E65-CB84D481F638}" srcOrd="1" destOrd="0" presId="urn:microsoft.com/office/officeart/2005/8/layout/gear1"/>
    <dgm:cxn modelId="{2BBF0116-14CB-4172-880B-2C948A3D50FF}" type="presOf" srcId="{EF6703C6-524D-4070-8C1A-A2B86BE5E085}" destId="{DD0F6FB1-6F92-4FA0-A9A7-D31C35A6571D}" srcOrd="0" destOrd="0" presId="urn:microsoft.com/office/officeart/2005/8/layout/gear1"/>
    <dgm:cxn modelId="{7A24B936-2591-40CB-9AD3-BC23C29A352A}" type="presOf" srcId="{21DAEE86-FA60-4C7E-B613-6DEBCEB2C34A}" destId="{B16200BB-FC85-4110-B8F0-C6ED5A8AC52C}" srcOrd="0" destOrd="0" presId="urn:microsoft.com/office/officeart/2005/8/layout/gear1"/>
    <dgm:cxn modelId="{FC3ADE36-A7E9-4F29-94B8-7FA726B2AAA3}" type="presOf" srcId="{80944FDD-DAB9-4448-8C6F-F6F2C05F0441}" destId="{47FD4D02-3B22-4373-936A-DF6CDF81C6F5}" srcOrd="2" destOrd="0" presId="urn:microsoft.com/office/officeart/2005/8/layout/gear1"/>
    <dgm:cxn modelId="{9B15DB6D-B22B-429F-82FD-83F0AA7DEF80}" srcId="{8BA4143F-3629-4E69-B6BA-B76AE7D6F8FE}" destId="{EF6703C6-524D-4070-8C1A-A2B86BE5E085}" srcOrd="2" destOrd="0" parTransId="{9F17C6AB-8462-4980-9703-273DF3B95A62}" sibTransId="{EDB71768-C642-468F-8065-7AC1F8E7CD16}"/>
    <dgm:cxn modelId="{DBC5E23C-F5C4-4852-A56D-73E51672EBC7}" type="presOf" srcId="{8E4D57B9-373F-4618-8C2E-4616F4E9862F}" destId="{015F08F2-5AEA-4D5B-8EAB-5F3F61A1BCF9}" srcOrd="2" destOrd="0" presId="urn:microsoft.com/office/officeart/2005/8/layout/gear1"/>
    <dgm:cxn modelId="{9AB304FD-7183-4DFD-8A12-B03114D0C3F0}" type="presOf" srcId="{8BA4143F-3629-4E69-B6BA-B76AE7D6F8FE}" destId="{A33430CF-2BD2-4737-AD1E-B9A1EFFD750C}" srcOrd="0" destOrd="0" presId="urn:microsoft.com/office/officeart/2005/8/layout/gear1"/>
    <dgm:cxn modelId="{BAFB231A-D100-4008-8BE2-77651E47A2BD}" type="presOf" srcId="{EF6703C6-524D-4070-8C1A-A2B86BE5E085}" destId="{1F04BAEC-80B1-4F37-B6F2-9A4B3C3EE698}" srcOrd="3" destOrd="0" presId="urn:microsoft.com/office/officeart/2005/8/layout/gear1"/>
    <dgm:cxn modelId="{DCAD2E74-F42E-4FE6-BCD3-352C825D55C5}" type="presOf" srcId="{F01879C0-5281-4EF2-9DED-AE15E1B66461}" destId="{D3000029-4BC2-4DD3-AFA5-156E009C94C9}" srcOrd="0" destOrd="0" presId="urn:microsoft.com/office/officeart/2005/8/layout/gear1"/>
    <dgm:cxn modelId="{F1975A75-2336-4F62-B833-D3EF0DCF8F14}" type="presOf" srcId="{EF6703C6-524D-4070-8C1A-A2B86BE5E085}" destId="{CAC007F2-A0EC-4CF7-B950-3712683E1EE3}" srcOrd="2" destOrd="0" presId="urn:microsoft.com/office/officeart/2005/8/layout/gear1"/>
    <dgm:cxn modelId="{B00645B3-D918-47E6-91C9-161FED8C36EA}" srcId="{8BA4143F-3629-4E69-B6BA-B76AE7D6F8FE}" destId="{8E4D57B9-373F-4618-8C2E-4616F4E9862F}" srcOrd="1" destOrd="0" parTransId="{79F4D58E-714F-4187-9484-9A2109ECA797}" sibTransId="{F01879C0-5281-4EF2-9DED-AE15E1B66461}"/>
    <dgm:cxn modelId="{0D27C0ED-BC7E-4C9F-93D8-003810A9F1CF}" type="presOf" srcId="{80944FDD-DAB9-4448-8C6F-F6F2C05F0441}" destId="{83327568-EEBD-42B9-9B69-F03535A2A640}" srcOrd="1" destOrd="0" presId="urn:microsoft.com/office/officeart/2005/8/layout/gear1"/>
    <dgm:cxn modelId="{EC33035B-4256-4790-89BB-04747CB8C30F}" type="presOf" srcId="{8E4D57B9-373F-4618-8C2E-4616F4E9862F}" destId="{F78D88CC-FDAD-4BB0-80C4-9B16050D48E8}" srcOrd="0" destOrd="0" presId="urn:microsoft.com/office/officeart/2005/8/layout/gear1"/>
    <dgm:cxn modelId="{E35869BE-D0BD-4D9D-9CD2-9FF9457099E8}" type="presParOf" srcId="{A33430CF-2BD2-4737-AD1E-B9A1EFFD750C}" destId="{63C7A17A-F011-4C6D-8A5B-2463A68F958B}" srcOrd="0" destOrd="0" presId="urn:microsoft.com/office/officeart/2005/8/layout/gear1"/>
    <dgm:cxn modelId="{CFB93B70-EB62-4C03-833B-41C05EAA8049}" type="presParOf" srcId="{A33430CF-2BD2-4737-AD1E-B9A1EFFD750C}" destId="{83327568-EEBD-42B9-9B69-F03535A2A640}" srcOrd="1" destOrd="0" presId="urn:microsoft.com/office/officeart/2005/8/layout/gear1"/>
    <dgm:cxn modelId="{3C27C175-D8B4-491A-B5BD-8BF872CF53B5}" type="presParOf" srcId="{A33430CF-2BD2-4737-AD1E-B9A1EFFD750C}" destId="{47FD4D02-3B22-4373-936A-DF6CDF81C6F5}" srcOrd="2" destOrd="0" presId="urn:microsoft.com/office/officeart/2005/8/layout/gear1"/>
    <dgm:cxn modelId="{56F9FAE7-BF07-49F4-B009-8C160600320D}" type="presParOf" srcId="{A33430CF-2BD2-4737-AD1E-B9A1EFFD750C}" destId="{F78D88CC-FDAD-4BB0-80C4-9B16050D48E8}" srcOrd="3" destOrd="0" presId="urn:microsoft.com/office/officeart/2005/8/layout/gear1"/>
    <dgm:cxn modelId="{26700CAE-EA6F-4EE3-8520-131128F31A98}" type="presParOf" srcId="{A33430CF-2BD2-4737-AD1E-B9A1EFFD750C}" destId="{641BF06C-CEC6-47A5-9E65-CB84D481F638}" srcOrd="4" destOrd="0" presId="urn:microsoft.com/office/officeart/2005/8/layout/gear1"/>
    <dgm:cxn modelId="{387728C1-588B-45BC-9163-859BF2E82D3D}" type="presParOf" srcId="{A33430CF-2BD2-4737-AD1E-B9A1EFFD750C}" destId="{015F08F2-5AEA-4D5B-8EAB-5F3F61A1BCF9}" srcOrd="5" destOrd="0" presId="urn:microsoft.com/office/officeart/2005/8/layout/gear1"/>
    <dgm:cxn modelId="{650B83D8-300E-424D-BB33-D44496C5092B}" type="presParOf" srcId="{A33430CF-2BD2-4737-AD1E-B9A1EFFD750C}" destId="{DD0F6FB1-6F92-4FA0-A9A7-D31C35A6571D}" srcOrd="6" destOrd="0" presId="urn:microsoft.com/office/officeart/2005/8/layout/gear1"/>
    <dgm:cxn modelId="{5E772CD4-1D47-41EC-AD6C-474133A97AA3}" type="presParOf" srcId="{A33430CF-2BD2-4737-AD1E-B9A1EFFD750C}" destId="{AF71E1B9-A35C-4886-A257-718C6D24E8A6}" srcOrd="7" destOrd="0" presId="urn:microsoft.com/office/officeart/2005/8/layout/gear1"/>
    <dgm:cxn modelId="{ACDE748E-7A99-4982-A2B2-BA90277A0413}" type="presParOf" srcId="{A33430CF-2BD2-4737-AD1E-B9A1EFFD750C}" destId="{CAC007F2-A0EC-4CF7-B950-3712683E1EE3}" srcOrd="8" destOrd="0" presId="urn:microsoft.com/office/officeart/2005/8/layout/gear1"/>
    <dgm:cxn modelId="{8EE6AE50-EBF3-45B2-BB3D-2F59058CAE10}" type="presParOf" srcId="{A33430CF-2BD2-4737-AD1E-B9A1EFFD750C}" destId="{1F04BAEC-80B1-4F37-B6F2-9A4B3C3EE698}" srcOrd="9" destOrd="0" presId="urn:microsoft.com/office/officeart/2005/8/layout/gear1"/>
    <dgm:cxn modelId="{243F3725-5953-4EDA-A9D4-AC30E99C697C}" type="presParOf" srcId="{A33430CF-2BD2-4737-AD1E-B9A1EFFD750C}" destId="{B16200BB-FC85-4110-B8F0-C6ED5A8AC52C}" srcOrd="10" destOrd="0" presId="urn:microsoft.com/office/officeart/2005/8/layout/gear1"/>
    <dgm:cxn modelId="{9A192B18-0295-4994-B123-B66FA9EF4B90}" type="presParOf" srcId="{A33430CF-2BD2-4737-AD1E-B9A1EFFD750C}" destId="{D3000029-4BC2-4DD3-AFA5-156E009C94C9}" srcOrd="11" destOrd="0" presId="urn:microsoft.com/office/officeart/2005/8/layout/gear1"/>
    <dgm:cxn modelId="{913CAAC3-28D3-43E9-97F7-51DD34A0BD6C}" type="presParOf" srcId="{A33430CF-2BD2-4737-AD1E-B9A1EFFD750C}" destId="{68B601AB-E735-415F-A151-4AF895CA6EFC}"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C7A17A-F011-4C6D-8A5B-2463A68F958B}">
      <dsp:nvSpPr>
        <dsp:cNvPr id="0" name=""/>
        <dsp:cNvSpPr/>
      </dsp:nvSpPr>
      <dsp:spPr>
        <a:xfrm>
          <a:off x="3315968" y="2235848"/>
          <a:ext cx="2732703" cy="2732703"/>
        </a:xfrm>
        <a:prstGeom prst="gear9">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t>Technicians crucial to the student experience</a:t>
          </a:r>
          <a:endParaRPr lang="en-GB" sz="1800" kern="1200" dirty="0"/>
        </a:p>
      </dsp:txBody>
      <dsp:txXfrm>
        <a:off x="3865363" y="2875971"/>
        <a:ext cx="1633913" cy="1404665"/>
      </dsp:txXfrm>
    </dsp:sp>
    <dsp:sp modelId="{F78D88CC-FDAD-4BB0-80C4-9B16050D48E8}">
      <dsp:nvSpPr>
        <dsp:cNvPr id="0" name=""/>
        <dsp:cNvSpPr/>
      </dsp:nvSpPr>
      <dsp:spPr>
        <a:xfrm>
          <a:off x="1726031" y="1589936"/>
          <a:ext cx="1987420" cy="1987420"/>
        </a:xfrm>
        <a:prstGeom prst="gear6">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t>Increased student fees</a:t>
          </a:r>
          <a:endParaRPr lang="en-GB" sz="1800" kern="1200" dirty="0"/>
        </a:p>
      </dsp:txBody>
      <dsp:txXfrm>
        <a:off x="2226370" y="2093299"/>
        <a:ext cx="986742" cy="980694"/>
      </dsp:txXfrm>
    </dsp:sp>
    <dsp:sp modelId="{DD0F6FB1-6F92-4FA0-A9A7-D31C35A6571D}">
      <dsp:nvSpPr>
        <dsp:cNvPr id="0" name=""/>
        <dsp:cNvSpPr/>
      </dsp:nvSpPr>
      <dsp:spPr>
        <a:xfrm rot="20700000">
          <a:off x="2839190" y="218819"/>
          <a:ext cx="1947266" cy="1947266"/>
        </a:xfrm>
        <a:prstGeom prst="gear6">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kern="1200" dirty="0" smtClean="0"/>
            <a:t>More skills teaching</a:t>
          </a:r>
          <a:endParaRPr lang="en-GB" sz="1800" kern="1200" dirty="0"/>
        </a:p>
      </dsp:txBody>
      <dsp:txXfrm rot="-20700000">
        <a:off x="3266282" y="645911"/>
        <a:ext cx="1093081" cy="1093081"/>
      </dsp:txXfrm>
    </dsp:sp>
    <dsp:sp modelId="{B16200BB-FC85-4110-B8F0-C6ED5A8AC52C}">
      <dsp:nvSpPr>
        <dsp:cNvPr id="0" name=""/>
        <dsp:cNvSpPr/>
      </dsp:nvSpPr>
      <dsp:spPr>
        <a:xfrm>
          <a:off x="3114434" y="1818584"/>
          <a:ext cx="3497860" cy="3497860"/>
        </a:xfrm>
        <a:prstGeom prst="circularArrow">
          <a:avLst>
            <a:gd name="adj1" fmla="val 4687"/>
            <a:gd name="adj2" fmla="val 299029"/>
            <a:gd name="adj3" fmla="val 2531995"/>
            <a:gd name="adj4" fmla="val 15827588"/>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3000029-4BC2-4DD3-AFA5-156E009C94C9}">
      <dsp:nvSpPr>
        <dsp:cNvPr id="0" name=""/>
        <dsp:cNvSpPr/>
      </dsp:nvSpPr>
      <dsp:spPr>
        <a:xfrm>
          <a:off x="1374063" y="1146872"/>
          <a:ext cx="2541414" cy="2541414"/>
        </a:xfrm>
        <a:prstGeom prst="leftCircularArrow">
          <a:avLst>
            <a:gd name="adj1" fmla="val 6452"/>
            <a:gd name="adj2" fmla="val 429999"/>
            <a:gd name="adj3" fmla="val 10489124"/>
            <a:gd name="adj4" fmla="val 14837806"/>
            <a:gd name="adj5" fmla="val 752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B601AB-E735-415F-A151-4AF895CA6EFC}">
      <dsp:nvSpPr>
        <dsp:cNvPr id="0" name=""/>
        <dsp:cNvSpPr/>
      </dsp:nvSpPr>
      <dsp:spPr>
        <a:xfrm>
          <a:off x="2388767" y="-211028"/>
          <a:ext cx="2740156" cy="2740156"/>
        </a:xfrm>
        <a:prstGeom prst="circularArrow">
          <a:avLst>
            <a:gd name="adj1" fmla="val 5984"/>
            <a:gd name="adj2" fmla="val 394124"/>
            <a:gd name="adj3" fmla="val 13313824"/>
            <a:gd name="adj4" fmla="val 10508221"/>
            <a:gd name="adj5" fmla="val 698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888D6A-022D-B445-809F-8E7B63B2C03C}" type="datetimeFigureOut">
              <a:rPr lang="en-US" smtClean="0"/>
              <a:t>3/27/2013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63865-1F8A-C14D-8BB3-4EE4AA8E5D2C}" type="slidenum">
              <a:rPr lang="en-US" smtClean="0"/>
              <a:t>‹#›</a:t>
            </a:fld>
            <a:endParaRPr lang="en-US"/>
          </a:p>
        </p:txBody>
      </p:sp>
    </p:spTree>
    <p:extLst>
      <p:ext uri="{BB962C8B-B14F-4D97-AF65-F5344CB8AC3E}">
        <p14:creationId xmlns:p14="http://schemas.microsoft.com/office/powerpoint/2010/main" val="35526359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FA63865-1F8A-C14D-8BB3-4EE4AA8E5D2C}" type="slidenum">
              <a:rPr lang="en-US" smtClean="0"/>
              <a:t>1</a:t>
            </a:fld>
            <a:endParaRPr lang="en-US"/>
          </a:p>
        </p:txBody>
      </p:sp>
    </p:spTree>
    <p:extLst>
      <p:ext uri="{BB962C8B-B14F-4D97-AF65-F5344CB8AC3E}">
        <p14:creationId xmlns:p14="http://schemas.microsoft.com/office/powerpoint/2010/main" val="2414442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46428B-BFD9-4FEE-89B0-01D1D8978ABA}" type="slidenum">
              <a:rPr lang="en-GB">
                <a:solidFill>
                  <a:prstClr val="black"/>
                </a:solidFill>
              </a:rPr>
              <a:pPr/>
              <a:t>14</a:t>
            </a:fld>
            <a:endParaRPr lang="en-GB">
              <a:solidFill>
                <a:prstClr val="black"/>
              </a:solidFill>
            </a:endParaRPr>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46428B-BFD9-4FEE-89B0-01D1D8978ABA}" type="slidenum">
              <a:rPr lang="en-GB"/>
              <a:pPr/>
              <a:t>15</a:t>
            </a:fld>
            <a:endParaRPr lang="en-GB"/>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smtClean="0"/>
              <a:t>Some data to put the technician role into context with regard to numbers.</a:t>
            </a:r>
          </a:p>
          <a:p>
            <a:pPr eaLnBrk="1" hangingPunct="1">
              <a:spcBef>
                <a:spcPct val="0"/>
              </a:spcBef>
            </a:pPr>
            <a:r>
              <a:rPr lang="en-GB" dirty="0" smtClean="0"/>
              <a:t>They are a minority</a:t>
            </a:r>
            <a:r>
              <a:rPr lang="en-GB" baseline="0" dirty="0" smtClean="0"/>
              <a:t> and will always remain so.</a:t>
            </a:r>
            <a:endParaRPr lang="en-GB" dirty="0" smtClean="0"/>
          </a:p>
          <a:p>
            <a:pPr eaLnBrk="1" hangingPunct="1">
              <a:spcBef>
                <a:spcPct val="0"/>
              </a:spcBef>
            </a:pPr>
            <a:r>
              <a:rPr lang="en-GB" dirty="0" smtClean="0"/>
              <a:t>Too often perhaps those who don’t understand the technician role or its key influence</a:t>
            </a:r>
            <a:r>
              <a:rPr lang="en-GB" baseline="0" dirty="0" smtClean="0"/>
              <a:t> on academic success are misled into believing a minority group indicates its lack of importance to the “business”!</a:t>
            </a:r>
            <a:endParaRPr lang="en-GB" dirty="0"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0219FF-BBCC-4AB7-9C6C-6AAB52FC8B80}" type="slidenum">
              <a:rPr lang="en-GB" smtClean="0">
                <a:solidFill>
                  <a:srgbClr val="1F497D"/>
                </a:solidFill>
              </a:rPr>
              <a:pPr fontAlgn="base">
                <a:spcBef>
                  <a:spcPct val="0"/>
                </a:spcBef>
                <a:spcAft>
                  <a:spcPct val="0"/>
                </a:spcAft>
                <a:defRPr/>
              </a:pPr>
              <a:t>16</a:t>
            </a:fld>
            <a:endParaRPr lang="en-GB" smtClean="0">
              <a:solidFill>
                <a:srgbClr val="1F497D"/>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t>“Other” is the HESA classification: other professional and support roles, including, for example, catering, maintenance, library assistants and retail staff </a:t>
            </a:r>
            <a:r>
              <a:rPr lang="en-GB" sz="1000" i="1" dirty="0" smtClean="0"/>
              <a:t>(here a library assistant – really hard to find images of other “other” staff – interestingly!)</a:t>
            </a:r>
          </a:p>
          <a:p>
            <a:pPr eaLnBrk="1" fontAlgn="auto" hangingPunct="1">
              <a:spcBef>
                <a:spcPts val="0"/>
              </a:spcBef>
              <a:spcAft>
                <a:spcPts val="0"/>
              </a:spcAft>
              <a:defRPr/>
            </a:pPr>
            <a:endParaRPr lang="en-US" b="1" dirty="0" smtClean="0">
              <a:latin typeface="Times New Roman"/>
            </a:endParaRPr>
          </a:p>
          <a:p>
            <a:pPr eaLnBrk="1" fontAlgn="auto" hangingPunct="1">
              <a:spcBef>
                <a:spcPts val="0"/>
              </a:spcBef>
              <a:spcAft>
                <a:spcPts val="0"/>
              </a:spcAft>
              <a:defRPr/>
            </a:pPr>
            <a:r>
              <a:rPr lang="en-US" dirty="0" smtClean="0">
                <a:latin typeface="Times New Roman"/>
              </a:rPr>
              <a:t>Figures on slide are rounded up. Actuals below based on the “all staff” population i.e. excludes solely atypical staff and staff with inactive contracts but includes low activity staff:  </a:t>
            </a:r>
            <a:r>
              <a:rPr lang="en-US" b="1" u="sng" dirty="0" smtClean="0">
                <a:latin typeface="Times New Roman"/>
              </a:rPr>
              <a:t>And note that if you add “support administrators” the numbers add up!</a:t>
            </a:r>
          </a:p>
          <a:p>
            <a:pPr eaLnBrk="1" fontAlgn="auto" hangingPunct="1">
              <a:spcBef>
                <a:spcPts val="0"/>
              </a:spcBef>
              <a:spcAft>
                <a:spcPts val="0"/>
              </a:spcAft>
              <a:defRPr/>
            </a:pPr>
            <a:endParaRPr lang="en-US" b="1" dirty="0" smtClean="0">
              <a:latin typeface="Times New Roman"/>
            </a:endParaRPr>
          </a:p>
          <a:p>
            <a:pPr eaLnBrk="1" fontAlgn="auto" hangingPunct="1">
              <a:spcBef>
                <a:spcPts val="0"/>
              </a:spcBef>
              <a:spcAft>
                <a:spcPts val="0"/>
              </a:spcAft>
              <a:defRPr/>
            </a:pPr>
            <a:r>
              <a:rPr lang="en-US" b="1" dirty="0" smtClean="0">
                <a:latin typeface="Times New Roman"/>
              </a:rPr>
              <a:t>All staff in English HEIs by primary function – </a:t>
            </a:r>
            <a:r>
              <a:rPr lang="en-US" b="0" dirty="0" smtClean="0">
                <a:latin typeface="Times New Roman"/>
              </a:rPr>
              <a:t>please note that joint academic and P&amp;S staff have been included with P&amp;S staff to ensure no double counting</a:t>
            </a:r>
          </a:p>
          <a:p>
            <a:pPr eaLnBrk="1" fontAlgn="auto" hangingPunct="1">
              <a:spcBef>
                <a:spcPts val="0"/>
              </a:spcBef>
              <a:spcAft>
                <a:spcPts val="0"/>
              </a:spcAft>
              <a:defRPr/>
            </a:pPr>
            <a:r>
              <a:rPr lang="en-US" b="1" dirty="0" smtClean="0">
                <a:latin typeface="Arial"/>
              </a:rPr>
              <a:t>			 2006-07		2010-11	</a:t>
            </a:r>
            <a:endParaRPr lang="en-US" b="1" dirty="0" smtClean="0">
              <a:latin typeface="Times New Roman"/>
            </a:endParaRPr>
          </a:p>
          <a:p>
            <a:pPr eaLnBrk="1" fontAlgn="auto" hangingPunct="1">
              <a:spcBef>
                <a:spcPts val="0"/>
              </a:spcBef>
              <a:spcAft>
                <a:spcPts val="0"/>
              </a:spcAft>
              <a:defRPr/>
            </a:pPr>
            <a:r>
              <a:rPr lang="en-US" b="1" dirty="0" smtClean="0">
                <a:latin typeface="Arial"/>
              </a:rPr>
              <a:t>			No of staff	%	No of staff	%	</a:t>
            </a:r>
            <a:endParaRPr lang="en-US" b="1" dirty="0" smtClean="0">
              <a:latin typeface="Times New Roman"/>
            </a:endParaRPr>
          </a:p>
          <a:p>
            <a:pPr eaLnBrk="1" fontAlgn="auto" hangingPunct="1">
              <a:spcBef>
                <a:spcPts val="0"/>
              </a:spcBef>
              <a:spcAft>
                <a:spcPts val="0"/>
              </a:spcAft>
              <a:defRPr/>
            </a:pPr>
            <a:r>
              <a:rPr lang="en-US" dirty="0" smtClean="0">
                <a:latin typeface="Arial"/>
              </a:rPr>
              <a:t>Academic (excluding joint Ac and P&amp;S) 135,965	45%           145,275	46%</a:t>
            </a:r>
          </a:p>
          <a:p>
            <a:pPr eaLnBrk="1" fontAlgn="auto" hangingPunct="1">
              <a:spcBef>
                <a:spcPts val="0"/>
              </a:spcBef>
              <a:spcAft>
                <a:spcPts val="0"/>
              </a:spcAft>
              <a:defRPr/>
            </a:pPr>
            <a:r>
              <a:rPr lang="en-US" dirty="0" smtClean="0">
                <a:latin typeface="Arial"/>
              </a:rPr>
              <a:t>Managers and professionals	33,900	11%	40,080	13%	</a:t>
            </a:r>
            <a:endParaRPr lang="en-US" dirty="0" smtClean="0">
              <a:latin typeface="Times New Roman"/>
            </a:endParaRPr>
          </a:p>
          <a:p>
            <a:pPr eaLnBrk="1" fontAlgn="auto" hangingPunct="1">
              <a:spcBef>
                <a:spcPts val="0"/>
              </a:spcBef>
              <a:spcAft>
                <a:spcPts val="0"/>
              </a:spcAft>
              <a:defRPr/>
            </a:pPr>
            <a:r>
              <a:rPr lang="en-GB" dirty="0" smtClean="0">
                <a:latin typeface="Arial"/>
              </a:rPr>
              <a:t>Technicians			21,905	  7%	21,445	  7%	</a:t>
            </a:r>
            <a:endParaRPr lang="en-GB" dirty="0" smtClean="0">
              <a:latin typeface="Times New Roman"/>
            </a:endParaRPr>
          </a:p>
          <a:p>
            <a:pPr eaLnBrk="1" fontAlgn="auto" hangingPunct="1">
              <a:spcBef>
                <a:spcPts val="0"/>
              </a:spcBef>
              <a:spcAft>
                <a:spcPts val="0"/>
              </a:spcAft>
              <a:defRPr/>
            </a:pPr>
            <a:r>
              <a:rPr lang="en-GB" dirty="0" smtClean="0">
                <a:latin typeface="Arial"/>
              </a:rPr>
              <a:t>Support administrators		73,680	25%	75,780	24%	</a:t>
            </a:r>
            <a:endParaRPr lang="en-GB" dirty="0" smtClean="0">
              <a:latin typeface="Times New Roman"/>
            </a:endParaRPr>
          </a:p>
          <a:p>
            <a:pPr eaLnBrk="1" fontAlgn="auto" hangingPunct="1">
              <a:spcBef>
                <a:spcPts val="0"/>
              </a:spcBef>
              <a:spcAft>
                <a:spcPts val="0"/>
              </a:spcAft>
              <a:defRPr/>
            </a:pPr>
            <a:r>
              <a:rPr lang="en-US" dirty="0" smtClean="0">
                <a:latin typeface="Arial"/>
              </a:rPr>
              <a:t>Other			34,635	12%	32,280	10%	</a:t>
            </a:r>
            <a:endParaRPr lang="en-US" dirty="0" smtClean="0">
              <a:latin typeface="Times New Roman"/>
            </a:endParaRPr>
          </a:p>
          <a:p>
            <a:pPr eaLnBrk="1" fontAlgn="auto" hangingPunct="1">
              <a:spcBef>
                <a:spcPts val="0"/>
              </a:spcBef>
              <a:spcAft>
                <a:spcPts val="0"/>
              </a:spcAft>
              <a:defRPr/>
            </a:pPr>
            <a:r>
              <a:rPr lang="en-GB" b="1" dirty="0" smtClean="0">
                <a:latin typeface="Arial"/>
              </a:rPr>
              <a:t>Total		                  300,085      100%          314,860       100%	</a:t>
            </a:r>
          </a:p>
          <a:p>
            <a:pPr eaLnBrk="1" fontAlgn="auto" hangingPunct="1">
              <a:spcBef>
                <a:spcPts val="0"/>
              </a:spcBef>
              <a:spcAft>
                <a:spcPts val="0"/>
              </a:spcAft>
              <a:defRPr/>
            </a:pPr>
            <a:endParaRPr lang="en-GB" dirty="0" smtClean="0"/>
          </a:p>
          <a:p>
            <a:endParaRPr lang="en-GB" dirty="0"/>
          </a:p>
        </p:txBody>
      </p:sp>
      <p:sp>
        <p:nvSpPr>
          <p:cNvPr id="4" name="Slide Number Placeholder 3"/>
          <p:cNvSpPr>
            <a:spLocks noGrp="1"/>
          </p:cNvSpPr>
          <p:nvPr>
            <p:ph type="sldNum" sz="quarter" idx="10"/>
          </p:nvPr>
        </p:nvSpPr>
        <p:spPr/>
        <p:txBody>
          <a:bodyPr/>
          <a:lstStyle/>
          <a:p>
            <a:fld id="{2F19618A-C587-41E6-9FFC-B413F797BCA5}" type="slidenum">
              <a:rPr lang="en-GB" smtClean="0"/>
              <a:t>17</a:t>
            </a:fld>
            <a:endParaRPr lang="en-GB"/>
          </a:p>
        </p:txBody>
      </p:sp>
    </p:spTree>
    <p:extLst>
      <p:ext uri="{BB962C8B-B14F-4D97-AF65-F5344CB8AC3E}">
        <p14:creationId xmlns:p14="http://schemas.microsoft.com/office/powerpoint/2010/main" val="363698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There</a:t>
            </a:r>
            <a:r>
              <a:rPr lang="en-GB" baseline="0" dirty="0" smtClean="0"/>
              <a:t> has been only a 3% increase in technicians since 2003, from 21,465  to 22,080 in 2009.  (figures are rounded to the nearest five).</a:t>
            </a:r>
          </a:p>
          <a:p>
            <a:r>
              <a:rPr lang="en-GB" baseline="0" dirty="0" smtClean="0"/>
              <a:t>3% drop from 2009 and now slightly below 2003-4 number.</a:t>
            </a:r>
          </a:p>
          <a:p>
            <a:r>
              <a:rPr lang="en-GB" baseline="0" dirty="0" smtClean="0"/>
              <a:t>Student numbers = 2003=2,200,175 2009=2,493,415 (+13%)</a:t>
            </a:r>
            <a:endParaRPr lang="en-GB" dirty="0"/>
          </a:p>
        </p:txBody>
      </p:sp>
      <p:sp>
        <p:nvSpPr>
          <p:cNvPr id="4" name="Slide Number Placeholder 3"/>
          <p:cNvSpPr>
            <a:spLocks noGrp="1"/>
          </p:cNvSpPr>
          <p:nvPr>
            <p:ph type="sldNum" sz="quarter" idx="10"/>
          </p:nvPr>
        </p:nvSpPr>
        <p:spPr/>
        <p:txBody>
          <a:bodyPr/>
          <a:lstStyle/>
          <a:p>
            <a:fld id="{EE8A3C53-3C3A-46FA-BD85-21129B087D37}" type="slidenum">
              <a:rPr lang="en-GB" smtClean="0"/>
              <a:pPr/>
              <a:t>18</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 what is there to worry about?</a:t>
            </a:r>
          </a:p>
          <a:p>
            <a:r>
              <a:rPr lang="en-GB" dirty="0" smtClean="0"/>
              <a:t>SKILLS</a:t>
            </a:r>
            <a:endParaRPr lang="en-GB" dirty="0"/>
          </a:p>
        </p:txBody>
      </p:sp>
      <p:sp>
        <p:nvSpPr>
          <p:cNvPr id="4" name="Slide Number Placeholder 3"/>
          <p:cNvSpPr>
            <a:spLocks noGrp="1"/>
          </p:cNvSpPr>
          <p:nvPr>
            <p:ph type="sldNum" sz="quarter" idx="10"/>
          </p:nvPr>
        </p:nvSpPr>
        <p:spPr/>
        <p:txBody>
          <a:bodyPr/>
          <a:lstStyle/>
          <a:p>
            <a:fld id="{2F19618A-C587-41E6-9FFC-B413F797BCA5}" type="slidenum">
              <a:rPr lang="en-GB" smtClean="0"/>
              <a:t>19</a:t>
            </a:fld>
            <a:endParaRPr lang="en-GB"/>
          </a:p>
        </p:txBody>
      </p:sp>
    </p:spTree>
    <p:extLst>
      <p:ext uri="{BB962C8B-B14F-4D97-AF65-F5344CB8AC3E}">
        <p14:creationId xmlns:p14="http://schemas.microsoft.com/office/powerpoint/2010/main" val="3475233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p:spPr>
      </p:sp>
      <p:sp>
        <p:nvSpPr>
          <p:cNvPr id="71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GB" dirty="0" smtClean="0"/>
              <a:t>Reduction of around 630 across the sector between 2009 and 2010-11</a:t>
            </a:r>
          </a:p>
        </p:txBody>
      </p:sp>
      <p:sp>
        <p:nvSpPr>
          <p:cNvPr id="71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274D5A-2F73-4A77-BB8A-6418D20EDAF3}" type="slidenum">
              <a:rPr lang="en-GB" smtClean="0"/>
              <a:pPr fontAlgn="base">
                <a:spcBef>
                  <a:spcPct val="0"/>
                </a:spcBef>
                <a:spcAft>
                  <a:spcPct val="0"/>
                </a:spcAft>
                <a:defRPr/>
              </a:pPr>
              <a:t>20</a:t>
            </a:fld>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Technician roles are under the spot light</a:t>
            </a:r>
          </a:p>
          <a:p>
            <a:r>
              <a:rPr lang="en-US" dirty="0" smtClean="0"/>
              <a:t>There</a:t>
            </a:r>
            <a:r>
              <a:rPr lang="en-US" baseline="0" dirty="0" smtClean="0"/>
              <a:t> is an increased drive to understand exactly what technicians do and what skills are really needed</a:t>
            </a:r>
          </a:p>
          <a:p>
            <a:r>
              <a:rPr lang="en-US" baseline="0" dirty="0" smtClean="0"/>
              <a:t>There is a drive to accurately measure actual role contribution in terms of competency, skills and ability – in relation to “business” need</a:t>
            </a:r>
          </a:p>
          <a:p>
            <a:endParaRPr lang="en-US" dirty="0"/>
          </a:p>
        </p:txBody>
      </p:sp>
      <p:sp>
        <p:nvSpPr>
          <p:cNvPr id="4" name="Slide Number Placeholder 3"/>
          <p:cNvSpPr>
            <a:spLocks noGrp="1"/>
          </p:cNvSpPr>
          <p:nvPr>
            <p:ph type="sldNum" sz="quarter" idx="10"/>
          </p:nvPr>
        </p:nvSpPr>
        <p:spPr/>
        <p:txBody>
          <a:bodyPr/>
          <a:lstStyle/>
          <a:p>
            <a:fld id="{C43C4656-C017-6342-8AC9-E971CDA95F61}" type="slidenum">
              <a:rPr lang="en-US" smtClean="0"/>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Ian’s: The </a:t>
            </a:r>
            <a:r>
              <a:rPr lang="en-GB" dirty="0"/>
              <a:t>community is obviously academically well qualified</a:t>
            </a:r>
          </a:p>
          <a:p>
            <a:r>
              <a:rPr lang="en-GB" dirty="0"/>
              <a:t>a relatively high percentage in a position to be considered “professional” and suitably registered</a:t>
            </a:r>
          </a:p>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23</a:t>
            </a:fld>
            <a:endParaRPr lang="en-US"/>
          </a:p>
        </p:txBody>
      </p:sp>
    </p:spTree>
    <p:extLst>
      <p:ext uri="{BB962C8B-B14F-4D97-AF65-F5344CB8AC3E}">
        <p14:creationId xmlns:p14="http://schemas.microsoft.com/office/powerpoint/2010/main" val="1474185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y-GB" dirty="0" smtClean="0"/>
              <a:t>The move toward students and their potential employers demanding basic practical skills competency on graduation as well as academic understanding will move technical staff to the front line teaching role.</a:t>
            </a:r>
            <a:endParaRPr lang="cy-GB" baseline="0" dirty="0" smtClean="0"/>
          </a:p>
          <a:p>
            <a:endParaRPr lang="cy-GB" baseline="0" dirty="0" smtClean="0"/>
          </a:p>
          <a:p>
            <a:r>
              <a:rPr lang="en-GB" sz="1200" kern="1200" dirty="0" smtClean="0">
                <a:solidFill>
                  <a:schemeClr val="tx1"/>
                </a:solidFill>
                <a:latin typeface="+mn-lt"/>
                <a:ea typeface="+mn-ea"/>
                <a:cs typeface="+mn-cs"/>
              </a:rPr>
              <a:t>Historically, teaching laboratories and the technical staff supporting them have been ‘owned’ by individual departments which employ a variety of teaching methods and management arrangements. This has impacted on the efficiency of the use of space and technical support. Technical staff structures are fragmented and management lines are unclear. Because technical staff are isolated, there are therefore limited opportunities to use their skills to develop skills in others and to act as mentors and coaches</a:t>
            </a:r>
            <a:endParaRPr lang="en-GB" dirty="0"/>
          </a:p>
        </p:txBody>
      </p:sp>
      <p:sp>
        <p:nvSpPr>
          <p:cNvPr id="4" name="Slide Number Placeholder 3"/>
          <p:cNvSpPr>
            <a:spLocks noGrp="1"/>
          </p:cNvSpPr>
          <p:nvPr>
            <p:ph type="sldNum" sz="quarter" idx="10"/>
          </p:nvPr>
        </p:nvSpPr>
        <p:spPr/>
        <p:txBody>
          <a:bodyPr/>
          <a:lstStyle/>
          <a:p>
            <a:fld id="{357C9173-2C2F-4D89-A268-C2BCF669AC27}" type="slidenum">
              <a:rPr lang="en-GB" smtClean="0"/>
              <a:pPr/>
              <a:t>24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Is it changing?</a:t>
            </a:r>
          </a:p>
          <a:p>
            <a:r>
              <a:rPr lang="en-GB" dirty="0" smtClean="0"/>
              <a:t>Has anyone noticed a change?</a:t>
            </a:r>
          </a:p>
          <a:p>
            <a:r>
              <a:rPr lang="en-GB" dirty="0" smtClean="0"/>
              <a:t>Do you think the technician role –</a:t>
            </a:r>
            <a:r>
              <a:rPr lang="en-GB" baseline="0" dirty="0" smtClean="0"/>
              <a:t> </a:t>
            </a:r>
            <a:r>
              <a:rPr lang="en-GB" dirty="0" smtClean="0"/>
              <a:t>not what</a:t>
            </a:r>
            <a:r>
              <a:rPr lang="en-GB" baseline="0" dirty="0" smtClean="0"/>
              <a:t> they do but the role they fulfil – is changing?</a:t>
            </a:r>
          </a:p>
          <a:p>
            <a:r>
              <a:rPr lang="en-GB" baseline="0" dirty="0" smtClean="0"/>
              <a:t>Why?</a:t>
            </a:r>
          </a:p>
          <a:p>
            <a:r>
              <a:rPr lang="en-GB" baseline="0" dirty="0" smtClean="0"/>
              <a:t>And what to – where will it lead to?</a:t>
            </a:r>
          </a:p>
          <a:p>
            <a:r>
              <a:rPr lang="en-GB" baseline="0" dirty="0" smtClean="0"/>
              <a:t>At one end the American model – outsource?</a:t>
            </a:r>
          </a:p>
          <a:p>
            <a:r>
              <a:rPr lang="en-GB" baseline="0" dirty="0" smtClean="0"/>
              <a:t>At the other the German model – professional standing equal and sometime greater status than academic?</a:t>
            </a:r>
            <a:endParaRPr lang="en-GB" dirty="0"/>
          </a:p>
        </p:txBody>
      </p:sp>
      <p:sp>
        <p:nvSpPr>
          <p:cNvPr id="4" name="Slide Number Placeholder 3"/>
          <p:cNvSpPr>
            <a:spLocks noGrp="1"/>
          </p:cNvSpPr>
          <p:nvPr>
            <p:ph type="sldNum" sz="quarter" idx="10"/>
          </p:nvPr>
        </p:nvSpPr>
        <p:spPr/>
        <p:txBody>
          <a:bodyPr/>
          <a:lstStyle/>
          <a:p>
            <a:fld id="{2F19618A-C587-41E6-9FFC-B413F797BCA5}" type="slidenum">
              <a:rPr lang="en-GB" smtClean="0"/>
              <a:t>2</a:t>
            </a:fld>
            <a:endParaRPr lang="en-GB"/>
          </a:p>
        </p:txBody>
      </p:sp>
    </p:spTree>
    <p:extLst>
      <p:ext uri="{BB962C8B-B14F-4D97-AF65-F5344CB8AC3E}">
        <p14:creationId xmlns:p14="http://schemas.microsoft.com/office/powerpoint/2010/main" val="166790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Michelle’s: Tuition fees </a:t>
            </a:r>
          </a:p>
          <a:p>
            <a:r>
              <a:rPr lang="en-GB" dirty="0" smtClean="0"/>
              <a:t>Quality assurance for student teaching</a:t>
            </a:r>
          </a:p>
          <a:p>
            <a:r>
              <a:rPr lang="en-GB" dirty="0" smtClean="0"/>
              <a:t>Focus on the Student experience</a:t>
            </a:r>
          </a:p>
          <a:p>
            <a:r>
              <a:rPr lang="en-GB" dirty="0" smtClean="0"/>
              <a:t>Emphasis on teaching ‘employability’ skills</a:t>
            </a:r>
          </a:p>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25</a:t>
            </a:fld>
            <a:endParaRPr lang="en-US"/>
          </a:p>
        </p:txBody>
      </p:sp>
    </p:spTree>
    <p:extLst>
      <p:ext uri="{BB962C8B-B14F-4D97-AF65-F5344CB8AC3E}">
        <p14:creationId xmlns:p14="http://schemas.microsoft.com/office/powerpoint/2010/main" val="2743947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1" y="4343400"/>
            <a:ext cx="5486400" cy="4443442"/>
          </a:xfrm>
        </p:spPr>
        <p:txBody>
          <a:bodyPr>
            <a:normAutofit fontScale="92500"/>
          </a:bodyPr>
          <a:lstStyle/>
          <a:p>
            <a:pPr>
              <a:buFont typeface="Arial" pitchFamily="34" charset="0"/>
              <a:buChar char="•"/>
            </a:pPr>
            <a:r>
              <a:rPr lang="en-GB" dirty="0" smtClean="0"/>
              <a:t>This </a:t>
            </a:r>
            <a:r>
              <a:rPr lang="en-GB" b="1" dirty="0" smtClean="0"/>
              <a:t>diversification</a:t>
            </a:r>
            <a:r>
              <a:rPr lang="en-GB" dirty="0" smtClean="0"/>
              <a:t> in the range of academics’ activities will drive more focus on workload allocation, performance management and optimal use of supporting resources and systems to maximise academic productivity.</a:t>
            </a:r>
          </a:p>
          <a:p>
            <a:pPr>
              <a:buFont typeface="Arial" pitchFamily="34" charset="0"/>
              <a:buChar char="•"/>
            </a:pPr>
            <a:r>
              <a:rPr lang="en-GB" dirty="0" smtClean="0"/>
              <a:t>As institutions introduce technologies to enable students to work in ways and at times that suit them, there will be pressures on academic </a:t>
            </a:r>
            <a:r>
              <a:rPr lang="en-GB" b="1" dirty="0" smtClean="0"/>
              <a:t>staff to be available </a:t>
            </a:r>
            <a:r>
              <a:rPr lang="en-GB" dirty="0" smtClean="0"/>
              <a:t>online outside of timetabled hours.</a:t>
            </a:r>
          </a:p>
          <a:p>
            <a:pPr>
              <a:buFont typeface="Arial" pitchFamily="34" charset="0"/>
              <a:buChar char="•"/>
            </a:pPr>
            <a:r>
              <a:rPr lang="en-GB" dirty="0" smtClean="0"/>
              <a:t>there is a growing demand for </a:t>
            </a:r>
            <a:r>
              <a:rPr lang="en-GB" b="1" dirty="0" smtClean="0"/>
              <a:t>cross-disciplinary teaching and research projects</a:t>
            </a:r>
            <a:r>
              <a:rPr lang="en-GB" dirty="0" smtClean="0"/>
              <a:t>, driving a greater requirement for collaboration and cross-faculty provision and projects</a:t>
            </a:r>
          </a:p>
          <a:p>
            <a:pPr>
              <a:buFont typeface="Arial" pitchFamily="34" charset="0"/>
              <a:buChar char="•"/>
            </a:pPr>
            <a:r>
              <a:rPr lang="en-GB" dirty="0" smtClean="0"/>
              <a:t>the need to align academic activities with </a:t>
            </a:r>
            <a:r>
              <a:rPr lang="en-GB" b="1" dirty="0" smtClean="0"/>
              <a:t>institutional strategic priorities </a:t>
            </a:r>
            <a:r>
              <a:rPr lang="en-GB" dirty="0" smtClean="0"/>
              <a:t>is likely to lead to more formal planning of academic activity, demands for greater flexibility, and increased measurement and direction of the whole balance of research/teaching/academic enterprise.</a:t>
            </a:r>
          </a:p>
          <a:p>
            <a:pPr>
              <a:buFont typeface="Arial" pitchFamily="34" charset="0"/>
              <a:buChar char="•"/>
            </a:pPr>
            <a:r>
              <a:rPr lang="en-GB" b="1" dirty="0" smtClean="0"/>
              <a:t>Higher levels of skills </a:t>
            </a:r>
            <a:r>
              <a:rPr lang="en-GB" dirty="0" smtClean="0"/>
              <a:t>will be required in professional services to support wider changes across the institution. This is fuelled by the need for more efficient running of institutions and by the increasing complexity of running such institutions, with a more varied and demanding student population and a diverse and also increasingly demanding workforce</a:t>
            </a:r>
          </a:p>
          <a:p>
            <a:pPr>
              <a:buFont typeface="Arial" pitchFamily="34" charset="0"/>
              <a:buChar char="•"/>
            </a:pPr>
            <a:r>
              <a:rPr lang="en-GB" b="1" dirty="0" smtClean="0"/>
              <a:t>Efficiency and cost saving in support services </a:t>
            </a:r>
            <a:r>
              <a:rPr lang="en-GB" dirty="0" smtClean="0"/>
              <a:t>are seen as essential, with an emphasis on ‘higher quality, lower cost’ as twin objectives. In parallel with the drive to diversify their income, HEIs will continue to strive to reduce their costs. In particular, they will continue to improve their internal processes through better use of technology to automate common processes such as course and student administration, in order to lower costs.</a:t>
            </a:r>
          </a:p>
          <a:p>
            <a:pPr>
              <a:buFont typeface="Arial" pitchFamily="34" charset="0"/>
              <a:buChar char="•"/>
            </a:pPr>
            <a:r>
              <a:rPr lang="en-GB" dirty="0" smtClean="0"/>
              <a:t>The </a:t>
            </a:r>
            <a:r>
              <a:rPr lang="en-GB" b="1" dirty="0" smtClean="0"/>
              <a:t>technician role </a:t>
            </a:r>
            <a:r>
              <a:rPr lang="en-GB" dirty="0" smtClean="0"/>
              <a:t>is increasingly growing to include the demonstration of concepts and theory, and is ultimately moving towards an active teaching role, away from ‘pure technicians’ roles. This increased role in the learning experience will put an onus on technicians to be up to speed with latest technologies and developments in their specialist field.</a:t>
            </a:r>
          </a:p>
          <a:p>
            <a:endParaRPr lang="en-GB" dirty="0"/>
          </a:p>
        </p:txBody>
      </p:sp>
      <p:sp>
        <p:nvSpPr>
          <p:cNvPr id="4" name="Slide Number Placeholder 3"/>
          <p:cNvSpPr>
            <a:spLocks noGrp="1"/>
          </p:cNvSpPr>
          <p:nvPr>
            <p:ph type="sldNum" sz="quarter" idx="10"/>
          </p:nvPr>
        </p:nvSpPr>
        <p:spPr/>
        <p:txBody>
          <a:bodyPr/>
          <a:lstStyle/>
          <a:p>
            <a:fld id="{AF30AFCF-9D36-406B-B73F-AF3D23349E79}" type="slidenum">
              <a:rPr lang="en-GB" smtClean="0"/>
              <a:pPr/>
              <a:t>26</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FA63865-1F8A-C14D-8BB3-4EE4AA8E5D2C}" type="slidenum">
              <a:rPr lang="en-US" smtClean="0"/>
              <a:t>28</a:t>
            </a:fld>
            <a:endParaRPr lang="en-US"/>
          </a:p>
        </p:txBody>
      </p:sp>
    </p:spTree>
    <p:extLst>
      <p:ext uri="{BB962C8B-B14F-4D97-AF65-F5344CB8AC3E}">
        <p14:creationId xmlns:p14="http://schemas.microsoft.com/office/powerpoint/2010/main" val="2283039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Michelle’s: An award from a Professional Body </a:t>
            </a:r>
          </a:p>
          <a:p>
            <a:r>
              <a:rPr lang="en-GB" dirty="0" smtClean="0"/>
              <a:t>Licensed by the Science Council</a:t>
            </a:r>
          </a:p>
          <a:p>
            <a:r>
              <a:rPr lang="en-GB" dirty="0" smtClean="0"/>
              <a:t>A register of all successful registrants</a:t>
            </a:r>
          </a:p>
          <a:p>
            <a:r>
              <a:rPr lang="en-GB" dirty="0" smtClean="0"/>
              <a:t>The award must be renewed yearly</a:t>
            </a:r>
          </a:p>
          <a:p>
            <a:r>
              <a:rPr lang="en-GB" dirty="0" smtClean="0"/>
              <a:t>Allows the use of </a:t>
            </a:r>
            <a:r>
              <a:rPr lang="en-GB" dirty="0" err="1" smtClean="0"/>
              <a:t>Rsci</a:t>
            </a:r>
            <a:r>
              <a:rPr lang="en-GB" dirty="0" smtClean="0"/>
              <a:t> or </a:t>
            </a:r>
            <a:r>
              <a:rPr lang="en-GB" dirty="0" err="1" smtClean="0"/>
              <a:t>RSciTech</a:t>
            </a:r>
            <a:endParaRPr lang="en-GB" dirty="0" smtClean="0"/>
          </a:p>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29</a:t>
            </a:fld>
            <a:endParaRPr lang="en-US"/>
          </a:p>
        </p:txBody>
      </p:sp>
    </p:spTree>
    <p:extLst>
      <p:ext uri="{BB962C8B-B14F-4D97-AF65-F5344CB8AC3E}">
        <p14:creationId xmlns:p14="http://schemas.microsoft.com/office/powerpoint/2010/main" val="42710684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Only institutes licenced by the Science Council (currently 8) can award</a:t>
            </a:r>
          </a:p>
          <a:p>
            <a:r>
              <a:rPr lang="en-GB" dirty="0" smtClean="0"/>
              <a:t>IST is the only professional institute that is specific to technical and specialists – and across all disciplines</a:t>
            </a:r>
          </a:p>
          <a:p>
            <a:r>
              <a:rPr lang="en-GB" dirty="0" err="1" smtClean="0"/>
              <a:t>UoS</a:t>
            </a:r>
            <a:r>
              <a:rPr lang="en-GB" dirty="0" smtClean="0"/>
              <a:t> is</a:t>
            </a:r>
            <a:r>
              <a:rPr lang="en-GB" baseline="0" dirty="0" smtClean="0"/>
              <a:t> in partnership with IST to push forward a tailored pathway to technical careers </a:t>
            </a:r>
          </a:p>
          <a:p>
            <a:r>
              <a:rPr lang="en-GB" baseline="0" dirty="0" smtClean="0"/>
              <a:t>The scheme is designed for</a:t>
            </a:r>
          </a:p>
          <a:p>
            <a:r>
              <a:rPr lang="en-GB" baseline="0" dirty="0" smtClean="0"/>
              <a:t>Apprentice technicians</a:t>
            </a:r>
          </a:p>
          <a:p>
            <a:r>
              <a:rPr lang="en-GB" baseline="0" dirty="0" smtClean="0"/>
              <a:t>Trainee technicians</a:t>
            </a:r>
          </a:p>
          <a:p>
            <a:r>
              <a:rPr lang="en-GB" baseline="0" dirty="0" smtClean="0"/>
              <a:t>Graduate technician </a:t>
            </a:r>
            <a:endParaRPr lang="en-GB" dirty="0"/>
          </a:p>
        </p:txBody>
      </p:sp>
      <p:sp>
        <p:nvSpPr>
          <p:cNvPr id="4" name="Slide Number Placeholder 3"/>
          <p:cNvSpPr>
            <a:spLocks noGrp="1"/>
          </p:cNvSpPr>
          <p:nvPr>
            <p:ph type="sldNum" sz="quarter" idx="10"/>
          </p:nvPr>
        </p:nvSpPr>
        <p:spPr/>
        <p:txBody>
          <a:bodyPr/>
          <a:lstStyle/>
          <a:p>
            <a:fld id="{6943D4C3-B076-4AB8-A1C6-7F72F88070D7}" type="slidenum">
              <a:rPr lang="en-GB" smtClean="0"/>
              <a:pPr/>
              <a:t>30</a:t>
            </a:fld>
            <a:endParaRPr lang="en-GB"/>
          </a:p>
        </p:txBody>
      </p:sp>
    </p:spTree>
    <p:extLst>
      <p:ext uri="{BB962C8B-B14F-4D97-AF65-F5344CB8AC3E}">
        <p14:creationId xmlns:p14="http://schemas.microsoft.com/office/powerpoint/2010/main" val="10888841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 Technicians and technologists working in non-science fields may not be eligible to join the Science Council’s Registers but the IST recognises the exceptional work that technicians and technologists working in non-science fields do. We are committed to providing all our members with a means to endorse their status and to enable them to demonstrate transferable skills, up-to-date professional competence, and continuing professional development. We do this through our </a:t>
            </a:r>
            <a:r>
              <a:rPr lang="en-GB" sz="1200" b="1" i="0" u="none" strike="noStrike" kern="1200" baseline="0" dirty="0" smtClean="0">
                <a:solidFill>
                  <a:schemeClr val="tx1"/>
                </a:solidFill>
                <a:latin typeface="+mn-lt"/>
                <a:ea typeface="+mn-ea"/>
                <a:cs typeface="+mn-cs"/>
              </a:rPr>
              <a:t>Registered Practitioner Scheme </a:t>
            </a:r>
            <a:r>
              <a:rPr lang="en-GB" sz="1200" b="0" i="0" u="none" strike="noStrike" kern="1200" baseline="0" dirty="0" smtClean="0">
                <a:solidFill>
                  <a:schemeClr val="tx1"/>
                </a:solidFill>
                <a:latin typeface="+mn-lt"/>
                <a:ea typeface="+mn-ea"/>
                <a:cs typeface="+mn-cs"/>
              </a:rPr>
              <a:t>and by the designation of </a:t>
            </a:r>
            <a:r>
              <a:rPr lang="en-GB" sz="1200" b="1" i="0" u="none" strike="noStrike" kern="1200" baseline="0" dirty="0" err="1" smtClean="0">
                <a:solidFill>
                  <a:schemeClr val="tx1"/>
                </a:solidFill>
                <a:latin typeface="+mn-lt"/>
                <a:ea typeface="+mn-ea"/>
                <a:cs typeface="+mn-cs"/>
              </a:rPr>
              <a:t>MIScT</a:t>
            </a:r>
            <a:r>
              <a:rPr lang="en-GB" sz="1200" b="1" i="0" u="none" strike="noStrike" kern="1200" baseline="0" dirty="0" smtClean="0">
                <a:solidFill>
                  <a:schemeClr val="tx1"/>
                </a:solidFill>
                <a:latin typeface="+mn-lt"/>
                <a:ea typeface="+mn-ea"/>
                <a:cs typeface="+mn-cs"/>
              </a:rPr>
              <a:t>(</a:t>
            </a:r>
            <a:r>
              <a:rPr lang="en-GB" sz="1200" b="1" i="0" u="none" strike="noStrike" kern="1200" baseline="0" dirty="0" err="1" smtClean="0">
                <a:solidFill>
                  <a:schemeClr val="tx1"/>
                </a:solidFill>
                <a:latin typeface="+mn-lt"/>
                <a:ea typeface="+mn-ea"/>
                <a:cs typeface="+mn-cs"/>
              </a:rPr>
              <a:t>Reg</a:t>
            </a:r>
            <a:r>
              <a:rPr lang="en-GB" sz="1200" b="1" i="0" u="none" strike="noStrike" kern="1200" baseline="0" dirty="0" smtClean="0">
                <a:solidFill>
                  <a:schemeClr val="tx1"/>
                </a:solidFill>
                <a:latin typeface="+mn-lt"/>
                <a:ea typeface="+mn-ea"/>
                <a:cs typeface="+mn-cs"/>
              </a:rPr>
              <a:t>) or </a:t>
            </a:r>
            <a:r>
              <a:rPr lang="en-GB" sz="1200" b="1" i="0" u="none" strike="noStrike" kern="1200" baseline="0" dirty="0" err="1" smtClean="0">
                <a:solidFill>
                  <a:schemeClr val="tx1"/>
                </a:solidFill>
                <a:latin typeface="+mn-lt"/>
                <a:ea typeface="+mn-ea"/>
                <a:cs typeface="+mn-cs"/>
              </a:rPr>
              <a:t>FIScT</a:t>
            </a:r>
            <a:r>
              <a:rPr lang="en-GB" sz="1200" b="1" i="0" u="none" strike="noStrike" kern="1200" baseline="0" dirty="0" smtClean="0">
                <a:solidFill>
                  <a:schemeClr val="tx1"/>
                </a:solidFill>
                <a:latin typeface="+mn-lt"/>
                <a:ea typeface="+mn-ea"/>
                <a:cs typeface="+mn-cs"/>
              </a:rPr>
              <a:t>(</a:t>
            </a:r>
            <a:r>
              <a:rPr lang="en-GB" sz="1200" b="1" i="0" u="none" strike="noStrike" kern="1200" baseline="0" dirty="0" err="1" smtClean="0">
                <a:solidFill>
                  <a:schemeClr val="tx1"/>
                </a:solidFill>
                <a:latin typeface="+mn-lt"/>
                <a:ea typeface="+mn-ea"/>
                <a:cs typeface="+mn-cs"/>
              </a:rPr>
              <a:t>Reg</a:t>
            </a:r>
            <a:r>
              <a:rPr lang="en-GB" sz="1200" b="1" i="0" u="none" strike="noStrike" kern="1200" baseline="0" dirty="0" smtClean="0">
                <a:solidFill>
                  <a:schemeClr val="tx1"/>
                </a:solidFill>
                <a:latin typeface="+mn-lt"/>
                <a:ea typeface="+mn-ea"/>
                <a:cs typeface="+mn-cs"/>
              </a:rPr>
              <a:t>) </a:t>
            </a:r>
            <a:r>
              <a:rPr lang="en-GB" sz="1200" b="0" i="0" u="none" strike="noStrike" kern="1200" baseline="0" dirty="0" smtClean="0">
                <a:solidFill>
                  <a:schemeClr val="tx1"/>
                </a:solidFill>
                <a:latin typeface="+mn-lt"/>
                <a:ea typeface="+mn-ea"/>
                <a:cs typeface="+mn-cs"/>
              </a:rPr>
              <a:t>status to members who meet the criteria.</a:t>
            </a:r>
          </a:p>
          <a:p>
            <a:r>
              <a:rPr lang="en-GB" sz="1200" b="0" i="0" u="none" strike="noStrike" kern="1200" baseline="0" dirty="0" smtClean="0">
                <a:solidFill>
                  <a:schemeClr val="tx1"/>
                </a:solidFill>
                <a:latin typeface="+mn-lt"/>
                <a:ea typeface="+mn-ea"/>
                <a:cs typeface="+mn-cs"/>
              </a:rPr>
              <a:t>Registered Practitioners must have attained a high level of technical proficiency supported by sufficient knowledge of modern technology to enable them to relate to operating practices in their chosen field.</a:t>
            </a:r>
          </a:p>
          <a:p>
            <a:r>
              <a:rPr lang="en-GB" sz="1200" b="0" i="0" u="none" strike="noStrike" kern="1200" baseline="0" dirty="0" smtClean="0">
                <a:solidFill>
                  <a:schemeClr val="tx1"/>
                </a:solidFill>
                <a:latin typeface="+mn-lt"/>
                <a:ea typeface="+mn-ea"/>
                <a:cs typeface="+mn-cs"/>
              </a:rPr>
              <a:t>Criteria for Registration include:</a:t>
            </a:r>
          </a:p>
          <a:p>
            <a:r>
              <a:rPr lang="en-GB" sz="1200" b="0" i="0" u="none" strike="noStrike" kern="1200" baseline="0" dirty="0" smtClean="0">
                <a:solidFill>
                  <a:schemeClr val="tx1"/>
                </a:solidFill>
                <a:latin typeface="+mn-lt"/>
                <a:ea typeface="+mn-ea"/>
                <a:cs typeface="+mn-cs"/>
              </a:rPr>
              <a:t>• Corporate Membership of the Institute of Science &amp; Technology</a:t>
            </a:r>
          </a:p>
          <a:p>
            <a:r>
              <a:rPr lang="en-GB" sz="1200" b="0" i="0" u="none" strike="noStrike" kern="1200" baseline="0" dirty="0" smtClean="0">
                <a:solidFill>
                  <a:schemeClr val="tx1"/>
                </a:solidFill>
                <a:latin typeface="+mn-lt"/>
                <a:ea typeface="+mn-ea"/>
                <a:cs typeface="+mn-cs"/>
              </a:rPr>
              <a:t>• Higher National Certificate or Diploma (other qualifications judged to be of equivalent standard also satisfy the requirements)</a:t>
            </a:r>
          </a:p>
          <a:p>
            <a:r>
              <a:rPr lang="en-GB" sz="1200" b="0" i="0" u="none" strike="noStrike" kern="1200" baseline="0" dirty="0" smtClean="0">
                <a:solidFill>
                  <a:schemeClr val="tx1"/>
                </a:solidFill>
                <a:latin typeface="+mn-lt"/>
                <a:ea typeface="+mn-ea"/>
                <a:cs typeface="+mn-cs"/>
              </a:rPr>
              <a:t>• NVQ/SVQ level 3 or 4 in an appropriate occupational area</a:t>
            </a:r>
          </a:p>
          <a:p>
            <a:r>
              <a:rPr lang="en-GB" sz="1200" b="0" i="0" u="none" strike="noStrike" kern="1200" baseline="0" dirty="0" smtClean="0">
                <a:solidFill>
                  <a:schemeClr val="tx1"/>
                </a:solidFill>
                <a:latin typeface="+mn-lt"/>
                <a:ea typeface="+mn-ea"/>
                <a:cs typeface="+mn-cs"/>
              </a:rPr>
              <a:t>• Completion of the </a:t>
            </a:r>
            <a:r>
              <a:rPr lang="en-GB" sz="1200" b="0" i="0" u="none" strike="noStrike" kern="1200" baseline="0" dirty="0" err="1" smtClean="0">
                <a:solidFill>
                  <a:schemeClr val="tx1"/>
                </a:solidFill>
                <a:latin typeface="+mn-lt"/>
                <a:ea typeface="+mn-ea"/>
                <a:cs typeface="+mn-cs"/>
              </a:rPr>
              <a:t>HEaTED</a:t>
            </a:r>
            <a:r>
              <a:rPr lang="en-GB" sz="1200" b="0" i="0" u="none" strike="noStrike" kern="1200" baseline="0" dirty="0" smtClean="0">
                <a:solidFill>
                  <a:schemeClr val="tx1"/>
                </a:solidFill>
                <a:latin typeface="+mn-lt"/>
                <a:ea typeface="+mn-ea"/>
                <a:cs typeface="+mn-cs"/>
              </a:rPr>
              <a:t>/IST CPD award*</a:t>
            </a:r>
          </a:p>
          <a:p>
            <a:r>
              <a:rPr lang="en-GB" sz="1200" b="0" i="0" u="none" strike="noStrike" kern="1200" baseline="0" dirty="0" smtClean="0">
                <a:solidFill>
                  <a:schemeClr val="tx1"/>
                </a:solidFill>
                <a:latin typeface="+mn-lt"/>
                <a:ea typeface="+mn-ea"/>
                <a:cs typeface="+mn-cs"/>
              </a:rPr>
              <a:t>• Appropriate experience (in terms of breadth, depth and length)</a:t>
            </a:r>
          </a:p>
          <a:p>
            <a:r>
              <a:rPr lang="en-GB" sz="1200" b="0" i="0" u="none" strike="noStrike" kern="1200" baseline="0" dirty="0" smtClean="0">
                <a:solidFill>
                  <a:schemeClr val="tx1"/>
                </a:solidFill>
                <a:latin typeface="+mn-lt"/>
                <a:ea typeface="+mn-ea"/>
                <a:cs typeface="+mn-cs"/>
              </a:rPr>
              <a:t>Importantly, there is also a route for mature applicants who have achieved a high standard of professional competence but who may not have the formal academic qualifications.</a:t>
            </a:r>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32</a:t>
            </a:fld>
            <a:endParaRPr lang="en-US"/>
          </a:p>
        </p:txBody>
      </p:sp>
    </p:spTree>
    <p:extLst>
      <p:ext uri="{BB962C8B-B14F-4D97-AF65-F5344CB8AC3E}">
        <p14:creationId xmlns:p14="http://schemas.microsoft.com/office/powerpoint/2010/main" val="1437545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Aft>
                <a:spcPct val="20000"/>
              </a:spcAft>
              <a:buNone/>
            </a:pPr>
            <a:r>
              <a:rPr lang="en-GB" dirty="0" smtClean="0"/>
              <a:t>Michelle’s: </a:t>
            </a:r>
            <a:r>
              <a:rPr lang="en-US" sz="1200" dirty="0" smtClean="0"/>
              <a:t>Registered Scientists are expected to demonstrate, through a combination of their knowledge and experience, the ability to:</a:t>
            </a:r>
          </a:p>
          <a:p>
            <a:r>
              <a:rPr lang="en-GB" sz="1200" dirty="0" smtClean="0"/>
              <a:t>Identify and use relevant scientific understanding, methods and skills to address broadly-defined, complex problems</a:t>
            </a:r>
          </a:p>
          <a:p>
            <a:r>
              <a:rPr lang="en-GB" sz="1200" dirty="0" smtClean="0"/>
              <a:t>Exercise personal responsibility in planning and implementing tasks</a:t>
            </a:r>
          </a:p>
          <a:p>
            <a:r>
              <a:rPr lang="en-GB" sz="1200" dirty="0" smtClean="0"/>
              <a:t>Demonstrate effective communication and interpersonal skills</a:t>
            </a:r>
          </a:p>
          <a:p>
            <a:r>
              <a:rPr lang="en-GB" sz="1200" dirty="0" smtClean="0"/>
              <a:t>Apply appropriate theoretical and practical methods</a:t>
            </a:r>
          </a:p>
          <a:p>
            <a:r>
              <a:rPr lang="en-GB" sz="1200" dirty="0" smtClean="0"/>
              <a:t>Demonstrate a personal commitment to professional standards</a:t>
            </a:r>
          </a:p>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34</a:t>
            </a:fld>
            <a:endParaRPr lang="en-US"/>
          </a:p>
        </p:txBody>
      </p:sp>
    </p:spTree>
    <p:extLst>
      <p:ext uri="{BB962C8B-B14F-4D97-AF65-F5344CB8AC3E}">
        <p14:creationId xmlns:p14="http://schemas.microsoft.com/office/powerpoint/2010/main" val="12056466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FA63865-1F8A-C14D-8BB3-4EE4AA8E5D2C}" type="slidenum">
              <a:rPr lang="en-US" smtClean="0"/>
              <a:t>35</a:t>
            </a:fld>
            <a:endParaRPr lang="en-US"/>
          </a:p>
        </p:txBody>
      </p:sp>
    </p:spTree>
    <p:extLst>
      <p:ext uri="{BB962C8B-B14F-4D97-AF65-F5344CB8AC3E}">
        <p14:creationId xmlns:p14="http://schemas.microsoft.com/office/powerpoint/2010/main" val="13721366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36</a:t>
            </a:fld>
            <a:endParaRPr lang="en-US"/>
          </a:p>
        </p:txBody>
      </p:sp>
    </p:spTree>
    <p:extLst>
      <p:ext uri="{BB962C8B-B14F-4D97-AF65-F5344CB8AC3E}">
        <p14:creationId xmlns:p14="http://schemas.microsoft.com/office/powerpoint/2010/main" val="3119885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FA63865-1F8A-C14D-8BB3-4EE4AA8E5D2C}" type="slidenum">
              <a:rPr lang="en-US" smtClean="0"/>
              <a:t>37</a:t>
            </a:fld>
            <a:endParaRPr lang="en-US"/>
          </a:p>
        </p:txBody>
      </p:sp>
    </p:spTree>
    <p:extLst>
      <p:ext uri="{BB962C8B-B14F-4D97-AF65-F5344CB8AC3E}">
        <p14:creationId xmlns:p14="http://schemas.microsoft.com/office/powerpoint/2010/main" val="4088573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250 pages 89 recommendations </a:t>
            </a:r>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3</a:t>
            </a:fld>
            <a:endParaRPr lang="en-US"/>
          </a:p>
        </p:txBody>
      </p:sp>
    </p:spTree>
    <p:extLst>
      <p:ext uri="{BB962C8B-B14F-4D97-AF65-F5344CB8AC3E}">
        <p14:creationId xmlns:p14="http://schemas.microsoft.com/office/powerpoint/2010/main" val="37533028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38</a:t>
            </a:fld>
            <a:endParaRPr lang="en-US"/>
          </a:p>
        </p:txBody>
      </p:sp>
    </p:spTree>
    <p:extLst>
      <p:ext uri="{BB962C8B-B14F-4D97-AF65-F5344CB8AC3E}">
        <p14:creationId xmlns:p14="http://schemas.microsoft.com/office/powerpoint/2010/main" val="10065867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FA63865-1F8A-C14D-8BB3-4EE4AA8E5D2C}" type="slidenum">
              <a:rPr lang="en-US" smtClean="0"/>
              <a:t>41</a:t>
            </a:fld>
            <a:endParaRPr lang="en-US"/>
          </a:p>
        </p:txBody>
      </p:sp>
    </p:spTree>
    <p:extLst>
      <p:ext uri="{BB962C8B-B14F-4D97-AF65-F5344CB8AC3E}">
        <p14:creationId xmlns:p14="http://schemas.microsoft.com/office/powerpoint/2010/main" val="1735169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Some indications of where</a:t>
            </a:r>
            <a:r>
              <a:rPr lang="en-GB" baseline="0" dirty="0" smtClean="0"/>
              <a:t> the influence toward change is coming from.</a:t>
            </a:r>
          </a:p>
          <a:p>
            <a:r>
              <a:rPr lang="en-GB" baseline="0" dirty="0" smtClean="0"/>
              <a:t>Lots of past reports but now there is political momentum</a:t>
            </a:r>
          </a:p>
          <a:p>
            <a:r>
              <a:rPr lang="en-GB" baseline="0" dirty="0" smtClean="0"/>
              <a:t>Its not just HE and nor can HE be considered separate from industry.</a:t>
            </a:r>
          </a:p>
          <a:p>
            <a:r>
              <a:rPr lang="en-GB" baseline="0" dirty="0" smtClean="0"/>
              <a:t>HE may be looked at to take the lead – be an example – set the standard - feed industry.</a:t>
            </a:r>
            <a:endParaRPr lang="en-GB" dirty="0"/>
          </a:p>
        </p:txBody>
      </p:sp>
      <p:sp>
        <p:nvSpPr>
          <p:cNvPr id="4" name="Slide Number Placeholder 3"/>
          <p:cNvSpPr>
            <a:spLocks noGrp="1"/>
          </p:cNvSpPr>
          <p:nvPr>
            <p:ph type="sldNum" sz="quarter" idx="10"/>
          </p:nvPr>
        </p:nvSpPr>
        <p:spPr/>
        <p:txBody>
          <a:bodyPr/>
          <a:lstStyle/>
          <a:p>
            <a:fld id="{2F19618A-C587-41E6-9FFC-B413F797BCA5}" type="slidenum">
              <a:rPr lang="en-GB" smtClean="0"/>
              <a:t>5</a:t>
            </a:fld>
            <a:endParaRPr lang="en-GB"/>
          </a:p>
        </p:txBody>
      </p:sp>
    </p:spTree>
    <p:extLst>
      <p:ext uri="{BB962C8B-B14F-4D97-AF65-F5344CB8AC3E}">
        <p14:creationId xmlns:p14="http://schemas.microsoft.com/office/powerpoint/2010/main" val="3707491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Technicians are much sought after by employers but in general do not enjoy the level of recognition and status afforded to other similar level occupations. There are also insufficient female technicians, with untapped resources particularly in the engineering sector. However, professional registration through a professional body is highly valued by employer and technicians alike and plays an important role in up-skilling the existing workforce and raising standards of professionalism. It is also proven to be valuable as registered technicians enjoy significantly higher median wages than technicians in general. </a:t>
            </a:r>
            <a:endParaRPr lang="en-GB" dirty="0"/>
          </a:p>
        </p:txBody>
      </p:sp>
      <p:sp>
        <p:nvSpPr>
          <p:cNvPr id="4" name="Slide Number Placeholder 3"/>
          <p:cNvSpPr>
            <a:spLocks noGrp="1"/>
          </p:cNvSpPr>
          <p:nvPr>
            <p:ph type="sldNum" sz="quarter" idx="10"/>
          </p:nvPr>
        </p:nvSpPr>
        <p:spPr/>
        <p:txBody>
          <a:bodyPr/>
          <a:lstStyle/>
          <a:p>
            <a:fld id="{2F19618A-C587-41E6-9FFC-B413F797BCA5}" type="slidenum">
              <a:rPr lang="en-GB" smtClean="0"/>
              <a:t>6</a:t>
            </a:fld>
            <a:endParaRPr lang="en-GB"/>
          </a:p>
        </p:txBody>
      </p:sp>
    </p:spTree>
    <p:extLst>
      <p:ext uri="{BB962C8B-B14F-4D97-AF65-F5344CB8AC3E}">
        <p14:creationId xmlns:p14="http://schemas.microsoft.com/office/powerpoint/2010/main" val="1037300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Plug identified skills gaps and shortages </a:t>
            </a:r>
          </a:p>
          <a:p>
            <a:r>
              <a:rPr lang="en-GB" sz="1200" b="0" i="0" u="none" strike="noStrike" kern="1200" baseline="0" dirty="0" smtClean="0">
                <a:solidFill>
                  <a:schemeClr val="tx1"/>
                </a:solidFill>
                <a:latin typeface="+mn-lt"/>
                <a:ea typeface="+mn-ea"/>
                <a:cs typeface="+mn-cs"/>
              </a:rPr>
              <a:t>The overall skills needs of the UK have been calculated at 13.5 million expansion and replacement demand job opportunities by 20207. </a:t>
            </a:r>
          </a:p>
          <a:p>
            <a:r>
              <a:rPr lang="en-GB" sz="1200" b="0" i="0" u="none" strike="noStrike" kern="1200" baseline="0" dirty="0" smtClean="0">
                <a:solidFill>
                  <a:schemeClr val="tx1"/>
                </a:solidFill>
                <a:latin typeface="+mn-lt"/>
                <a:ea typeface="+mn-ea"/>
                <a:cs typeface="+mn-cs"/>
              </a:rPr>
              <a:t>Of these 1.5 million will be SET job opportunities, including technicians at all levels 8. About one third of the SET job opportunities will need to be filled by technicians offering a higher skill level – the demand predicted above out to 2020 for 450,000 highly skilled technicians. Many will be filled by aspiring professional technicians. Hence, promoting and developing the </a:t>
            </a:r>
            <a:r>
              <a:rPr lang="en-GB" sz="1200" b="0" i="1" u="none" strike="noStrike" kern="1200" baseline="0" dirty="0" smtClean="0">
                <a:solidFill>
                  <a:schemeClr val="tx1"/>
                </a:solidFill>
                <a:latin typeface="+mn-lt"/>
                <a:ea typeface="+mn-ea"/>
                <a:cs typeface="+mn-cs"/>
              </a:rPr>
              <a:t>professional technician </a:t>
            </a:r>
            <a:r>
              <a:rPr lang="en-GB" sz="1200" b="0" i="0" u="none" strike="noStrike" kern="1200" baseline="0" dirty="0" smtClean="0">
                <a:solidFill>
                  <a:schemeClr val="tx1"/>
                </a:solidFill>
                <a:latin typeface="+mn-lt"/>
                <a:ea typeface="+mn-ea"/>
                <a:cs typeface="+mn-cs"/>
              </a:rPr>
              <a:t>framework will make a significant contribution to helping UK </a:t>
            </a:r>
            <a:r>
              <a:rPr lang="en-GB" sz="1200" b="0" i="0" u="none" strike="noStrike" kern="1200" baseline="0" dirty="0" err="1" smtClean="0">
                <a:solidFill>
                  <a:schemeClr val="tx1"/>
                </a:solidFill>
                <a:latin typeface="+mn-lt"/>
                <a:ea typeface="+mn-ea"/>
                <a:cs typeface="+mn-cs"/>
              </a:rPr>
              <a:t>plc</a:t>
            </a:r>
            <a:r>
              <a:rPr lang="en-GB" sz="1200" b="0" i="0" u="none" strike="noStrike" kern="1200" baseline="0" dirty="0" smtClean="0">
                <a:solidFill>
                  <a:schemeClr val="tx1"/>
                </a:solidFill>
                <a:latin typeface="+mn-lt"/>
                <a:ea typeface="+mn-ea"/>
                <a:cs typeface="+mn-cs"/>
              </a:rPr>
              <a:t> ‘close the gaps’. </a:t>
            </a:r>
          </a:p>
          <a:p>
            <a:r>
              <a:rPr lang="en-GB" sz="1200" b="0" i="0" u="none" strike="noStrike" kern="1200" baseline="0" dirty="0" smtClean="0">
                <a:solidFill>
                  <a:schemeClr val="tx1"/>
                </a:solidFill>
                <a:latin typeface="+mn-lt"/>
                <a:ea typeface="+mn-ea"/>
                <a:cs typeface="+mn-cs"/>
              </a:rPr>
              <a:t>Three key issues continue to fuel the demand. These are spreading sector demand, replacement of less skilled roles with higher skilled ones and the lack of females, particularly higher skilled females, in many areas of SET employment. </a:t>
            </a:r>
          </a:p>
          <a:p>
            <a:r>
              <a:rPr lang="en-GB" sz="1200" b="0" i="0" u="none" strike="noStrike" kern="1200" baseline="0" dirty="0" smtClean="0">
                <a:solidFill>
                  <a:schemeClr val="tx1"/>
                </a:solidFill>
                <a:latin typeface="+mn-lt"/>
                <a:ea typeface="+mn-ea"/>
                <a:cs typeface="+mn-cs"/>
              </a:rPr>
              <a:t>The Royal Academy of Engineering estimate in their 2012 report, Jobs and Growth: the importance of engineering skills to the UK economy, that there will be a requirement for more than 100,000 STEM graduates per annum for the period 2012– 2020 and that this will not be met by newly graduating STEM students who currently number only about 90,000 per year. In fact the gap will be much wider than this because a significant proportion of STEM graduates will ultimately choose to go into non-STEM occupations. It is estimated, for example, that currently 26% of all engineering graduates don’t go on to enter the engineering profession</a:t>
            </a:r>
            <a:r>
              <a:rPr lang="en-GB" sz="1200" b="0" i="0" u="none" strike="noStrike" kern="1200" baseline="0" smtClean="0">
                <a:solidFill>
                  <a:schemeClr val="tx1"/>
                </a:solidFill>
                <a:latin typeface="+mn-lt"/>
                <a:ea typeface="+mn-ea"/>
                <a:cs typeface="+mn-cs"/>
              </a:rPr>
              <a:t>. </a:t>
            </a: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FA63865-1F8A-C14D-8BB3-4EE4AA8E5D2C}" type="slidenum">
              <a:rPr lang="en-US" smtClean="0"/>
              <a:t>7</a:t>
            </a:fld>
            <a:endParaRPr lang="en-US"/>
          </a:p>
        </p:txBody>
      </p:sp>
    </p:spTree>
    <p:extLst>
      <p:ext uri="{BB962C8B-B14F-4D97-AF65-F5344CB8AC3E}">
        <p14:creationId xmlns:p14="http://schemas.microsoft.com/office/powerpoint/2010/main" val="2229264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Government through the Department of Business Innovation and skills and in partnership with HEFCE and the Science Council have researched all sectors in the UK employing technical staff and have concluded that the weakest area is the HE sector. Very few technical staff can prove competency although their work can impact on  UNIVERSITY’S REPUTATION BOTH IN TEACHING AND RESEARCH. External funders are already asking for proof of competency with the Research Councils, EU and eventually REF requiring a return.</a:t>
            </a:r>
            <a:endParaRPr lang="en-US" dirty="0"/>
          </a:p>
        </p:txBody>
      </p:sp>
      <p:sp>
        <p:nvSpPr>
          <p:cNvPr id="4" name="Slide Number Placeholder 3"/>
          <p:cNvSpPr>
            <a:spLocks noGrp="1"/>
          </p:cNvSpPr>
          <p:nvPr>
            <p:ph type="sldNum" sz="quarter" idx="10"/>
          </p:nvPr>
        </p:nvSpPr>
        <p:spPr/>
        <p:txBody>
          <a:bodyPr/>
          <a:lstStyle/>
          <a:p>
            <a:fld id="{C43C4656-C017-6342-8AC9-E971CDA95F61}" type="slidenum">
              <a:rPr lang="en-US" smtClean="0">
                <a:solidFill>
                  <a:prstClr val="black"/>
                </a:solidFill>
              </a:rPr>
              <a:pPr/>
              <a:t>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May 2012 the Government completed the final piece of the Technical registration</a:t>
            </a:r>
            <a:r>
              <a:rPr lang="en-US" baseline="0" dirty="0" smtClean="0"/>
              <a:t> Scheme by launching the National Professional Technician Scheme. Giving the technical community what they had been shouting and demanding for the last 20 years and a recognition of their professionalism and a counter to the second class citizen status that had blighted moral amongst this group </a:t>
            </a:r>
            <a:r>
              <a:rPr lang="en-US" baseline="0" smtClean="0"/>
              <a:t>of staff.</a:t>
            </a:r>
            <a:endParaRPr lang="en-US" dirty="0"/>
          </a:p>
        </p:txBody>
      </p:sp>
      <p:sp>
        <p:nvSpPr>
          <p:cNvPr id="4" name="Slide Number Placeholder 3"/>
          <p:cNvSpPr>
            <a:spLocks noGrp="1"/>
          </p:cNvSpPr>
          <p:nvPr>
            <p:ph type="sldNum" sz="quarter" idx="10"/>
          </p:nvPr>
        </p:nvSpPr>
        <p:spPr/>
        <p:txBody>
          <a:bodyPr/>
          <a:lstStyle/>
          <a:p>
            <a:fld id="{C43C4656-C017-6342-8AC9-E971CDA95F61}"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May 2012 the Government completed the final piece of the Technical registration Scheme by launching the National Professional Technician Scheme. Giving the technical community what they had been shouting and demanding for the last 20 years and a recognition of their professionalism and a counter to the second class citizen status that had blighted moral amongst this group of staff.</a:t>
            </a:r>
          </a:p>
          <a:p>
            <a:endParaRPr lang="en-GB" dirty="0"/>
          </a:p>
        </p:txBody>
      </p:sp>
      <p:sp>
        <p:nvSpPr>
          <p:cNvPr id="4" name="Slide Number Placeholder 3"/>
          <p:cNvSpPr>
            <a:spLocks noGrp="1"/>
          </p:cNvSpPr>
          <p:nvPr>
            <p:ph type="sldNum" sz="quarter" idx="10"/>
          </p:nvPr>
        </p:nvSpPr>
        <p:spPr/>
        <p:txBody>
          <a:bodyPr/>
          <a:lstStyle/>
          <a:p>
            <a:fld id="{CFA63865-1F8A-C14D-8BB3-4EE4AA8E5D2C}" type="slidenum">
              <a:rPr lang="en-US" smtClean="0"/>
              <a:t>12</a:t>
            </a:fld>
            <a:endParaRPr lang="en-US"/>
          </a:p>
        </p:txBody>
      </p:sp>
    </p:spTree>
    <p:extLst>
      <p:ext uri="{BB962C8B-B14F-4D97-AF65-F5344CB8AC3E}">
        <p14:creationId xmlns:p14="http://schemas.microsoft.com/office/powerpoint/2010/main" val="3365050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68760"/>
            <a:ext cx="7772400" cy="1470025"/>
          </a:xfrm>
        </p:spPr>
        <p:txBody>
          <a:bodyPr/>
          <a:lstStyle>
            <a:lvl1pPr>
              <a:defRPr>
                <a:solidFill>
                  <a:srgbClr val="1B75BC"/>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140968"/>
            <a:ext cx="6400800" cy="2448272"/>
          </a:xfrm>
        </p:spPr>
        <p:txBody>
          <a:bodyPr/>
          <a:lstStyle>
            <a:lvl1pPr marL="0" indent="0" algn="ctr">
              <a:buNone/>
              <a:defRPr>
                <a:solidFill>
                  <a:srgbClr val="00AEEF"/>
                </a:solidFill>
                <a:latin typeface="Akkurat"/>
                <a:cs typeface="Akkura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0" y="1988820"/>
            <a:ext cx="3139757" cy="24561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5" name="Picture Placeholder 2"/>
          <p:cNvSpPr>
            <a:spLocks noGrp="1"/>
          </p:cNvSpPr>
          <p:nvPr>
            <p:ph type="pic" idx="10"/>
          </p:nvPr>
        </p:nvSpPr>
        <p:spPr>
          <a:xfrm>
            <a:off x="611505" y="1988820"/>
            <a:ext cx="3240405" cy="25203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3590315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0" y="1988820"/>
            <a:ext cx="3139757" cy="24561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5" name="Picture Placeholder 2"/>
          <p:cNvSpPr>
            <a:spLocks noGrp="1"/>
          </p:cNvSpPr>
          <p:nvPr>
            <p:ph type="pic" idx="10"/>
          </p:nvPr>
        </p:nvSpPr>
        <p:spPr>
          <a:xfrm>
            <a:off x="611505" y="1988820"/>
            <a:ext cx="3240405" cy="25203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303342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vl1pPr>
          </a:lstStyle>
          <a:p>
            <a:pPr lvl="0"/>
            <a:r>
              <a:rPr lang="en-US" smtClean="0"/>
              <a:t>Click to edit Master text styles</a:t>
            </a:r>
          </a:p>
        </p:txBody>
      </p:sp>
    </p:spTree>
    <p:extLst>
      <p:ext uri="{BB962C8B-B14F-4D97-AF65-F5344CB8AC3E}">
        <p14:creationId xmlns:p14="http://schemas.microsoft.com/office/powerpoint/2010/main" val="3624797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41434" y="269776"/>
            <a:ext cx="6519121" cy="1143000"/>
          </a:xfrm>
        </p:spPr>
        <p:txBody>
          <a:bodyPr/>
          <a:lstStyle>
            <a:lvl1pPr>
              <a:defRPr>
                <a:solidFill>
                  <a:srgbClr val="1B75BC"/>
                </a:solidFill>
              </a:defRPr>
            </a:lvl1pPr>
          </a:lstStyle>
          <a:p>
            <a:r>
              <a:rPr lang="en-US" dirty="0" smtClean="0"/>
              <a:t>Click to edit Master</a:t>
            </a:r>
            <a:endParaRPr lang="en-GB" dirty="0"/>
          </a:p>
        </p:txBody>
      </p:sp>
      <p:sp>
        <p:nvSpPr>
          <p:cNvPr id="3" name="Content Placeholder 2"/>
          <p:cNvSpPr>
            <a:spLocks noGrp="1"/>
          </p:cNvSpPr>
          <p:nvPr>
            <p:ph idx="1"/>
          </p:nvPr>
        </p:nvSpPr>
        <p:spPr>
          <a:xfrm>
            <a:off x="323528" y="1556792"/>
            <a:ext cx="8640960" cy="4104456"/>
          </a:xfrm>
        </p:spPr>
        <p:txBody>
          <a:bodyPr/>
          <a:lstStyle>
            <a:lvl1pPr>
              <a:defRPr>
                <a:solidFill>
                  <a:srgbClr val="00AEEF"/>
                </a:solidFill>
                <a:latin typeface="Akkurat"/>
                <a:cs typeface="Akkurat"/>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B75BC"/>
                </a:solidFill>
              </a:defRPr>
            </a:lvl1pPr>
          </a:lstStyle>
          <a:p>
            <a:r>
              <a:rPr lang="en-US" dirty="0" smtClean="0"/>
              <a:t>Click to edit Master title style</a:t>
            </a:r>
            <a:endParaRPr lang="en-GB" dirty="0"/>
          </a:p>
        </p:txBody>
      </p:sp>
      <p:sp>
        <p:nvSpPr>
          <p:cNvPr id="3" name="Content Placeholder 2"/>
          <p:cNvSpPr>
            <a:spLocks noGrp="1"/>
          </p:cNvSpPr>
          <p:nvPr>
            <p:ph sz="half" idx="1"/>
          </p:nvPr>
        </p:nvSpPr>
        <p:spPr>
          <a:xfrm>
            <a:off x="467544" y="2636913"/>
            <a:ext cx="4028256" cy="3096344"/>
          </a:xfrm>
        </p:spPr>
        <p:txBody>
          <a:bodyPr/>
          <a:lstStyle>
            <a:lvl1pPr>
              <a:defRPr sz="2800">
                <a:solidFill>
                  <a:srgbClr val="1B75BC"/>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572000" y="2636913"/>
            <a:ext cx="4114800" cy="3096344"/>
          </a:xfrm>
        </p:spPr>
        <p:txBody>
          <a:bodyPr/>
          <a:lstStyle>
            <a:lvl1pPr>
              <a:defRPr sz="2800">
                <a:solidFill>
                  <a:srgbClr val="1B75BC"/>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B75BC"/>
                </a:solidFill>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rgbClr val="1B75B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solidFill>
                  <a:srgbClr val="00AEEF"/>
                </a:solidFill>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1B75B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solidFill>
                  <a:srgbClr val="00AEEF"/>
                </a:solidFill>
              </a:defRPr>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E0540B8-08F6-4240-AD14-7F536C85A79A}" type="datetimeFigureOut">
              <a:rPr lang="en-GB" smtClean="0"/>
              <a:pPr/>
              <a:t>27/03/2013</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03B813C6-6B3C-431A-B0AD-74882FCFF07A}"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187624" y="1340768"/>
            <a:ext cx="684076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5" name="Title 1"/>
          <p:cNvSpPr>
            <a:spLocks noGrp="1"/>
          </p:cNvSpPr>
          <p:nvPr>
            <p:ph type="title"/>
          </p:nvPr>
        </p:nvSpPr>
        <p:spPr>
          <a:xfrm>
            <a:off x="2483768" y="269776"/>
            <a:ext cx="6336704" cy="1143000"/>
          </a:xfrm>
        </p:spPr>
        <p:txBody>
          <a:bodyPr/>
          <a:lstStyle>
            <a:lvl1pPr>
              <a:defRPr>
                <a:solidFill>
                  <a:srgbClr val="1B75BC"/>
                </a:solidFill>
              </a:defRPr>
            </a:lvl1pPr>
          </a:lstStyle>
          <a:p>
            <a:r>
              <a:rPr lang="en-US" dirty="0" smtClean="0"/>
              <a:t>Click to edit Master</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0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0" y="1988820"/>
            <a:ext cx="3139757" cy="24561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5" name="Picture Placeholder 2"/>
          <p:cNvSpPr>
            <a:spLocks noGrp="1"/>
          </p:cNvSpPr>
          <p:nvPr>
            <p:ph type="pic" idx="10"/>
          </p:nvPr>
        </p:nvSpPr>
        <p:spPr>
          <a:xfrm>
            <a:off x="611505" y="1988820"/>
            <a:ext cx="3240405" cy="25203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2018217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0" y="1988820"/>
            <a:ext cx="3139757" cy="24561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5" name="Picture Placeholder 2"/>
          <p:cNvSpPr>
            <a:spLocks noGrp="1"/>
          </p:cNvSpPr>
          <p:nvPr>
            <p:ph type="pic" idx="10"/>
          </p:nvPr>
        </p:nvSpPr>
        <p:spPr>
          <a:xfrm>
            <a:off x="611505" y="1988820"/>
            <a:ext cx="3240405" cy="25203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1263678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0" y="1988820"/>
            <a:ext cx="3139757" cy="245618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5" name="Picture Placeholder 2"/>
          <p:cNvSpPr>
            <a:spLocks noGrp="1"/>
          </p:cNvSpPr>
          <p:nvPr>
            <p:ph type="pic" idx="10"/>
          </p:nvPr>
        </p:nvSpPr>
        <p:spPr>
          <a:xfrm>
            <a:off x="611505" y="1988820"/>
            <a:ext cx="3240405" cy="25203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404093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421904"/>
            <a:ext cx="8229600" cy="1143000"/>
          </a:xfrm>
          <a:prstGeom prst="rect">
            <a:avLst/>
          </a:prstGeom>
        </p:spPr>
        <p:txBody>
          <a:bodyPr vert="horz" lIns="91440" tIns="45720" rIns="91440" bIns="45720" rtlCol="0" anchor="ctr">
            <a:normAutofit/>
          </a:bodyPr>
          <a:lstStyle/>
          <a:p>
            <a:r>
              <a:rPr lang="en-GB" dirty="0" smtClean="0">
                <a:solidFill>
                  <a:srgbClr val="1B75BC"/>
                </a:solidFill>
                <a:latin typeface="Akkurat-Bold" pitchFamily="2" charset="0"/>
              </a:rPr>
              <a:t>Title use </a:t>
            </a:r>
            <a:r>
              <a:rPr lang="en-GB" dirty="0" err="1" smtClean="0">
                <a:solidFill>
                  <a:srgbClr val="1B75BC"/>
                </a:solidFill>
                <a:latin typeface="Akkurat-Bold" pitchFamily="2" charset="0"/>
              </a:rPr>
              <a:t>Akkurat</a:t>
            </a:r>
            <a:r>
              <a:rPr lang="en-GB" dirty="0" smtClean="0">
                <a:solidFill>
                  <a:srgbClr val="1B75BC"/>
                </a:solidFill>
                <a:latin typeface="Akkurat-Bold" pitchFamily="2" charset="0"/>
              </a:rPr>
              <a:t>-Bold</a:t>
            </a:r>
            <a:br>
              <a:rPr lang="en-GB" dirty="0" smtClean="0">
                <a:solidFill>
                  <a:srgbClr val="1B75BC"/>
                </a:solidFill>
                <a:latin typeface="Akkurat-Bold" pitchFamily="2" charset="0"/>
              </a:rPr>
            </a:br>
            <a:r>
              <a:rPr lang="en-GB" dirty="0" smtClean="0">
                <a:solidFill>
                  <a:srgbClr val="1B75BC"/>
                </a:solidFill>
                <a:latin typeface="Akkurat-Bold" pitchFamily="2" charset="0"/>
              </a:rPr>
              <a:t>RGB: 27, 117, 188</a:t>
            </a:r>
            <a:endParaRPr lang="en-GB" dirty="0"/>
          </a:p>
        </p:txBody>
      </p:sp>
      <p:sp>
        <p:nvSpPr>
          <p:cNvPr id="3" name="Text Placeholder 2"/>
          <p:cNvSpPr>
            <a:spLocks noGrp="1"/>
          </p:cNvSpPr>
          <p:nvPr>
            <p:ph type="body" idx="1"/>
          </p:nvPr>
        </p:nvSpPr>
        <p:spPr>
          <a:xfrm>
            <a:off x="467544" y="2708921"/>
            <a:ext cx="8208912" cy="3024336"/>
          </a:xfrm>
          <a:prstGeom prst="rect">
            <a:avLst/>
          </a:prstGeom>
        </p:spPr>
        <p:txBody>
          <a:bodyPr vert="horz" lIns="91440" tIns="45720" rIns="91440" bIns="45720" rtlCol="0">
            <a:normAutofit/>
          </a:bodyPr>
          <a:lstStyle/>
          <a:p>
            <a:r>
              <a:rPr lang="en-GB" dirty="0" smtClean="0">
                <a:solidFill>
                  <a:srgbClr val="00AEEF"/>
                </a:solidFill>
                <a:latin typeface="Akkurat" pitchFamily="2" charset="0"/>
              </a:rPr>
              <a:t>Text use </a:t>
            </a:r>
            <a:r>
              <a:rPr lang="en-GB" dirty="0" err="1" smtClean="0">
                <a:solidFill>
                  <a:srgbClr val="00AEEF"/>
                </a:solidFill>
                <a:latin typeface="Akkurat" pitchFamily="2" charset="0"/>
              </a:rPr>
              <a:t>Akkurat</a:t>
            </a:r>
            <a:r>
              <a:rPr lang="en-GB" dirty="0" smtClean="0">
                <a:solidFill>
                  <a:srgbClr val="00AEEF"/>
                </a:solidFill>
                <a:latin typeface="Akkurat" pitchFamily="2" charset="0"/>
              </a:rPr>
              <a:t>-Regular RGB: 0, 174, 239</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pic>
        <p:nvPicPr>
          <p:cNvPr id="8" name="Picture 7" descr="tuoslogo_key_rgb_lo.gif"/>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 y="6212440"/>
            <a:ext cx="1378634" cy="553583"/>
          </a:xfrm>
          <a:prstGeom prst="rect">
            <a:avLst/>
          </a:prstGeom>
        </p:spPr>
      </p:pic>
      <p:pic>
        <p:nvPicPr>
          <p:cNvPr id="4" name="Picture 3" descr="IST_rgb.jp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98212" y="188640"/>
            <a:ext cx="946999" cy="514745"/>
          </a:xfrm>
          <a:prstGeom prst="rect">
            <a:avLst/>
          </a:prstGeom>
        </p:spPr>
      </p:pic>
      <p:pic>
        <p:nvPicPr>
          <p:cNvPr id="7" name="Picture 6"/>
          <p:cNvPicPr>
            <a:picLocks noChangeAspect="1"/>
          </p:cNvPicPr>
          <p:nvPr userDrawn="1"/>
        </p:nvPicPr>
        <p:blipFill>
          <a:blip r:embed="rId16"/>
          <a:stretch>
            <a:fillRect/>
          </a:stretch>
        </p:blipFill>
        <p:spPr>
          <a:xfrm>
            <a:off x="1453276" y="6208567"/>
            <a:ext cx="586540" cy="557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7" r:id="rId6"/>
    <p:sldLayoutId id="2147483678" r:id="rId7"/>
    <p:sldLayoutId id="2147483679" r:id="rId8"/>
    <p:sldLayoutId id="2147483670" r:id="rId9"/>
    <p:sldLayoutId id="2147483672" r:id="rId10"/>
    <p:sldLayoutId id="2147483674" r:id="rId11"/>
    <p:sldLayoutId id="2147483676" r:id="rId12"/>
  </p:sldLayoutIdLst>
  <p:txStyles>
    <p:titleStyle>
      <a:lvl1pPr algn="l" defTabSz="914400" rtl="0" eaLnBrk="1" latinLnBrk="0" hangingPunct="1">
        <a:spcBef>
          <a:spcPct val="0"/>
        </a:spcBef>
        <a:buNone/>
        <a:defRPr sz="4400" kern="1200">
          <a:solidFill>
            <a:schemeClr val="tx1"/>
          </a:solidFill>
          <a:latin typeface="Akkurat-Bold"/>
          <a:ea typeface="+mj-ea"/>
          <a:cs typeface="Akkurat-Bold"/>
        </a:defRPr>
      </a:lvl1pPr>
    </p:titleStyle>
    <p:bodyStyle>
      <a:lvl1pPr marL="457200" indent="-457200" algn="l" defTabSz="9144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AEEF"/>
          </a:solidFill>
          <a:latin typeface="Akkurat"/>
          <a:ea typeface="+mn-ea"/>
          <a:cs typeface="Akkurat"/>
        </a:defRPr>
      </a:lvl2pPr>
      <a:lvl3pPr marL="1143000" indent="-228600" algn="l" defTabSz="914400" rtl="0" eaLnBrk="1" latinLnBrk="0" hangingPunct="1">
        <a:spcBef>
          <a:spcPct val="20000"/>
        </a:spcBef>
        <a:buFont typeface="Arial" pitchFamily="34" charset="0"/>
        <a:buChar char="•"/>
        <a:defRPr sz="2400" kern="1200">
          <a:solidFill>
            <a:srgbClr val="00AEEF"/>
          </a:solidFill>
          <a:latin typeface="Akkurat"/>
          <a:ea typeface="+mn-ea"/>
          <a:cs typeface="Akkurat"/>
        </a:defRPr>
      </a:lvl3pPr>
      <a:lvl4pPr marL="1600200" indent="-228600" algn="l" defTabSz="914400" rtl="0" eaLnBrk="1" latinLnBrk="0" hangingPunct="1">
        <a:spcBef>
          <a:spcPct val="20000"/>
        </a:spcBef>
        <a:buFont typeface="Arial" pitchFamily="34" charset="0"/>
        <a:buChar char="–"/>
        <a:defRPr sz="2000" kern="1200">
          <a:solidFill>
            <a:srgbClr val="00AEEF"/>
          </a:solidFill>
          <a:latin typeface="Akkurat"/>
          <a:ea typeface="+mn-ea"/>
          <a:cs typeface="Akkurat"/>
        </a:defRPr>
      </a:lvl4pPr>
      <a:lvl5pPr marL="2057400" indent="-228600" algn="l" defTabSz="914400" rtl="0" eaLnBrk="1" latinLnBrk="0" hangingPunct="1">
        <a:spcBef>
          <a:spcPct val="20000"/>
        </a:spcBef>
        <a:buFont typeface="Arial" pitchFamily="34" charset="0"/>
        <a:buChar char="»"/>
        <a:defRPr sz="2000" kern="1200">
          <a:solidFill>
            <a:srgbClr val="00AEEF"/>
          </a:solidFill>
          <a:latin typeface="Akkurat"/>
          <a:ea typeface="+mn-ea"/>
          <a:cs typeface="Akkura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a:t>Professional Registration Scheme</a:t>
            </a:r>
          </a:p>
        </p:txBody>
      </p:sp>
      <p:sp>
        <p:nvSpPr>
          <p:cNvPr id="3" name="Subtitle 2"/>
          <p:cNvSpPr>
            <a:spLocks noGrp="1"/>
          </p:cNvSpPr>
          <p:nvPr>
            <p:ph type="subTitle" idx="1"/>
          </p:nvPr>
        </p:nvSpPr>
        <p:spPr/>
        <p:txBody>
          <a:bodyPr/>
          <a:lstStyle/>
          <a:p>
            <a:r>
              <a:rPr lang="en-US" dirty="0" smtClean="0"/>
              <a:t>Ian </a:t>
            </a:r>
            <a:r>
              <a:rPr lang="en-US" dirty="0" err="1" smtClean="0"/>
              <a:t>Moulson</a:t>
            </a:r>
            <a:r>
              <a:rPr lang="en-US" dirty="0" smtClean="0"/>
              <a:t>  </a:t>
            </a:r>
            <a:r>
              <a:rPr lang="en-US" dirty="0" err="1" smtClean="0"/>
              <a:t>FIScT</a:t>
            </a:r>
            <a:r>
              <a:rPr lang="en-US" dirty="0" smtClean="0"/>
              <a:t> </a:t>
            </a:r>
            <a:r>
              <a:rPr lang="en-US" dirty="0" err="1" smtClean="0"/>
              <a:t>RSci</a:t>
            </a:r>
            <a:endParaRPr lang="en-US" dirty="0" smtClean="0"/>
          </a:p>
          <a:p>
            <a:r>
              <a:rPr lang="en-US" sz="1800" dirty="0" smtClean="0"/>
              <a:t>Faculty of Engineering</a:t>
            </a:r>
          </a:p>
          <a:p>
            <a:r>
              <a:rPr lang="en-US" sz="1800" dirty="0" smtClean="0"/>
              <a:t>Sheffield University</a:t>
            </a:r>
            <a:endParaRPr lang="en-US" sz="1800" dirty="0"/>
          </a:p>
        </p:txBody>
      </p:sp>
    </p:spTree>
    <p:extLst>
      <p:ext uri="{BB962C8B-B14F-4D97-AF65-F5344CB8AC3E}">
        <p14:creationId xmlns:p14="http://schemas.microsoft.com/office/powerpoint/2010/main" val="4183704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fontScale="77500" lnSpcReduction="20000"/>
          </a:bodyPr>
          <a:lstStyle/>
          <a:p>
            <a:pPr marL="0" indent="0">
              <a:buNone/>
            </a:pPr>
            <a:r>
              <a:rPr lang="en-GB" b="1" dirty="0">
                <a:solidFill>
                  <a:srgbClr val="600E69"/>
                </a:solidFill>
                <a:latin typeface="DIN"/>
              </a:rPr>
              <a:t>The case for professional </a:t>
            </a:r>
            <a:r>
              <a:rPr lang="en-GB" b="1" dirty="0" smtClean="0">
                <a:solidFill>
                  <a:srgbClr val="600E69"/>
                </a:solidFill>
                <a:latin typeface="DIN"/>
              </a:rPr>
              <a:t>technician</a:t>
            </a:r>
          </a:p>
          <a:p>
            <a:pPr marL="0" indent="0">
              <a:buNone/>
            </a:pPr>
            <a:endParaRPr lang="en-GB" b="1" dirty="0" smtClean="0">
              <a:solidFill>
                <a:srgbClr val="600E69"/>
              </a:solidFill>
              <a:latin typeface="DIN"/>
            </a:endParaRPr>
          </a:p>
          <a:p>
            <a:r>
              <a:rPr lang="en-GB" dirty="0" smtClean="0">
                <a:solidFill>
                  <a:srgbClr val="57585A"/>
                </a:solidFill>
                <a:latin typeface="DIN"/>
              </a:rPr>
              <a:t>The </a:t>
            </a:r>
            <a:r>
              <a:rPr lang="en-GB" dirty="0">
                <a:solidFill>
                  <a:srgbClr val="57585A"/>
                </a:solidFill>
                <a:latin typeface="DIN"/>
              </a:rPr>
              <a:t>higher technical skills gap that has been identified is 450,000 new job opportunities in science, engineering and technology (SET) by 2020. This creates an urgent need to recognise and celebrate our technicians of today, whilst growing and strengthening those of tomorrow. They are highly productive people, technically qualified to a minimum of Level 3, committed to continuous professional development and found in just about every area and walk of life. </a:t>
            </a:r>
            <a:endParaRPr lang="en-GB" dirty="0"/>
          </a:p>
        </p:txBody>
      </p:sp>
    </p:spTree>
    <p:extLst>
      <p:ext uri="{BB962C8B-B14F-4D97-AF65-F5344CB8AC3E}">
        <p14:creationId xmlns:p14="http://schemas.microsoft.com/office/powerpoint/2010/main" val="3340130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1814" y="358219"/>
            <a:ext cx="6519121" cy="1271374"/>
          </a:xfrm>
        </p:spPr>
        <p:txBody>
          <a:bodyPr>
            <a:noAutofit/>
          </a:bodyPr>
          <a:lstStyle/>
          <a:p>
            <a:r>
              <a:rPr lang="en-GB" sz="3200" dirty="0">
                <a:solidFill>
                  <a:srgbClr val="57585A"/>
                </a:solidFill>
                <a:latin typeface="+mn-lt"/>
              </a:rPr>
              <a:t>The attributes of the </a:t>
            </a:r>
            <a:r>
              <a:rPr lang="en-GB" sz="3200" i="1" dirty="0">
                <a:solidFill>
                  <a:srgbClr val="7030A0"/>
                </a:solidFill>
                <a:latin typeface="+mn-lt"/>
              </a:rPr>
              <a:t>professional technician</a:t>
            </a:r>
            <a:r>
              <a:rPr lang="en-GB" sz="3200" i="1" dirty="0">
                <a:solidFill>
                  <a:srgbClr val="57585A"/>
                </a:solidFill>
                <a:latin typeface="+mn-lt"/>
              </a:rPr>
              <a:t> </a:t>
            </a:r>
            <a:r>
              <a:rPr lang="en-GB" sz="3200" dirty="0">
                <a:solidFill>
                  <a:srgbClr val="57585A"/>
                </a:solidFill>
                <a:latin typeface="+mn-lt"/>
              </a:rPr>
              <a:t>are clearly distinguishable: </a:t>
            </a:r>
            <a:br>
              <a:rPr lang="en-GB" sz="3200" dirty="0">
                <a:solidFill>
                  <a:srgbClr val="57585A"/>
                </a:solidFill>
                <a:latin typeface="+mn-lt"/>
              </a:rPr>
            </a:br>
            <a:endParaRPr lang="en-GB" sz="3200" dirty="0">
              <a:latin typeface="+mn-lt"/>
            </a:endParaRPr>
          </a:p>
        </p:txBody>
      </p:sp>
      <p:sp>
        <p:nvSpPr>
          <p:cNvPr id="3" name="Content Placeholder 2"/>
          <p:cNvSpPr>
            <a:spLocks noGrp="1"/>
          </p:cNvSpPr>
          <p:nvPr>
            <p:ph idx="1"/>
          </p:nvPr>
        </p:nvSpPr>
        <p:spPr>
          <a:xfrm>
            <a:off x="276394" y="1706252"/>
            <a:ext cx="8640960" cy="4332068"/>
          </a:xfrm>
        </p:spPr>
        <p:txBody>
          <a:bodyPr>
            <a:normAutofit fontScale="62500" lnSpcReduction="20000"/>
          </a:bodyPr>
          <a:lstStyle/>
          <a:p>
            <a:r>
              <a:rPr lang="en-GB" dirty="0" smtClean="0">
                <a:solidFill>
                  <a:srgbClr val="57585A"/>
                </a:solidFill>
                <a:latin typeface="DIN"/>
              </a:rPr>
              <a:t>They </a:t>
            </a:r>
            <a:r>
              <a:rPr lang="en-GB" dirty="0">
                <a:solidFill>
                  <a:srgbClr val="57585A"/>
                </a:solidFill>
                <a:latin typeface="DIN"/>
              </a:rPr>
              <a:t>develop valuable skills through their careers, many of which are transferable across employment sectors </a:t>
            </a:r>
            <a:endParaRPr lang="en-GB" dirty="0" smtClean="0">
              <a:solidFill>
                <a:srgbClr val="57585A"/>
              </a:solidFill>
              <a:latin typeface="DIN"/>
            </a:endParaRPr>
          </a:p>
          <a:p>
            <a:pPr marL="0" indent="0">
              <a:buNone/>
            </a:pPr>
            <a:endParaRPr lang="en-GB" dirty="0">
              <a:solidFill>
                <a:srgbClr val="57585A"/>
              </a:solidFill>
              <a:latin typeface="DIN"/>
            </a:endParaRPr>
          </a:p>
          <a:p>
            <a:r>
              <a:rPr lang="en-GB" dirty="0" smtClean="0">
                <a:solidFill>
                  <a:srgbClr val="57585A"/>
                </a:solidFill>
                <a:latin typeface="DIN"/>
              </a:rPr>
              <a:t>They </a:t>
            </a:r>
            <a:r>
              <a:rPr lang="en-GB" dirty="0">
                <a:solidFill>
                  <a:srgbClr val="57585A"/>
                </a:solidFill>
                <a:latin typeface="DIN"/>
              </a:rPr>
              <a:t>take pride in their work and take continuous professional development seriously </a:t>
            </a:r>
            <a:endParaRPr lang="en-GB" dirty="0" smtClean="0">
              <a:solidFill>
                <a:srgbClr val="57585A"/>
              </a:solidFill>
              <a:latin typeface="DIN"/>
            </a:endParaRPr>
          </a:p>
          <a:p>
            <a:pPr marL="0" indent="0">
              <a:buNone/>
            </a:pPr>
            <a:endParaRPr lang="en-GB" dirty="0">
              <a:solidFill>
                <a:srgbClr val="57585A"/>
              </a:solidFill>
              <a:latin typeface="DIN"/>
            </a:endParaRPr>
          </a:p>
          <a:p>
            <a:r>
              <a:rPr lang="en-GB" dirty="0" smtClean="0">
                <a:solidFill>
                  <a:srgbClr val="57585A"/>
                </a:solidFill>
                <a:latin typeface="DIN"/>
              </a:rPr>
              <a:t>They </a:t>
            </a:r>
            <a:r>
              <a:rPr lang="en-GB" dirty="0">
                <a:solidFill>
                  <a:srgbClr val="57585A"/>
                </a:solidFill>
                <a:latin typeface="DIN"/>
              </a:rPr>
              <a:t>have interesting, rewarding and worthwhile careers offering a gateway to the highest levels of education and </a:t>
            </a:r>
            <a:r>
              <a:rPr lang="en-GB" dirty="0" smtClean="0">
                <a:solidFill>
                  <a:srgbClr val="57585A"/>
                </a:solidFill>
                <a:latin typeface="DIN"/>
              </a:rPr>
              <a:t>training</a:t>
            </a:r>
          </a:p>
          <a:p>
            <a:pPr marL="0" indent="0">
              <a:buNone/>
            </a:pPr>
            <a:r>
              <a:rPr lang="en-GB" dirty="0" smtClean="0">
                <a:solidFill>
                  <a:srgbClr val="57585A"/>
                </a:solidFill>
                <a:latin typeface="DIN"/>
              </a:rPr>
              <a:t> </a:t>
            </a:r>
            <a:endParaRPr lang="en-GB" dirty="0">
              <a:solidFill>
                <a:srgbClr val="57585A"/>
              </a:solidFill>
              <a:latin typeface="DIN"/>
            </a:endParaRPr>
          </a:p>
          <a:p>
            <a:r>
              <a:rPr lang="en-GB" dirty="0" smtClean="0">
                <a:solidFill>
                  <a:srgbClr val="57585A"/>
                </a:solidFill>
                <a:latin typeface="DIN"/>
              </a:rPr>
              <a:t>They </a:t>
            </a:r>
            <a:r>
              <a:rPr lang="en-GB" dirty="0">
                <a:solidFill>
                  <a:srgbClr val="57585A"/>
                </a:solidFill>
                <a:latin typeface="DIN"/>
              </a:rPr>
              <a:t>are diverse individuals coming from a range of backgrounds </a:t>
            </a:r>
            <a:endParaRPr lang="en-GB" dirty="0" smtClean="0">
              <a:solidFill>
                <a:srgbClr val="57585A"/>
              </a:solidFill>
              <a:latin typeface="DIN"/>
            </a:endParaRPr>
          </a:p>
          <a:p>
            <a:pPr marL="0" indent="0">
              <a:buNone/>
            </a:pPr>
            <a:endParaRPr lang="en-GB" dirty="0">
              <a:solidFill>
                <a:srgbClr val="57585A"/>
              </a:solidFill>
              <a:latin typeface="DIN"/>
            </a:endParaRPr>
          </a:p>
          <a:p>
            <a:r>
              <a:rPr lang="en-GB" dirty="0" smtClean="0">
                <a:solidFill>
                  <a:srgbClr val="57585A"/>
                </a:solidFill>
                <a:latin typeface="DIN"/>
              </a:rPr>
              <a:t>They </a:t>
            </a:r>
            <a:r>
              <a:rPr lang="en-GB" dirty="0">
                <a:solidFill>
                  <a:srgbClr val="57585A"/>
                </a:solidFill>
                <a:latin typeface="DIN"/>
              </a:rPr>
              <a:t>are proud to be recognised as professional technicians through a national registration process and common brand. </a:t>
            </a:r>
            <a:endParaRPr lang="en-GB" dirty="0"/>
          </a:p>
        </p:txBody>
      </p:sp>
    </p:spTree>
    <p:extLst>
      <p:ext uri="{BB962C8B-B14F-4D97-AF65-F5344CB8AC3E}">
        <p14:creationId xmlns:p14="http://schemas.microsoft.com/office/powerpoint/2010/main" val="2536829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solidFill>
                  <a:srgbClr val="7030A0"/>
                </a:solidFill>
              </a:rPr>
              <a:t>Professional Technician</a:t>
            </a:r>
            <a:endParaRPr lang="en-GB" dirty="0">
              <a:solidFill>
                <a:srgbClr val="7030A0"/>
              </a:solidFill>
            </a:endParaRPr>
          </a:p>
        </p:txBody>
      </p:sp>
      <p:sp>
        <p:nvSpPr>
          <p:cNvPr id="8" name="Subtitle 7"/>
          <p:cNvSpPr>
            <a:spLocks noGrp="1"/>
          </p:cNvSpPr>
          <p:nvPr>
            <p:ph idx="1"/>
          </p:nvPr>
        </p:nvSpPr>
        <p:spPr/>
        <p:txBody>
          <a:bodyPr>
            <a:normAutofit/>
          </a:bodyPr>
          <a:lstStyle/>
          <a:p>
            <a:r>
              <a:rPr lang="en-US" dirty="0"/>
              <a:t>A combination of </a:t>
            </a:r>
            <a:r>
              <a:rPr lang="en-US" dirty="0" smtClean="0"/>
              <a:t>professional membership </a:t>
            </a:r>
            <a:r>
              <a:rPr lang="en-US" dirty="0"/>
              <a:t>and registration</a:t>
            </a:r>
          </a:p>
          <a:p>
            <a:r>
              <a:rPr lang="en-US" dirty="0" smtClean="0"/>
              <a:t>Defined </a:t>
            </a:r>
            <a:r>
              <a:rPr lang="en-US" dirty="0"/>
              <a:t>standards for entry</a:t>
            </a:r>
          </a:p>
          <a:p>
            <a:r>
              <a:rPr lang="en-US" dirty="0"/>
              <a:t>Defined qualifications </a:t>
            </a:r>
            <a:r>
              <a:rPr lang="en-US" dirty="0" smtClean="0"/>
              <a:t>and Competence </a:t>
            </a:r>
            <a:r>
              <a:rPr lang="en-US" dirty="0"/>
              <a:t>gained in </a:t>
            </a:r>
            <a:r>
              <a:rPr lang="en-US" dirty="0" smtClean="0"/>
              <a:t>work</a:t>
            </a:r>
            <a:endParaRPr lang="en-US" dirty="0"/>
          </a:p>
          <a:p>
            <a:r>
              <a:rPr lang="en-US" dirty="0"/>
              <a:t>Defined codes of ethical </a:t>
            </a:r>
            <a:r>
              <a:rPr lang="en-US" dirty="0" smtClean="0"/>
              <a:t>conduct</a:t>
            </a:r>
            <a:endParaRPr lang="en-US" dirty="0"/>
          </a:p>
          <a:p>
            <a:r>
              <a:rPr lang="en-US" dirty="0"/>
              <a:t>Requirements for on-going CPD</a:t>
            </a:r>
          </a:p>
          <a:p>
            <a:endParaRPr lang="en-US" dirty="0"/>
          </a:p>
        </p:txBody>
      </p:sp>
    </p:spTree>
    <p:extLst>
      <p:ext uri="{BB962C8B-B14F-4D97-AF65-F5344CB8AC3E}">
        <p14:creationId xmlns:p14="http://schemas.microsoft.com/office/powerpoint/2010/main" val="27067594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907" y="1016551"/>
            <a:ext cx="8229600" cy="1143000"/>
          </a:xfrm>
          <a:solidFill>
            <a:schemeClr val="accent6">
              <a:lumMod val="60000"/>
              <a:lumOff val="40000"/>
            </a:schemeClr>
          </a:solidFill>
        </p:spPr>
        <p:txBody>
          <a:bodyPr>
            <a:normAutofit/>
          </a:bodyPr>
          <a:lstStyle/>
          <a:p>
            <a:pPr algn="ctr"/>
            <a:r>
              <a:rPr lang="en-GB" sz="4000" b="1" dirty="0" smtClean="0"/>
              <a:t>Why is it relevant to you</a:t>
            </a:r>
            <a:endParaRPr lang="en-GB" sz="4000" b="1" dirty="0"/>
          </a:p>
        </p:txBody>
      </p:sp>
      <p:sp>
        <p:nvSpPr>
          <p:cNvPr id="3" name="Content Placeholder 2"/>
          <p:cNvSpPr>
            <a:spLocks noGrp="1"/>
          </p:cNvSpPr>
          <p:nvPr>
            <p:ph sz="half" idx="1"/>
          </p:nvPr>
        </p:nvSpPr>
        <p:spPr/>
        <p:txBody>
          <a:bodyPr>
            <a:normAutofit/>
          </a:bodyPr>
          <a:lstStyle/>
          <a:p>
            <a:pPr marL="0" indent="0">
              <a:buNone/>
            </a:pPr>
            <a:r>
              <a:rPr lang="en-GB" dirty="0"/>
              <a:t>Because HEIs are changing the way they work and this impacts on you</a:t>
            </a:r>
            <a:r>
              <a:rPr lang="en-GB" dirty="0" smtClean="0"/>
              <a:t>.</a:t>
            </a:r>
          </a:p>
          <a:p>
            <a:pPr marL="0" indent="0">
              <a:buNone/>
            </a:pPr>
            <a:endParaRPr lang="en-GB" dirty="0"/>
          </a:p>
          <a:p>
            <a:endParaRPr lang="en-GB" dirty="0"/>
          </a:p>
        </p:txBody>
      </p:sp>
      <p:sp>
        <p:nvSpPr>
          <p:cNvPr id="4" name="Content Placeholder 3"/>
          <p:cNvSpPr>
            <a:spLocks noGrp="1"/>
          </p:cNvSpPr>
          <p:nvPr>
            <p:ph sz="half" idx="2"/>
          </p:nvPr>
        </p:nvSpPr>
        <p:spPr>
          <a:solidFill>
            <a:schemeClr val="accent6">
              <a:lumMod val="60000"/>
              <a:lumOff val="40000"/>
            </a:schemeClr>
          </a:solidFill>
        </p:spPr>
        <p:txBody>
          <a:bodyPr>
            <a:normAutofit/>
          </a:bodyPr>
          <a:lstStyle/>
          <a:p>
            <a:pPr>
              <a:buFont typeface="Arial" pitchFamily="34" charset="0"/>
              <a:buChar char="•"/>
            </a:pPr>
            <a:r>
              <a:rPr lang="en-GB" dirty="0" err="1"/>
              <a:t>Wakeham</a:t>
            </a:r>
            <a:r>
              <a:rPr lang="en-GB" dirty="0"/>
              <a:t> Report (June 2010)</a:t>
            </a:r>
          </a:p>
          <a:p>
            <a:pPr>
              <a:buFont typeface="Arial" pitchFamily="34" charset="0"/>
              <a:buChar char="•"/>
            </a:pPr>
            <a:r>
              <a:rPr lang="en-GB" dirty="0"/>
              <a:t>Browne Report (September 2010)</a:t>
            </a:r>
          </a:p>
          <a:p>
            <a:pPr>
              <a:buFont typeface="Arial" pitchFamily="34" charset="0"/>
              <a:buChar char="•"/>
            </a:pPr>
            <a:r>
              <a:rPr lang="en-GB" dirty="0"/>
              <a:t>Diamond Report (September 2011)</a:t>
            </a:r>
          </a:p>
          <a:p>
            <a:endParaRPr lang="en-GB" dirty="0"/>
          </a:p>
        </p:txBody>
      </p:sp>
    </p:spTree>
    <p:extLst>
      <p:ext uri="{BB962C8B-B14F-4D97-AF65-F5344CB8AC3E}">
        <p14:creationId xmlns:p14="http://schemas.microsoft.com/office/powerpoint/2010/main" val="18256135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descr="DSCF9636.JPG"/>
          <p:cNvPicPr>
            <a:picLocks noGrp="1" noChangeAspect="1"/>
          </p:cNvPicPr>
          <p:nvPr>
            <p:ph idx="1"/>
          </p:nvPr>
        </p:nvPicPr>
        <p:blipFill>
          <a:blip r:embed="rId3"/>
          <a:stretch>
            <a:fillRect/>
          </a:stretch>
        </p:blipFill>
        <p:spPr>
          <a:xfrm>
            <a:off x="2743200" y="996600"/>
            <a:ext cx="2819400" cy="2113618"/>
          </a:xfrm>
          <a:prstGeom prst="rect">
            <a:avLst/>
          </a:prstGeom>
        </p:spPr>
      </p:pic>
      <p:sp>
        <p:nvSpPr>
          <p:cNvPr id="6" name="Slide Number Placeholder 5"/>
          <p:cNvSpPr>
            <a:spLocks noGrp="1"/>
          </p:cNvSpPr>
          <p:nvPr>
            <p:ph type="sldNum" sz="quarter" idx="4294967295"/>
          </p:nvPr>
        </p:nvSpPr>
        <p:spPr>
          <a:xfrm>
            <a:off x="7010400" y="6356350"/>
            <a:ext cx="2133600" cy="365125"/>
          </a:xfrm>
          <a:prstGeom prst="rect">
            <a:avLst/>
          </a:prstGeom>
        </p:spPr>
        <p:txBody>
          <a:bodyPr/>
          <a:lstStyle/>
          <a:p>
            <a:fld id="{BD9CDD79-1257-4D8D-A70B-45983132A593}" type="slidenum">
              <a:rPr lang="en-GB">
                <a:solidFill>
                  <a:prstClr val="black">
                    <a:tint val="75000"/>
                  </a:prstClr>
                </a:solidFill>
              </a:rPr>
              <a:pPr/>
              <a:t>14</a:t>
            </a:fld>
            <a:endParaRPr lang="en-GB">
              <a:solidFill>
                <a:prstClr val="black">
                  <a:tint val="75000"/>
                </a:prstClr>
              </a:solidFill>
            </a:endParaRPr>
          </a:p>
        </p:txBody>
      </p:sp>
      <p:pic>
        <p:nvPicPr>
          <p:cNvPr id="11" name="Picture 10" descr="iStock_000002176244Small.jpg"/>
          <p:cNvPicPr>
            <a:picLocks noChangeAspect="1"/>
          </p:cNvPicPr>
          <p:nvPr/>
        </p:nvPicPr>
        <p:blipFill>
          <a:blip r:embed="rId4" cstate="print"/>
          <a:stretch>
            <a:fillRect/>
          </a:stretch>
        </p:blipFill>
        <p:spPr>
          <a:xfrm>
            <a:off x="5334000" y="529296"/>
            <a:ext cx="3441152" cy="2290048"/>
          </a:xfrm>
          <a:prstGeom prst="rect">
            <a:avLst/>
          </a:prstGeom>
        </p:spPr>
      </p:pic>
      <p:sp>
        <p:nvSpPr>
          <p:cNvPr id="7" name="TextBox 6"/>
          <p:cNvSpPr txBox="1"/>
          <p:nvPr/>
        </p:nvSpPr>
        <p:spPr>
          <a:xfrm>
            <a:off x="884489" y="780365"/>
            <a:ext cx="3048000" cy="646331"/>
          </a:xfrm>
          <a:prstGeom prst="rect">
            <a:avLst/>
          </a:prstGeom>
          <a:noFill/>
        </p:spPr>
        <p:txBody>
          <a:bodyPr wrap="square" rtlCol="0">
            <a:spAutoFit/>
          </a:bodyPr>
          <a:lstStyle/>
          <a:p>
            <a:r>
              <a:rPr lang="en-US" sz="3600" dirty="0" smtClean="0">
                <a:solidFill>
                  <a:srgbClr val="3366FF"/>
                </a:solidFill>
              </a:rPr>
              <a:t>So</a:t>
            </a:r>
            <a:endParaRPr lang="en-US" sz="3600" dirty="0">
              <a:solidFill>
                <a:srgbClr val="3366FF"/>
              </a:solidFill>
            </a:endParaRPr>
          </a:p>
        </p:txBody>
      </p:sp>
      <p:sp>
        <p:nvSpPr>
          <p:cNvPr id="8" name="TextBox 7"/>
          <p:cNvSpPr txBox="1"/>
          <p:nvPr/>
        </p:nvSpPr>
        <p:spPr>
          <a:xfrm>
            <a:off x="3603351" y="4953000"/>
            <a:ext cx="5410200" cy="1200329"/>
          </a:xfrm>
          <a:prstGeom prst="rect">
            <a:avLst/>
          </a:prstGeom>
          <a:noFill/>
        </p:spPr>
        <p:txBody>
          <a:bodyPr wrap="square" rtlCol="0">
            <a:spAutoFit/>
          </a:bodyPr>
          <a:lstStyle/>
          <a:p>
            <a:pPr algn="ctr"/>
            <a:r>
              <a:rPr lang="en-US" sz="3600" i="1" dirty="0" smtClean="0">
                <a:solidFill>
                  <a:srgbClr val="3366FF"/>
                </a:solidFill>
              </a:rPr>
              <a:t>Why should Technicians </a:t>
            </a:r>
          </a:p>
          <a:p>
            <a:pPr algn="ctr"/>
            <a:r>
              <a:rPr lang="en-US" sz="3600" i="1" dirty="0" smtClean="0">
                <a:solidFill>
                  <a:srgbClr val="3366FF"/>
                </a:solidFill>
              </a:rPr>
              <a:t>Engage?</a:t>
            </a:r>
            <a:endParaRPr lang="en-US" sz="3600" i="1" dirty="0">
              <a:solidFill>
                <a:srgbClr val="3366FF"/>
              </a:solidFill>
            </a:endParaRPr>
          </a:p>
        </p:txBody>
      </p:sp>
      <p:pic>
        <p:nvPicPr>
          <p:cNvPr id="9" name="Picture 8" descr="DSCF6825.JPG"/>
          <p:cNvPicPr>
            <a:picLocks noChangeAspect="1"/>
          </p:cNvPicPr>
          <p:nvPr/>
        </p:nvPicPr>
        <p:blipFill>
          <a:blip r:embed="rId5"/>
          <a:stretch>
            <a:fillRect/>
          </a:stretch>
        </p:blipFill>
        <p:spPr>
          <a:xfrm>
            <a:off x="152399" y="1610267"/>
            <a:ext cx="2802787" cy="2102089"/>
          </a:xfrm>
          <a:prstGeom prst="rect">
            <a:avLst/>
          </a:prstGeom>
        </p:spPr>
      </p:pic>
      <p:pic>
        <p:nvPicPr>
          <p:cNvPr id="13" name="Picture 12" descr="3378641139_7b9f989186_z.jpg"/>
          <p:cNvPicPr>
            <a:picLocks noChangeAspect="1"/>
          </p:cNvPicPr>
          <p:nvPr/>
        </p:nvPicPr>
        <p:blipFill>
          <a:blip r:embed="rId6"/>
          <a:stretch>
            <a:fillRect/>
          </a:stretch>
        </p:blipFill>
        <p:spPr>
          <a:xfrm>
            <a:off x="1828800" y="3014762"/>
            <a:ext cx="2582613" cy="1938238"/>
          </a:xfrm>
          <a:prstGeom prst="rect">
            <a:avLst/>
          </a:prstGeom>
        </p:spPr>
      </p:pic>
      <p:pic>
        <p:nvPicPr>
          <p:cNvPr id="15" name="Picture 14" descr="DSCF6745.JPG"/>
          <p:cNvPicPr>
            <a:picLocks noChangeAspect="1"/>
          </p:cNvPicPr>
          <p:nvPr/>
        </p:nvPicPr>
        <p:blipFill>
          <a:blip r:embed="rId7"/>
          <a:stretch>
            <a:fillRect/>
          </a:stretch>
        </p:blipFill>
        <p:spPr>
          <a:xfrm>
            <a:off x="6347015" y="2232830"/>
            <a:ext cx="2588591" cy="1941443"/>
          </a:xfrm>
          <a:prstGeom prst="rect">
            <a:avLst/>
          </a:prstGeom>
        </p:spPr>
      </p:pic>
      <p:pic>
        <p:nvPicPr>
          <p:cNvPr id="14" name="Picture 13" descr="DSCF6695.JPG"/>
          <p:cNvPicPr>
            <a:picLocks noChangeAspect="1"/>
          </p:cNvPicPr>
          <p:nvPr/>
        </p:nvPicPr>
        <p:blipFill>
          <a:blip r:embed="rId8"/>
          <a:stretch>
            <a:fillRect/>
          </a:stretch>
        </p:blipFill>
        <p:spPr>
          <a:xfrm>
            <a:off x="4114800" y="2761002"/>
            <a:ext cx="2608419" cy="1956315"/>
          </a:xfrm>
          <a:prstGeom prst="rect">
            <a:avLst/>
          </a:prstGeom>
        </p:spPr>
      </p:pic>
      <p:pic>
        <p:nvPicPr>
          <p:cNvPr id="16" name="Picture 3"/>
          <p:cNvPicPr>
            <a:picLocks noChangeAspect="1" noChangeArrowheads="1"/>
          </p:cNvPicPr>
          <p:nvPr/>
        </p:nvPicPr>
        <p:blipFill>
          <a:blip r:embed="rId9" cstate="print"/>
          <a:srcRect/>
          <a:stretch>
            <a:fillRect/>
          </a:stretch>
        </p:blipFill>
        <p:spPr bwMode="auto">
          <a:xfrm>
            <a:off x="533400" y="3665598"/>
            <a:ext cx="1785615" cy="2103438"/>
          </a:xfrm>
          <a:prstGeom prst="rect">
            <a:avLst/>
          </a:prstGeom>
          <a:noFill/>
          <a:ln w="9525">
            <a:noFill/>
            <a:miter lim="800000"/>
            <a:headEnd/>
            <a:tailEnd/>
          </a:ln>
        </p:spPr>
      </p:pic>
    </p:spTree>
    <p:extLst>
      <p:ext uri="{BB962C8B-B14F-4D97-AF65-F5344CB8AC3E}">
        <p14:creationId xmlns:p14="http://schemas.microsoft.com/office/powerpoint/2010/main" val="27202330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943600" y="274638"/>
            <a:ext cx="2743200" cy="5821362"/>
          </a:xfrm>
        </p:spPr>
        <p:txBody>
          <a:bodyPr>
            <a:normAutofit/>
          </a:bodyPr>
          <a:lstStyle/>
          <a:p>
            <a:pPr algn="r"/>
            <a:r>
              <a:rPr lang="en-GB" sz="3600" dirty="0" smtClean="0">
                <a:solidFill>
                  <a:srgbClr val="3366FF"/>
                </a:solidFill>
              </a:rPr>
              <a:t>HE technical support</a:t>
            </a:r>
            <a:br>
              <a:rPr lang="en-GB" sz="3600" dirty="0" smtClean="0">
                <a:solidFill>
                  <a:srgbClr val="3366FF"/>
                </a:solidFill>
              </a:rPr>
            </a:br>
            <a:r>
              <a:rPr lang="en-GB" sz="3600" dirty="0" smtClean="0">
                <a:solidFill>
                  <a:srgbClr val="3366FF"/>
                </a:solidFill>
              </a:rPr>
              <a:t/>
            </a:r>
            <a:br>
              <a:rPr lang="en-GB" sz="3600" dirty="0" smtClean="0">
                <a:solidFill>
                  <a:srgbClr val="3366FF"/>
                </a:solidFill>
              </a:rPr>
            </a:br>
            <a:r>
              <a:rPr lang="en-GB" sz="3600" i="1" dirty="0" smtClean="0">
                <a:solidFill>
                  <a:srgbClr val="3366FF"/>
                </a:solidFill>
              </a:rPr>
              <a:t>So what’s the current position ?</a:t>
            </a:r>
            <a:br>
              <a:rPr lang="en-GB" sz="3600" i="1" dirty="0" smtClean="0">
                <a:solidFill>
                  <a:srgbClr val="3366FF"/>
                </a:solidFill>
              </a:rPr>
            </a:br>
            <a:endParaRPr lang="en-GB" sz="3600" i="1" dirty="0">
              <a:solidFill>
                <a:srgbClr val="3366FF"/>
              </a:solidFill>
            </a:endParaRPr>
          </a:p>
        </p:txBody>
      </p:sp>
      <p:pic>
        <p:nvPicPr>
          <p:cNvPr id="10" name="Content Placeholder 9" descr="iStock_000012876811Small.jpg"/>
          <p:cNvPicPr>
            <a:picLocks noGrp="1" noChangeAspect="1"/>
          </p:cNvPicPr>
          <p:nvPr>
            <p:ph idx="1"/>
          </p:nvPr>
        </p:nvPicPr>
        <p:blipFill>
          <a:blip r:embed="rId3" cstate="print"/>
          <a:stretch>
            <a:fillRect/>
          </a:stretch>
        </p:blipFill>
        <p:spPr>
          <a:xfrm>
            <a:off x="228600" y="1295400"/>
            <a:ext cx="5610613" cy="3733800"/>
          </a:xfrm>
        </p:spPr>
      </p:pic>
    </p:spTree>
    <p:extLst>
      <p:ext uri="{BB962C8B-B14F-4D97-AF65-F5344CB8AC3E}">
        <p14:creationId xmlns:p14="http://schemas.microsoft.com/office/powerpoint/2010/main" val="18657238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p:nvPr>
        </p:nvSpPr>
        <p:spPr>
          <a:xfrm>
            <a:off x="5580112" y="533400"/>
            <a:ext cx="3235896" cy="5638800"/>
          </a:xfrm>
          <a:solidFill>
            <a:schemeClr val="accent6">
              <a:lumMod val="60000"/>
              <a:lumOff val="40000"/>
            </a:schemeClr>
          </a:solidFill>
        </p:spPr>
        <p:txBody>
          <a:bodyPr/>
          <a:lstStyle/>
          <a:p>
            <a:pPr algn="r" eaLnBrk="1" hangingPunct="1"/>
            <a:r>
              <a:rPr lang="en-GB" sz="4000" b="1" i="1" dirty="0" smtClean="0">
                <a:solidFill>
                  <a:srgbClr val="0000FF"/>
                </a:solidFill>
              </a:rPr>
              <a:t>Higher education workforce profile in 2011</a:t>
            </a:r>
          </a:p>
        </p:txBody>
      </p:sp>
      <p:sp>
        <p:nvSpPr>
          <p:cNvPr id="8" name="Subtitle 7"/>
          <p:cNvSpPr>
            <a:spLocks noGrp="1"/>
          </p:cNvSpPr>
          <p:nvPr>
            <p:ph idx="1"/>
          </p:nvPr>
        </p:nvSpPr>
        <p:spPr>
          <a:xfrm>
            <a:off x="395536" y="810704"/>
            <a:ext cx="4930608" cy="5486401"/>
          </a:xfrm>
        </p:spPr>
        <p:txBody>
          <a:bodyPr>
            <a:normAutofit fontScale="92500"/>
          </a:bodyPr>
          <a:lstStyle/>
          <a:p>
            <a:pPr eaLnBrk="1" hangingPunct="1">
              <a:buFontTx/>
              <a:buNone/>
              <a:defRPr/>
            </a:pPr>
            <a:r>
              <a:rPr lang="en-GB" sz="2400" dirty="0" smtClean="0"/>
              <a:t>Key facts:</a:t>
            </a:r>
          </a:p>
          <a:p>
            <a:pPr marL="365125" indent="-365125">
              <a:lnSpc>
                <a:spcPts val="2800"/>
              </a:lnSpc>
              <a:spcAft>
                <a:spcPts val="1400"/>
              </a:spcAft>
              <a:buClr>
                <a:srgbClr val="0066FF"/>
              </a:buClr>
              <a:buSzPct val="140000"/>
              <a:defRPr/>
            </a:pPr>
            <a:r>
              <a:rPr lang="en-GB" sz="2400" dirty="0">
                <a:latin typeface="Calibri" pitchFamily="34" charset="0"/>
              </a:rPr>
              <a:t>314,860</a:t>
            </a:r>
            <a:r>
              <a:rPr lang="en-GB" sz="2400" dirty="0" smtClean="0"/>
              <a:t> people in England are employed in Higher education institutions (HEIs)</a:t>
            </a:r>
          </a:p>
          <a:p>
            <a:pPr marL="365125" indent="-365125">
              <a:lnSpc>
                <a:spcPts val="2800"/>
              </a:lnSpc>
              <a:spcAft>
                <a:spcPts val="1400"/>
              </a:spcAft>
              <a:buClr>
                <a:srgbClr val="0066FF"/>
              </a:buClr>
              <a:buSzPct val="140000"/>
              <a:defRPr/>
            </a:pPr>
            <a:r>
              <a:rPr lang="en-GB" sz="2400" dirty="0">
                <a:latin typeface="Calibri" pitchFamily="34" charset="0"/>
              </a:rPr>
              <a:t>145,000</a:t>
            </a:r>
            <a:r>
              <a:rPr lang="en-GB" sz="2400" dirty="0" smtClean="0"/>
              <a:t> academic (46%)</a:t>
            </a:r>
          </a:p>
          <a:p>
            <a:pPr marL="365125" indent="-365125">
              <a:lnSpc>
                <a:spcPts val="2800"/>
              </a:lnSpc>
              <a:spcAft>
                <a:spcPts val="1400"/>
              </a:spcAft>
              <a:buClr>
                <a:srgbClr val="0066FF"/>
              </a:buClr>
              <a:buSzPct val="140000"/>
              <a:defRPr/>
            </a:pPr>
            <a:r>
              <a:rPr lang="en-GB" sz="2400" dirty="0">
                <a:latin typeface="Calibri" pitchFamily="34" charset="0"/>
              </a:rPr>
              <a:t>160,000</a:t>
            </a:r>
            <a:r>
              <a:rPr lang="en-GB" sz="2400" dirty="0" smtClean="0"/>
              <a:t> professional/support (51%)</a:t>
            </a:r>
          </a:p>
          <a:p>
            <a:pPr marL="365125" indent="-365125">
              <a:lnSpc>
                <a:spcPts val="2800"/>
              </a:lnSpc>
              <a:spcAft>
                <a:spcPts val="1400"/>
              </a:spcAft>
              <a:buClr>
                <a:srgbClr val="0066FF"/>
              </a:buClr>
              <a:buSzPct val="140000"/>
              <a:defRPr/>
            </a:pPr>
            <a:r>
              <a:rPr lang="en-GB" sz="2400" dirty="0">
                <a:latin typeface="Calibri" pitchFamily="34" charset="0"/>
              </a:rPr>
              <a:t>9,600</a:t>
            </a:r>
            <a:r>
              <a:rPr lang="en-GB" sz="2400" dirty="0" smtClean="0"/>
              <a:t> have combined (academic + administrative) an upward trend (3%)</a:t>
            </a:r>
          </a:p>
          <a:p>
            <a:pPr marL="365125" indent="-365125" eaLnBrk="1" hangingPunct="1">
              <a:lnSpc>
                <a:spcPts val="2800"/>
              </a:lnSpc>
              <a:spcAft>
                <a:spcPts val="1400"/>
              </a:spcAft>
              <a:buClr>
                <a:srgbClr val="0066FF"/>
              </a:buClr>
              <a:buSzPct val="140000"/>
              <a:defRPr/>
            </a:pPr>
            <a:r>
              <a:rPr lang="en-GB" sz="2400" dirty="0" smtClean="0"/>
              <a:t>21,320 technicians (13% of all professional/support staff)</a:t>
            </a:r>
          </a:p>
          <a:p>
            <a:pPr eaLnBrk="1" hangingPunct="1">
              <a:buFontTx/>
              <a:buNone/>
              <a:defRPr/>
            </a:pPr>
            <a:endParaRPr lang="en-GB" sz="2400" dirty="0" smtClean="0"/>
          </a:p>
          <a:p>
            <a:pPr eaLnBrk="1" hangingPunct="1">
              <a:buFontTx/>
              <a:buNone/>
              <a:defRPr/>
            </a:pPr>
            <a:endParaRPr lang="en-GB" sz="2400" dirty="0"/>
          </a:p>
        </p:txBody>
      </p:sp>
    </p:spTree>
    <p:extLst>
      <p:ext uri="{BB962C8B-B14F-4D97-AF65-F5344CB8AC3E}">
        <p14:creationId xmlns:p14="http://schemas.microsoft.com/office/powerpoint/2010/main" val="14755226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415299334"/>
              </p:ext>
            </p:extLst>
          </p:nvPr>
        </p:nvGraphicFramePr>
        <p:xfrm>
          <a:off x="304800" y="685800"/>
          <a:ext cx="8458200" cy="5867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74669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000" b="1" dirty="0" smtClean="0">
                <a:solidFill>
                  <a:srgbClr val="0070C0"/>
                </a:solidFill>
                <a:latin typeface="+mn-lt"/>
              </a:rPr>
              <a:t>Technician numbers 2003-2010</a:t>
            </a:r>
            <a:endParaRPr lang="en-GB" sz="4000" b="1" dirty="0">
              <a:solidFill>
                <a:srgbClr val="0070C0"/>
              </a:solidFill>
              <a:latin typeface="+mn-lt"/>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12992769"/>
              </p:ext>
            </p:extLst>
          </p:nvPr>
        </p:nvGraphicFramePr>
        <p:xfrm>
          <a:off x="123334" y="1128860"/>
          <a:ext cx="8892480" cy="49971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92467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a:xfrm>
            <a:off x="619201" y="764704"/>
            <a:ext cx="7921625" cy="82708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ts val="3800"/>
              </a:lnSpc>
            </a:pPr>
            <a:r>
              <a:rPr lang="en-GB" sz="3400" smtClean="0"/>
              <a:t>Age profile of technical staff</a:t>
            </a:r>
            <a:endParaRPr lang="en-US" sz="3400" smtClean="0"/>
          </a:p>
        </p:txBody>
      </p:sp>
      <p:graphicFrame>
        <p:nvGraphicFramePr>
          <p:cNvPr id="6" name="Object 2"/>
          <p:cNvGraphicFramePr>
            <a:graphicFrameLocks noChangeAspect="1"/>
          </p:cNvGraphicFramePr>
          <p:nvPr/>
        </p:nvGraphicFramePr>
        <p:xfrm>
          <a:off x="-1588" y="2017713"/>
          <a:ext cx="9145588" cy="2822575"/>
        </p:xfrm>
        <a:graphic>
          <a:graphicData uri="http://schemas.openxmlformats.org/presentationml/2006/ole">
            <mc:AlternateContent xmlns:mc="http://schemas.openxmlformats.org/markup-compatibility/2006">
              <mc:Choice xmlns:v="urn:schemas-microsoft-com:vml" Requires="v">
                <p:oleObj spid="_x0000_s1049" name="Document" r:id="rId4" imgW="5414382" imgH="1587209" progId="Word.Document.12">
                  <p:embed/>
                </p:oleObj>
              </mc:Choice>
              <mc:Fallback>
                <p:oleObj name="Document" r:id="rId4" imgW="5414382" imgH="1587209" progId="Word.Documen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2017713"/>
                        <a:ext cx="9145588"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781557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60000"/>
              <a:lumOff val="40000"/>
            </a:schemeClr>
          </a:solidFill>
        </p:spPr>
        <p:txBody>
          <a:bodyPr>
            <a:normAutofit fontScale="90000"/>
          </a:bodyPr>
          <a:lstStyle/>
          <a:p>
            <a:r>
              <a:rPr lang="en-GB" dirty="0" smtClean="0"/>
              <a:t>The changing role of technicians</a:t>
            </a:r>
            <a:endParaRPr lang="en-GB" dirty="0"/>
          </a:p>
        </p:txBody>
      </p:sp>
      <p:sp>
        <p:nvSpPr>
          <p:cNvPr id="3" name="Subtitle 2"/>
          <p:cNvSpPr>
            <a:spLocks noGrp="1"/>
          </p:cNvSpPr>
          <p:nvPr>
            <p:ph sz="half" idx="1"/>
          </p:nvPr>
        </p:nvSpPr>
        <p:spPr>
          <a:xfrm>
            <a:off x="467544" y="2636913"/>
            <a:ext cx="4028256" cy="3060502"/>
          </a:xfrm>
          <a:solidFill>
            <a:schemeClr val="accent5">
              <a:lumMod val="20000"/>
              <a:lumOff val="80000"/>
            </a:schemeClr>
          </a:solidFill>
        </p:spPr>
        <p:txBody>
          <a:bodyPr anchor="ctr">
            <a:noAutofit/>
          </a:bodyPr>
          <a:lstStyle/>
          <a:p>
            <a:r>
              <a:rPr lang="en-GB" sz="2400" b="1" i="1" dirty="0" smtClean="0">
                <a:solidFill>
                  <a:srgbClr val="0070C0"/>
                </a:solidFill>
              </a:rPr>
              <a:t>Why is the role changing?</a:t>
            </a:r>
            <a:endParaRPr lang="en-GB" sz="2400" b="1" dirty="0">
              <a:solidFill>
                <a:srgbClr val="0070C0"/>
              </a:solidFill>
            </a:endParaRPr>
          </a:p>
        </p:txBody>
      </p:sp>
      <p:sp>
        <p:nvSpPr>
          <p:cNvPr id="6" name="Subtitle 2"/>
          <p:cNvSpPr txBox="1">
            <a:spLocks/>
          </p:cNvSpPr>
          <p:nvPr/>
        </p:nvSpPr>
        <p:spPr>
          <a:xfrm>
            <a:off x="4600136" y="2651759"/>
            <a:ext cx="4086664" cy="3045656"/>
          </a:xfrm>
          <a:prstGeom prst="rect">
            <a:avLst/>
          </a:prstGeom>
          <a:solidFill>
            <a:schemeClr val="accent5">
              <a:lumMod val="20000"/>
              <a:lumOff val="80000"/>
            </a:schemeClr>
          </a:solidFill>
        </p:spPr>
        <p:txBody>
          <a:bodyPr vert="horz" lIns="91440" tIns="45720" rIns="91440" bIns="45720" rtlCol="0" anchor="ctr">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sz="2400" b="1" i="1" dirty="0">
                <a:solidFill>
                  <a:schemeClr val="accent6">
                    <a:lumMod val="75000"/>
                  </a:schemeClr>
                </a:solidFill>
              </a:rPr>
              <a:t>What is it changing to?</a:t>
            </a:r>
          </a:p>
        </p:txBody>
      </p:sp>
    </p:spTree>
    <p:extLst>
      <p:ext uri="{BB962C8B-B14F-4D97-AF65-F5344CB8AC3E}">
        <p14:creationId xmlns:p14="http://schemas.microsoft.com/office/powerpoint/2010/main" val="4497080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777872" y="548680"/>
            <a:ext cx="2137528" cy="5699720"/>
          </a:xfrm>
          <a:solidFill>
            <a:srgbClr val="FAC090"/>
          </a:solidFill>
        </p:spPr>
        <p:txBody>
          <a:bodyPr>
            <a:normAutofit/>
          </a:bodyPr>
          <a:lstStyle/>
          <a:p>
            <a:pPr algn="r" eaLnBrk="1" hangingPunct="1">
              <a:lnSpc>
                <a:spcPts val="3800"/>
              </a:lnSpc>
            </a:pPr>
            <a:r>
              <a:rPr lang="en-GB" sz="4000" b="1" dirty="0" smtClean="0">
                <a:solidFill>
                  <a:srgbClr val="0000FF"/>
                </a:solidFill>
                <a:latin typeface="+mn-lt"/>
              </a:rPr>
              <a:t>Technical staff: current profile</a:t>
            </a:r>
            <a:r>
              <a:rPr lang="en-GB" sz="4000" b="1" i="1" dirty="0" smtClean="0">
                <a:solidFill>
                  <a:srgbClr val="0000FF"/>
                </a:solidFill>
                <a:latin typeface="+mn-lt"/>
              </a:rPr>
              <a:t/>
            </a:r>
            <a:br>
              <a:rPr lang="en-GB" sz="4000" b="1" i="1" dirty="0" smtClean="0">
                <a:solidFill>
                  <a:srgbClr val="0000FF"/>
                </a:solidFill>
                <a:latin typeface="+mn-lt"/>
              </a:rPr>
            </a:br>
            <a:endParaRPr lang="en-US" sz="4000" b="1" i="1" dirty="0" smtClean="0">
              <a:solidFill>
                <a:srgbClr val="0000FF"/>
              </a:solidFill>
              <a:latin typeface="+mn-lt"/>
            </a:endParaRPr>
          </a:p>
        </p:txBody>
      </p:sp>
      <p:sp>
        <p:nvSpPr>
          <p:cNvPr id="2051" name="Rectangle 3"/>
          <p:cNvSpPr>
            <a:spLocks noChangeArrowheads="1"/>
          </p:cNvSpPr>
          <p:nvPr/>
        </p:nvSpPr>
        <p:spPr bwMode="auto">
          <a:xfrm>
            <a:off x="1331913" y="1808163"/>
            <a:ext cx="6840537" cy="358775"/>
          </a:xfrm>
          <a:prstGeom prst="rect">
            <a:avLst/>
          </a:prstGeom>
          <a:noFill/>
          <a:ln w="9525">
            <a:noFill/>
            <a:miter lim="800000"/>
            <a:headEnd/>
            <a:tailEnd/>
          </a:ln>
        </p:spPr>
        <p:txBody>
          <a:bodyPr lIns="0" tIns="0" rIns="0" bIns="0"/>
          <a:lstStyle/>
          <a:p>
            <a:pPr>
              <a:lnSpc>
                <a:spcPts val="2800"/>
              </a:lnSpc>
              <a:spcAft>
                <a:spcPts val="1400"/>
              </a:spcAft>
              <a:buClr>
                <a:srgbClr val="0066FF"/>
              </a:buClr>
              <a:buSzPct val="140000"/>
            </a:pPr>
            <a:endParaRPr lang="en-GB" sz="2200">
              <a:latin typeface="Calibri" pitchFamily="34" charset="0"/>
            </a:endParaRPr>
          </a:p>
        </p:txBody>
      </p:sp>
      <p:sp>
        <p:nvSpPr>
          <p:cNvPr id="2053" name="Rectangle 5"/>
          <p:cNvSpPr>
            <a:spLocks noChangeArrowheads="1"/>
          </p:cNvSpPr>
          <p:nvPr/>
        </p:nvSpPr>
        <p:spPr bwMode="auto">
          <a:xfrm>
            <a:off x="457200" y="782425"/>
            <a:ext cx="6132136" cy="5524106"/>
          </a:xfrm>
          <a:prstGeom prst="rect">
            <a:avLst/>
          </a:prstGeom>
          <a:noFill/>
          <a:ln w="9525">
            <a:noFill/>
            <a:miter lim="800000"/>
            <a:headEnd/>
            <a:tailEnd/>
          </a:ln>
        </p:spPr>
        <p:txBody>
          <a:bodyPr lIns="0" tIns="0" rIns="0" bIns="0"/>
          <a:lstStyle/>
          <a:p>
            <a:pPr marL="365125" indent="-365125">
              <a:lnSpc>
                <a:spcPts val="2800"/>
              </a:lnSpc>
              <a:spcAft>
                <a:spcPts val="1400"/>
              </a:spcAft>
              <a:buClr>
                <a:srgbClr val="0066FF"/>
              </a:buClr>
              <a:buSzPct val="140000"/>
              <a:buFontTx/>
              <a:buChar char="•"/>
            </a:pPr>
            <a:r>
              <a:rPr lang="en-GB" dirty="0" smtClean="0">
                <a:solidFill>
                  <a:schemeClr val="tx2"/>
                </a:solidFill>
                <a:latin typeface="Calibri" pitchFamily="34" charset="0"/>
              </a:rPr>
              <a:t>Some reductions in staff numbers in 2010-11 from peak in 2008-9 </a:t>
            </a:r>
          </a:p>
          <a:p>
            <a:pPr marL="365125" indent="-365125">
              <a:lnSpc>
                <a:spcPts val="2800"/>
              </a:lnSpc>
              <a:spcAft>
                <a:spcPts val="1400"/>
              </a:spcAft>
              <a:buClr>
                <a:srgbClr val="0066FF"/>
              </a:buClr>
              <a:buSzPct val="140000"/>
              <a:buFontTx/>
              <a:buChar char="•"/>
            </a:pPr>
            <a:r>
              <a:rPr lang="en-GB" dirty="0" smtClean="0">
                <a:solidFill>
                  <a:schemeClr val="tx2"/>
                </a:solidFill>
                <a:latin typeface="Calibri" pitchFamily="34" charset="0"/>
              </a:rPr>
              <a:t>Limited </a:t>
            </a:r>
            <a:r>
              <a:rPr lang="en-GB" dirty="0">
                <a:solidFill>
                  <a:schemeClr val="tx2"/>
                </a:solidFill>
                <a:latin typeface="Calibri" pitchFamily="34" charset="0"/>
              </a:rPr>
              <a:t>knowledge about background, but </a:t>
            </a:r>
            <a:r>
              <a:rPr lang="en-GB" dirty="0" smtClean="0">
                <a:solidFill>
                  <a:schemeClr val="tx2"/>
                </a:solidFill>
                <a:latin typeface="Calibri" pitchFamily="34" charset="0"/>
              </a:rPr>
              <a:t>main </a:t>
            </a:r>
            <a:r>
              <a:rPr lang="en-GB" dirty="0">
                <a:solidFill>
                  <a:schemeClr val="tx2"/>
                </a:solidFill>
                <a:latin typeface="Calibri" pitchFamily="34" charset="0"/>
              </a:rPr>
              <a:t>routes into career:</a:t>
            </a:r>
          </a:p>
          <a:p>
            <a:pPr marL="822325" lvl="1" indent="-365125">
              <a:lnSpc>
                <a:spcPts val="2800"/>
              </a:lnSpc>
              <a:spcAft>
                <a:spcPts val="1400"/>
              </a:spcAft>
              <a:buClr>
                <a:srgbClr val="0066FF"/>
              </a:buClr>
              <a:buSzPct val="140000"/>
              <a:buFontTx/>
              <a:buChar char="•"/>
            </a:pPr>
            <a:r>
              <a:rPr lang="en-GB" dirty="0">
                <a:solidFill>
                  <a:schemeClr val="tx2"/>
                </a:solidFill>
                <a:latin typeface="Calibri" pitchFamily="34" charset="0"/>
              </a:rPr>
              <a:t>Previous technical </a:t>
            </a:r>
            <a:r>
              <a:rPr lang="en-GB" dirty="0" smtClean="0">
                <a:solidFill>
                  <a:schemeClr val="tx2"/>
                </a:solidFill>
                <a:latin typeface="Calibri" pitchFamily="34" charset="0"/>
              </a:rPr>
              <a:t>careers</a:t>
            </a:r>
          </a:p>
          <a:p>
            <a:pPr marL="822325" lvl="1" indent="-365125">
              <a:lnSpc>
                <a:spcPts val="2800"/>
              </a:lnSpc>
              <a:spcAft>
                <a:spcPts val="1400"/>
              </a:spcAft>
              <a:buClr>
                <a:srgbClr val="0066FF"/>
              </a:buClr>
              <a:buSzPct val="140000"/>
              <a:buFontTx/>
              <a:buChar char="•"/>
            </a:pPr>
            <a:r>
              <a:rPr lang="en-GB" dirty="0" smtClean="0">
                <a:solidFill>
                  <a:schemeClr val="tx2"/>
                </a:solidFill>
                <a:latin typeface="Calibri" pitchFamily="34" charset="0"/>
              </a:rPr>
              <a:t>48% are qualified to degree or doctoral level</a:t>
            </a:r>
            <a:endParaRPr lang="en-GB" dirty="0">
              <a:solidFill>
                <a:schemeClr val="tx2"/>
              </a:solidFill>
              <a:latin typeface="Calibri" pitchFamily="34" charset="0"/>
            </a:endParaRPr>
          </a:p>
          <a:p>
            <a:pPr marL="822325" lvl="1" indent="-365125">
              <a:lnSpc>
                <a:spcPts val="2800"/>
              </a:lnSpc>
              <a:spcAft>
                <a:spcPts val="1400"/>
              </a:spcAft>
              <a:buClr>
                <a:srgbClr val="0066FF"/>
              </a:buClr>
              <a:buSzPct val="140000"/>
              <a:buFontTx/>
              <a:buChar char="•"/>
            </a:pPr>
            <a:r>
              <a:rPr lang="en-GB" dirty="0">
                <a:solidFill>
                  <a:schemeClr val="tx2"/>
                </a:solidFill>
                <a:latin typeface="Calibri" pitchFamily="34" charset="0"/>
              </a:rPr>
              <a:t>Vocationally trained technicians from HE or other educational settings</a:t>
            </a:r>
          </a:p>
          <a:p>
            <a:pPr marL="365125" indent="-365125">
              <a:lnSpc>
                <a:spcPts val="2800"/>
              </a:lnSpc>
              <a:spcAft>
                <a:spcPts val="1400"/>
              </a:spcAft>
              <a:buClr>
                <a:srgbClr val="0066FF"/>
              </a:buClr>
              <a:buSzPct val="140000"/>
              <a:buFontTx/>
              <a:buChar char="•"/>
            </a:pPr>
            <a:r>
              <a:rPr lang="en-GB" dirty="0">
                <a:solidFill>
                  <a:schemeClr val="tx2"/>
                </a:solidFill>
                <a:latin typeface="Calibri" pitchFamily="34" charset="0"/>
              </a:rPr>
              <a:t>Diverse in terms of age, disability and ethnicity but…</a:t>
            </a:r>
          </a:p>
          <a:p>
            <a:pPr marL="365125" indent="-365125">
              <a:lnSpc>
                <a:spcPts val="2800"/>
              </a:lnSpc>
              <a:spcAft>
                <a:spcPts val="1400"/>
              </a:spcAft>
              <a:buClr>
                <a:srgbClr val="0066FF"/>
              </a:buClr>
              <a:buSzPct val="140000"/>
              <a:buFontTx/>
              <a:buChar char="•"/>
            </a:pPr>
            <a:r>
              <a:rPr lang="en-GB" dirty="0">
                <a:solidFill>
                  <a:schemeClr val="tx2"/>
                </a:solidFill>
                <a:latin typeface="Calibri" pitchFamily="34" charset="0"/>
              </a:rPr>
              <a:t>Only one third of technicians in HE are female</a:t>
            </a:r>
          </a:p>
          <a:p>
            <a:pPr marL="365125" indent="-365125">
              <a:lnSpc>
                <a:spcPts val="2800"/>
              </a:lnSpc>
              <a:spcAft>
                <a:spcPts val="1400"/>
              </a:spcAft>
              <a:buClr>
                <a:srgbClr val="0066FF"/>
              </a:buClr>
              <a:buSzPct val="140000"/>
              <a:buFontTx/>
              <a:buChar char="•"/>
            </a:pPr>
            <a:r>
              <a:rPr lang="en-GB" dirty="0">
                <a:solidFill>
                  <a:schemeClr val="tx2"/>
                </a:solidFill>
                <a:latin typeface="Calibri" pitchFamily="34" charset="0"/>
              </a:rPr>
              <a:t>Stable age profile, 7% </a:t>
            </a:r>
            <a:r>
              <a:rPr lang="en-GB" dirty="0" smtClean="0">
                <a:solidFill>
                  <a:schemeClr val="tx2"/>
                </a:solidFill>
                <a:latin typeface="Calibri" pitchFamily="34" charset="0"/>
              </a:rPr>
              <a:t>(rising) of </a:t>
            </a:r>
            <a:r>
              <a:rPr lang="en-GB" dirty="0">
                <a:solidFill>
                  <a:schemeClr val="tx2"/>
                </a:solidFill>
                <a:latin typeface="Calibri" pitchFamily="34" charset="0"/>
              </a:rPr>
              <a:t>technicians are aged over 60</a:t>
            </a:r>
          </a:p>
          <a:p>
            <a:pPr>
              <a:lnSpc>
                <a:spcPts val="2800"/>
              </a:lnSpc>
              <a:spcAft>
                <a:spcPts val="1400"/>
              </a:spcAft>
              <a:buClr>
                <a:srgbClr val="0066FF"/>
              </a:buClr>
              <a:buSzPct val="140000"/>
            </a:pPr>
            <a:endParaRPr lang="en-GB" dirty="0">
              <a:solidFill>
                <a:schemeClr val="tx2"/>
              </a:solidFill>
              <a:latin typeface="Calibri" pitchFamily="34" charset="0"/>
            </a:endParaRPr>
          </a:p>
        </p:txBody>
      </p:sp>
    </p:spTree>
    <p:extLst>
      <p:ext uri="{BB962C8B-B14F-4D97-AF65-F5344CB8AC3E}">
        <p14:creationId xmlns:p14="http://schemas.microsoft.com/office/powerpoint/2010/main" val="2694395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019800" y="836613"/>
            <a:ext cx="2590800" cy="5183187"/>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base">
              <a:lnSpc>
                <a:spcPts val="3800"/>
              </a:lnSpc>
              <a:spcAft>
                <a:spcPct val="0"/>
              </a:spcAft>
            </a:pPr>
            <a:r>
              <a:rPr lang="en-US" sz="3400" b="1" i="1" dirty="0" smtClean="0">
                <a:solidFill>
                  <a:srgbClr val="0000FF"/>
                </a:solidFill>
              </a:rPr>
              <a:t>Strategic issues for </a:t>
            </a:r>
            <a:r>
              <a:rPr lang="en-US" sz="3400" b="1" i="1" dirty="0">
                <a:solidFill>
                  <a:srgbClr val="0000FF"/>
                </a:solidFill>
              </a:rPr>
              <a:t>HE</a:t>
            </a:r>
          </a:p>
          <a:p>
            <a:pPr algn="r" fontAlgn="base">
              <a:lnSpc>
                <a:spcPts val="3800"/>
              </a:lnSpc>
              <a:spcAft>
                <a:spcPct val="0"/>
              </a:spcAft>
            </a:pPr>
            <a:r>
              <a:rPr lang="en-US" sz="3400" b="1" i="1" dirty="0" smtClean="0">
                <a:solidFill>
                  <a:srgbClr val="0000FF"/>
                </a:solidFill>
              </a:rPr>
              <a:t>Technicians </a:t>
            </a:r>
          </a:p>
        </p:txBody>
      </p:sp>
      <p:sp>
        <p:nvSpPr>
          <p:cNvPr id="6" name="Rectangle 5"/>
          <p:cNvSpPr>
            <a:spLocks noChangeArrowheads="1"/>
          </p:cNvSpPr>
          <p:nvPr/>
        </p:nvSpPr>
        <p:spPr bwMode="auto">
          <a:xfrm>
            <a:off x="685800" y="836613"/>
            <a:ext cx="4343400" cy="533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marL="365125" indent="-365125" fontAlgn="base">
              <a:lnSpc>
                <a:spcPts val="2800"/>
              </a:lnSpc>
              <a:spcBef>
                <a:spcPct val="0"/>
              </a:spcBef>
              <a:spcAft>
                <a:spcPts val="1400"/>
              </a:spcAft>
              <a:buClr>
                <a:srgbClr val="0066FF"/>
              </a:buClr>
              <a:buSzPct val="140000"/>
              <a:buFontTx/>
              <a:buChar char="•"/>
            </a:pPr>
            <a:r>
              <a:rPr lang="en-GB" sz="2200" dirty="0" smtClean="0">
                <a:solidFill>
                  <a:srgbClr val="1F497D"/>
                </a:solidFill>
                <a:latin typeface="Arial" charset="0"/>
              </a:rPr>
              <a:t>Greater </a:t>
            </a:r>
            <a:r>
              <a:rPr lang="en-GB" sz="2200" dirty="0">
                <a:solidFill>
                  <a:srgbClr val="1F497D"/>
                </a:solidFill>
                <a:latin typeface="Arial" charset="0"/>
              </a:rPr>
              <a:t>involvement with learner support – how best to support technicians to do this?</a:t>
            </a:r>
          </a:p>
          <a:p>
            <a:pPr marL="365125" indent="-365125" fontAlgn="base">
              <a:lnSpc>
                <a:spcPts val="2800"/>
              </a:lnSpc>
              <a:spcBef>
                <a:spcPct val="0"/>
              </a:spcBef>
              <a:spcAft>
                <a:spcPts val="1400"/>
              </a:spcAft>
              <a:buClr>
                <a:srgbClr val="0066FF"/>
              </a:buClr>
              <a:buSzPct val="140000"/>
              <a:buFontTx/>
              <a:buChar char="•"/>
            </a:pPr>
            <a:r>
              <a:rPr lang="en-GB" sz="2200" dirty="0">
                <a:solidFill>
                  <a:srgbClr val="1F497D"/>
                </a:solidFill>
                <a:latin typeface="Arial" charset="0"/>
              </a:rPr>
              <a:t>How best to engage technical community in professional development?</a:t>
            </a:r>
          </a:p>
          <a:p>
            <a:pPr marL="365125" indent="-365125" fontAlgn="base">
              <a:lnSpc>
                <a:spcPts val="2800"/>
              </a:lnSpc>
              <a:spcBef>
                <a:spcPct val="0"/>
              </a:spcBef>
              <a:spcAft>
                <a:spcPts val="1400"/>
              </a:spcAft>
              <a:buClr>
                <a:srgbClr val="0066FF"/>
              </a:buClr>
              <a:buSzPct val="140000"/>
              <a:buFontTx/>
              <a:buChar char="•"/>
            </a:pPr>
            <a:r>
              <a:rPr lang="en-GB" sz="2200" dirty="0">
                <a:solidFill>
                  <a:srgbClr val="1F497D"/>
                </a:solidFill>
                <a:latin typeface="Arial" charset="0"/>
              </a:rPr>
              <a:t>How to raise the profile and esteem of the technical profession</a:t>
            </a:r>
            <a:r>
              <a:rPr lang="en-GB" sz="2200" dirty="0" smtClean="0">
                <a:solidFill>
                  <a:srgbClr val="1F497D"/>
                </a:solidFill>
                <a:latin typeface="Arial" charset="0"/>
              </a:rPr>
              <a:t>?</a:t>
            </a:r>
          </a:p>
          <a:p>
            <a:pPr marL="365125" indent="-365125" fontAlgn="base">
              <a:lnSpc>
                <a:spcPts val="2800"/>
              </a:lnSpc>
              <a:spcBef>
                <a:spcPct val="0"/>
              </a:spcBef>
              <a:spcAft>
                <a:spcPts val="1400"/>
              </a:spcAft>
              <a:buClr>
                <a:srgbClr val="0066FF"/>
              </a:buClr>
              <a:buSzPct val="140000"/>
              <a:buFontTx/>
              <a:buChar char="•"/>
            </a:pPr>
            <a:r>
              <a:rPr lang="en-GB" sz="2200" dirty="0">
                <a:solidFill>
                  <a:srgbClr val="1F497D"/>
                </a:solidFill>
                <a:latin typeface="Arial" charset="0"/>
              </a:rPr>
              <a:t>Gender diversity?</a:t>
            </a:r>
          </a:p>
          <a:p>
            <a:pPr marL="365125" indent="-365125" fontAlgn="base">
              <a:lnSpc>
                <a:spcPts val="2800"/>
              </a:lnSpc>
              <a:spcBef>
                <a:spcPct val="0"/>
              </a:spcBef>
              <a:spcAft>
                <a:spcPts val="1400"/>
              </a:spcAft>
              <a:buClr>
                <a:srgbClr val="0066FF"/>
              </a:buClr>
              <a:buSzPct val="140000"/>
              <a:buFontTx/>
              <a:buChar char="•"/>
            </a:pPr>
            <a:endParaRPr lang="en-GB" sz="2200" dirty="0">
              <a:solidFill>
                <a:srgbClr val="1F497D"/>
              </a:solidFill>
              <a:latin typeface="Arial" charset="0"/>
            </a:endParaRPr>
          </a:p>
        </p:txBody>
      </p:sp>
    </p:spTree>
    <p:extLst>
      <p:ext uri="{BB962C8B-B14F-4D97-AF65-F5344CB8AC3E}">
        <p14:creationId xmlns:p14="http://schemas.microsoft.com/office/powerpoint/2010/main" val="29053697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tock_000017308189Medium.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9637" y="3786489"/>
            <a:ext cx="3723588" cy="2480199"/>
          </a:xfrm>
          <a:prstGeom prst="rect">
            <a:avLst/>
          </a:prstGeom>
        </p:spPr>
      </p:pic>
      <p:sp>
        <p:nvSpPr>
          <p:cNvPr id="6" name="TextBox 5"/>
          <p:cNvSpPr txBox="1"/>
          <p:nvPr/>
        </p:nvSpPr>
        <p:spPr>
          <a:xfrm>
            <a:off x="4355183" y="1804146"/>
            <a:ext cx="3836710" cy="1938992"/>
          </a:xfrm>
          <a:prstGeom prst="rect">
            <a:avLst/>
          </a:prstGeom>
          <a:solidFill>
            <a:schemeClr val="accent6">
              <a:lumMod val="60000"/>
              <a:lumOff val="40000"/>
            </a:schemeClr>
          </a:solidFill>
        </p:spPr>
        <p:txBody>
          <a:bodyPr wrap="square" rtlCol="0">
            <a:spAutoFit/>
          </a:bodyPr>
          <a:lstStyle/>
          <a:p>
            <a:r>
              <a:rPr lang="en-US" sz="2400" dirty="0" smtClean="0">
                <a:solidFill>
                  <a:srgbClr val="3366FF"/>
                </a:solidFill>
              </a:rPr>
              <a:t>The danger of not understanding technical roles</a:t>
            </a:r>
          </a:p>
          <a:p>
            <a:endParaRPr lang="en-US" sz="2400" dirty="0" smtClean="0">
              <a:solidFill>
                <a:srgbClr val="3366FF"/>
              </a:solidFill>
            </a:endParaRPr>
          </a:p>
          <a:p>
            <a:r>
              <a:rPr lang="en-US" sz="2400" dirty="0" err="1" smtClean="0">
                <a:solidFill>
                  <a:srgbClr val="3366FF"/>
                </a:solidFill>
              </a:rPr>
              <a:t>Eg</a:t>
            </a:r>
            <a:r>
              <a:rPr lang="en-US" sz="2400" dirty="0" smtClean="0">
                <a:solidFill>
                  <a:srgbClr val="3366FF"/>
                </a:solidFill>
              </a:rPr>
              <a:t>. when undertaking major reorganisation/restructuring</a:t>
            </a:r>
            <a:endParaRPr lang="en-US" sz="2400" dirty="0">
              <a:solidFill>
                <a:srgbClr val="3366FF"/>
              </a:solidFill>
            </a:endParaRPr>
          </a:p>
        </p:txBody>
      </p:sp>
      <p:pic>
        <p:nvPicPr>
          <p:cNvPr id="4" name="Picture 3" descr="3378641139_7b9f989186_z.jpg"/>
          <p:cNvPicPr>
            <a:picLocks noChangeAspect="1"/>
          </p:cNvPicPr>
          <p:nvPr/>
        </p:nvPicPr>
        <p:blipFill>
          <a:blip r:embed="rId4"/>
          <a:stretch>
            <a:fillRect/>
          </a:stretch>
        </p:blipFill>
        <p:spPr>
          <a:xfrm>
            <a:off x="586931" y="1802603"/>
            <a:ext cx="3447741" cy="2587512"/>
          </a:xfrm>
          <a:prstGeom prst="rect">
            <a:avLst/>
          </a:prstGeom>
        </p:spPr>
      </p:pic>
      <p:sp>
        <p:nvSpPr>
          <p:cNvPr id="8" name="TextBox 7"/>
          <p:cNvSpPr txBox="1"/>
          <p:nvPr/>
        </p:nvSpPr>
        <p:spPr>
          <a:xfrm>
            <a:off x="1578989" y="857839"/>
            <a:ext cx="6325386" cy="707886"/>
          </a:xfrm>
          <a:prstGeom prst="rect">
            <a:avLst/>
          </a:prstGeom>
          <a:solidFill>
            <a:schemeClr val="accent6">
              <a:lumMod val="60000"/>
              <a:lumOff val="40000"/>
            </a:schemeClr>
          </a:solidFill>
          <a:ln w="15875">
            <a:noFill/>
          </a:ln>
        </p:spPr>
        <p:txBody>
          <a:bodyPr wrap="square" rtlCol="0">
            <a:spAutoFit/>
          </a:bodyPr>
          <a:lstStyle/>
          <a:p>
            <a:pPr algn="ctr"/>
            <a:r>
              <a:rPr lang="en-US" sz="4000" b="1" dirty="0">
                <a:solidFill>
                  <a:srgbClr val="3366FF"/>
                </a:solidFill>
              </a:rPr>
              <a:t>IS THIS JUST A “BLACK ART</a:t>
            </a:r>
            <a:r>
              <a:rPr lang="en-US" sz="4000" b="1" dirty="0" smtClean="0">
                <a:solidFill>
                  <a:srgbClr val="3366FF"/>
                </a:solidFill>
              </a:rPr>
              <a:t>”?</a:t>
            </a:r>
            <a:endParaRPr lang="en-GB" sz="4000" dirty="0" smtClean="0">
              <a:solidFill>
                <a:srgbClr val="1B75BC"/>
              </a:solidFill>
              <a:latin typeface="Akkurat-Bold"/>
              <a:cs typeface="Akkurat-Bold"/>
            </a:endParaRPr>
          </a:p>
        </p:txBody>
      </p:sp>
    </p:spTree>
    <p:extLst>
      <p:ext uri="{BB962C8B-B14F-4D97-AF65-F5344CB8AC3E}">
        <p14:creationId xmlns:p14="http://schemas.microsoft.com/office/powerpoint/2010/main" val="18132244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Technician qualifications</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22554339"/>
              </p:ext>
            </p:extLst>
          </p:nvPr>
        </p:nvGraphicFramePr>
        <p:xfrm>
          <a:off x="323850" y="1557338"/>
          <a:ext cx="8640763" cy="41036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87193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611188" y="1439863"/>
            <a:ext cx="4681537" cy="4824412"/>
          </a:xfrm>
          <a:prstGeom prst="rect">
            <a:avLst/>
          </a:prstGeom>
          <a:noFill/>
          <a:ln w="9525">
            <a:noFill/>
            <a:miter lim="800000"/>
            <a:headEnd/>
            <a:tailEnd/>
          </a:ln>
        </p:spPr>
        <p:txBody>
          <a:bodyPr lIns="0" tIns="0" rIns="0" bIns="0"/>
          <a:lstStyle/>
          <a:p>
            <a:pPr marL="360000" lvl="1" indent="-360000" defTabSz="912813">
              <a:spcAft>
                <a:spcPts val="1000"/>
              </a:spcAft>
              <a:buClr>
                <a:srgbClr val="1464BE"/>
              </a:buClr>
              <a:defRPr/>
            </a:pPr>
            <a:endParaRPr lang="en-US" sz="2200" dirty="0">
              <a:solidFill>
                <a:prstClr val="black"/>
              </a:solidFill>
              <a:latin typeface="Calibri" pitchFamily="34" charset="0"/>
              <a:cs typeface="+mn-cs"/>
            </a:endParaRPr>
          </a:p>
          <a:p>
            <a:pPr marL="342900" indent="-342900" defTabSz="912813">
              <a:spcBef>
                <a:spcPct val="20000"/>
              </a:spcBef>
              <a:buClr>
                <a:srgbClr val="558ED5"/>
              </a:buClr>
              <a:defRPr/>
            </a:pPr>
            <a:endParaRPr lang="en-GB" sz="2200" dirty="0">
              <a:solidFill>
                <a:prstClr val="black"/>
              </a:solidFill>
              <a:latin typeface="Calibri" pitchFamily="34" charset="0"/>
              <a:cs typeface="+mn-cs"/>
            </a:endParaRPr>
          </a:p>
        </p:txBody>
      </p:sp>
      <p:sp>
        <p:nvSpPr>
          <p:cNvPr id="4100" name="Title 1"/>
          <p:cNvSpPr txBox="1">
            <a:spLocks/>
          </p:cNvSpPr>
          <p:nvPr/>
        </p:nvSpPr>
        <p:spPr bwMode="auto">
          <a:xfrm>
            <a:off x="611188" y="715434"/>
            <a:ext cx="8208962" cy="922338"/>
          </a:xfrm>
          <a:prstGeom prst="rect">
            <a:avLst/>
          </a:prstGeom>
          <a:noFill/>
          <a:ln w="9525">
            <a:noFill/>
            <a:miter lim="800000"/>
            <a:headEnd/>
            <a:tailEnd/>
          </a:ln>
        </p:spPr>
        <p:txBody>
          <a:bodyPr lIns="0" tIns="0" rIns="0" bIns="0"/>
          <a:lstStyle/>
          <a:p>
            <a:pPr algn="ctr" defTabSz="912813"/>
            <a:r>
              <a:rPr lang="en-GB" sz="4000" b="1" dirty="0" smtClean="0">
                <a:solidFill>
                  <a:srgbClr val="1464BE"/>
                </a:solidFill>
              </a:rPr>
              <a:t>Supporting the student experience</a:t>
            </a:r>
            <a:endParaRPr lang="en-GB" sz="4000" b="1" dirty="0">
              <a:solidFill>
                <a:srgbClr val="1464BE"/>
              </a:solidFill>
            </a:endParaRPr>
          </a:p>
        </p:txBody>
      </p:sp>
      <p:graphicFrame>
        <p:nvGraphicFramePr>
          <p:cNvPr id="10" name="Diagram 9"/>
          <p:cNvGraphicFramePr/>
          <p:nvPr>
            <p:extLst>
              <p:ext uri="{D42A27DB-BD31-4B8C-83A1-F6EECF244321}">
                <p14:modId xmlns:p14="http://schemas.microsoft.com/office/powerpoint/2010/main" val="659370767"/>
              </p:ext>
            </p:extLst>
          </p:nvPr>
        </p:nvGraphicFramePr>
        <p:xfrm>
          <a:off x="827584" y="1196752"/>
          <a:ext cx="7128792" cy="4968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853977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t="4912" b="4912"/>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GB" dirty="0" smtClean="0"/>
              <a:t>The student experience</a:t>
            </a:r>
            <a:endParaRPr lang="en-GB" dirty="0"/>
          </a:p>
        </p:txBody>
      </p:sp>
    </p:spTree>
    <p:extLst>
      <p:ext uri="{BB962C8B-B14F-4D97-AF65-F5344CB8AC3E}">
        <p14:creationId xmlns:p14="http://schemas.microsoft.com/office/powerpoint/2010/main" val="18199640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52400" y="762000"/>
            <a:ext cx="2438400" cy="5334000"/>
          </a:xfrm>
          <a:solidFill>
            <a:srgbClr val="FAC090"/>
          </a:solidFill>
          <a:ln/>
        </p:spPr>
        <p:txBody>
          <a:bodyPr>
            <a:normAutofit/>
          </a:bodyPr>
          <a:lstStyle/>
          <a:p>
            <a:pPr algn="l">
              <a:lnSpc>
                <a:spcPts val="3800"/>
              </a:lnSpc>
            </a:pPr>
            <a:r>
              <a:rPr lang="en-US" sz="3400" dirty="0" smtClean="0">
                <a:solidFill>
                  <a:srgbClr val="0000FF"/>
                </a:solidFill>
                <a:latin typeface="+mn-lt"/>
              </a:rPr>
              <a:t>So what does this mean for technicians?</a:t>
            </a:r>
            <a:endParaRPr lang="en-US" sz="3400" dirty="0">
              <a:solidFill>
                <a:srgbClr val="0000FF"/>
              </a:solidFill>
              <a:latin typeface="+mn-lt"/>
            </a:endParaRPr>
          </a:p>
        </p:txBody>
      </p:sp>
      <p:sp>
        <p:nvSpPr>
          <p:cNvPr id="4101" name="Rectangle 5"/>
          <p:cNvSpPr>
            <a:spLocks noChangeArrowheads="1"/>
          </p:cNvSpPr>
          <p:nvPr/>
        </p:nvSpPr>
        <p:spPr bwMode="auto">
          <a:xfrm>
            <a:off x="2819400" y="381000"/>
            <a:ext cx="6019800" cy="6248400"/>
          </a:xfrm>
          <a:prstGeom prst="rect">
            <a:avLst/>
          </a:prstGeom>
          <a:noFill/>
          <a:ln w="9525">
            <a:noFill/>
            <a:miter lim="800000"/>
            <a:headEnd/>
            <a:tailEnd/>
          </a:ln>
          <a:effectLst/>
        </p:spPr>
        <p:txBody>
          <a:bodyPr lIns="0" tIns="0" rIns="0" bIns="0"/>
          <a:lstStyle/>
          <a:p>
            <a:pPr marL="365125" indent="-365125">
              <a:lnSpc>
                <a:spcPts val="2800"/>
              </a:lnSpc>
              <a:spcAft>
                <a:spcPts val="1400"/>
              </a:spcAft>
              <a:buClr>
                <a:srgbClr val="0066FF"/>
              </a:buClr>
              <a:buSzPct val="140000"/>
              <a:buFontTx/>
              <a:buChar char="•"/>
            </a:pPr>
            <a:r>
              <a:rPr lang="en-GB" sz="2000" dirty="0" smtClean="0">
                <a:solidFill>
                  <a:schemeClr val="tx2"/>
                </a:solidFill>
              </a:rPr>
              <a:t>General diversification of activities undertaken by academic and professional/support staff</a:t>
            </a:r>
          </a:p>
          <a:p>
            <a:pPr marL="365125" indent="-365125">
              <a:lnSpc>
                <a:spcPts val="2800"/>
              </a:lnSpc>
              <a:spcAft>
                <a:spcPts val="1400"/>
              </a:spcAft>
              <a:buClr>
                <a:srgbClr val="0066FF"/>
              </a:buClr>
              <a:buSzPct val="140000"/>
              <a:buFontTx/>
              <a:buChar char="•"/>
            </a:pPr>
            <a:r>
              <a:rPr lang="en-GB" sz="2000" dirty="0" smtClean="0">
                <a:solidFill>
                  <a:schemeClr val="tx2"/>
                </a:solidFill>
              </a:rPr>
              <a:t>Greater alignment of academic working styles to meet student demands and needs</a:t>
            </a:r>
          </a:p>
          <a:p>
            <a:pPr marL="365125" indent="-365125">
              <a:lnSpc>
                <a:spcPts val="2800"/>
              </a:lnSpc>
              <a:spcAft>
                <a:spcPts val="1400"/>
              </a:spcAft>
              <a:buClr>
                <a:srgbClr val="0066FF"/>
              </a:buClr>
              <a:buSzPct val="140000"/>
              <a:buFontTx/>
              <a:buChar char="•"/>
            </a:pPr>
            <a:r>
              <a:rPr lang="en-GB" sz="2000" dirty="0" smtClean="0">
                <a:solidFill>
                  <a:schemeClr val="tx2"/>
                </a:solidFill>
              </a:rPr>
              <a:t>Greater focus on interdisciplinary work</a:t>
            </a:r>
          </a:p>
          <a:p>
            <a:pPr marL="365125" indent="-365125">
              <a:lnSpc>
                <a:spcPts val="2800"/>
              </a:lnSpc>
              <a:spcAft>
                <a:spcPts val="1400"/>
              </a:spcAft>
              <a:buClr>
                <a:srgbClr val="0066FF"/>
              </a:buClr>
              <a:buSzPct val="140000"/>
              <a:buFontTx/>
              <a:buChar char="•"/>
            </a:pPr>
            <a:r>
              <a:rPr lang="en-GB" sz="2000" dirty="0" smtClean="0">
                <a:solidFill>
                  <a:schemeClr val="tx2"/>
                </a:solidFill>
              </a:rPr>
              <a:t>A more strategic approach to professional/support staff work</a:t>
            </a:r>
          </a:p>
          <a:p>
            <a:pPr marL="365125" indent="-365125">
              <a:lnSpc>
                <a:spcPts val="2800"/>
              </a:lnSpc>
              <a:spcAft>
                <a:spcPts val="1400"/>
              </a:spcAft>
              <a:buClr>
                <a:srgbClr val="0066FF"/>
              </a:buClr>
              <a:buSzPct val="140000"/>
              <a:buFontTx/>
              <a:buChar char="•"/>
            </a:pPr>
            <a:r>
              <a:rPr lang="en-GB" sz="2000" dirty="0" smtClean="0">
                <a:solidFill>
                  <a:schemeClr val="tx2"/>
                </a:solidFill>
              </a:rPr>
              <a:t>Greater flexibility and higher skills levels</a:t>
            </a:r>
          </a:p>
          <a:p>
            <a:pPr marL="365125" indent="-365125">
              <a:lnSpc>
                <a:spcPts val="2800"/>
              </a:lnSpc>
              <a:spcAft>
                <a:spcPts val="1400"/>
              </a:spcAft>
              <a:buClr>
                <a:srgbClr val="0066FF"/>
              </a:buClr>
              <a:buSzPct val="140000"/>
              <a:buFontTx/>
              <a:buChar char="•"/>
            </a:pPr>
            <a:r>
              <a:rPr lang="en-GB" sz="2000" dirty="0" smtClean="0">
                <a:solidFill>
                  <a:schemeClr val="tx2"/>
                </a:solidFill>
              </a:rPr>
              <a:t>Movement of technicians into front-line teaching and research roles</a:t>
            </a:r>
          </a:p>
          <a:p>
            <a:pPr marL="365125" indent="-365125">
              <a:lnSpc>
                <a:spcPts val="2800"/>
              </a:lnSpc>
              <a:spcAft>
                <a:spcPts val="1400"/>
              </a:spcAft>
              <a:buClr>
                <a:srgbClr val="0066FF"/>
              </a:buClr>
              <a:buSzPct val="140000"/>
              <a:buFontTx/>
              <a:buChar char="•"/>
            </a:pPr>
            <a:r>
              <a:rPr lang="en-GB" sz="2000" dirty="0" smtClean="0">
                <a:solidFill>
                  <a:schemeClr val="tx2"/>
                </a:solidFill>
              </a:rPr>
              <a:t>Cost reduction – potential redundancies/closure of Departments</a:t>
            </a:r>
          </a:p>
          <a:p>
            <a:pPr marL="365125" indent="-365125">
              <a:lnSpc>
                <a:spcPts val="2800"/>
              </a:lnSpc>
              <a:spcAft>
                <a:spcPts val="1400"/>
              </a:spcAft>
              <a:buClr>
                <a:srgbClr val="0066FF"/>
              </a:buClr>
              <a:buSzPct val="140000"/>
              <a:buFontTx/>
              <a:buChar char="•"/>
            </a:pPr>
            <a:r>
              <a:rPr lang="en-GB" sz="2000" dirty="0" smtClean="0">
                <a:solidFill>
                  <a:schemeClr val="tx2"/>
                </a:solidFill>
              </a:rPr>
              <a:t>Shared Services across Institutions and Public Bodies</a:t>
            </a:r>
          </a:p>
        </p:txBody>
      </p:sp>
    </p:spTree>
    <p:extLst>
      <p:ext uri="{BB962C8B-B14F-4D97-AF65-F5344CB8AC3E}">
        <p14:creationId xmlns:p14="http://schemas.microsoft.com/office/powerpoint/2010/main" val="17733228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Embryologist lo.jpg"/>
          <p:cNvPicPr>
            <a:picLocks noGrp="1" noChangeAspect="1"/>
          </p:cNvPicPr>
          <p:nvPr>
            <p:ph type="pic" idx="1"/>
          </p:nvPr>
        </p:nvPicPr>
        <p:blipFill>
          <a:blip r:embed="rId2" cstate="print"/>
          <a:srcRect l="10" r="10"/>
          <a:stretch>
            <a:fillRect/>
          </a:stretch>
        </p:blipFill>
        <p:spPr>
          <a:xfrm>
            <a:off x="611188" y="1066800"/>
            <a:ext cx="3150962" cy="4333875"/>
          </a:xfrm>
          <a:ln w="3175">
            <a:solidFill>
              <a:schemeClr val="tx1"/>
            </a:solidFill>
          </a:ln>
        </p:spPr>
      </p:pic>
      <p:sp>
        <p:nvSpPr>
          <p:cNvPr id="4100" name="Rectangle 2"/>
          <p:cNvSpPr>
            <a:spLocks noChangeArrowheads="1"/>
          </p:cNvSpPr>
          <p:nvPr/>
        </p:nvSpPr>
        <p:spPr bwMode="auto">
          <a:xfrm>
            <a:off x="4648199" y="1439863"/>
            <a:ext cx="3363913" cy="4116387"/>
          </a:xfrm>
          <a:prstGeom prst="rect">
            <a:avLst/>
          </a:prstGeom>
          <a:noFill/>
          <a:ln w="9525">
            <a:noFill/>
            <a:miter lim="800000"/>
            <a:headEnd/>
            <a:tailEnd/>
          </a:ln>
        </p:spPr>
        <p:txBody>
          <a:bodyPr lIns="0" tIns="0" rIns="0" bIns="0" anchor="ctr"/>
          <a:lstStyle/>
          <a:p>
            <a:pPr>
              <a:lnSpc>
                <a:spcPts val="3000"/>
              </a:lnSpc>
            </a:pPr>
            <a:r>
              <a:rPr lang="en-GB" sz="2800" b="1" i="1" dirty="0" smtClean="0">
                <a:solidFill>
                  <a:srgbClr val="1464BE"/>
                </a:solidFill>
              </a:rPr>
              <a:t>THE</a:t>
            </a:r>
          </a:p>
          <a:p>
            <a:pPr>
              <a:lnSpc>
                <a:spcPts val="3000"/>
              </a:lnSpc>
            </a:pPr>
            <a:r>
              <a:rPr lang="en-GB" sz="2800" b="1" i="1" dirty="0" smtClean="0">
                <a:solidFill>
                  <a:srgbClr val="1464BE"/>
                </a:solidFill>
              </a:rPr>
              <a:t>UNIVERSITY PROFESSIONAL TECHNICIAN</a:t>
            </a:r>
          </a:p>
          <a:p>
            <a:pPr>
              <a:lnSpc>
                <a:spcPts val="3000"/>
              </a:lnSpc>
            </a:pPr>
            <a:endParaRPr lang="en-GB" sz="2800" i="1" dirty="0">
              <a:solidFill>
                <a:srgbClr val="1464BE"/>
              </a:solidFill>
            </a:endParaRPr>
          </a:p>
        </p:txBody>
      </p:sp>
    </p:spTree>
    <p:extLst>
      <p:ext uri="{BB962C8B-B14F-4D97-AF65-F5344CB8AC3E}">
        <p14:creationId xmlns:p14="http://schemas.microsoft.com/office/powerpoint/2010/main" val="27228125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7971" y="269776"/>
            <a:ext cx="6566438" cy="1143000"/>
          </a:xfrm>
          <a:solidFill>
            <a:schemeClr val="accent6">
              <a:lumMod val="60000"/>
              <a:lumOff val="40000"/>
            </a:schemeClr>
          </a:solidFill>
        </p:spPr>
        <p:txBody>
          <a:bodyPr>
            <a:normAutofit fontScale="90000"/>
          </a:bodyPr>
          <a:lstStyle/>
          <a:p>
            <a:r>
              <a:rPr lang="en-US" b="1" dirty="0"/>
              <a:t/>
            </a:r>
            <a:br>
              <a:rPr lang="en-US" b="1" dirty="0"/>
            </a:br>
            <a:r>
              <a:rPr lang="en-GB" b="1" dirty="0"/>
              <a:t>Professional pathways</a:t>
            </a:r>
            <a:br>
              <a:rPr lang="en-GB" b="1" dirty="0"/>
            </a:br>
            <a:endParaRPr lang="en-US" b="1" dirty="0"/>
          </a:p>
        </p:txBody>
      </p:sp>
      <p:sp>
        <p:nvSpPr>
          <p:cNvPr id="5" name="Rectangle 3"/>
          <p:cNvSpPr txBox="1">
            <a:spLocks noChangeArrowheads="1"/>
          </p:cNvSpPr>
          <p:nvPr/>
        </p:nvSpPr>
        <p:spPr>
          <a:xfrm>
            <a:off x="611188" y="1484313"/>
            <a:ext cx="8312150" cy="4608512"/>
          </a:xfrm>
          <a:prstGeom prst="rect">
            <a:avLst/>
          </a:prstGeom>
        </p:spPr>
        <p:txBody>
          <a:bodyPr vert="horz" lIns="91440" tIns="45720" rIns="91440" bIns="45720" rtlCol="0">
            <a:normAutofit/>
          </a:bodyPr>
          <a:lstStyle>
            <a:lvl1pPr marL="457200" indent="-457200" algn="l" defTabSz="914400" rtl="0" eaLnBrk="1" latinLnBrk="0" hangingPunct="1">
              <a:spcBef>
                <a:spcPct val="20000"/>
              </a:spcBef>
              <a:buFont typeface="Arial"/>
              <a:buChar char="•"/>
              <a:defRPr sz="3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AEEF"/>
                </a:solidFill>
                <a:latin typeface="Akkurat"/>
                <a:ea typeface="+mn-ea"/>
                <a:cs typeface="Akkurat"/>
              </a:defRPr>
            </a:lvl2pPr>
            <a:lvl3pPr marL="1143000" indent="-228600" algn="l" defTabSz="914400" rtl="0" eaLnBrk="1" latinLnBrk="0" hangingPunct="1">
              <a:spcBef>
                <a:spcPct val="20000"/>
              </a:spcBef>
              <a:buFont typeface="Arial" pitchFamily="34" charset="0"/>
              <a:buChar char="•"/>
              <a:defRPr sz="2400" kern="1200">
                <a:solidFill>
                  <a:srgbClr val="00AEEF"/>
                </a:solidFill>
                <a:latin typeface="Akkurat"/>
                <a:ea typeface="+mn-ea"/>
                <a:cs typeface="Akkurat"/>
              </a:defRPr>
            </a:lvl3pPr>
            <a:lvl4pPr marL="1600200" indent="-228600" algn="l" defTabSz="914400" rtl="0" eaLnBrk="1" latinLnBrk="0" hangingPunct="1">
              <a:spcBef>
                <a:spcPct val="20000"/>
              </a:spcBef>
              <a:buFont typeface="Arial" pitchFamily="34" charset="0"/>
              <a:buChar char="–"/>
              <a:defRPr sz="2000" kern="1200">
                <a:solidFill>
                  <a:srgbClr val="00AEEF"/>
                </a:solidFill>
                <a:latin typeface="Akkurat"/>
                <a:ea typeface="+mn-ea"/>
                <a:cs typeface="Akkurat"/>
              </a:defRPr>
            </a:lvl4pPr>
            <a:lvl5pPr marL="2057400" indent="-228600" algn="l" defTabSz="914400" rtl="0" eaLnBrk="1" latinLnBrk="0" hangingPunct="1">
              <a:spcBef>
                <a:spcPct val="20000"/>
              </a:spcBef>
              <a:buFont typeface="Arial" pitchFamily="34" charset="0"/>
              <a:buChar char="»"/>
              <a:defRPr sz="2000" kern="1200">
                <a:solidFill>
                  <a:srgbClr val="00AEEF"/>
                </a:solidFill>
                <a:latin typeface="Akkurat"/>
                <a:ea typeface="+mn-ea"/>
                <a:cs typeface="Akkura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ct val="20000"/>
              </a:spcAft>
              <a:buClr>
                <a:srgbClr val="FF0000"/>
              </a:buClr>
              <a:buSzPct val="120000"/>
              <a:buFont typeface="Times" charset="0"/>
              <a:buChar char="•"/>
            </a:pPr>
            <a:endParaRPr lang="en-GB" smtClean="0">
              <a:ea typeface="ＭＳ Ｐゴシック" charset="-128"/>
            </a:endParaRPr>
          </a:p>
          <a:p>
            <a:pPr lvl="2">
              <a:spcAft>
                <a:spcPct val="20000"/>
              </a:spcAft>
              <a:buClr>
                <a:srgbClr val="FF0000"/>
              </a:buClr>
              <a:buSzPct val="120000"/>
              <a:buFont typeface="Times" charset="0"/>
              <a:buChar char="•"/>
            </a:pPr>
            <a:endParaRPr lang="en-GB" smtClean="0">
              <a:ea typeface="ＭＳ Ｐゴシック" charset="-128"/>
            </a:endParaRPr>
          </a:p>
          <a:p>
            <a:pPr lvl="2">
              <a:spcAft>
                <a:spcPct val="20000"/>
              </a:spcAft>
              <a:buClr>
                <a:srgbClr val="FF0000"/>
              </a:buClr>
              <a:buSzPct val="120000"/>
              <a:buFont typeface="Times" charset="0"/>
              <a:buChar char="•"/>
            </a:pPr>
            <a:endParaRPr lang="en-GB" smtClean="0">
              <a:ea typeface="ＭＳ Ｐゴシック" charset="-128"/>
            </a:endParaRPr>
          </a:p>
          <a:p>
            <a:pPr lvl="1">
              <a:spcAft>
                <a:spcPct val="20000"/>
              </a:spcAft>
              <a:buClr>
                <a:srgbClr val="FF0000"/>
              </a:buClr>
              <a:buSzPct val="120000"/>
              <a:buFont typeface="Times" charset="0"/>
              <a:buChar char="•"/>
            </a:pPr>
            <a:endParaRPr lang="en-GB" dirty="0">
              <a:ea typeface="ＭＳ Ｐゴシック" charset="-128"/>
            </a:endParaRPr>
          </a:p>
        </p:txBody>
      </p:sp>
      <p:sp>
        <p:nvSpPr>
          <p:cNvPr id="6" name="Rectangle 2"/>
          <p:cNvSpPr>
            <a:spLocks noChangeArrowheads="1"/>
          </p:cNvSpPr>
          <p:nvPr/>
        </p:nvSpPr>
        <p:spPr bwMode="auto">
          <a:xfrm>
            <a:off x="899592" y="3068960"/>
            <a:ext cx="2088232" cy="1079500"/>
          </a:xfrm>
          <a:prstGeom prst="rect">
            <a:avLst/>
          </a:prstGeom>
          <a:noFill/>
          <a:ln w="9525">
            <a:noFill/>
            <a:miter lim="800000"/>
            <a:headEnd/>
            <a:tailEnd/>
          </a:ln>
        </p:spPr>
        <p:txBody>
          <a:bodyPr anchor="ctr">
            <a:prstTxWarp prst="textNoShape">
              <a:avLst/>
            </a:prstTxWarp>
          </a:bodyPr>
          <a:lstStyle/>
          <a:p>
            <a:pPr>
              <a:spcBef>
                <a:spcPct val="0"/>
              </a:spcBef>
            </a:pPr>
            <a:r>
              <a:rPr lang="en-GB" sz="2000" dirty="0">
                <a:solidFill>
                  <a:srgbClr val="00AEEF"/>
                </a:solidFill>
                <a:latin typeface="Akkurat"/>
                <a:cs typeface="Akkurat"/>
              </a:rPr>
              <a:t>QCF level 3</a:t>
            </a:r>
            <a:br>
              <a:rPr lang="en-GB" sz="2000" dirty="0">
                <a:solidFill>
                  <a:srgbClr val="00AEEF"/>
                </a:solidFill>
                <a:latin typeface="Akkurat"/>
                <a:cs typeface="Akkurat"/>
              </a:rPr>
            </a:br>
            <a:r>
              <a:rPr lang="en-GB" sz="1800" b="0" dirty="0">
                <a:solidFill>
                  <a:srgbClr val="00AEEF"/>
                </a:solidFill>
                <a:latin typeface="Akkurat"/>
                <a:cs typeface="Akkurat"/>
              </a:rPr>
              <a:t>Advanced Apprenticeship</a:t>
            </a:r>
            <a:br>
              <a:rPr lang="en-GB" sz="1800" b="0" dirty="0">
                <a:solidFill>
                  <a:srgbClr val="00AEEF"/>
                </a:solidFill>
                <a:latin typeface="Akkurat"/>
                <a:cs typeface="Akkurat"/>
              </a:rPr>
            </a:br>
            <a:r>
              <a:rPr lang="en-GB" sz="1800" b="0" dirty="0">
                <a:solidFill>
                  <a:srgbClr val="00AEEF"/>
                </a:solidFill>
                <a:latin typeface="Akkurat"/>
                <a:cs typeface="Akkurat"/>
              </a:rPr>
              <a:t>A-Level, NVQ3</a:t>
            </a:r>
          </a:p>
        </p:txBody>
      </p:sp>
      <p:sp>
        <p:nvSpPr>
          <p:cNvPr id="7" name="Rectangle 2"/>
          <p:cNvSpPr>
            <a:spLocks noChangeArrowheads="1"/>
          </p:cNvSpPr>
          <p:nvPr/>
        </p:nvSpPr>
        <p:spPr bwMode="auto">
          <a:xfrm>
            <a:off x="3707904" y="2924944"/>
            <a:ext cx="2087563" cy="1295400"/>
          </a:xfrm>
          <a:prstGeom prst="rect">
            <a:avLst/>
          </a:prstGeom>
          <a:noFill/>
          <a:ln w="9525">
            <a:noFill/>
            <a:miter lim="800000"/>
            <a:headEnd/>
            <a:tailEnd/>
          </a:ln>
        </p:spPr>
        <p:txBody>
          <a:bodyPr anchor="ctr">
            <a:prstTxWarp prst="textNoShape">
              <a:avLst/>
            </a:prstTxWarp>
          </a:bodyPr>
          <a:lstStyle/>
          <a:p>
            <a:pPr>
              <a:spcBef>
                <a:spcPct val="0"/>
              </a:spcBef>
            </a:pPr>
            <a:r>
              <a:rPr lang="en-GB" sz="2000" dirty="0">
                <a:solidFill>
                  <a:srgbClr val="00AEEF"/>
                </a:solidFill>
                <a:latin typeface="Akkurat"/>
                <a:cs typeface="Akkurat"/>
              </a:rPr>
              <a:t>QCF level 5</a:t>
            </a:r>
            <a:br>
              <a:rPr lang="en-GB" sz="2000" dirty="0">
                <a:solidFill>
                  <a:srgbClr val="00AEEF"/>
                </a:solidFill>
                <a:latin typeface="Akkurat"/>
                <a:cs typeface="Akkurat"/>
              </a:rPr>
            </a:br>
            <a:r>
              <a:rPr lang="en-GB" sz="1800" b="0" dirty="0">
                <a:solidFill>
                  <a:srgbClr val="00AEEF"/>
                </a:solidFill>
                <a:latin typeface="Akkurat"/>
                <a:cs typeface="Akkurat"/>
              </a:rPr>
              <a:t>HND, </a:t>
            </a:r>
            <a:r>
              <a:rPr lang="en-GB" sz="1800" b="0" dirty="0" err="1">
                <a:solidFill>
                  <a:srgbClr val="00AEEF"/>
                </a:solidFill>
                <a:latin typeface="Akkurat"/>
                <a:cs typeface="Akkurat"/>
              </a:rPr>
              <a:t>FdSc</a:t>
            </a:r>
            <a:r>
              <a:rPr lang="en-GB" sz="1800" b="0" dirty="0">
                <a:solidFill>
                  <a:srgbClr val="00AEEF"/>
                </a:solidFill>
                <a:latin typeface="Akkurat"/>
                <a:cs typeface="Akkurat"/>
              </a:rPr>
              <a:t>,</a:t>
            </a:r>
            <a:br>
              <a:rPr lang="en-GB" sz="1800" b="0" dirty="0">
                <a:solidFill>
                  <a:srgbClr val="00AEEF"/>
                </a:solidFill>
                <a:latin typeface="Akkurat"/>
                <a:cs typeface="Akkurat"/>
              </a:rPr>
            </a:br>
            <a:r>
              <a:rPr lang="en-GB" sz="1800" b="0" dirty="0">
                <a:solidFill>
                  <a:srgbClr val="00AEEF"/>
                </a:solidFill>
                <a:latin typeface="Akkurat"/>
                <a:cs typeface="Akkurat"/>
              </a:rPr>
              <a:t>some Higher Apprenticeships</a:t>
            </a:r>
          </a:p>
        </p:txBody>
      </p:sp>
      <p:sp>
        <p:nvSpPr>
          <p:cNvPr id="8" name="Rectangle 2"/>
          <p:cNvSpPr>
            <a:spLocks noChangeArrowheads="1"/>
          </p:cNvSpPr>
          <p:nvPr/>
        </p:nvSpPr>
        <p:spPr bwMode="auto">
          <a:xfrm>
            <a:off x="6372200" y="2780928"/>
            <a:ext cx="2016125" cy="936625"/>
          </a:xfrm>
          <a:prstGeom prst="rect">
            <a:avLst/>
          </a:prstGeom>
          <a:noFill/>
          <a:ln w="9525">
            <a:noFill/>
            <a:miter lim="800000"/>
            <a:headEnd/>
            <a:tailEnd/>
          </a:ln>
        </p:spPr>
        <p:txBody>
          <a:bodyPr anchor="ctr">
            <a:prstTxWarp prst="textNoShape">
              <a:avLst/>
            </a:prstTxWarp>
          </a:bodyPr>
          <a:lstStyle/>
          <a:p>
            <a:pPr>
              <a:spcBef>
                <a:spcPct val="0"/>
              </a:spcBef>
            </a:pPr>
            <a:r>
              <a:rPr lang="en-GB" sz="2000" dirty="0">
                <a:solidFill>
                  <a:srgbClr val="00AEEF"/>
                </a:solidFill>
                <a:latin typeface="Akkurat"/>
                <a:cs typeface="Akkurat"/>
              </a:rPr>
              <a:t>QCF level 7</a:t>
            </a:r>
            <a:br>
              <a:rPr lang="en-GB" sz="2000" dirty="0">
                <a:solidFill>
                  <a:srgbClr val="00AEEF"/>
                </a:solidFill>
                <a:latin typeface="Akkurat"/>
                <a:cs typeface="Akkurat"/>
              </a:rPr>
            </a:br>
            <a:r>
              <a:rPr lang="en-GB" sz="1800" b="0" dirty="0">
                <a:solidFill>
                  <a:srgbClr val="00AEEF"/>
                </a:solidFill>
                <a:latin typeface="Akkurat"/>
                <a:cs typeface="Akkurat"/>
              </a:rPr>
              <a:t>MSc, </a:t>
            </a:r>
            <a:r>
              <a:rPr lang="en-GB" sz="1800" b="0" dirty="0" err="1" smtClean="0">
                <a:solidFill>
                  <a:srgbClr val="00AEEF"/>
                </a:solidFill>
                <a:latin typeface="Akkurat"/>
                <a:cs typeface="Akkurat"/>
              </a:rPr>
              <a:t>MSci</a:t>
            </a:r>
            <a:r>
              <a:rPr lang="en-GB" sz="1800" b="0" dirty="0" smtClean="0">
                <a:solidFill>
                  <a:srgbClr val="00AEEF"/>
                </a:solidFill>
                <a:latin typeface="Akkurat"/>
                <a:cs typeface="Akkurat"/>
              </a:rPr>
              <a:t>, </a:t>
            </a:r>
            <a:r>
              <a:rPr lang="en-GB" sz="1800" b="0" dirty="0" err="1" smtClean="0">
                <a:solidFill>
                  <a:srgbClr val="00AEEF"/>
                </a:solidFill>
                <a:latin typeface="Akkurat"/>
                <a:cs typeface="Akkurat"/>
              </a:rPr>
              <a:t>etc</a:t>
            </a:r>
            <a:endParaRPr lang="en-GB" sz="1800" b="0" dirty="0">
              <a:solidFill>
                <a:srgbClr val="00AEEF"/>
              </a:solidFill>
              <a:latin typeface="Akkurat"/>
              <a:cs typeface="Akkurat"/>
            </a:endParaRPr>
          </a:p>
        </p:txBody>
      </p:sp>
      <p:sp>
        <p:nvSpPr>
          <p:cNvPr id="10" name="Rectangle 2"/>
          <p:cNvSpPr>
            <a:spLocks noChangeArrowheads="1"/>
          </p:cNvSpPr>
          <p:nvPr/>
        </p:nvSpPr>
        <p:spPr bwMode="auto">
          <a:xfrm>
            <a:off x="739840" y="4869160"/>
            <a:ext cx="7796286" cy="863476"/>
          </a:xfrm>
          <a:prstGeom prst="rect">
            <a:avLst/>
          </a:prstGeom>
          <a:noFill/>
          <a:ln w="9525">
            <a:noFill/>
            <a:miter lim="800000"/>
            <a:headEnd/>
            <a:tailEnd/>
          </a:ln>
        </p:spPr>
        <p:txBody>
          <a:bodyPr anchor="ctr">
            <a:prstTxWarp prst="textNoShape">
              <a:avLst/>
            </a:prstTxWarp>
          </a:bodyPr>
          <a:lstStyle/>
          <a:p>
            <a:pPr>
              <a:spcBef>
                <a:spcPct val="0"/>
              </a:spcBef>
            </a:pPr>
            <a:r>
              <a:rPr lang="en-GB" sz="1400" dirty="0">
                <a:solidFill>
                  <a:srgbClr val="1B75BC"/>
                </a:solidFill>
                <a:latin typeface="Akkurat"/>
                <a:cs typeface="Akkurat"/>
              </a:rPr>
              <a:t>CPD </a:t>
            </a:r>
            <a:r>
              <a:rPr lang="en-GB" sz="1400" dirty="0" smtClean="0">
                <a:solidFill>
                  <a:srgbClr val="1B75BC"/>
                </a:solidFill>
                <a:latin typeface="Akkurat"/>
                <a:cs typeface="Akkurat"/>
              </a:rPr>
              <a:t>standards, code </a:t>
            </a:r>
            <a:r>
              <a:rPr lang="en-GB" sz="1400" dirty="0">
                <a:solidFill>
                  <a:srgbClr val="1B75BC"/>
                </a:solidFill>
                <a:latin typeface="Akkurat"/>
                <a:cs typeface="Akkurat"/>
              </a:rPr>
              <a:t>of </a:t>
            </a:r>
            <a:r>
              <a:rPr lang="en-GB" sz="1400" dirty="0" smtClean="0">
                <a:solidFill>
                  <a:srgbClr val="1B75BC"/>
                </a:solidFill>
                <a:latin typeface="Akkurat"/>
                <a:cs typeface="Akkurat"/>
              </a:rPr>
              <a:t>conduct and competency areas are all common </a:t>
            </a:r>
            <a:r>
              <a:rPr lang="en-GB" sz="1400" dirty="0">
                <a:solidFill>
                  <a:srgbClr val="1B75BC"/>
                </a:solidFill>
                <a:latin typeface="Akkurat"/>
                <a:cs typeface="Akkurat"/>
              </a:rPr>
              <a:t>across the registers</a:t>
            </a:r>
          </a:p>
        </p:txBody>
      </p:sp>
      <p:sp>
        <p:nvSpPr>
          <p:cNvPr id="15" name="Title 1"/>
          <p:cNvSpPr txBox="1">
            <a:spLocks/>
          </p:cNvSpPr>
          <p:nvPr/>
        </p:nvSpPr>
        <p:spPr>
          <a:xfrm>
            <a:off x="3356248" y="188640"/>
            <a:ext cx="5760640" cy="1143000"/>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4400" kern="1200">
                <a:solidFill>
                  <a:srgbClr val="1B75BC"/>
                </a:solidFill>
                <a:latin typeface="Akkurat-Bold"/>
                <a:ea typeface="+mj-ea"/>
                <a:cs typeface="Akkurat-Bold"/>
              </a:defRPr>
            </a:lvl1pPr>
          </a:lstStyle>
          <a:p>
            <a:endParaRPr lang="en-GB" dirty="0"/>
          </a:p>
        </p:txBody>
      </p:sp>
      <p:sp>
        <p:nvSpPr>
          <p:cNvPr id="3" name="TextBox 2"/>
          <p:cNvSpPr txBox="1"/>
          <p:nvPr/>
        </p:nvSpPr>
        <p:spPr>
          <a:xfrm>
            <a:off x="899592" y="1700808"/>
            <a:ext cx="1872208" cy="954107"/>
          </a:xfrm>
          <a:prstGeom prst="rect">
            <a:avLst/>
          </a:prstGeom>
          <a:solidFill>
            <a:schemeClr val="accent6">
              <a:lumMod val="60000"/>
              <a:lumOff val="40000"/>
            </a:schemeClr>
          </a:solidFill>
          <a:ln w="15875">
            <a:solidFill>
              <a:srgbClr val="00AEEF"/>
            </a:solidFill>
            <a:prstDash val="sysDot"/>
          </a:ln>
        </p:spPr>
        <p:txBody>
          <a:bodyPr wrap="square" rtlCol="0">
            <a:spAutoFit/>
          </a:bodyPr>
          <a:lstStyle/>
          <a:p>
            <a:r>
              <a:rPr lang="en-US" sz="2800" dirty="0" smtClean="0">
                <a:solidFill>
                  <a:srgbClr val="1B75BC"/>
                </a:solidFill>
                <a:latin typeface="Akkurat-Bold"/>
                <a:cs typeface="Akkurat-Bold"/>
              </a:rPr>
              <a:t>RSciTech</a:t>
            </a:r>
          </a:p>
          <a:p>
            <a:r>
              <a:rPr lang="en-US" sz="1400" dirty="0" smtClean="0">
                <a:solidFill>
                  <a:srgbClr val="1B75BC"/>
                </a:solidFill>
                <a:latin typeface="Akkurat-Bold"/>
                <a:cs typeface="Akkurat-Bold"/>
              </a:rPr>
              <a:t>Registered</a:t>
            </a:r>
          </a:p>
          <a:p>
            <a:r>
              <a:rPr lang="en-US" sz="1400" dirty="0" smtClean="0">
                <a:solidFill>
                  <a:srgbClr val="1B75BC"/>
                </a:solidFill>
                <a:latin typeface="Akkurat-Bold"/>
                <a:cs typeface="Akkurat-Bold"/>
              </a:rPr>
              <a:t>Science Technician</a:t>
            </a:r>
          </a:p>
        </p:txBody>
      </p:sp>
      <p:sp>
        <p:nvSpPr>
          <p:cNvPr id="14" name="TextBox 13"/>
          <p:cNvSpPr txBox="1"/>
          <p:nvPr/>
        </p:nvSpPr>
        <p:spPr>
          <a:xfrm>
            <a:off x="3707904" y="1700808"/>
            <a:ext cx="1800200" cy="954107"/>
          </a:xfrm>
          <a:prstGeom prst="rect">
            <a:avLst/>
          </a:prstGeom>
          <a:solidFill>
            <a:schemeClr val="accent6">
              <a:lumMod val="60000"/>
              <a:lumOff val="40000"/>
            </a:schemeClr>
          </a:solidFill>
          <a:ln w="15875">
            <a:solidFill>
              <a:srgbClr val="00AEEF"/>
            </a:solidFill>
            <a:prstDash val="sysDot"/>
          </a:ln>
        </p:spPr>
        <p:txBody>
          <a:bodyPr wrap="square" rtlCol="0">
            <a:spAutoFit/>
          </a:bodyPr>
          <a:lstStyle/>
          <a:p>
            <a:r>
              <a:rPr lang="en-US" sz="2800" dirty="0" smtClean="0">
                <a:solidFill>
                  <a:srgbClr val="1B75BC"/>
                </a:solidFill>
                <a:latin typeface="Akkurat-Bold"/>
                <a:cs typeface="Akkurat-Bold"/>
              </a:rPr>
              <a:t>RSci</a:t>
            </a:r>
          </a:p>
          <a:p>
            <a:r>
              <a:rPr lang="en-US" sz="1400" dirty="0" smtClean="0">
                <a:solidFill>
                  <a:srgbClr val="1B75BC"/>
                </a:solidFill>
                <a:latin typeface="Akkurat-Bold"/>
                <a:cs typeface="Akkurat-Bold"/>
              </a:rPr>
              <a:t>Registered</a:t>
            </a:r>
          </a:p>
          <a:p>
            <a:r>
              <a:rPr lang="en-US" sz="1400" dirty="0" smtClean="0">
                <a:solidFill>
                  <a:srgbClr val="1B75BC"/>
                </a:solidFill>
                <a:latin typeface="Akkurat-Bold"/>
                <a:cs typeface="Akkurat-Bold"/>
              </a:rPr>
              <a:t>Scientist</a:t>
            </a:r>
          </a:p>
        </p:txBody>
      </p:sp>
      <p:sp>
        <p:nvSpPr>
          <p:cNvPr id="16" name="TextBox 15"/>
          <p:cNvSpPr txBox="1"/>
          <p:nvPr/>
        </p:nvSpPr>
        <p:spPr>
          <a:xfrm>
            <a:off x="6372200" y="1700808"/>
            <a:ext cx="1872208" cy="954107"/>
          </a:xfrm>
          <a:prstGeom prst="rect">
            <a:avLst/>
          </a:prstGeom>
          <a:solidFill>
            <a:schemeClr val="accent6">
              <a:lumMod val="60000"/>
              <a:lumOff val="40000"/>
            </a:schemeClr>
          </a:solidFill>
          <a:ln w="15875">
            <a:solidFill>
              <a:srgbClr val="00AEEF"/>
            </a:solidFill>
            <a:prstDash val="sysDot"/>
          </a:ln>
        </p:spPr>
        <p:txBody>
          <a:bodyPr wrap="square" rtlCol="0">
            <a:spAutoFit/>
          </a:bodyPr>
          <a:lstStyle/>
          <a:p>
            <a:r>
              <a:rPr lang="en-US" sz="2800" dirty="0" smtClean="0">
                <a:solidFill>
                  <a:srgbClr val="1B75BC"/>
                </a:solidFill>
                <a:latin typeface="Akkurat-Bold"/>
                <a:cs typeface="Akkurat-Bold"/>
              </a:rPr>
              <a:t>CSci</a:t>
            </a:r>
          </a:p>
          <a:p>
            <a:r>
              <a:rPr lang="en-US" sz="1400" dirty="0" smtClean="0">
                <a:solidFill>
                  <a:srgbClr val="1B75BC"/>
                </a:solidFill>
                <a:latin typeface="Akkurat-Bold"/>
                <a:cs typeface="Akkurat-Bold"/>
              </a:rPr>
              <a:t>Chartered</a:t>
            </a:r>
          </a:p>
          <a:p>
            <a:r>
              <a:rPr lang="en-US" sz="1400" dirty="0" smtClean="0">
                <a:solidFill>
                  <a:srgbClr val="1B75BC"/>
                </a:solidFill>
                <a:latin typeface="Akkurat-Bold"/>
                <a:cs typeface="Akkurat-Bold"/>
              </a:rPr>
              <a:t>Scientist</a:t>
            </a:r>
          </a:p>
        </p:txBody>
      </p:sp>
      <p:sp>
        <p:nvSpPr>
          <p:cNvPr id="4" name="Left-Right Arrow 3"/>
          <p:cNvSpPr/>
          <p:nvPr/>
        </p:nvSpPr>
        <p:spPr>
          <a:xfrm>
            <a:off x="899592" y="4581128"/>
            <a:ext cx="7344816" cy="432048"/>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61420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What is registration?</a:t>
            </a:r>
            <a:endParaRPr lang="en-GB" dirty="0"/>
          </a:p>
        </p:txBody>
      </p:sp>
      <p:pic>
        <p:nvPicPr>
          <p:cNvPr id="1433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1628774"/>
            <a:ext cx="7732475" cy="3888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1535956"/>
            <a:ext cx="151765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5630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39366" y="1317250"/>
            <a:ext cx="3412502" cy="4825782"/>
          </a:xfrm>
        </p:spPr>
      </p:pic>
      <p:sp>
        <p:nvSpPr>
          <p:cNvPr id="4" name="Content Placeholder 3"/>
          <p:cNvSpPr>
            <a:spLocks noGrp="1"/>
          </p:cNvSpPr>
          <p:nvPr>
            <p:ph sz="half" idx="2"/>
          </p:nvPr>
        </p:nvSpPr>
        <p:spPr>
          <a:xfrm>
            <a:off x="3912124" y="1319753"/>
            <a:ext cx="4807669" cy="4835949"/>
          </a:xfrm>
        </p:spPr>
        <p:txBody>
          <a:bodyPr>
            <a:normAutofit fontScale="62500" lnSpcReduction="20000"/>
          </a:bodyPr>
          <a:lstStyle/>
          <a:p>
            <a:endParaRPr lang="en-GB" dirty="0"/>
          </a:p>
          <a:p>
            <a:pPr marL="0" indent="0">
              <a:buNone/>
            </a:pPr>
            <a:r>
              <a:rPr lang="en-GB" b="1" dirty="0"/>
              <a:t>Our universities </a:t>
            </a:r>
            <a:endParaRPr lang="en-GB" dirty="0"/>
          </a:p>
          <a:p>
            <a:r>
              <a:rPr lang="en-GB" b="1" dirty="0"/>
              <a:t>1.28 </a:t>
            </a:r>
            <a:r>
              <a:rPr lang="en-GB" dirty="0"/>
              <a:t>Similarly, the UK has a relatively strong higher education sector even though other countries continue to make ambitious investments. We have four of the six best universities in the world</a:t>
            </a:r>
            <a:r>
              <a:rPr lang="en-GB" baseline="30000" dirty="0"/>
              <a:t>17</a:t>
            </a:r>
            <a:r>
              <a:rPr lang="en-GB" dirty="0"/>
              <a:t>. Despite this, skills gaps are too wide at the intermediate and basic levels, including in maths, literacy and science. UK industry also appears to be relatively less skills intensive and employs fewer graduates in professional and technical occupations than its major competitors</a:t>
            </a:r>
            <a:r>
              <a:rPr lang="en-GB" baseline="30000" dirty="0"/>
              <a:t>18</a:t>
            </a:r>
            <a:r>
              <a:rPr lang="en-GB" dirty="0"/>
              <a:t>. No boom in growth can be achieved without a significant rethink as to how we develop skills in this country – both funding training and its delivery </a:t>
            </a:r>
          </a:p>
        </p:txBody>
      </p:sp>
      <p:sp>
        <p:nvSpPr>
          <p:cNvPr id="7" name="Title 1"/>
          <p:cNvSpPr>
            <a:spLocks noGrp="1"/>
          </p:cNvSpPr>
          <p:nvPr>
            <p:ph type="title"/>
          </p:nvPr>
        </p:nvSpPr>
        <p:spPr>
          <a:xfrm>
            <a:off x="1828799" y="581230"/>
            <a:ext cx="5472333" cy="660114"/>
          </a:xfrm>
          <a:solidFill>
            <a:schemeClr val="accent6">
              <a:lumMod val="60000"/>
              <a:lumOff val="40000"/>
            </a:schemeClr>
          </a:solidFill>
        </p:spPr>
        <p:txBody>
          <a:bodyPr>
            <a:normAutofit/>
          </a:bodyPr>
          <a:lstStyle/>
          <a:p>
            <a:r>
              <a:rPr lang="en-GB" sz="3200" b="1" i="1" dirty="0">
                <a:solidFill>
                  <a:srgbClr val="0070C0"/>
                </a:solidFill>
              </a:rPr>
              <a:t>Why is the role changing?</a:t>
            </a:r>
            <a:endParaRPr lang="en-GB" sz="3200" b="1" dirty="0">
              <a:solidFill>
                <a:srgbClr val="0070C0"/>
              </a:solidFill>
            </a:endParaRPr>
          </a:p>
        </p:txBody>
      </p:sp>
    </p:spTree>
    <p:extLst>
      <p:ext uri="{BB962C8B-B14F-4D97-AF65-F5344CB8AC3E}">
        <p14:creationId xmlns:p14="http://schemas.microsoft.com/office/powerpoint/2010/main" val="2066736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9734" y="878215"/>
            <a:ext cx="7614557" cy="646331"/>
          </a:xfrm>
          <a:prstGeom prst="rect">
            <a:avLst/>
          </a:prstGeom>
          <a:noFill/>
        </p:spPr>
        <p:txBody>
          <a:bodyPr wrap="square" rtlCol="0">
            <a:spAutoFit/>
          </a:bodyPr>
          <a:lstStyle/>
          <a:p>
            <a:r>
              <a:rPr lang="en-GB" sz="3600" dirty="0" smtClean="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rPr>
              <a:t>Registration Application Process</a:t>
            </a:r>
            <a:endParaRPr lang="en-GB" sz="3600" dirty="0">
              <a:solidFill>
                <a:schemeClr val="tx2"/>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9" name="Rectangle 8"/>
          <p:cNvSpPr/>
          <p:nvPr/>
        </p:nvSpPr>
        <p:spPr>
          <a:xfrm>
            <a:off x="457200" y="1442282"/>
            <a:ext cx="4800600" cy="4370427"/>
          </a:xfrm>
          <a:prstGeom prst="rect">
            <a:avLst/>
          </a:prstGeom>
        </p:spPr>
        <p:txBody>
          <a:bodyPr wrap="square" anchor="ctr">
            <a:spAutoFit/>
          </a:bodyPr>
          <a:lstStyle/>
          <a:p>
            <a:pPr marL="457200" indent="-457200">
              <a:lnSpc>
                <a:spcPct val="150000"/>
              </a:lnSpc>
              <a:buFont typeface="Arial" pitchFamily="34" charset="0"/>
              <a:buChar char="•"/>
            </a:pPr>
            <a:r>
              <a:rPr lang="en-GB" sz="2400" dirty="0">
                <a:solidFill>
                  <a:srgbClr val="3366FF"/>
                </a:solidFill>
                <a:latin typeface="Tahoma" pitchFamily="34" charset="0"/>
                <a:ea typeface="Tahoma" pitchFamily="34" charset="0"/>
                <a:cs typeface="Tahoma" pitchFamily="34" charset="0"/>
              </a:rPr>
              <a:t>Membership of a licensed body (such as the IST</a:t>
            </a:r>
            <a:r>
              <a:rPr lang="en-GB" sz="2400" dirty="0" smtClean="0">
                <a:solidFill>
                  <a:srgbClr val="3366FF"/>
                </a:solidFill>
                <a:latin typeface="Tahoma" pitchFamily="34" charset="0"/>
                <a:ea typeface="Tahoma" pitchFamily="34" charset="0"/>
                <a:cs typeface="Tahoma" pitchFamily="34" charset="0"/>
              </a:rPr>
              <a:t>)</a:t>
            </a:r>
          </a:p>
          <a:p>
            <a:pPr>
              <a:lnSpc>
                <a:spcPct val="150000"/>
              </a:lnSpc>
            </a:pPr>
            <a:r>
              <a:rPr lang="en-GB" sz="2400" dirty="0" smtClean="0">
                <a:solidFill>
                  <a:srgbClr val="3366FF"/>
                </a:solidFill>
                <a:latin typeface="Tahoma" pitchFamily="34" charset="0"/>
                <a:ea typeface="Tahoma" pitchFamily="34" charset="0"/>
                <a:cs typeface="Tahoma" pitchFamily="34" charset="0"/>
              </a:rPr>
              <a:t>Then:-</a:t>
            </a:r>
          </a:p>
          <a:p>
            <a:pPr marL="457200" indent="-457200">
              <a:lnSpc>
                <a:spcPct val="150000"/>
              </a:lnSpc>
              <a:buFont typeface="Arial" pitchFamily="34" charset="0"/>
              <a:buChar char="•"/>
            </a:pPr>
            <a:r>
              <a:rPr lang="en-GB" sz="2400" dirty="0" smtClean="0">
                <a:solidFill>
                  <a:srgbClr val="3366FF"/>
                </a:solidFill>
                <a:latin typeface="Tahoma" pitchFamily="34" charset="0"/>
                <a:ea typeface="Tahoma" pitchFamily="34" charset="0"/>
                <a:cs typeface="Tahoma" pitchFamily="34" charset="0"/>
              </a:rPr>
              <a:t>Application form</a:t>
            </a:r>
          </a:p>
          <a:p>
            <a:pPr marL="457200" indent="-457200">
              <a:lnSpc>
                <a:spcPct val="150000"/>
              </a:lnSpc>
              <a:buFont typeface="Arial" pitchFamily="34" charset="0"/>
              <a:buChar char="•"/>
            </a:pPr>
            <a:r>
              <a:rPr lang="en-GB" sz="2400" dirty="0" smtClean="0">
                <a:solidFill>
                  <a:srgbClr val="3366FF"/>
                </a:solidFill>
                <a:latin typeface="Tahoma" pitchFamily="34" charset="0"/>
                <a:ea typeface="Tahoma" pitchFamily="34" charset="0"/>
                <a:cs typeface="Tahoma" pitchFamily="34" charset="0"/>
              </a:rPr>
              <a:t>CV</a:t>
            </a:r>
          </a:p>
          <a:p>
            <a:pPr marL="457200" indent="-457200">
              <a:lnSpc>
                <a:spcPct val="150000"/>
              </a:lnSpc>
              <a:buFont typeface="Arial" pitchFamily="34" charset="0"/>
              <a:buChar char="•"/>
            </a:pPr>
            <a:r>
              <a:rPr lang="en-GB" sz="2400" dirty="0">
                <a:solidFill>
                  <a:srgbClr val="3366FF"/>
                </a:solidFill>
                <a:latin typeface="Tahoma" pitchFamily="34" charset="0"/>
                <a:ea typeface="Tahoma" pitchFamily="34" charset="0"/>
                <a:cs typeface="Tahoma" pitchFamily="34" charset="0"/>
              </a:rPr>
              <a:t>A Competencies </a:t>
            </a:r>
            <a:r>
              <a:rPr lang="en-GB" sz="2400" dirty="0" smtClean="0">
                <a:solidFill>
                  <a:srgbClr val="3366FF"/>
                </a:solidFill>
                <a:latin typeface="Tahoma" pitchFamily="34" charset="0"/>
                <a:ea typeface="Tahoma" pitchFamily="34" charset="0"/>
                <a:cs typeface="Tahoma" pitchFamily="34" charset="0"/>
              </a:rPr>
              <a:t>Report</a:t>
            </a:r>
          </a:p>
          <a:p>
            <a:pPr marL="457200" indent="-457200">
              <a:lnSpc>
                <a:spcPct val="150000"/>
              </a:lnSpc>
              <a:buFont typeface="Arial" pitchFamily="34" charset="0"/>
              <a:buChar char="•"/>
            </a:pPr>
            <a:r>
              <a:rPr lang="en-GB" sz="2400" dirty="0" smtClean="0">
                <a:solidFill>
                  <a:srgbClr val="3366FF"/>
                </a:solidFill>
                <a:latin typeface="Tahoma" pitchFamily="34" charset="0"/>
                <a:ea typeface="Tahoma" pitchFamily="34" charset="0"/>
                <a:cs typeface="Tahoma" pitchFamily="34" charset="0"/>
              </a:rPr>
              <a:t>A PPD Report</a:t>
            </a:r>
            <a:endParaRPr lang="en-GB" sz="2600" dirty="0" smtClean="0">
              <a:solidFill>
                <a:srgbClr val="FEB80A">
                  <a:lumMod val="20000"/>
                  <a:lumOff val="80000"/>
                </a:srgbClr>
              </a:solidFill>
              <a:latin typeface="Tahoma" pitchFamily="34" charset="0"/>
              <a:ea typeface="Tahoma" pitchFamily="34" charset="0"/>
              <a:cs typeface="Tahoma" pitchFamily="34" charset="0"/>
            </a:endParaRPr>
          </a:p>
          <a:p>
            <a:pPr marL="457200" indent="-457200">
              <a:buFont typeface="Arial" pitchFamily="34" charset="0"/>
              <a:buChar char="•"/>
            </a:pPr>
            <a:endParaRPr lang="en-GB" sz="2600" dirty="0" smtClean="0">
              <a:solidFill>
                <a:schemeClr val="tx2"/>
              </a:solidFill>
              <a:latin typeface="Tahoma" pitchFamily="34" charset="0"/>
              <a:ea typeface="Tahoma" pitchFamily="34" charset="0"/>
              <a:cs typeface="Tahoma" pitchFamily="34" charset="0"/>
            </a:endParaRPr>
          </a:p>
        </p:txBody>
      </p:sp>
      <p:sp>
        <p:nvSpPr>
          <p:cNvPr id="8" name="TextBox 7"/>
          <p:cNvSpPr txBox="1"/>
          <p:nvPr/>
        </p:nvSpPr>
        <p:spPr>
          <a:xfrm>
            <a:off x="5715000" y="1719281"/>
            <a:ext cx="3048000" cy="4093428"/>
          </a:xfrm>
          <a:prstGeom prst="rect">
            <a:avLst/>
          </a:prstGeom>
          <a:solidFill>
            <a:srgbClr val="FAC090"/>
          </a:solidFill>
        </p:spPr>
        <p:txBody>
          <a:bodyPr wrap="square" rtlCol="0">
            <a:spAutoFit/>
          </a:bodyPr>
          <a:lstStyle/>
          <a:p>
            <a:pPr algn="ctr"/>
            <a:r>
              <a:rPr lang="en-GB" sz="2000" u="sng" dirty="0" smtClean="0">
                <a:solidFill>
                  <a:srgbClr val="3366FF"/>
                </a:solidFill>
                <a:latin typeface="Tahoma" pitchFamily="34" charset="0"/>
                <a:ea typeface="Tahoma" pitchFamily="34" charset="0"/>
                <a:cs typeface="Tahoma" pitchFamily="34" charset="0"/>
              </a:rPr>
              <a:t>Indicative Cost</a:t>
            </a:r>
          </a:p>
          <a:p>
            <a:pPr>
              <a:buFont typeface="Arial" pitchFamily="34" charset="0"/>
              <a:buChar char="•"/>
            </a:pPr>
            <a:endParaRPr lang="en-GB" sz="2000" dirty="0" smtClean="0">
              <a:solidFill>
                <a:srgbClr val="3366FF"/>
              </a:solidFill>
              <a:latin typeface="Tahoma" pitchFamily="34" charset="0"/>
              <a:ea typeface="Tahoma" pitchFamily="34" charset="0"/>
              <a:cs typeface="Tahoma" pitchFamily="34" charset="0"/>
            </a:endParaRPr>
          </a:p>
          <a:p>
            <a:pPr>
              <a:buFont typeface="Arial" pitchFamily="34" charset="0"/>
              <a:buChar char="•"/>
            </a:pPr>
            <a:r>
              <a:rPr lang="en-GB" sz="2000" dirty="0" smtClean="0">
                <a:solidFill>
                  <a:srgbClr val="3366FF"/>
                </a:solidFill>
                <a:latin typeface="Tahoma" pitchFamily="34" charset="0"/>
                <a:ea typeface="Tahoma" pitchFamily="34" charset="0"/>
                <a:cs typeface="Tahoma" pitchFamily="34" charset="0"/>
              </a:rPr>
              <a:t>Membership of IST:</a:t>
            </a:r>
          </a:p>
          <a:p>
            <a:r>
              <a:rPr lang="en-US" sz="2000" dirty="0" smtClean="0">
                <a:solidFill>
                  <a:srgbClr val="3366FF"/>
                </a:solidFill>
              </a:rPr>
              <a:t>Junior: £5</a:t>
            </a:r>
          </a:p>
          <a:p>
            <a:r>
              <a:rPr lang="en-US" sz="2000" dirty="0" smtClean="0">
                <a:solidFill>
                  <a:srgbClr val="3366FF"/>
                </a:solidFill>
              </a:rPr>
              <a:t>Affiliate: £16</a:t>
            </a:r>
          </a:p>
          <a:p>
            <a:r>
              <a:rPr lang="en-US" sz="2000" dirty="0" smtClean="0">
                <a:solidFill>
                  <a:srgbClr val="3366FF"/>
                </a:solidFill>
              </a:rPr>
              <a:t>Associate: £32</a:t>
            </a:r>
          </a:p>
          <a:p>
            <a:r>
              <a:rPr lang="en-US" sz="2000" dirty="0" smtClean="0">
                <a:solidFill>
                  <a:srgbClr val="3366FF"/>
                </a:solidFill>
              </a:rPr>
              <a:t>Member: £42</a:t>
            </a:r>
          </a:p>
          <a:p>
            <a:r>
              <a:rPr lang="en-US" sz="2000" dirty="0" smtClean="0">
                <a:solidFill>
                  <a:srgbClr val="3366FF"/>
                </a:solidFill>
              </a:rPr>
              <a:t>Fellow: £54</a:t>
            </a:r>
          </a:p>
          <a:p>
            <a:endParaRPr lang="en-US" sz="2000" dirty="0">
              <a:solidFill>
                <a:srgbClr val="3366FF"/>
              </a:solidFill>
            </a:endParaRPr>
          </a:p>
          <a:p>
            <a:pPr>
              <a:buFont typeface="Arial" pitchFamily="34" charset="0"/>
              <a:buChar char="•"/>
            </a:pPr>
            <a:r>
              <a:rPr lang="en-GB" sz="2000" dirty="0">
                <a:solidFill>
                  <a:srgbClr val="3366FF"/>
                </a:solidFill>
                <a:latin typeface="Tahoma" pitchFamily="34" charset="0"/>
                <a:ea typeface="Tahoma" pitchFamily="34" charset="0"/>
                <a:cs typeface="Tahoma" pitchFamily="34" charset="0"/>
              </a:rPr>
              <a:t>£25 for Registration </a:t>
            </a:r>
          </a:p>
          <a:p>
            <a:r>
              <a:rPr lang="en-GB" sz="2000" dirty="0">
                <a:solidFill>
                  <a:srgbClr val="3366FF"/>
                </a:solidFill>
                <a:latin typeface="Tahoma" pitchFamily="34" charset="0"/>
                <a:ea typeface="Tahoma" pitchFamily="34" charset="0"/>
                <a:cs typeface="Tahoma" pitchFamily="34" charset="0"/>
              </a:rPr>
              <a:t>(Science Council National data base costs</a:t>
            </a:r>
            <a:r>
              <a:rPr lang="en-GB" sz="2000" dirty="0" smtClean="0">
                <a:solidFill>
                  <a:srgbClr val="3366FF"/>
                </a:solidFill>
                <a:latin typeface="Tahoma" pitchFamily="34" charset="0"/>
                <a:ea typeface="Tahoma" pitchFamily="34" charset="0"/>
                <a:cs typeface="Tahoma" pitchFamily="34" charset="0"/>
              </a:rPr>
              <a:t>)</a:t>
            </a:r>
            <a:endParaRPr lang="en-GB" sz="2000" dirty="0" smtClean="0">
              <a:solidFill>
                <a:schemeClr val="tx2">
                  <a:lumMod val="90000"/>
                </a:schemeClr>
              </a:solidFill>
              <a:latin typeface="Tahoma" pitchFamily="34" charset="0"/>
              <a:ea typeface="Tahoma" pitchFamily="34" charset="0"/>
              <a:cs typeface="Tahoma" pitchFamily="34" charset="0"/>
            </a:endParaRPr>
          </a:p>
          <a:p>
            <a:endParaRPr lang="en-GB" sz="2000" dirty="0" smtClean="0">
              <a:solidFill>
                <a:srgbClr val="FEB80A">
                  <a:lumMod val="20000"/>
                  <a:lumOff val="80000"/>
                </a:srgbClr>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pic>
        <p:nvPicPr>
          <p:cNvPr id="1026" name="Picture 2" descr="http://0.gravatar.com/avatar/e946e8dadfd2d04ec01e50c55f4e1cd5?s=84&amp;d=http%3A%2F%2F0.gravatar.com%2Favatar%2Fad516503a11cd5ca435acc9bb6523536%3Fs%3D84&amp;r=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1719281"/>
            <a:ext cx="397933" cy="39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2873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7838" y="245893"/>
            <a:ext cx="7277493" cy="2800767"/>
          </a:xfrm>
          <a:prstGeom prst="rect">
            <a:avLst/>
          </a:prstGeom>
        </p:spPr>
        <p:txBody>
          <a:bodyPr wrap="square">
            <a:spAutoFit/>
          </a:bodyPr>
          <a:lstStyle/>
          <a:p>
            <a:pPr algn="ctr"/>
            <a:endParaRPr lang="en-GB" sz="2800" dirty="0">
              <a:solidFill>
                <a:srgbClr val="0070C0"/>
              </a:solidFill>
            </a:endParaRPr>
          </a:p>
          <a:p>
            <a:pPr algn="ctr"/>
            <a:r>
              <a:rPr lang="en-GB" sz="2800" dirty="0">
                <a:solidFill>
                  <a:srgbClr val="0070C0"/>
                </a:solidFill>
              </a:rPr>
              <a:t> </a:t>
            </a:r>
            <a:r>
              <a:rPr lang="en-GB" sz="3200" b="1" dirty="0">
                <a:solidFill>
                  <a:srgbClr val="0070C0"/>
                </a:solidFill>
              </a:rPr>
              <a:t>Not Working in Science or Science Technology?</a:t>
            </a:r>
            <a:endParaRPr lang="en-GB" sz="3200" dirty="0">
              <a:solidFill>
                <a:srgbClr val="0070C0"/>
              </a:solidFill>
            </a:endParaRPr>
          </a:p>
          <a:p>
            <a:pPr algn="ctr"/>
            <a:endParaRPr lang="en-GB" sz="2800" b="1" dirty="0" smtClean="0">
              <a:solidFill>
                <a:srgbClr val="0070C0"/>
              </a:solidFill>
            </a:endParaRPr>
          </a:p>
          <a:p>
            <a:pPr algn="ctr"/>
            <a:r>
              <a:rPr lang="en-GB" sz="2800" b="1" dirty="0" smtClean="0">
                <a:solidFill>
                  <a:srgbClr val="0070C0"/>
                </a:solidFill>
              </a:rPr>
              <a:t>IST </a:t>
            </a:r>
            <a:r>
              <a:rPr lang="en-GB" sz="2800" b="1" dirty="0">
                <a:solidFill>
                  <a:srgbClr val="0070C0"/>
                </a:solidFill>
              </a:rPr>
              <a:t>Registered </a:t>
            </a:r>
            <a:r>
              <a:rPr lang="en-GB" sz="2800" b="1" dirty="0" smtClean="0">
                <a:solidFill>
                  <a:srgbClr val="0070C0"/>
                </a:solidFill>
              </a:rPr>
              <a:t>Practitioners</a:t>
            </a:r>
            <a:r>
              <a:rPr lang="en-GB" sz="2800" b="1" dirty="0"/>
              <a:t> </a:t>
            </a:r>
            <a:r>
              <a:rPr lang="en-GB" sz="2800" b="1" dirty="0" err="1" smtClean="0"/>
              <a:t>MIScT</a:t>
            </a:r>
            <a:r>
              <a:rPr lang="en-GB" sz="2800" b="1" dirty="0" smtClean="0"/>
              <a:t>(</a:t>
            </a:r>
            <a:r>
              <a:rPr lang="en-GB" sz="2800" b="1" dirty="0" err="1" smtClean="0"/>
              <a:t>Reg</a:t>
            </a:r>
            <a:r>
              <a:rPr lang="en-GB" sz="2800" b="1" dirty="0"/>
              <a:t>) or </a:t>
            </a:r>
            <a:r>
              <a:rPr lang="en-GB" sz="2800" b="1" dirty="0" err="1"/>
              <a:t>FIScT</a:t>
            </a:r>
            <a:r>
              <a:rPr lang="en-GB" sz="2800" b="1" dirty="0"/>
              <a:t>(</a:t>
            </a:r>
            <a:r>
              <a:rPr lang="en-GB" sz="2800" b="1" dirty="0" err="1"/>
              <a:t>Reg</a:t>
            </a:r>
            <a:r>
              <a:rPr lang="en-GB" sz="2800" b="1" dirty="0"/>
              <a:t>) </a:t>
            </a:r>
            <a:endParaRPr lang="en-GB" sz="2800" dirty="0">
              <a:solidFill>
                <a:srgbClr val="0070C0"/>
              </a:solidFill>
            </a:endParaRPr>
          </a:p>
        </p:txBody>
      </p:sp>
      <p:sp>
        <p:nvSpPr>
          <p:cNvPr id="3" name="Rectangle 2"/>
          <p:cNvSpPr/>
          <p:nvPr/>
        </p:nvSpPr>
        <p:spPr>
          <a:xfrm>
            <a:off x="386499" y="2794882"/>
            <a:ext cx="8342722" cy="2862322"/>
          </a:xfrm>
          <a:prstGeom prst="rect">
            <a:avLst/>
          </a:prstGeom>
        </p:spPr>
        <p:txBody>
          <a:bodyPr wrap="square">
            <a:spAutoFit/>
          </a:bodyPr>
          <a:lstStyle/>
          <a:p>
            <a:endParaRPr lang="en-GB" dirty="0" smtClean="0"/>
          </a:p>
          <a:p>
            <a:endParaRPr lang="en-GB" dirty="0"/>
          </a:p>
          <a:p>
            <a:r>
              <a:rPr lang="en-GB" dirty="0" smtClean="0"/>
              <a:t>Technicians </a:t>
            </a:r>
            <a:r>
              <a:rPr lang="en-GB" dirty="0"/>
              <a:t>and technologists working in non-science fields may not be eligible to join the Science Council’s Registers but the IST recognises the exceptional work that technicians and technologists working in non-science fields do. We are committed to providing all our members with a means to endorse their status and to enable them to demonstrate transferable skills, up-to-date professional competence, and continuing professional development. We do this through our </a:t>
            </a:r>
            <a:r>
              <a:rPr lang="en-GB" b="1" dirty="0"/>
              <a:t>Registered Practitioner Scheme </a:t>
            </a:r>
            <a:r>
              <a:rPr lang="en-GB" dirty="0"/>
              <a:t>and by the designation of </a:t>
            </a:r>
            <a:r>
              <a:rPr lang="en-GB" b="1" dirty="0" err="1"/>
              <a:t>MIScT</a:t>
            </a:r>
            <a:r>
              <a:rPr lang="en-GB" b="1" dirty="0"/>
              <a:t>(</a:t>
            </a:r>
            <a:r>
              <a:rPr lang="en-GB" b="1" dirty="0" err="1"/>
              <a:t>Reg</a:t>
            </a:r>
            <a:r>
              <a:rPr lang="en-GB" b="1" dirty="0"/>
              <a:t>) or </a:t>
            </a:r>
            <a:r>
              <a:rPr lang="en-GB" b="1" dirty="0" err="1"/>
              <a:t>FIScT</a:t>
            </a:r>
            <a:r>
              <a:rPr lang="en-GB" b="1" dirty="0"/>
              <a:t>(</a:t>
            </a:r>
            <a:r>
              <a:rPr lang="en-GB" b="1" dirty="0" err="1"/>
              <a:t>Reg</a:t>
            </a:r>
            <a:r>
              <a:rPr lang="en-GB" b="1" dirty="0"/>
              <a:t>) </a:t>
            </a:r>
            <a:r>
              <a:rPr lang="en-GB" dirty="0"/>
              <a:t>status to members who meet the criteria.</a:t>
            </a:r>
          </a:p>
        </p:txBody>
      </p:sp>
    </p:spTree>
    <p:extLst>
      <p:ext uri="{BB962C8B-B14F-4D97-AF65-F5344CB8AC3E}">
        <p14:creationId xmlns:p14="http://schemas.microsoft.com/office/powerpoint/2010/main" val="4838257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1267" y="1101650"/>
            <a:ext cx="3855562" cy="4401205"/>
          </a:xfrm>
          <a:prstGeom prst="rect">
            <a:avLst/>
          </a:prstGeom>
        </p:spPr>
        <p:txBody>
          <a:bodyPr wrap="square">
            <a:spAutoFit/>
          </a:bodyPr>
          <a:lstStyle/>
          <a:p>
            <a:r>
              <a:rPr lang="en-GB" sz="2000" dirty="0"/>
              <a:t>The demand for highly skilled technicians continues to diffuse into ever widening sectors. Those with the biggest growth requirements are perhaps surprisingly now in traditionally people orientated businesses such as media and publishing and business services. The construction and certain manufacturing industries continue to fuel the demand for higher level technical skills, with several other expecting to follow their trend. </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9483" y="836409"/>
            <a:ext cx="4389346" cy="3116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578487" y="4221100"/>
            <a:ext cx="4270342" cy="1200329"/>
          </a:xfrm>
          <a:prstGeom prst="rect">
            <a:avLst/>
          </a:prstGeom>
        </p:spPr>
        <p:txBody>
          <a:bodyPr wrap="square">
            <a:spAutoFit/>
          </a:bodyPr>
          <a:lstStyle/>
          <a:p>
            <a:r>
              <a:rPr lang="en-GB" dirty="0">
                <a:solidFill>
                  <a:srgbClr val="0070C0"/>
                </a:solidFill>
              </a:rPr>
              <a:t>The </a:t>
            </a:r>
            <a:r>
              <a:rPr lang="en-GB" b="1" i="1" dirty="0">
                <a:solidFill>
                  <a:srgbClr val="7030A0"/>
                </a:solidFill>
              </a:rPr>
              <a:t>professional technician </a:t>
            </a:r>
            <a:r>
              <a:rPr lang="en-GB" dirty="0">
                <a:solidFill>
                  <a:srgbClr val="0070C0"/>
                </a:solidFill>
              </a:rPr>
              <a:t>has a large skill set which combines theory, practice, knowledge, skills, facts, behaviour, hand and mind. </a:t>
            </a:r>
          </a:p>
        </p:txBody>
      </p:sp>
    </p:spTree>
    <p:extLst>
      <p:ext uri="{BB962C8B-B14F-4D97-AF65-F5344CB8AC3E}">
        <p14:creationId xmlns:p14="http://schemas.microsoft.com/office/powerpoint/2010/main" val="3503648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Registration</a:t>
            </a:r>
            <a:endParaRPr lang="en-GB" dirty="0"/>
          </a:p>
        </p:txBody>
      </p:sp>
      <p:sp>
        <p:nvSpPr>
          <p:cNvPr id="3" name="Content Placeholder 2"/>
          <p:cNvSpPr>
            <a:spLocks noGrp="1"/>
          </p:cNvSpPr>
          <p:nvPr>
            <p:ph idx="1"/>
          </p:nvPr>
        </p:nvSpPr>
        <p:spPr/>
        <p:txBody>
          <a:bodyPr>
            <a:normAutofit fontScale="77500" lnSpcReduction="20000"/>
          </a:bodyPr>
          <a:lstStyle/>
          <a:p>
            <a:pPr marL="0" indent="0">
              <a:buNone/>
            </a:pPr>
            <a:r>
              <a:rPr lang="en-GB" dirty="0"/>
              <a:t>Demonstrates to employers and future employers that you</a:t>
            </a:r>
          </a:p>
          <a:p>
            <a:pPr marL="0" indent="0">
              <a:buNone/>
            </a:pPr>
            <a:r>
              <a:rPr lang="en-GB" dirty="0"/>
              <a:t> </a:t>
            </a:r>
          </a:p>
          <a:p>
            <a:r>
              <a:rPr lang="en-GB" b="1" dirty="0">
                <a:solidFill>
                  <a:srgbClr val="7030A0"/>
                </a:solidFill>
                <a:latin typeface="+mn-lt"/>
              </a:rPr>
              <a:t>Have achieved and maintained competency in your field of work</a:t>
            </a:r>
          </a:p>
          <a:p>
            <a:r>
              <a:rPr lang="en-GB" b="1" dirty="0">
                <a:solidFill>
                  <a:srgbClr val="7030A0"/>
                </a:solidFill>
                <a:latin typeface="+mn-lt"/>
              </a:rPr>
              <a:t>Undertake continuing professional development</a:t>
            </a:r>
          </a:p>
          <a:p>
            <a:r>
              <a:rPr lang="en-GB" b="1" dirty="0">
                <a:solidFill>
                  <a:srgbClr val="7030A0"/>
                </a:solidFill>
                <a:latin typeface="+mn-lt"/>
              </a:rPr>
              <a:t>Have been recognised and </a:t>
            </a:r>
            <a:r>
              <a:rPr lang="en-GB" b="1" dirty="0" smtClean="0">
                <a:solidFill>
                  <a:srgbClr val="7030A0"/>
                </a:solidFill>
                <a:latin typeface="+mn-lt"/>
              </a:rPr>
              <a:t>by a professional body (licenced by the Science council) as </a:t>
            </a:r>
            <a:r>
              <a:rPr lang="en-GB" b="1" dirty="0">
                <a:solidFill>
                  <a:srgbClr val="7030A0"/>
                </a:solidFill>
                <a:latin typeface="+mn-lt"/>
              </a:rPr>
              <a:t>a Professional Practitioner</a:t>
            </a:r>
          </a:p>
          <a:p>
            <a:r>
              <a:rPr lang="en-GB" b="1" dirty="0">
                <a:solidFill>
                  <a:srgbClr val="7030A0"/>
                </a:solidFill>
                <a:latin typeface="+mn-lt"/>
              </a:rPr>
              <a:t>Are proactive </a:t>
            </a:r>
            <a:r>
              <a:rPr lang="en-GB" b="1" dirty="0" smtClean="0">
                <a:solidFill>
                  <a:srgbClr val="7030A0"/>
                </a:solidFill>
                <a:latin typeface="+mn-lt"/>
              </a:rPr>
              <a:t>in </a:t>
            </a:r>
            <a:r>
              <a:rPr lang="en-GB" b="1" dirty="0">
                <a:solidFill>
                  <a:srgbClr val="7030A0"/>
                </a:solidFill>
                <a:latin typeface="+mn-lt"/>
              </a:rPr>
              <a:t>your approach to work</a:t>
            </a:r>
          </a:p>
          <a:p>
            <a:pPr marL="0" indent="0">
              <a:buNone/>
            </a:pPr>
            <a:endParaRPr lang="en-GB" dirty="0"/>
          </a:p>
          <a:p>
            <a:pPr marL="0" indent="0">
              <a:buNone/>
            </a:pPr>
            <a:r>
              <a:rPr lang="en-GB" dirty="0"/>
              <a:t>This can give you the edge in an increasingly challenging sector</a:t>
            </a:r>
          </a:p>
          <a:p>
            <a:endParaRPr lang="en-GB" dirty="0"/>
          </a:p>
        </p:txBody>
      </p:sp>
    </p:spTree>
    <p:extLst>
      <p:ext uri="{BB962C8B-B14F-4D97-AF65-F5344CB8AC3E}">
        <p14:creationId xmlns:p14="http://schemas.microsoft.com/office/powerpoint/2010/main" val="19999102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Competencies report</a:t>
            </a:r>
            <a:endParaRPr lang="en-GB" dirty="0"/>
          </a:p>
        </p:txBody>
      </p:sp>
      <p:pic>
        <p:nvPicPr>
          <p:cNvPr id="2048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614087" y="1679630"/>
            <a:ext cx="4060288" cy="385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052981" y="3322609"/>
            <a:ext cx="3456384" cy="646331"/>
          </a:xfrm>
          <a:prstGeom prst="rect">
            <a:avLst/>
          </a:prstGeom>
          <a:noFill/>
        </p:spPr>
        <p:txBody>
          <a:bodyPr wrap="square" rtlCol="0">
            <a:spAutoFit/>
          </a:bodyPr>
          <a:lstStyle/>
          <a:p>
            <a:r>
              <a:rPr lang="en-GB" sz="3600" dirty="0" smtClean="0">
                <a:solidFill>
                  <a:srgbClr val="00AEEF"/>
                </a:solidFill>
                <a:latin typeface="Akkurat"/>
                <a:cs typeface="Akkurat"/>
              </a:rPr>
              <a:t>Competencies</a:t>
            </a:r>
            <a:endParaRPr lang="en-GB" sz="3600" dirty="0">
              <a:solidFill>
                <a:srgbClr val="00AEEF"/>
              </a:solidFill>
              <a:latin typeface="Akkurat"/>
              <a:cs typeface="Akkurat"/>
            </a:endParaRPr>
          </a:p>
        </p:txBody>
      </p:sp>
    </p:spTree>
    <p:extLst>
      <p:ext uri="{BB962C8B-B14F-4D97-AF65-F5344CB8AC3E}">
        <p14:creationId xmlns:p14="http://schemas.microsoft.com/office/powerpoint/2010/main" val="2909041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t="4949" b="4949"/>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fontScale="90000"/>
          </a:bodyPr>
          <a:lstStyle/>
          <a:p>
            <a:r>
              <a:rPr lang="en-GB" dirty="0" smtClean="0"/>
              <a:t>What the future may hold</a:t>
            </a:r>
            <a:endParaRPr lang="en-GB" dirty="0"/>
          </a:p>
        </p:txBody>
      </p:sp>
    </p:spTree>
    <p:extLst>
      <p:ext uri="{BB962C8B-B14F-4D97-AF65-F5344CB8AC3E}">
        <p14:creationId xmlns:p14="http://schemas.microsoft.com/office/powerpoint/2010/main" val="28583832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t="8920" b="8920"/>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GB" dirty="0" smtClean="0"/>
              <a:t>New posts</a:t>
            </a:r>
            <a:endParaRPr lang="en-GB" dirty="0"/>
          </a:p>
        </p:txBody>
      </p:sp>
    </p:spTree>
    <p:extLst>
      <p:ext uri="{BB962C8B-B14F-4D97-AF65-F5344CB8AC3E}">
        <p14:creationId xmlns:p14="http://schemas.microsoft.com/office/powerpoint/2010/main" val="2277301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Shared services</a:t>
            </a:r>
            <a:endParaRPr lang="en-GB" dirty="0"/>
          </a:p>
        </p:txBody>
      </p:sp>
      <p:sp>
        <p:nvSpPr>
          <p:cNvPr id="4" name="Content Placeholder 3"/>
          <p:cNvSpPr>
            <a:spLocks noGrp="1"/>
          </p:cNvSpPr>
          <p:nvPr>
            <p:ph idx="1"/>
          </p:nvPr>
        </p:nvSpPr>
        <p:spPr>
          <a:xfrm>
            <a:off x="471340" y="1556792"/>
            <a:ext cx="8286161" cy="4104456"/>
          </a:xfrm>
        </p:spPr>
        <p:txBody>
          <a:bodyPr>
            <a:normAutofit fontScale="55000" lnSpcReduction="20000"/>
          </a:bodyPr>
          <a:lstStyle/>
          <a:p>
            <a:pPr marL="0" indent="0">
              <a:buNone/>
            </a:pPr>
            <a:r>
              <a:rPr lang="en-GB" b="1" i="1" dirty="0">
                <a:solidFill>
                  <a:srgbClr val="1B75BC"/>
                </a:solidFill>
              </a:rPr>
              <a:t>A key political priority</a:t>
            </a:r>
          </a:p>
          <a:p>
            <a:pPr marL="0" indent="0">
              <a:buNone/>
            </a:pPr>
            <a:endParaRPr lang="en-GB" b="1" i="1" dirty="0">
              <a:solidFill>
                <a:srgbClr val="1B75BC"/>
              </a:solidFill>
            </a:endParaRPr>
          </a:p>
          <a:p>
            <a:pPr marL="0" indent="0">
              <a:buNone/>
            </a:pPr>
            <a:r>
              <a:rPr lang="en-US" b="1" i="1" dirty="0">
                <a:solidFill>
                  <a:srgbClr val="1B75BC"/>
                </a:solidFill>
              </a:rPr>
              <a:t>More than ever, institutions must offer value for money to students and prospective students in the new funding environment.  </a:t>
            </a:r>
            <a:endParaRPr lang="en-US" b="1" i="1" dirty="0" smtClean="0">
              <a:solidFill>
                <a:srgbClr val="1B75BC"/>
              </a:solidFill>
            </a:endParaRPr>
          </a:p>
          <a:p>
            <a:pPr marL="0" indent="0">
              <a:buNone/>
            </a:pPr>
            <a:endParaRPr lang="en-US" b="1" i="1" dirty="0">
              <a:solidFill>
                <a:srgbClr val="1B75BC"/>
              </a:solidFill>
            </a:endParaRPr>
          </a:p>
          <a:p>
            <a:pPr marL="0" indent="0">
              <a:buNone/>
            </a:pPr>
            <a:r>
              <a:rPr lang="en-US" b="1" i="1" dirty="0" smtClean="0">
                <a:solidFill>
                  <a:srgbClr val="1B75BC"/>
                </a:solidFill>
              </a:rPr>
              <a:t>So </a:t>
            </a:r>
            <a:r>
              <a:rPr lang="en-US" b="1" i="1" dirty="0">
                <a:solidFill>
                  <a:srgbClr val="1B75BC"/>
                </a:solidFill>
              </a:rPr>
              <a:t>efficiency and effectiveness must remain priorities for the sector and we expect universities and colleges to deliver further efficiencies in all elements of teaching, research and administrative activity over the coming years. </a:t>
            </a:r>
          </a:p>
          <a:p>
            <a:pPr marL="0" indent="0">
              <a:buNone/>
            </a:pPr>
            <a:endParaRPr lang="en-GB" b="1" i="1" dirty="0">
              <a:solidFill>
                <a:srgbClr val="1B75BC"/>
              </a:solidFill>
            </a:endParaRPr>
          </a:p>
          <a:p>
            <a:pPr marL="0" indent="0">
              <a:buNone/>
            </a:pPr>
            <a:r>
              <a:rPr lang="en-US" b="1" i="1" dirty="0">
                <a:solidFill>
                  <a:srgbClr val="1B75BC"/>
                </a:solidFill>
              </a:rPr>
              <a:t>In achieving these efficiencies you should encourage HEIs to collaborate for example through greater sharing of research equipment and </a:t>
            </a:r>
            <a:r>
              <a:rPr lang="en-US" b="1" i="1" dirty="0" smtClean="0">
                <a:solidFill>
                  <a:srgbClr val="1B75BC"/>
                </a:solidFill>
              </a:rPr>
              <a:t>infrastructure</a:t>
            </a:r>
          </a:p>
          <a:p>
            <a:pPr marL="0" indent="0">
              <a:buNone/>
            </a:pPr>
            <a:endParaRPr lang="en-US" i="1" dirty="0"/>
          </a:p>
          <a:p>
            <a:pPr marL="0" indent="0">
              <a:buNone/>
            </a:pPr>
            <a:r>
              <a:rPr lang="en-US" b="1" dirty="0"/>
              <a:t>Vince Cable MP and David </a:t>
            </a:r>
            <a:r>
              <a:rPr lang="en-US" b="1" dirty="0" err="1"/>
              <a:t>Willetts</a:t>
            </a:r>
            <a:r>
              <a:rPr lang="en-US" b="1" dirty="0"/>
              <a:t> MP, Grant Letter to HEFCE, January </a:t>
            </a:r>
            <a:r>
              <a:rPr lang="en-US" b="1" dirty="0" smtClean="0"/>
              <a:t>2012</a:t>
            </a:r>
            <a:endParaRPr lang="en-US" b="1" dirty="0"/>
          </a:p>
        </p:txBody>
      </p:sp>
    </p:spTree>
    <p:extLst>
      <p:ext uri="{BB962C8B-B14F-4D97-AF65-F5344CB8AC3E}">
        <p14:creationId xmlns:p14="http://schemas.microsoft.com/office/powerpoint/2010/main" val="7532076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marL="0" indent="0">
              <a:buNone/>
            </a:pPr>
            <a:r>
              <a:rPr lang="en-GB" dirty="0">
                <a:solidFill>
                  <a:srgbClr val="00AEEF"/>
                </a:solidFill>
              </a:rPr>
              <a:t>IST formal partnership with the University Of Sheffield</a:t>
            </a:r>
          </a:p>
          <a:p>
            <a:pPr marL="0" indent="0">
              <a:buNone/>
            </a:pPr>
            <a:endParaRPr lang="en-GB" dirty="0">
              <a:solidFill>
                <a:srgbClr val="00AEEF"/>
              </a:solidFill>
              <a:latin typeface="Calibri" pitchFamily="34" charset="0"/>
            </a:endParaRPr>
          </a:p>
          <a:p>
            <a:pPr marL="0" indent="0" algn="just">
              <a:buNone/>
            </a:pPr>
            <a:r>
              <a:rPr lang="en-GB" sz="2900" i="1" dirty="0">
                <a:solidFill>
                  <a:srgbClr val="00AEEF"/>
                </a:solidFill>
              </a:rPr>
              <a:t>Quote from a recent press release by the VC of the University of </a:t>
            </a:r>
            <a:r>
              <a:rPr lang="en-GB" sz="2900" i="1" dirty="0" smtClean="0">
                <a:solidFill>
                  <a:srgbClr val="00AEEF"/>
                </a:solidFill>
              </a:rPr>
              <a:t>Sheffield: </a:t>
            </a:r>
          </a:p>
          <a:p>
            <a:pPr marL="0" indent="0" algn="just">
              <a:buNone/>
            </a:pPr>
            <a:endParaRPr lang="en-GB" sz="2900" i="1" dirty="0">
              <a:solidFill>
                <a:srgbClr val="00AEEF"/>
              </a:solidFill>
            </a:endParaRPr>
          </a:p>
          <a:p>
            <a:pPr marL="0" indent="0" algn="just">
              <a:buNone/>
            </a:pPr>
            <a:r>
              <a:rPr lang="en-GB" sz="2900" i="1" dirty="0" smtClean="0">
                <a:solidFill>
                  <a:srgbClr val="7030A0"/>
                </a:solidFill>
              </a:rPr>
              <a:t>“The </a:t>
            </a:r>
            <a:r>
              <a:rPr lang="en-GB" sz="2900" i="1" dirty="0">
                <a:solidFill>
                  <a:srgbClr val="7030A0"/>
                </a:solidFill>
              </a:rPr>
              <a:t>future vitality of higher education in the UK will depend on the creative abilities of our technical staff. They are the people at the cutting edge of the research and teaching that drive so much of the innovation we need. They are often the unsung heroes of the advances in Science, Engineering and Medicine. There are few things more important to us than ensuring this talent is properly nurtured and sustained by our Universities and Colleges.”</a:t>
            </a:r>
          </a:p>
          <a:p>
            <a:pPr marL="0" indent="0" algn="just">
              <a:buNone/>
            </a:pPr>
            <a:endParaRPr lang="en-US" i="1" dirty="0">
              <a:solidFill>
                <a:srgbClr val="00AEEF"/>
              </a:solidFill>
            </a:endParaRPr>
          </a:p>
          <a:p>
            <a:endParaRPr lang="en-GB" dirty="0"/>
          </a:p>
        </p:txBody>
      </p:sp>
    </p:spTree>
    <p:extLst>
      <p:ext uri="{BB962C8B-B14F-4D97-AF65-F5344CB8AC3E}">
        <p14:creationId xmlns:p14="http://schemas.microsoft.com/office/powerpoint/2010/main" val="41458450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a:spLocks noGrp="1"/>
          </p:cNvSpPr>
          <p:nvPr>
            <p:ph type="subTitle" idx="1"/>
          </p:nvPr>
        </p:nvSpPr>
        <p:spPr/>
        <p:txBody>
          <a:bodyPr/>
          <a:lstStyle/>
          <a:p>
            <a:endParaRPr lang="en-GB"/>
          </a:p>
        </p:txBody>
      </p:sp>
      <p:pic>
        <p:nvPicPr>
          <p:cNvPr id="2" name="Picture 1" descr="isthome.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3687" y="817165"/>
            <a:ext cx="6057641" cy="5452533"/>
          </a:xfrm>
          <a:prstGeom prst="rect">
            <a:avLst/>
          </a:prstGeom>
        </p:spPr>
      </p:pic>
    </p:spTree>
    <p:extLst>
      <p:ext uri="{BB962C8B-B14F-4D97-AF65-F5344CB8AC3E}">
        <p14:creationId xmlns:p14="http://schemas.microsoft.com/office/powerpoint/2010/main" val="23413104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43060" y="2055045"/>
            <a:ext cx="4114800" cy="3930976"/>
          </a:xfrm>
        </p:spPr>
        <p:txBody>
          <a:bodyPr>
            <a:normAutofit fontScale="55000" lnSpcReduction="20000"/>
          </a:bodyPr>
          <a:lstStyle/>
          <a:p>
            <a:r>
              <a:rPr lang="en-GB" sz="3800" b="1" i="1" dirty="0" smtClean="0">
                <a:solidFill>
                  <a:schemeClr val="accent6">
                    <a:lumMod val="50000"/>
                  </a:schemeClr>
                </a:solidFill>
              </a:rPr>
              <a:t>“It’s high time that the professionalism of technicians was recognised and they got the status which they deserve. For the good of our economy and our society, we must ensure that their competence and commitment are properly valued, and that they have every opportunity for high quality technical education and personal development.” </a:t>
            </a:r>
            <a:endParaRPr lang="en-GB" sz="3800" b="1" dirty="0" smtClean="0">
              <a:solidFill>
                <a:schemeClr val="accent6">
                  <a:lumMod val="50000"/>
                </a:schemeClr>
              </a:solidFill>
            </a:endParaRPr>
          </a:p>
          <a:p>
            <a:pPr marL="0" indent="0">
              <a:buNone/>
            </a:pPr>
            <a:r>
              <a:rPr lang="en-GB" dirty="0" smtClean="0"/>
              <a:t>Richard Shearman, Technician Council</a:t>
            </a:r>
            <a:endParaRPr lang="en-GB" dirty="0"/>
          </a:p>
        </p:txBody>
      </p:sp>
      <p:sp>
        <p:nvSpPr>
          <p:cNvPr id="7" name="Title 1"/>
          <p:cNvSpPr>
            <a:spLocks noGrp="1"/>
          </p:cNvSpPr>
          <p:nvPr>
            <p:ph type="title"/>
          </p:nvPr>
        </p:nvSpPr>
        <p:spPr>
          <a:xfrm>
            <a:off x="1828799" y="581230"/>
            <a:ext cx="5472333" cy="660114"/>
          </a:xfrm>
          <a:solidFill>
            <a:schemeClr val="accent6">
              <a:lumMod val="60000"/>
              <a:lumOff val="40000"/>
            </a:schemeClr>
          </a:solidFill>
        </p:spPr>
        <p:txBody>
          <a:bodyPr>
            <a:normAutofit/>
          </a:bodyPr>
          <a:lstStyle/>
          <a:p>
            <a:r>
              <a:rPr lang="en-GB" sz="3200" b="1" i="1" dirty="0">
                <a:solidFill>
                  <a:srgbClr val="0070C0"/>
                </a:solidFill>
              </a:rPr>
              <a:t>Why is the role changing?</a:t>
            </a:r>
            <a:endParaRPr lang="en-GB" sz="3200" b="1" dirty="0">
              <a:solidFill>
                <a:srgbClr val="0070C0"/>
              </a:solidFill>
            </a:endParaRPr>
          </a:p>
        </p:txBody>
      </p:sp>
      <p:sp>
        <p:nvSpPr>
          <p:cNvPr id="10" name="Content Placeholder 9"/>
          <p:cNvSpPr txBox="1">
            <a:spLocks noGrp="1"/>
          </p:cNvSpPr>
          <p:nvPr>
            <p:ph sz="half" idx="1"/>
          </p:nvPr>
        </p:nvSpPr>
        <p:spPr>
          <a:xfrm>
            <a:off x="4795152" y="3130140"/>
            <a:ext cx="4027487" cy="2406813"/>
          </a:xfrm>
          <a:prstGeom prst="rect">
            <a:avLst/>
          </a:prstGeom>
          <a:noFill/>
        </p:spPr>
        <p:txBody>
          <a:bodyPr wrap="square" rtlCol="0">
            <a:spAutoFit/>
          </a:bodyPr>
          <a:lstStyle/>
          <a:p>
            <a:r>
              <a:rPr lang="en-GB" sz="1600" b="1" i="1" dirty="0" smtClean="0">
                <a:solidFill>
                  <a:srgbClr val="0070C0"/>
                </a:solidFill>
              </a:rPr>
              <a:t>“We must promote the professional standing of technicians, raise their profile and encourage businesses to nurture our home grown talent if we are to ensure we have the skills we need to compete in the high-tech, high-skilled economy of the future.” </a:t>
            </a:r>
            <a:endParaRPr lang="en-GB" sz="1600" b="1" dirty="0" smtClean="0">
              <a:solidFill>
                <a:srgbClr val="0070C0"/>
              </a:solidFill>
            </a:endParaRPr>
          </a:p>
          <a:p>
            <a:endParaRPr lang="en-GB" sz="1600" b="1" dirty="0" smtClean="0">
              <a:solidFill>
                <a:srgbClr val="0070C0"/>
              </a:solidFill>
            </a:endParaRPr>
          </a:p>
          <a:p>
            <a:pPr marL="0" indent="0">
              <a:buNone/>
            </a:pPr>
            <a:r>
              <a:rPr lang="en-GB" sz="1400" dirty="0" smtClean="0">
                <a:solidFill>
                  <a:srgbClr val="0070C0"/>
                </a:solidFill>
              </a:rPr>
              <a:t>Skills </a:t>
            </a:r>
            <a:r>
              <a:rPr lang="en-GB" sz="1400" dirty="0" err="1" smtClean="0">
                <a:solidFill>
                  <a:srgbClr val="0070C0"/>
                </a:solidFill>
              </a:rPr>
              <a:t>MinisterJohn</a:t>
            </a:r>
            <a:r>
              <a:rPr lang="en-GB" sz="1400" dirty="0" smtClean="0">
                <a:solidFill>
                  <a:srgbClr val="0070C0"/>
                </a:solidFill>
              </a:rPr>
              <a:t> Hayes</a:t>
            </a:r>
            <a:endParaRPr lang="en-GB" sz="1400" dirty="0">
              <a:solidFill>
                <a:srgbClr val="0070C0"/>
              </a:solidFill>
            </a:endParaRPr>
          </a:p>
        </p:txBody>
      </p:sp>
    </p:spTree>
    <p:extLst>
      <p:ext uri="{BB962C8B-B14F-4D97-AF65-F5344CB8AC3E}">
        <p14:creationId xmlns:p14="http://schemas.microsoft.com/office/powerpoint/2010/main" val="14409580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Contact us</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The Institute of Science &amp; Technology</a:t>
            </a:r>
          </a:p>
          <a:p>
            <a:pPr marL="0" indent="0">
              <a:buNone/>
            </a:pPr>
            <a:r>
              <a:rPr lang="en-US" dirty="0" smtClean="0"/>
              <a:t>Kingfisher House</a:t>
            </a:r>
          </a:p>
          <a:p>
            <a:pPr marL="0" indent="0">
              <a:buNone/>
            </a:pPr>
            <a:r>
              <a:rPr lang="en-US" dirty="0" smtClean="0"/>
              <a:t>90 Rockingham Street</a:t>
            </a:r>
          </a:p>
          <a:p>
            <a:pPr marL="0" indent="0">
              <a:buNone/>
            </a:pPr>
            <a:r>
              <a:rPr lang="en-US" dirty="0" smtClean="0"/>
              <a:t>Sheffield S1 4EB</a:t>
            </a:r>
          </a:p>
          <a:p>
            <a:pPr marL="0" indent="0">
              <a:buNone/>
            </a:pPr>
            <a:endParaRPr lang="en-US" dirty="0"/>
          </a:p>
          <a:p>
            <a:pPr marL="0" indent="0">
              <a:buNone/>
            </a:pPr>
            <a:r>
              <a:rPr lang="en-US" dirty="0" smtClean="0"/>
              <a:t>Tel: 0114 276 3197</a:t>
            </a:r>
          </a:p>
          <a:p>
            <a:pPr marL="0" indent="0">
              <a:buNone/>
            </a:pPr>
            <a:r>
              <a:rPr lang="en-US" dirty="0" smtClean="0"/>
              <a:t>Email: office@istonline.org.uk</a:t>
            </a:r>
            <a:endParaRPr lang="en-US" dirty="0"/>
          </a:p>
          <a:p>
            <a:pPr marL="0" indent="0">
              <a:buNone/>
            </a:pPr>
            <a:r>
              <a:rPr lang="en-US" dirty="0" smtClean="0"/>
              <a:t>Web: www.istonline.org.uk</a:t>
            </a:r>
          </a:p>
          <a:p>
            <a:pPr marL="0" indent="0">
              <a:buNone/>
            </a:pPr>
            <a:endParaRPr lang="en-US" dirty="0"/>
          </a:p>
        </p:txBody>
      </p:sp>
    </p:spTree>
    <p:extLst>
      <p:ext uri="{BB962C8B-B14F-4D97-AF65-F5344CB8AC3E}">
        <p14:creationId xmlns:p14="http://schemas.microsoft.com/office/powerpoint/2010/main" val="16014330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ST_full.jpg"/>
          <p:cNvPicPr>
            <a:picLocks noChangeAspect="1"/>
          </p:cNvPicPr>
          <p:nvPr/>
        </p:nvPicPr>
        <p:blipFill>
          <a:blip r:embed="rId3" cstate="print"/>
          <a:stretch>
            <a:fillRect/>
          </a:stretch>
        </p:blipFill>
        <p:spPr>
          <a:xfrm>
            <a:off x="1475656" y="404664"/>
            <a:ext cx="6351656" cy="5685051"/>
          </a:xfrm>
          <a:prstGeom prst="rect">
            <a:avLst/>
          </a:prstGeom>
        </p:spPr>
      </p:pic>
    </p:spTree>
    <p:extLst>
      <p:ext uri="{BB962C8B-B14F-4D97-AF65-F5344CB8AC3E}">
        <p14:creationId xmlns:p14="http://schemas.microsoft.com/office/powerpoint/2010/main" val="3030516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799" y="581230"/>
            <a:ext cx="5472333" cy="660114"/>
          </a:xfrm>
          <a:solidFill>
            <a:schemeClr val="accent6">
              <a:lumMod val="60000"/>
              <a:lumOff val="40000"/>
            </a:schemeClr>
          </a:solidFill>
        </p:spPr>
        <p:txBody>
          <a:bodyPr>
            <a:normAutofit/>
          </a:bodyPr>
          <a:lstStyle/>
          <a:p>
            <a:r>
              <a:rPr lang="en-GB" sz="3200" b="1" i="1" dirty="0">
                <a:solidFill>
                  <a:srgbClr val="0070C0"/>
                </a:solidFill>
              </a:rPr>
              <a:t>Why is the role changing?</a:t>
            </a:r>
            <a:endParaRPr lang="en-GB" sz="3200" b="1" dirty="0">
              <a:solidFill>
                <a:srgbClr val="0070C0"/>
              </a:solidFill>
            </a:endParaRPr>
          </a:p>
        </p:txBody>
      </p:sp>
      <p:sp>
        <p:nvSpPr>
          <p:cNvPr id="3" name="Subtitle 2"/>
          <p:cNvSpPr>
            <a:spLocks noGrp="1"/>
          </p:cNvSpPr>
          <p:nvPr>
            <p:ph sz="half" idx="1"/>
          </p:nvPr>
        </p:nvSpPr>
        <p:spPr>
          <a:xfrm>
            <a:off x="481610" y="1400401"/>
            <a:ext cx="5110297" cy="4687132"/>
          </a:xfrm>
          <a:solidFill>
            <a:schemeClr val="accent5">
              <a:lumMod val="20000"/>
              <a:lumOff val="80000"/>
            </a:schemeClr>
          </a:solidFill>
        </p:spPr>
        <p:txBody>
          <a:bodyPr>
            <a:noAutofit/>
          </a:bodyPr>
          <a:lstStyle/>
          <a:p>
            <a:pPr algn="l"/>
            <a:r>
              <a:rPr lang="en-GB" sz="1800" b="1" i="1" dirty="0" smtClean="0">
                <a:solidFill>
                  <a:srgbClr val="0070C0"/>
                </a:solidFill>
              </a:rPr>
              <a:t>“Establishing a common framework of registration for technicians working across the stem sectors presents a unique opportunity to establish common quality standards for UK technicians and ensure the skills and knowledge learnt within technician pathways develop in line with employers’ needs.</a:t>
            </a:r>
          </a:p>
          <a:p>
            <a:pPr algn="l"/>
            <a:r>
              <a:rPr lang="en-GB" sz="1800" b="1" i="1" dirty="0" smtClean="0">
                <a:solidFill>
                  <a:srgbClr val="0070C0"/>
                </a:solidFill>
              </a:rPr>
              <a:t>Over time the registers will raise the status and profile of technicians and this, in turn, should drive improvements in technician training and support increased recruitment. This initiative,</a:t>
            </a:r>
          </a:p>
          <a:p>
            <a:pPr algn="l"/>
            <a:r>
              <a:rPr lang="en-GB" sz="1800" b="1" i="1" dirty="0" smtClean="0">
                <a:solidFill>
                  <a:srgbClr val="0070C0"/>
                </a:solidFill>
              </a:rPr>
              <a:t>Therefore, has the potential to make a major contribution to solving what for many years has been a major problem.”</a:t>
            </a:r>
            <a:endParaRPr lang="en-GB" sz="1800" b="1" i="1" dirty="0">
              <a:solidFill>
                <a:srgbClr val="0070C0"/>
              </a:solidFill>
            </a:endParaRPr>
          </a:p>
          <a:p>
            <a:pPr marL="0" indent="0" algn="l">
              <a:buNone/>
            </a:pPr>
            <a:r>
              <a:rPr lang="en-GB" sz="1600" b="1" dirty="0">
                <a:solidFill>
                  <a:srgbClr val="0070C0"/>
                </a:solidFill>
              </a:rPr>
              <a:t>Lord David Sainsbury</a:t>
            </a:r>
          </a:p>
        </p:txBody>
      </p:sp>
      <p:sp>
        <p:nvSpPr>
          <p:cNvPr id="4" name="Rectangle 3"/>
          <p:cNvSpPr/>
          <p:nvPr/>
        </p:nvSpPr>
        <p:spPr>
          <a:xfrm>
            <a:off x="6061435" y="2646105"/>
            <a:ext cx="2889316" cy="2200602"/>
          </a:xfrm>
          <a:prstGeom prst="rect">
            <a:avLst/>
          </a:prstGeom>
        </p:spPr>
        <p:txBody>
          <a:bodyPr wrap="square">
            <a:spAutoFit/>
          </a:bodyPr>
          <a:lstStyle/>
          <a:p>
            <a:r>
              <a:rPr lang="en-GB" i="1" dirty="0" smtClean="0"/>
              <a:t>“Professional technicians are the core of the IT industry and I have always wanted to see them fully recognised for the important role that they perform.” </a:t>
            </a:r>
            <a:endParaRPr lang="en-GB" dirty="0" smtClean="0"/>
          </a:p>
          <a:p>
            <a:r>
              <a:rPr lang="en-GB" dirty="0" smtClean="0"/>
              <a:t>Stephen </a:t>
            </a:r>
            <a:r>
              <a:rPr lang="en-GB" dirty="0" err="1" smtClean="0"/>
              <a:t>Uden</a:t>
            </a:r>
            <a:r>
              <a:rPr lang="en-GB" dirty="0" smtClean="0"/>
              <a:t>, </a:t>
            </a:r>
            <a:r>
              <a:rPr lang="en-GB" sz="1100" i="1" dirty="0" smtClean="0"/>
              <a:t>Head of Skills &amp; Economic Affairs at Microsoft </a:t>
            </a:r>
            <a:endParaRPr lang="en-GB" sz="1100" i="1" dirty="0"/>
          </a:p>
        </p:txBody>
      </p:sp>
    </p:spTree>
    <p:extLst>
      <p:ext uri="{BB962C8B-B14F-4D97-AF65-F5344CB8AC3E}">
        <p14:creationId xmlns:p14="http://schemas.microsoft.com/office/powerpoint/2010/main" val="33554838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872196"/>
            <a:ext cx="1905000" cy="4677509"/>
          </a:xfrm>
          <a:solidFill>
            <a:schemeClr val="accent6">
              <a:lumMod val="60000"/>
              <a:lumOff val="40000"/>
            </a:schemeClr>
          </a:solidFill>
        </p:spPr>
        <p:txBody>
          <a:bodyPr>
            <a:normAutofit/>
          </a:bodyPr>
          <a:lstStyle/>
          <a:p>
            <a:r>
              <a:rPr lang="en-GB" sz="2800" b="1" dirty="0" smtClean="0"/>
              <a:t>What is it changing to?</a:t>
            </a:r>
            <a:endParaRPr lang="en-GB" sz="2800" b="1" dirty="0"/>
          </a:p>
        </p:txBody>
      </p:sp>
      <p:sp>
        <p:nvSpPr>
          <p:cNvPr id="3" name="Subtitle 2"/>
          <p:cNvSpPr>
            <a:spLocks noGrp="1"/>
          </p:cNvSpPr>
          <p:nvPr>
            <p:ph type="subTitle" idx="1"/>
          </p:nvPr>
        </p:nvSpPr>
        <p:spPr>
          <a:xfrm>
            <a:off x="2743200" y="304800"/>
            <a:ext cx="6096000" cy="6324600"/>
          </a:xfrm>
        </p:spPr>
        <p:txBody>
          <a:bodyPr>
            <a:noAutofit/>
          </a:bodyPr>
          <a:lstStyle/>
          <a:p>
            <a:r>
              <a:rPr lang="en-GB" sz="2000" b="1" dirty="0" smtClean="0">
                <a:solidFill>
                  <a:schemeClr val="accent6">
                    <a:lumMod val="75000"/>
                  </a:schemeClr>
                </a:solidFill>
              </a:rPr>
              <a:t>The </a:t>
            </a:r>
            <a:r>
              <a:rPr lang="en-GB" sz="2000" b="1" dirty="0">
                <a:solidFill>
                  <a:schemeClr val="accent6">
                    <a:lumMod val="75000"/>
                  </a:schemeClr>
                </a:solidFill>
              </a:rPr>
              <a:t>Technician Council </a:t>
            </a:r>
            <a:r>
              <a:rPr lang="en-GB" sz="2000" b="1" dirty="0" smtClean="0">
                <a:solidFill>
                  <a:schemeClr val="accent6">
                    <a:lumMod val="75000"/>
                  </a:schemeClr>
                </a:solidFill>
              </a:rPr>
              <a:t>developed </a:t>
            </a:r>
            <a:r>
              <a:rPr lang="en-GB" sz="2000" b="1" dirty="0">
                <a:solidFill>
                  <a:schemeClr val="accent6">
                    <a:lumMod val="75000"/>
                  </a:schemeClr>
                </a:solidFill>
              </a:rPr>
              <a:t>a set of eight </a:t>
            </a:r>
            <a:r>
              <a:rPr lang="en-GB" sz="2000" b="1" dirty="0" smtClean="0">
                <a:solidFill>
                  <a:schemeClr val="accent6">
                    <a:lumMod val="75000"/>
                  </a:schemeClr>
                </a:solidFill>
              </a:rPr>
              <a:t>recommendations</a:t>
            </a:r>
          </a:p>
          <a:p>
            <a:endParaRPr lang="en-GB" sz="1800" b="1" dirty="0">
              <a:solidFill>
                <a:srgbClr val="0070C0"/>
              </a:solidFill>
            </a:endParaRPr>
          </a:p>
          <a:p>
            <a:pPr marL="342900" indent="-342900" algn="l">
              <a:buFont typeface="+mj-lt"/>
              <a:buAutoNum type="arabicPeriod"/>
            </a:pPr>
            <a:r>
              <a:rPr lang="en-GB" sz="1800" b="1" dirty="0" smtClean="0">
                <a:solidFill>
                  <a:srgbClr val="0070C0"/>
                </a:solidFill>
              </a:rPr>
              <a:t>Endorse </a:t>
            </a:r>
            <a:r>
              <a:rPr lang="en-GB" sz="1800" b="1" dirty="0">
                <a:solidFill>
                  <a:srgbClr val="0070C0"/>
                </a:solidFill>
              </a:rPr>
              <a:t>and promote </a:t>
            </a:r>
            <a:r>
              <a:rPr lang="en-GB" sz="1800" b="1" i="1" dirty="0" smtClean="0">
                <a:solidFill>
                  <a:schemeClr val="tx1"/>
                </a:solidFill>
              </a:rPr>
              <a:t>Professional Technician</a:t>
            </a:r>
          </a:p>
          <a:p>
            <a:pPr marL="342900" indent="-342900" algn="l">
              <a:buFont typeface="+mj-lt"/>
              <a:buAutoNum type="arabicPeriod"/>
            </a:pPr>
            <a:r>
              <a:rPr lang="en-GB" sz="1800" b="1" dirty="0" smtClean="0">
                <a:solidFill>
                  <a:srgbClr val="0070C0"/>
                </a:solidFill>
              </a:rPr>
              <a:t>Support </a:t>
            </a:r>
            <a:r>
              <a:rPr lang="en-GB" sz="1800" b="1" dirty="0">
                <a:solidFill>
                  <a:srgbClr val="0070C0"/>
                </a:solidFill>
              </a:rPr>
              <a:t>registration and professional development and announce own aspirational </a:t>
            </a:r>
            <a:r>
              <a:rPr lang="en-GB" sz="1800" b="1" dirty="0" smtClean="0">
                <a:solidFill>
                  <a:srgbClr val="0070C0"/>
                </a:solidFill>
              </a:rPr>
              <a:t>targets</a:t>
            </a:r>
          </a:p>
          <a:p>
            <a:pPr marL="342900" indent="-342900" algn="l">
              <a:buFont typeface="+mj-lt"/>
              <a:buAutoNum type="arabicPeriod"/>
            </a:pPr>
            <a:r>
              <a:rPr lang="en-GB" sz="1800" b="1" dirty="0" smtClean="0">
                <a:solidFill>
                  <a:srgbClr val="0070C0"/>
                </a:solidFill>
              </a:rPr>
              <a:t>Active </a:t>
            </a:r>
            <a:r>
              <a:rPr lang="en-GB" sz="1800" b="1" dirty="0">
                <a:solidFill>
                  <a:srgbClr val="0070C0"/>
                </a:solidFill>
              </a:rPr>
              <a:t>support for professional </a:t>
            </a:r>
            <a:r>
              <a:rPr lang="en-GB" sz="1800" b="1" dirty="0" smtClean="0">
                <a:solidFill>
                  <a:srgbClr val="0070C0"/>
                </a:solidFill>
              </a:rPr>
              <a:t>technicians</a:t>
            </a:r>
          </a:p>
          <a:p>
            <a:pPr marL="342900" indent="-342900" algn="l">
              <a:buFont typeface="+mj-lt"/>
              <a:buAutoNum type="arabicPeriod"/>
            </a:pPr>
            <a:r>
              <a:rPr lang="en-GB" sz="1800" b="1" dirty="0" smtClean="0">
                <a:solidFill>
                  <a:srgbClr val="0070C0"/>
                </a:solidFill>
              </a:rPr>
              <a:t>Improve </a:t>
            </a:r>
            <a:r>
              <a:rPr lang="en-GB" sz="1800" b="1" dirty="0">
                <a:solidFill>
                  <a:srgbClr val="0070C0"/>
                </a:solidFill>
              </a:rPr>
              <a:t>communications on career </a:t>
            </a:r>
            <a:r>
              <a:rPr lang="en-GB" sz="1800" b="1" dirty="0" smtClean="0">
                <a:solidFill>
                  <a:srgbClr val="0070C0"/>
                </a:solidFill>
              </a:rPr>
              <a:t>choices</a:t>
            </a:r>
          </a:p>
          <a:p>
            <a:pPr marL="342900" indent="-342900" algn="l">
              <a:buFont typeface="+mj-lt"/>
              <a:buAutoNum type="arabicPeriod"/>
            </a:pPr>
            <a:r>
              <a:rPr lang="en-GB" sz="1800" b="1" dirty="0" smtClean="0">
                <a:solidFill>
                  <a:srgbClr val="0070C0"/>
                </a:solidFill>
              </a:rPr>
              <a:t>Raise </a:t>
            </a:r>
            <a:r>
              <a:rPr lang="en-GB" sz="1800" b="1" dirty="0">
                <a:solidFill>
                  <a:srgbClr val="0070C0"/>
                </a:solidFill>
              </a:rPr>
              <a:t>the profile of </a:t>
            </a:r>
            <a:r>
              <a:rPr lang="en-GB" sz="1800" b="1" i="1" dirty="0">
                <a:solidFill>
                  <a:schemeClr val="tx1"/>
                </a:solidFill>
              </a:rPr>
              <a:t>professional technician </a:t>
            </a:r>
            <a:r>
              <a:rPr lang="en-GB" sz="1800" b="1" dirty="0">
                <a:solidFill>
                  <a:srgbClr val="0070C0"/>
                </a:solidFill>
              </a:rPr>
              <a:t>in Government communications to the </a:t>
            </a:r>
            <a:r>
              <a:rPr lang="en-GB" sz="1800" b="1" dirty="0" smtClean="0">
                <a:solidFill>
                  <a:srgbClr val="0070C0"/>
                </a:solidFill>
              </a:rPr>
              <a:t>young</a:t>
            </a:r>
          </a:p>
          <a:p>
            <a:pPr marL="342900" indent="-342900" algn="l">
              <a:buFont typeface="+mj-lt"/>
              <a:buAutoNum type="arabicPeriod"/>
            </a:pPr>
            <a:r>
              <a:rPr lang="en-GB" sz="1800" b="1" dirty="0" smtClean="0">
                <a:solidFill>
                  <a:srgbClr val="0070C0"/>
                </a:solidFill>
              </a:rPr>
              <a:t>Use </a:t>
            </a:r>
            <a:r>
              <a:rPr lang="en-GB" sz="1800" b="1" dirty="0">
                <a:solidFill>
                  <a:srgbClr val="0070C0"/>
                </a:solidFill>
              </a:rPr>
              <a:t>the </a:t>
            </a:r>
            <a:r>
              <a:rPr lang="en-GB" sz="1800" b="1" i="1" dirty="0">
                <a:solidFill>
                  <a:schemeClr val="tx1"/>
                </a:solidFill>
              </a:rPr>
              <a:t>professional technician </a:t>
            </a:r>
            <a:r>
              <a:rPr lang="en-GB" sz="1800" b="1" dirty="0" smtClean="0">
                <a:solidFill>
                  <a:srgbClr val="0070C0"/>
                </a:solidFill>
              </a:rPr>
              <a:t>brand</a:t>
            </a:r>
          </a:p>
          <a:p>
            <a:pPr marL="342900" indent="-342900" algn="l">
              <a:buFont typeface="+mj-lt"/>
              <a:buAutoNum type="arabicPeriod"/>
            </a:pPr>
            <a:r>
              <a:rPr lang="en-GB" sz="1800" b="1" dirty="0" smtClean="0">
                <a:solidFill>
                  <a:srgbClr val="0070C0"/>
                </a:solidFill>
              </a:rPr>
              <a:t>Promote </a:t>
            </a:r>
            <a:r>
              <a:rPr lang="en-GB" sz="1800" b="1" dirty="0">
                <a:solidFill>
                  <a:srgbClr val="0070C0"/>
                </a:solidFill>
              </a:rPr>
              <a:t>greater </a:t>
            </a:r>
            <a:r>
              <a:rPr lang="en-GB" sz="1800" b="1" dirty="0" smtClean="0">
                <a:solidFill>
                  <a:srgbClr val="0070C0"/>
                </a:solidFill>
              </a:rPr>
              <a:t>diversity</a:t>
            </a:r>
          </a:p>
          <a:p>
            <a:pPr marL="342900" indent="-342900" algn="l">
              <a:buFont typeface="+mj-lt"/>
              <a:buAutoNum type="arabicPeriod"/>
            </a:pPr>
            <a:r>
              <a:rPr lang="en-GB" sz="1800" b="1" dirty="0" smtClean="0">
                <a:solidFill>
                  <a:srgbClr val="0070C0"/>
                </a:solidFill>
              </a:rPr>
              <a:t>Sustain </a:t>
            </a:r>
            <a:r>
              <a:rPr lang="en-GB" sz="1800" b="1" dirty="0">
                <a:solidFill>
                  <a:srgbClr val="0070C0"/>
                </a:solidFill>
              </a:rPr>
              <a:t>the work of the Technician </a:t>
            </a:r>
            <a:r>
              <a:rPr lang="en-GB" sz="1800" b="1" dirty="0" smtClean="0">
                <a:solidFill>
                  <a:srgbClr val="0070C0"/>
                </a:solidFill>
              </a:rPr>
              <a:t>Council</a:t>
            </a:r>
          </a:p>
          <a:p>
            <a:pPr marL="342900" indent="-342900" algn="l">
              <a:buFont typeface="+mj-lt"/>
              <a:buAutoNum type="arabicPeriod"/>
            </a:pPr>
            <a:endParaRPr lang="en-GB" sz="1600" b="1" dirty="0" smtClean="0">
              <a:solidFill>
                <a:srgbClr val="0070C0"/>
              </a:solidFill>
            </a:endParaRPr>
          </a:p>
          <a:p>
            <a:pPr algn="l"/>
            <a:r>
              <a:rPr lang="en-GB" sz="1400" dirty="0">
                <a:solidFill>
                  <a:schemeClr val="accent5">
                    <a:lumMod val="50000"/>
                  </a:schemeClr>
                </a:solidFill>
              </a:rPr>
              <a:t>“Often neglected by policymakers and left on the educational </a:t>
            </a:r>
            <a:r>
              <a:rPr lang="en-GB" sz="1400" dirty="0" smtClean="0">
                <a:solidFill>
                  <a:schemeClr val="accent5">
                    <a:lumMod val="50000"/>
                  </a:schemeClr>
                </a:solidFill>
              </a:rPr>
              <a:t>side-lines, </a:t>
            </a:r>
            <a:r>
              <a:rPr lang="en-GB" sz="1400" dirty="0">
                <a:solidFill>
                  <a:schemeClr val="accent5">
                    <a:lumMod val="50000"/>
                  </a:schemeClr>
                </a:solidFill>
              </a:rPr>
              <a:t>technicians are the unsung heroes of some of the UK’s leading industries. For too long they have been undervalued, undernourished, and relegated to an occupational division considered less important than their professional counterparts</a:t>
            </a:r>
            <a:r>
              <a:rPr lang="en-GB" sz="1400" dirty="0" smtClean="0">
                <a:solidFill>
                  <a:schemeClr val="accent5">
                    <a:lumMod val="50000"/>
                  </a:schemeClr>
                </a:solidFill>
              </a:rPr>
              <a:t>.”</a:t>
            </a:r>
            <a:r>
              <a:rPr lang="en-GB" sz="1400" dirty="0">
                <a:solidFill>
                  <a:schemeClr val="accent5">
                    <a:lumMod val="50000"/>
                  </a:schemeClr>
                </a:solidFill>
              </a:rPr>
              <a:t> </a:t>
            </a:r>
            <a:endParaRPr lang="en-GB" sz="1400" dirty="0" smtClean="0">
              <a:solidFill>
                <a:schemeClr val="accent5">
                  <a:lumMod val="50000"/>
                </a:schemeClr>
              </a:solidFill>
            </a:endParaRPr>
          </a:p>
          <a:p>
            <a:pPr algn="l"/>
            <a:r>
              <a:rPr lang="en-GB" sz="1400" dirty="0" smtClean="0">
                <a:solidFill>
                  <a:schemeClr val="accent5">
                    <a:lumMod val="75000"/>
                  </a:schemeClr>
                </a:solidFill>
              </a:rPr>
              <a:t>Alison </a:t>
            </a:r>
            <a:r>
              <a:rPr lang="en-GB" sz="1400" dirty="0">
                <a:solidFill>
                  <a:schemeClr val="accent5">
                    <a:lumMod val="75000"/>
                  </a:schemeClr>
                </a:solidFill>
              </a:rPr>
              <a:t>Halstead (Chair) Technicians and Progression 2011, Skills Commission report </a:t>
            </a:r>
          </a:p>
        </p:txBody>
      </p:sp>
    </p:spTree>
    <p:extLst>
      <p:ext uri="{BB962C8B-B14F-4D97-AF65-F5344CB8AC3E}">
        <p14:creationId xmlns:p14="http://schemas.microsoft.com/office/powerpoint/2010/main" val="22679015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4144" y="1556792"/>
            <a:ext cx="7607431" cy="4104456"/>
          </a:xfrm>
        </p:spPr>
        <p:txBody>
          <a:bodyPr>
            <a:normAutofit fontScale="92500" lnSpcReduction="10000"/>
          </a:bodyPr>
          <a:lstStyle/>
          <a:p>
            <a:pPr marL="0" indent="0">
              <a:buNone/>
            </a:pPr>
            <a:r>
              <a:rPr lang="en-GB" b="1" dirty="0">
                <a:solidFill>
                  <a:srgbClr val="1B75BC"/>
                </a:solidFill>
                <a:latin typeface="+mn-lt"/>
              </a:rPr>
              <a:t>In short, professional technicians</a:t>
            </a:r>
            <a:r>
              <a:rPr lang="en-GB" dirty="0">
                <a:solidFill>
                  <a:srgbClr val="1B75BC"/>
                </a:solidFill>
              </a:rPr>
              <a:t>: </a:t>
            </a:r>
          </a:p>
          <a:p>
            <a:pPr marL="514350" indent="-514350">
              <a:buFont typeface="+mj-lt"/>
              <a:buAutoNum type="arabicPeriod"/>
            </a:pPr>
            <a:r>
              <a:rPr lang="en-GB" sz="2800" dirty="0" smtClean="0">
                <a:solidFill>
                  <a:srgbClr val="1B75BC"/>
                </a:solidFill>
                <a:latin typeface="+mn-lt"/>
              </a:rPr>
              <a:t>Are </a:t>
            </a:r>
            <a:r>
              <a:rPr lang="en-GB" sz="2800" dirty="0">
                <a:solidFill>
                  <a:srgbClr val="1B75BC"/>
                </a:solidFill>
                <a:latin typeface="+mn-lt"/>
              </a:rPr>
              <a:t>essential to delivering growth in the UK in the 21st Century </a:t>
            </a:r>
          </a:p>
          <a:p>
            <a:pPr marL="514350" indent="-514350">
              <a:buFont typeface="+mj-lt"/>
              <a:buAutoNum type="arabicPeriod"/>
            </a:pPr>
            <a:r>
              <a:rPr lang="en-GB" sz="2800" dirty="0" smtClean="0">
                <a:solidFill>
                  <a:srgbClr val="7030A0"/>
                </a:solidFill>
                <a:latin typeface="+mn-lt"/>
              </a:rPr>
              <a:t>Help </a:t>
            </a:r>
            <a:r>
              <a:rPr lang="en-GB" sz="2800" dirty="0">
                <a:solidFill>
                  <a:srgbClr val="7030A0"/>
                </a:solidFill>
                <a:latin typeface="+mn-lt"/>
              </a:rPr>
              <a:t>plug identified skills gaps and shortages </a:t>
            </a:r>
          </a:p>
          <a:p>
            <a:pPr marL="514350" indent="-514350">
              <a:buFont typeface="+mj-lt"/>
              <a:buAutoNum type="arabicPeriod"/>
            </a:pPr>
            <a:r>
              <a:rPr lang="en-GB" sz="2800" dirty="0" smtClean="0">
                <a:solidFill>
                  <a:srgbClr val="1B75BC"/>
                </a:solidFill>
                <a:latin typeface="+mn-lt"/>
              </a:rPr>
              <a:t>Provide </a:t>
            </a:r>
            <a:r>
              <a:rPr lang="en-GB" sz="2800" dirty="0">
                <a:solidFill>
                  <a:srgbClr val="1B75BC"/>
                </a:solidFill>
                <a:latin typeface="+mn-lt"/>
              </a:rPr>
              <a:t>a unique, transferable and increasingly sought after skill set </a:t>
            </a:r>
          </a:p>
          <a:p>
            <a:pPr marL="514350" indent="-514350">
              <a:buFont typeface="+mj-lt"/>
              <a:buAutoNum type="arabicPeriod"/>
            </a:pPr>
            <a:r>
              <a:rPr lang="en-GB" sz="2800" dirty="0" smtClean="0">
                <a:solidFill>
                  <a:srgbClr val="7030A0"/>
                </a:solidFill>
                <a:latin typeface="+mn-lt"/>
              </a:rPr>
              <a:t>Follow </a:t>
            </a:r>
            <a:r>
              <a:rPr lang="en-GB" sz="2800" dirty="0">
                <a:solidFill>
                  <a:srgbClr val="7030A0"/>
                </a:solidFill>
                <a:latin typeface="+mn-lt"/>
              </a:rPr>
              <a:t>a clear, complementary career pathway to the university graduate, which combines education and on the job training and still offers a gateway to the highest levels.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4160" y="554970"/>
            <a:ext cx="2379911" cy="864973"/>
          </a:xfrm>
          <a:prstGeom prst="rect">
            <a:avLst/>
          </a:prstGeom>
        </p:spPr>
      </p:pic>
    </p:spTree>
    <p:extLst>
      <p:ext uri="{BB962C8B-B14F-4D97-AF65-F5344CB8AC3E}">
        <p14:creationId xmlns:p14="http://schemas.microsoft.com/office/powerpoint/2010/main" val="2012371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3276600" y="228600"/>
            <a:ext cx="2133048" cy="2019754"/>
            <a:chOff x="1935592" y="1952394"/>
            <a:chExt cx="1599307" cy="1599307"/>
          </a:xfrm>
          <a:scene3d>
            <a:camera prst="orthographicFront"/>
            <a:lightRig rig="flat" dir="t"/>
          </a:scene3d>
        </p:grpSpPr>
        <p:sp>
          <p:nvSpPr>
            <p:cNvPr id="9" name="Oval 8"/>
            <p:cNvSpPr/>
            <p:nvPr/>
          </p:nvSpPr>
          <p:spPr>
            <a:xfrm>
              <a:off x="1935592" y="1952394"/>
              <a:ext cx="1599307" cy="1599307"/>
            </a:xfrm>
            <a:prstGeom prst="ellipse">
              <a:avLst/>
            </a:prstGeom>
            <a:gradFill rotWithShape="1">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p3d prstMaterial="dkEdge">
              <a:bevelT w="8200" h="38100"/>
            </a:sp3d>
          </p:spPr>
        </p:sp>
        <p:sp>
          <p:nvSpPr>
            <p:cNvPr id="10" name="Oval 4"/>
            <p:cNvSpPr/>
            <p:nvPr/>
          </p:nvSpPr>
          <p:spPr>
            <a:xfrm>
              <a:off x="2169805" y="2186607"/>
              <a:ext cx="1130881" cy="1130881"/>
            </a:xfrm>
            <a:prstGeom prst="rect">
              <a:avLst/>
            </a:prstGeom>
            <a:noFill/>
            <a:ln>
              <a:noFill/>
            </a:ln>
            <a:effectLst/>
            <a:sp3d/>
          </p:spPr>
          <p:txBody>
            <a:bodyPr spcFirstLastPara="0" vert="horz" wrap="square" lIns="13970" tIns="13970" rIns="13970" bIns="13970" numCol="1" spcCol="1270" anchor="ctr" anchorCtr="0">
              <a:noAutofit/>
            </a:bodyPr>
            <a:lstStyle/>
            <a:p>
              <a:pPr algn="ctr" defTabSz="488950">
                <a:lnSpc>
                  <a:spcPct val="90000"/>
                </a:lnSpc>
                <a:spcBef>
                  <a:spcPct val="0"/>
                </a:spcBef>
                <a:spcAft>
                  <a:spcPct val="35000"/>
                </a:spcAft>
                <a:defRPr/>
              </a:pPr>
              <a:r>
                <a:rPr lang="en-GB" sz="1100" b="1" dirty="0" smtClean="0">
                  <a:solidFill>
                    <a:sysClr val="windowText" lastClr="000000"/>
                  </a:solidFill>
                </a:rPr>
                <a:t> </a:t>
              </a:r>
              <a:r>
                <a:rPr lang="en-GB" sz="1100" dirty="0">
                  <a:solidFill>
                    <a:sysClr val="windowText" lastClr="000000"/>
                  </a:solidFill>
                </a:rPr>
                <a:t>The changing landscape and the need to demonstrate competence</a:t>
              </a:r>
            </a:p>
          </p:txBody>
        </p:sp>
      </p:grpSp>
      <p:grpSp>
        <p:nvGrpSpPr>
          <p:cNvPr id="3" name="Group 10"/>
          <p:cNvGrpSpPr/>
          <p:nvPr/>
        </p:nvGrpSpPr>
        <p:grpSpPr>
          <a:xfrm>
            <a:off x="5562600" y="1447800"/>
            <a:ext cx="555296" cy="681667"/>
            <a:chOff x="3492842" y="3161299"/>
            <a:chExt cx="416347" cy="539766"/>
          </a:xfrm>
        </p:grpSpPr>
        <p:sp>
          <p:nvSpPr>
            <p:cNvPr id="12" name="Right Arrow 11"/>
            <p:cNvSpPr/>
            <p:nvPr/>
          </p:nvSpPr>
          <p:spPr>
            <a:xfrm rot="2106903">
              <a:off x="3492842" y="3161299"/>
              <a:ext cx="416347" cy="539766"/>
            </a:xfrm>
            <a:prstGeom prst="rightArrow">
              <a:avLst>
                <a:gd name="adj1" fmla="val 60000"/>
                <a:gd name="adj2" fmla="val 50000"/>
              </a:avLst>
            </a:prstGeom>
            <a:gradFill rotWithShape="1">
              <a:gsLst>
                <a:gs pos="0">
                  <a:srgbClr val="4F81BD">
                    <a:tint val="60000"/>
                    <a:hueOff val="0"/>
                    <a:satOff val="0"/>
                    <a:lumOff val="0"/>
                    <a:alphaOff val="0"/>
                    <a:tint val="50000"/>
                    <a:satMod val="300000"/>
                  </a:srgbClr>
                </a:gs>
                <a:gs pos="35000">
                  <a:srgbClr val="4F81BD">
                    <a:tint val="60000"/>
                    <a:hueOff val="0"/>
                    <a:satOff val="0"/>
                    <a:lumOff val="0"/>
                    <a:alphaOff val="0"/>
                    <a:tint val="37000"/>
                    <a:satMod val="300000"/>
                  </a:srgbClr>
                </a:gs>
                <a:gs pos="100000">
                  <a:srgbClr val="4F81BD">
                    <a:tint val="60000"/>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p:spPr>
        </p:sp>
        <p:sp>
          <p:nvSpPr>
            <p:cNvPr id="13" name="Right Arrow 6"/>
            <p:cNvSpPr/>
            <p:nvPr/>
          </p:nvSpPr>
          <p:spPr>
            <a:xfrm rot="2106903">
              <a:off x="3504208" y="3233328"/>
              <a:ext cx="291443" cy="323860"/>
            </a:xfrm>
            <a:prstGeom prst="rect">
              <a:avLst/>
            </a:prstGeom>
            <a:noFill/>
            <a:ln>
              <a:noFill/>
            </a:ln>
            <a:effectLst/>
          </p:spPr>
          <p:txBody>
            <a:bodyPr spcFirstLastPara="0" vert="horz" wrap="square" lIns="0" tIns="0" rIns="0" bIns="0" numCol="1" spcCol="1270" anchor="ctr" anchorCtr="0">
              <a:noAutofit/>
            </a:bodyPr>
            <a:lstStyle/>
            <a:p>
              <a:pPr algn="ctr" defTabSz="1022350">
                <a:lnSpc>
                  <a:spcPct val="90000"/>
                </a:lnSpc>
                <a:spcBef>
                  <a:spcPct val="0"/>
                </a:spcBef>
                <a:spcAft>
                  <a:spcPct val="35000"/>
                </a:spcAft>
                <a:defRPr/>
              </a:pPr>
              <a:endParaRPr lang="en-GB" sz="2300">
                <a:solidFill>
                  <a:sysClr val="windowText" lastClr="000000"/>
                </a:solidFill>
              </a:endParaRPr>
            </a:p>
          </p:txBody>
        </p:sp>
      </p:grpSp>
      <p:grpSp>
        <p:nvGrpSpPr>
          <p:cNvPr id="5" name="Group 13"/>
          <p:cNvGrpSpPr/>
          <p:nvPr/>
        </p:nvGrpSpPr>
        <p:grpSpPr>
          <a:xfrm>
            <a:off x="5867400" y="1676400"/>
            <a:ext cx="2133048" cy="2019754"/>
            <a:chOff x="3886411" y="3324219"/>
            <a:chExt cx="1599307" cy="1599307"/>
          </a:xfrm>
          <a:scene3d>
            <a:camera prst="orthographicFront"/>
            <a:lightRig rig="flat" dir="t"/>
          </a:scene3d>
        </p:grpSpPr>
        <p:sp>
          <p:nvSpPr>
            <p:cNvPr id="15" name="Oval 14"/>
            <p:cNvSpPr/>
            <p:nvPr/>
          </p:nvSpPr>
          <p:spPr>
            <a:xfrm>
              <a:off x="3886411" y="3324219"/>
              <a:ext cx="1599307" cy="1599307"/>
            </a:xfrm>
            <a:prstGeom prst="ellipse">
              <a:avLst/>
            </a:prstGeom>
            <a:gradFill rotWithShape="1">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p3d prstMaterial="dkEdge">
              <a:bevelT w="8200" h="38100"/>
            </a:sp3d>
          </p:spPr>
        </p:sp>
        <p:sp>
          <p:nvSpPr>
            <p:cNvPr id="16" name="Oval 8"/>
            <p:cNvSpPr/>
            <p:nvPr/>
          </p:nvSpPr>
          <p:spPr>
            <a:xfrm>
              <a:off x="4120624" y="3558432"/>
              <a:ext cx="1130881" cy="1130881"/>
            </a:xfrm>
            <a:prstGeom prst="rect">
              <a:avLst/>
            </a:prstGeom>
            <a:noFill/>
            <a:ln>
              <a:noFill/>
            </a:ln>
            <a:effectLst/>
            <a:sp3d/>
          </p:spPr>
          <p:txBody>
            <a:bodyPr spcFirstLastPara="0" vert="horz" wrap="square" lIns="13970" tIns="13970" rIns="13970" bIns="13970" numCol="1" spcCol="1270" anchor="ctr" anchorCtr="0">
              <a:noAutofit/>
            </a:bodyPr>
            <a:lstStyle/>
            <a:p>
              <a:pPr algn="ctr" defTabSz="488950">
                <a:lnSpc>
                  <a:spcPct val="90000"/>
                </a:lnSpc>
                <a:spcBef>
                  <a:spcPct val="0"/>
                </a:spcBef>
                <a:spcAft>
                  <a:spcPct val="35000"/>
                </a:spcAft>
                <a:defRPr/>
              </a:pPr>
              <a:r>
                <a:rPr lang="en-GB" sz="1100">
                  <a:solidFill>
                    <a:sysClr val="windowText" lastClr="000000"/>
                  </a:solidFill>
                </a:rPr>
                <a:t>The Registration System and the need for engagement</a:t>
              </a:r>
            </a:p>
          </p:txBody>
        </p:sp>
      </p:grpSp>
      <p:grpSp>
        <p:nvGrpSpPr>
          <p:cNvPr id="6" name="Group 16"/>
          <p:cNvGrpSpPr/>
          <p:nvPr/>
        </p:nvGrpSpPr>
        <p:grpSpPr>
          <a:xfrm>
            <a:off x="6553200" y="3886200"/>
            <a:ext cx="719904" cy="536943"/>
            <a:chOff x="4048846" y="5041830"/>
            <a:chExt cx="539766" cy="425169"/>
          </a:xfrm>
        </p:grpSpPr>
        <p:sp>
          <p:nvSpPr>
            <p:cNvPr id="18" name="Right Arrow 17"/>
            <p:cNvSpPr/>
            <p:nvPr/>
          </p:nvSpPr>
          <p:spPr>
            <a:xfrm rot="6480000">
              <a:off x="4106144" y="4984532"/>
              <a:ext cx="425169" cy="539766"/>
            </a:xfrm>
            <a:prstGeom prst="rightArrow">
              <a:avLst>
                <a:gd name="adj1" fmla="val 60000"/>
                <a:gd name="adj2" fmla="val 50000"/>
              </a:avLst>
            </a:prstGeom>
            <a:gradFill rotWithShape="1">
              <a:gsLst>
                <a:gs pos="0">
                  <a:srgbClr val="4F81BD">
                    <a:tint val="60000"/>
                    <a:hueOff val="0"/>
                    <a:satOff val="0"/>
                    <a:lumOff val="0"/>
                    <a:alphaOff val="0"/>
                    <a:tint val="50000"/>
                    <a:satMod val="300000"/>
                  </a:srgbClr>
                </a:gs>
                <a:gs pos="35000">
                  <a:srgbClr val="4F81BD">
                    <a:tint val="60000"/>
                    <a:hueOff val="0"/>
                    <a:satOff val="0"/>
                    <a:lumOff val="0"/>
                    <a:alphaOff val="0"/>
                    <a:tint val="37000"/>
                    <a:satMod val="300000"/>
                  </a:srgbClr>
                </a:gs>
                <a:gs pos="100000">
                  <a:srgbClr val="4F81BD">
                    <a:tint val="60000"/>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p:spPr>
        </p:sp>
        <p:sp>
          <p:nvSpPr>
            <p:cNvPr id="19" name="Right Arrow 10"/>
            <p:cNvSpPr/>
            <p:nvPr/>
          </p:nvSpPr>
          <p:spPr>
            <a:xfrm rot="17280000">
              <a:off x="4189627" y="5031831"/>
              <a:ext cx="297618" cy="323860"/>
            </a:xfrm>
            <a:prstGeom prst="rect">
              <a:avLst/>
            </a:prstGeom>
            <a:noFill/>
            <a:ln>
              <a:noFill/>
            </a:ln>
            <a:effectLst/>
          </p:spPr>
          <p:txBody>
            <a:bodyPr spcFirstLastPara="0" vert="horz" wrap="square" lIns="0" tIns="0" rIns="0" bIns="0" numCol="1" spcCol="1270" anchor="ctr" anchorCtr="0">
              <a:noAutofit/>
            </a:bodyPr>
            <a:lstStyle/>
            <a:p>
              <a:pPr algn="ctr" defTabSz="1022350">
                <a:lnSpc>
                  <a:spcPct val="90000"/>
                </a:lnSpc>
                <a:spcBef>
                  <a:spcPct val="0"/>
                </a:spcBef>
                <a:spcAft>
                  <a:spcPct val="35000"/>
                </a:spcAft>
                <a:defRPr/>
              </a:pPr>
              <a:endParaRPr lang="en-GB" sz="2300">
                <a:solidFill>
                  <a:sysClr val="windowText" lastClr="000000"/>
                </a:solidFill>
              </a:endParaRPr>
            </a:p>
          </p:txBody>
        </p:sp>
      </p:grpSp>
      <p:grpSp>
        <p:nvGrpSpPr>
          <p:cNvPr id="8" name="Group 19"/>
          <p:cNvGrpSpPr/>
          <p:nvPr/>
        </p:nvGrpSpPr>
        <p:grpSpPr>
          <a:xfrm>
            <a:off x="4800600" y="4191000"/>
            <a:ext cx="2133048" cy="2019754"/>
            <a:chOff x="3144302" y="5608193"/>
            <a:chExt cx="1599307" cy="1599307"/>
          </a:xfrm>
          <a:scene3d>
            <a:camera prst="orthographicFront"/>
            <a:lightRig rig="flat" dir="t"/>
          </a:scene3d>
        </p:grpSpPr>
        <p:sp>
          <p:nvSpPr>
            <p:cNvPr id="21" name="Oval 20"/>
            <p:cNvSpPr/>
            <p:nvPr/>
          </p:nvSpPr>
          <p:spPr>
            <a:xfrm>
              <a:off x="3144302" y="5608193"/>
              <a:ext cx="1599307" cy="1599307"/>
            </a:xfrm>
            <a:prstGeom prst="ellipse">
              <a:avLst/>
            </a:prstGeom>
            <a:gradFill rotWithShape="1">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p3d prstMaterial="dkEdge">
              <a:bevelT w="8200" h="38100"/>
            </a:sp3d>
          </p:spPr>
        </p:sp>
        <p:sp>
          <p:nvSpPr>
            <p:cNvPr id="22" name="Oval 12"/>
            <p:cNvSpPr/>
            <p:nvPr/>
          </p:nvSpPr>
          <p:spPr>
            <a:xfrm>
              <a:off x="3352459" y="5842406"/>
              <a:ext cx="1130881" cy="1130881"/>
            </a:xfrm>
            <a:prstGeom prst="rect">
              <a:avLst/>
            </a:prstGeom>
            <a:noFill/>
            <a:ln>
              <a:noFill/>
            </a:ln>
            <a:effectLst/>
            <a:sp3d/>
          </p:spPr>
          <p:txBody>
            <a:bodyPr spcFirstLastPara="0" vert="horz" wrap="square" lIns="13970" tIns="13970" rIns="13970" bIns="13970" numCol="1" spcCol="1270" anchor="ctr" anchorCtr="0">
              <a:noAutofit/>
            </a:bodyPr>
            <a:lstStyle/>
            <a:p>
              <a:pPr algn="ctr" defTabSz="488950">
                <a:lnSpc>
                  <a:spcPct val="90000"/>
                </a:lnSpc>
                <a:spcBef>
                  <a:spcPct val="0"/>
                </a:spcBef>
                <a:spcAft>
                  <a:spcPct val="35000"/>
                </a:spcAft>
                <a:defRPr/>
              </a:pPr>
              <a:r>
                <a:rPr lang="en-GB" sz="1100" dirty="0">
                  <a:solidFill>
                    <a:sysClr val="windowText" lastClr="000000"/>
                  </a:solidFill>
                </a:rPr>
                <a:t>Why</a:t>
              </a:r>
              <a:r>
                <a:rPr lang="en-GB" sz="1100" dirty="0" smtClean="0">
                  <a:solidFill>
                    <a:sysClr val="windowText" lastClr="000000"/>
                  </a:solidFill>
                </a:rPr>
                <a:t> HE Institutions need </a:t>
              </a:r>
              <a:r>
                <a:rPr lang="en-GB" sz="1100" dirty="0">
                  <a:solidFill>
                    <a:sysClr val="windowText" lastClr="000000"/>
                  </a:solidFill>
                </a:rPr>
                <a:t>a highly skilled, highly motivated, highly respected workforce - the 2022 vision.</a:t>
              </a:r>
            </a:p>
          </p:txBody>
        </p:sp>
      </p:grpSp>
      <p:grpSp>
        <p:nvGrpSpPr>
          <p:cNvPr id="11" name="Group 22"/>
          <p:cNvGrpSpPr/>
          <p:nvPr/>
        </p:nvGrpSpPr>
        <p:grpSpPr>
          <a:xfrm>
            <a:off x="4038600" y="4800600"/>
            <a:ext cx="584250" cy="681667"/>
            <a:chOff x="2524643" y="6114354"/>
            <a:chExt cx="438056" cy="539766"/>
          </a:xfrm>
        </p:grpSpPr>
        <p:sp>
          <p:nvSpPr>
            <p:cNvPr id="24" name="Right Arrow 23"/>
            <p:cNvSpPr/>
            <p:nvPr/>
          </p:nvSpPr>
          <p:spPr>
            <a:xfrm rot="10867613">
              <a:off x="2524643" y="6114354"/>
              <a:ext cx="438056" cy="539766"/>
            </a:xfrm>
            <a:prstGeom prst="rightArrow">
              <a:avLst>
                <a:gd name="adj1" fmla="val 60000"/>
                <a:gd name="adj2" fmla="val 50000"/>
              </a:avLst>
            </a:prstGeom>
            <a:gradFill rotWithShape="1">
              <a:gsLst>
                <a:gs pos="0">
                  <a:srgbClr val="4F81BD">
                    <a:tint val="60000"/>
                    <a:hueOff val="0"/>
                    <a:satOff val="0"/>
                    <a:lumOff val="0"/>
                    <a:alphaOff val="0"/>
                    <a:tint val="50000"/>
                    <a:satMod val="300000"/>
                  </a:srgbClr>
                </a:gs>
                <a:gs pos="35000">
                  <a:srgbClr val="4F81BD">
                    <a:tint val="60000"/>
                    <a:hueOff val="0"/>
                    <a:satOff val="0"/>
                    <a:lumOff val="0"/>
                    <a:alphaOff val="0"/>
                    <a:tint val="37000"/>
                    <a:satMod val="300000"/>
                  </a:srgbClr>
                </a:gs>
                <a:gs pos="100000">
                  <a:srgbClr val="4F81BD">
                    <a:tint val="60000"/>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p:spPr>
        </p:sp>
        <p:sp>
          <p:nvSpPr>
            <p:cNvPr id="25" name="Right Arrow 14"/>
            <p:cNvSpPr/>
            <p:nvPr/>
          </p:nvSpPr>
          <p:spPr>
            <a:xfrm rot="21667613">
              <a:off x="2656047" y="6223599"/>
              <a:ext cx="306639" cy="323860"/>
            </a:xfrm>
            <a:prstGeom prst="rect">
              <a:avLst/>
            </a:prstGeom>
            <a:noFill/>
            <a:ln>
              <a:noFill/>
            </a:ln>
            <a:effectLst/>
          </p:spPr>
          <p:txBody>
            <a:bodyPr spcFirstLastPara="0" vert="horz" wrap="square" lIns="0" tIns="0" rIns="0" bIns="0" numCol="1" spcCol="1270" anchor="ctr" anchorCtr="0">
              <a:noAutofit/>
            </a:bodyPr>
            <a:lstStyle/>
            <a:p>
              <a:pPr algn="ctr" defTabSz="1022350">
                <a:lnSpc>
                  <a:spcPct val="90000"/>
                </a:lnSpc>
                <a:spcBef>
                  <a:spcPct val="0"/>
                </a:spcBef>
                <a:spcAft>
                  <a:spcPct val="35000"/>
                </a:spcAft>
                <a:defRPr/>
              </a:pPr>
              <a:endParaRPr lang="en-GB" sz="2300">
                <a:solidFill>
                  <a:sysClr val="windowText" lastClr="000000"/>
                </a:solidFill>
              </a:endParaRPr>
            </a:p>
          </p:txBody>
        </p:sp>
      </p:grpSp>
      <p:grpSp>
        <p:nvGrpSpPr>
          <p:cNvPr id="14" name="Group 25"/>
          <p:cNvGrpSpPr/>
          <p:nvPr/>
        </p:nvGrpSpPr>
        <p:grpSpPr>
          <a:xfrm>
            <a:off x="1828800" y="4191000"/>
            <a:ext cx="2133048" cy="2019754"/>
            <a:chOff x="718942" y="5560486"/>
            <a:chExt cx="1599307" cy="1599307"/>
          </a:xfrm>
          <a:scene3d>
            <a:camera prst="orthographicFront"/>
            <a:lightRig rig="flat" dir="t"/>
          </a:scene3d>
        </p:grpSpPr>
        <p:sp>
          <p:nvSpPr>
            <p:cNvPr id="27" name="Oval 26"/>
            <p:cNvSpPr/>
            <p:nvPr/>
          </p:nvSpPr>
          <p:spPr>
            <a:xfrm>
              <a:off x="718942" y="5560486"/>
              <a:ext cx="1599307" cy="1599307"/>
            </a:xfrm>
            <a:prstGeom prst="ellipse">
              <a:avLst/>
            </a:prstGeom>
            <a:gradFill rotWithShape="1">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p3d prstMaterial="dkEdge">
              <a:bevelT w="8200" h="38100"/>
            </a:sp3d>
          </p:spPr>
        </p:sp>
        <p:sp>
          <p:nvSpPr>
            <p:cNvPr id="28" name="Oval 16"/>
            <p:cNvSpPr/>
            <p:nvPr/>
          </p:nvSpPr>
          <p:spPr>
            <a:xfrm>
              <a:off x="953155" y="5794699"/>
              <a:ext cx="1130881" cy="1130881"/>
            </a:xfrm>
            <a:prstGeom prst="rect">
              <a:avLst/>
            </a:prstGeom>
            <a:noFill/>
            <a:ln>
              <a:noFill/>
            </a:ln>
            <a:effectLst/>
            <a:sp3d/>
          </p:spPr>
          <p:txBody>
            <a:bodyPr spcFirstLastPara="0" vert="horz" wrap="square" lIns="13970" tIns="13970" rIns="13970" bIns="13970" numCol="1" spcCol="1270" anchor="ctr" anchorCtr="0">
              <a:noAutofit/>
            </a:bodyPr>
            <a:lstStyle/>
            <a:p>
              <a:pPr algn="ctr" defTabSz="488950">
                <a:lnSpc>
                  <a:spcPct val="90000"/>
                </a:lnSpc>
                <a:spcBef>
                  <a:spcPct val="0"/>
                </a:spcBef>
                <a:spcAft>
                  <a:spcPct val="35000"/>
                </a:spcAft>
                <a:defRPr/>
              </a:pPr>
              <a:r>
                <a:rPr lang="en-GB" sz="1100" dirty="0" smtClean="0">
                  <a:solidFill>
                    <a:sysClr val="windowText" lastClr="000000"/>
                  </a:solidFill>
                </a:rPr>
                <a:t>Providing </a:t>
              </a:r>
              <a:r>
                <a:rPr lang="en-GB" sz="1100" dirty="0">
                  <a:solidFill>
                    <a:sysClr val="windowText" lastClr="000000"/>
                  </a:solidFill>
                </a:rPr>
                <a:t>high quality training and </a:t>
              </a:r>
              <a:r>
                <a:rPr lang="en-GB" sz="1100" dirty="0" smtClean="0">
                  <a:solidFill>
                    <a:sysClr val="windowText" lastClr="000000"/>
                  </a:solidFill>
                </a:rPr>
                <a:t>development. All bodies and training course providers to work in full partnership for the benefit of the technical community.</a:t>
              </a:r>
              <a:endParaRPr lang="en-GB" sz="1100" dirty="0">
                <a:solidFill>
                  <a:sysClr val="windowText" lastClr="000000"/>
                </a:solidFill>
              </a:endParaRPr>
            </a:p>
          </p:txBody>
        </p:sp>
      </p:grpSp>
      <p:grpSp>
        <p:nvGrpSpPr>
          <p:cNvPr id="17" name="Group 28"/>
          <p:cNvGrpSpPr/>
          <p:nvPr/>
        </p:nvGrpSpPr>
        <p:grpSpPr>
          <a:xfrm>
            <a:off x="1676400" y="3810000"/>
            <a:ext cx="719904" cy="466360"/>
            <a:chOff x="892514" y="5095125"/>
            <a:chExt cx="539766" cy="369279"/>
          </a:xfrm>
        </p:grpSpPr>
        <p:sp>
          <p:nvSpPr>
            <p:cNvPr id="30" name="Right Arrow 29"/>
            <p:cNvSpPr/>
            <p:nvPr/>
          </p:nvSpPr>
          <p:spPr>
            <a:xfrm rot="15105159">
              <a:off x="977757" y="5009882"/>
              <a:ext cx="369279" cy="539766"/>
            </a:xfrm>
            <a:prstGeom prst="rightArrow">
              <a:avLst>
                <a:gd name="adj1" fmla="val 60000"/>
                <a:gd name="adj2" fmla="val 50000"/>
              </a:avLst>
            </a:prstGeom>
            <a:gradFill rotWithShape="1">
              <a:gsLst>
                <a:gs pos="0">
                  <a:srgbClr val="4F81BD">
                    <a:tint val="60000"/>
                    <a:hueOff val="0"/>
                    <a:satOff val="0"/>
                    <a:lumOff val="0"/>
                    <a:alphaOff val="0"/>
                    <a:tint val="50000"/>
                    <a:satMod val="300000"/>
                  </a:srgbClr>
                </a:gs>
                <a:gs pos="35000">
                  <a:srgbClr val="4F81BD">
                    <a:tint val="60000"/>
                    <a:hueOff val="0"/>
                    <a:satOff val="0"/>
                    <a:lumOff val="0"/>
                    <a:alphaOff val="0"/>
                    <a:tint val="37000"/>
                    <a:satMod val="300000"/>
                  </a:srgbClr>
                </a:gs>
                <a:gs pos="100000">
                  <a:srgbClr val="4F81BD">
                    <a:tint val="60000"/>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p:spPr>
        </p:sp>
        <p:sp>
          <p:nvSpPr>
            <p:cNvPr id="31" name="Right Arrow 18"/>
            <p:cNvSpPr/>
            <p:nvPr/>
          </p:nvSpPr>
          <p:spPr>
            <a:xfrm rot="25905159">
              <a:off x="1050493" y="5170442"/>
              <a:ext cx="258495" cy="323860"/>
            </a:xfrm>
            <a:prstGeom prst="rect">
              <a:avLst/>
            </a:prstGeom>
            <a:noFill/>
            <a:ln>
              <a:noFill/>
            </a:ln>
            <a:effectLst/>
          </p:spPr>
          <p:txBody>
            <a:bodyPr spcFirstLastPara="0" vert="horz" wrap="square" lIns="0" tIns="0" rIns="0" bIns="0" numCol="1" spcCol="1270" anchor="ctr" anchorCtr="0">
              <a:noAutofit/>
            </a:bodyPr>
            <a:lstStyle/>
            <a:p>
              <a:pPr algn="ctr" defTabSz="1022350">
                <a:lnSpc>
                  <a:spcPct val="90000"/>
                </a:lnSpc>
                <a:spcBef>
                  <a:spcPct val="0"/>
                </a:spcBef>
                <a:spcAft>
                  <a:spcPct val="35000"/>
                </a:spcAft>
                <a:defRPr/>
              </a:pPr>
              <a:endParaRPr lang="en-GB" sz="2300">
                <a:solidFill>
                  <a:sysClr val="windowText" lastClr="000000"/>
                </a:solidFill>
              </a:endParaRPr>
            </a:p>
          </p:txBody>
        </p:sp>
      </p:grpSp>
      <p:grpSp>
        <p:nvGrpSpPr>
          <p:cNvPr id="20" name="Group 31"/>
          <p:cNvGrpSpPr/>
          <p:nvPr/>
        </p:nvGrpSpPr>
        <p:grpSpPr>
          <a:xfrm>
            <a:off x="762000" y="1676400"/>
            <a:ext cx="2133048" cy="2019754"/>
            <a:chOff x="0" y="3379885"/>
            <a:chExt cx="1599307" cy="1599307"/>
          </a:xfrm>
          <a:scene3d>
            <a:camera prst="orthographicFront"/>
            <a:lightRig rig="flat" dir="t"/>
          </a:scene3d>
        </p:grpSpPr>
        <p:sp>
          <p:nvSpPr>
            <p:cNvPr id="33" name="Oval 32"/>
            <p:cNvSpPr/>
            <p:nvPr/>
          </p:nvSpPr>
          <p:spPr>
            <a:xfrm>
              <a:off x="0" y="3379885"/>
              <a:ext cx="1599307" cy="1599307"/>
            </a:xfrm>
            <a:prstGeom prst="ellipse">
              <a:avLst/>
            </a:prstGeom>
            <a:gradFill rotWithShape="1">
              <a:gsLst>
                <a:gs pos="0">
                  <a:srgbClr val="4F81BD">
                    <a:hueOff val="0"/>
                    <a:satOff val="0"/>
                    <a:lumOff val="0"/>
                    <a:alphaOff val="0"/>
                    <a:tint val="50000"/>
                    <a:satMod val="300000"/>
                  </a:srgbClr>
                </a:gs>
                <a:gs pos="35000">
                  <a:srgbClr val="4F81BD">
                    <a:hueOff val="0"/>
                    <a:satOff val="0"/>
                    <a:lumOff val="0"/>
                    <a:alphaOff val="0"/>
                    <a:tint val="37000"/>
                    <a:satMod val="300000"/>
                  </a:srgbClr>
                </a:gs>
                <a:gs pos="100000">
                  <a:srgbClr val="4F81BD">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a:sp3d prstMaterial="dkEdge">
              <a:bevelT w="8200" h="38100"/>
            </a:sp3d>
          </p:spPr>
        </p:sp>
        <p:sp>
          <p:nvSpPr>
            <p:cNvPr id="34" name="Oval 20"/>
            <p:cNvSpPr/>
            <p:nvPr/>
          </p:nvSpPr>
          <p:spPr>
            <a:xfrm>
              <a:off x="234213" y="3614098"/>
              <a:ext cx="1130881" cy="1130881"/>
            </a:xfrm>
            <a:prstGeom prst="rect">
              <a:avLst/>
            </a:prstGeom>
            <a:noFill/>
            <a:ln>
              <a:noFill/>
            </a:ln>
            <a:effectLst/>
            <a:sp3d/>
          </p:spPr>
          <p:txBody>
            <a:bodyPr spcFirstLastPara="0" vert="horz" wrap="square" lIns="13970" tIns="13970" rIns="13970" bIns="13970" numCol="1" spcCol="1270" anchor="ctr" anchorCtr="0">
              <a:noAutofit/>
            </a:bodyPr>
            <a:lstStyle/>
            <a:p>
              <a:pPr algn="ctr" defTabSz="488950">
                <a:lnSpc>
                  <a:spcPct val="90000"/>
                </a:lnSpc>
                <a:spcBef>
                  <a:spcPct val="0"/>
                </a:spcBef>
                <a:spcAft>
                  <a:spcPct val="35000"/>
                </a:spcAft>
                <a:defRPr/>
              </a:pPr>
              <a:r>
                <a:rPr lang="en-GB" sz="1100" dirty="0" smtClean="0">
                  <a:solidFill>
                    <a:sysClr val="windowText" lastClr="000000"/>
                  </a:solidFill>
                </a:rPr>
                <a:t>The </a:t>
              </a:r>
              <a:r>
                <a:rPr lang="en-GB" sz="1100" dirty="0">
                  <a:solidFill>
                    <a:sysClr val="windowText" lastClr="000000"/>
                  </a:solidFill>
                </a:rPr>
                <a:t>national perspective for sustaining the UK's position for delivering teaching and research in a rapidly changing environment </a:t>
              </a:r>
            </a:p>
          </p:txBody>
        </p:sp>
      </p:grpSp>
      <p:grpSp>
        <p:nvGrpSpPr>
          <p:cNvPr id="23" name="Group 34"/>
          <p:cNvGrpSpPr/>
          <p:nvPr/>
        </p:nvGrpSpPr>
        <p:grpSpPr>
          <a:xfrm>
            <a:off x="2743200" y="1371600"/>
            <a:ext cx="569559" cy="681667"/>
            <a:chOff x="1544201" y="3203084"/>
            <a:chExt cx="427041" cy="539766"/>
          </a:xfrm>
        </p:grpSpPr>
        <p:sp>
          <p:nvSpPr>
            <p:cNvPr id="36" name="Right Arrow 35"/>
            <p:cNvSpPr/>
            <p:nvPr/>
          </p:nvSpPr>
          <p:spPr>
            <a:xfrm rot="19415483">
              <a:off x="1544201" y="3203084"/>
              <a:ext cx="427041" cy="539766"/>
            </a:xfrm>
            <a:prstGeom prst="rightArrow">
              <a:avLst>
                <a:gd name="adj1" fmla="val 60000"/>
                <a:gd name="adj2" fmla="val 50000"/>
              </a:avLst>
            </a:prstGeom>
            <a:gradFill rotWithShape="1">
              <a:gsLst>
                <a:gs pos="0">
                  <a:srgbClr val="4F81BD">
                    <a:tint val="60000"/>
                    <a:hueOff val="0"/>
                    <a:satOff val="0"/>
                    <a:lumOff val="0"/>
                    <a:alphaOff val="0"/>
                    <a:tint val="50000"/>
                    <a:satMod val="300000"/>
                  </a:srgbClr>
                </a:gs>
                <a:gs pos="35000">
                  <a:srgbClr val="4F81BD">
                    <a:tint val="60000"/>
                    <a:hueOff val="0"/>
                    <a:satOff val="0"/>
                    <a:lumOff val="0"/>
                    <a:alphaOff val="0"/>
                    <a:tint val="37000"/>
                    <a:satMod val="300000"/>
                  </a:srgbClr>
                </a:gs>
                <a:gs pos="100000">
                  <a:srgbClr val="4F81BD">
                    <a:tint val="60000"/>
                    <a:hueOff val="0"/>
                    <a:satOff val="0"/>
                    <a:lumOff val="0"/>
                    <a:alphaOff val="0"/>
                    <a:tint val="15000"/>
                    <a:satMod val="350000"/>
                  </a:srgbClr>
                </a:gs>
              </a:gsLst>
              <a:lin ang="16200000" scaled="1"/>
            </a:gradFill>
            <a:ln>
              <a:noFill/>
            </a:ln>
            <a:effectLst>
              <a:outerShdw blurRad="40000" dist="20000" dir="5400000" rotWithShape="0">
                <a:srgbClr val="000000">
                  <a:alpha val="38000"/>
                </a:srgbClr>
              </a:outerShdw>
            </a:effectLst>
          </p:spPr>
        </p:sp>
        <p:sp>
          <p:nvSpPr>
            <p:cNvPr id="37" name="Right Arrow 22"/>
            <p:cNvSpPr/>
            <p:nvPr/>
          </p:nvSpPr>
          <p:spPr>
            <a:xfrm rot="19415483">
              <a:off x="1556704" y="3349057"/>
              <a:ext cx="298929" cy="323860"/>
            </a:xfrm>
            <a:prstGeom prst="rect">
              <a:avLst/>
            </a:prstGeom>
            <a:noFill/>
            <a:ln>
              <a:noFill/>
            </a:ln>
            <a:effectLst/>
          </p:spPr>
          <p:txBody>
            <a:bodyPr spcFirstLastPara="0" vert="horz" wrap="square" lIns="0" tIns="0" rIns="0" bIns="0" numCol="1" spcCol="1270" anchor="ctr" anchorCtr="0">
              <a:noAutofit/>
            </a:bodyPr>
            <a:lstStyle/>
            <a:p>
              <a:pPr algn="ctr" defTabSz="1022350">
                <a:lnSpc>
                  <a:spcPct val="90000"/>
                </a:lnSpc>
                <a:spcBef>
                  <a:spcPct val="0"/>
                </a:spcBef>
                <a:spcAft>
                  <a:spcPct val="35000"/>
                </a:spcAft>
                <a:defRPr/>
              </a:pPr>
              <a:endParaRPr lang="en-GB" sz="2300">
                <a:solidFill>
                  <a:sysClr val="windowText" lastClr="000000"/>
                </a:solidFill>
              </a:endParaRPr>
            </a:p>
          </p:txBody>
        </p:sp>
      </p:grpSp>
      <p:sp>
        <p:nvSpPr>
          <p:cNvPr id="38" name="TextBox 37"/>
          <p:cNvSpPr txBox="1"/>
          <p:nvPr/>
        </p:nvSpPr>
        <p:spPr>
          <a:xfrm>
            <a:off x="3124200" y="3124200"/>
            <a:ext cx="2362262" cy="646331"/>
          </a:xfrm>
          <a:prstGeom prst="rect">
            <a:avLst/>
          </a:prstGeom>
          <a:noFill/>
          <a:ln w="15875">
            <a:solidFill>
              <a:schemeClr val="tx1"/>
            </a:solidFill>
          </a:ln>
        </p:spPr>
        <p:txBody>
          <a:bodyPr wrap="square" rtlCol="0">
            <a:spAutoFit/>
          </a:bodyPr>
          <a:lstStyle/>
          <a:p>
            <a:pPr algn="ctr"/>
            <a:r>
              <a:rPr lang="en-GB" dirty="0" smtClean="0">
                <a:solidFill>
                  <a:prstClr val="black"/>
                </a:solidFill>
              </a:rPr>
              <a:t>THE PROFESSIONAL TECHNICIAN</a:t>
            </a:r>
            <a:endParaRPr lang="en-GB" dirty="0">
              <a:solidFill>
                <a:prstClr val="black"/>
              </a:solidFill>
            </a:endParaRPr>
          </a:p>
        </p:txBody>
      </p:sp>
    </p:spTree>
    <p:extLst>
      <p:ext uri="{BB962C8B-B14F-4D97-AF65-F5344CB8AC3E}">
        <p14:creationId xmlns:p14="http://schemas.microsoft.com/office/powerpoint/2010/main" val="1160313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F7680c.jpg"/>
          <p:cNvPicPr>
            <a:picLocks noChangeAspect="1"/>
          </p:cNvPicPr>
          <p:nvPr/>
        </p:nvPicPr>
        <p:blipFill>
          <a:blip r:embed="rId3"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36760646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15875">
          <a:solidFill>
            <a:schemeClr val="tx1"/>
          </a:solidFill>
        </a:ln>
      </a:spPr>
      <a:bodyPr wrap="square" rtlCol="0">
        <a:spAutoFit/>
      </a:bodyPr>
      <a:lstStyle>
        <a:defPPr algn="ctr">
          <a:defRPr sz="1400" dirty="0" smtClean="0">
            <a:solidFill>
              <a:srgbClr val="1B75BC"/>
            </a:solidFill>
            <a:latin typeface="Akkurat-Bold"/>
            <a:cs typeface="Akkurat-Bold"/>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982</TotalTime>
  <Words>3746</Words>
  <Application>Microsoft Office PowerPoint</Application>
  <PresentationFormat>On-screen Show (4:3)</PresentationFormat>
  <Paragraphs>328</Paragraphs>
  <Slides>41</Slides>
  <Notes>31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Office Theme</vt:lpstr>
      <vt:lpstr>Document</vt:lpstr>
      <vt:lpstr>Professional Registration Scheme</vt:lpstr>
      <vt:lpstr>The changing role of technicians</vt:lpstr>
      <vt:lpstr>Why is the role changing?</vt:lpstr>
      <vt:lpstr>Why is the role changing?</vt:lpstr>
      <vt:lpstr>Why is the role changing?</vt:lpstr>
      <vt:lpstr>What is it changing to?</vt:lpstr>
      <vt:lpstr>PowerPoint Presentation</vt:lpstr>
      <vt:lpstr>PowerPoint Presentation</vt:lpstr>
      <vt:lpstr>PowerPoint Presentation</vt:lpstr>
      <vt:lpstr>PowerPoint Presentation</vt:lpstr>
      <vt:lpstr>The attributes of the professional technician are clearly distinguishable:  </vt:lpstr>
      <vt:lpstr>Professional Technician</vt:lpstr>
      <vt:lpstr>Why is it relevant to you</vt:lpstr>
      <vt:lpstr>PowerPoint Presentation</vt:lpstr>
      <vt:lpstr>HE technical support  So what’s the current position ? </vt:lpstr>
      <vt:lpstr>Higher education workforce profile in 2011</vt:lpstr>
      <vt:lpstr>PowerPoint Presentation</vt:lpstr>
      <vt:lpstr>Technician numbers 2003-2010</vt:lpstr>
      <vt:lpstr>PowerPoint Presentation</vt:lpstr>
      <vt:lpstr>Technical staff: current profile </vt:lpstr>
      <vt:lpstr>PowerPoint Presentation</vt:lpstr>
      <vt:lpstr>PowerPoint Presentation</vt:lpstr>
      <vt:lpstr>Technician qualifications</vt:lpstr>
      <vt:lpstr>PowerPoint Presentation</vt:lpstr>
      <vt:lpstr>The student experience</vt:lpstr>
      <vt:lpstr>So what does this mean for technicians?</vt:lpstr>
      <vt:lpstr>PowerPoint Presentation</vt:lpstr>
      <vt:lpstr> Professional pathways </vt:lpstr>
      <vt:lpstr>What is registration?</vt:lpstr>
      <vt:lpstr>PowerPoint Presentation</vt:lpstr>
      <vt:lpstr>PowerPoint Presentation</vt:lpstr>
      <vt:lpstr>PowerPoint Presentation</vt:lpstr>
      <vt:lpstr>Registration</vt:lpstr>
      <vt:lpstr>Competencies report</vt:lpstr>
      <vt:lpstr>What the future may hold</vt:lpstr>
      <vt:lpstr>New posts</vt:lpstr>
      <vt:lpstr>Shared services</vt:lpstr>
      <vt:lpstr>PowerPoint Presentation</vt:lpstr>
      <vt:lpstr>PowerPoint Presentation</vt:lpstr>
      <vt:lpstr>Contact us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bo1cps</dc:creator>
  <cp:lastModifiedBy>el1im</cp:lastModifiedBy>
  <cp:revision>104</cp:revision>
  <dcterms:created xsi:type="dcterms:W3CDTF">2012-04-12T12:12:59Z</dcterms:created>
  <dcterms:modified xsi:type="dcterms:W3CDTF">2013-03-27T15:17:53Z</dcterms:modified>
</cp:coreProperties>
</file>