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4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685" r:id="rId3"/>
    <p:sldMasterId id="2147483697" r:id="rId4"/>
    <p:sldMasterId id="2147483648" r:id="rId5"/>
  </p:sldMasterIdLst>
  <p:notesMasterIdLst>
    <p:notesMasterId r:id="rId18"/>
  </p:notesMasterIdLst>
  <p:handoutMasterIdLst>
    <p:handoutMasterId r:id="rId19"/>
  </p:handoutMasterIdLst>
  <p:sldIdLst>
    <p:sldId id="264" r:id="rId6"/>
    <p:sldId id="283" r:id="rId7"/>
    <p:sldId id="265" r:id="rId8"/>
    <p:sldId id="266" r:id="rId9"/>
    <p:sldId id="267" r:id="rId10"/>
    <p:sldId id="279" r:id="rId11"/>
    <p:sldId id="281" r:id="rId12"/>
    <p:sldId id="270" r:id="rId13"/>
    <p:sldId id="280" r:id="rId14"/>
    <p:sldId id="282" r:id="rId15"/>
    <p:sldId id="271" r:id="rId16"/>
    <p:sldId id="284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EEF"/>
    <a:srgbClr val="1B75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8" d="100"/>
          <a:sy n="88" d="100"/>
        </p:scale>
        <p:origin x="-3870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C7ED29-E54C-4D7D-89E4-428846D4C784}" type="datetimeFigureOut">
              <a:rPr lang="en-GB" smtClean="0"/>
              <a:pPr/>
              <a:t>02/10/2012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70DF79-A676-4C01-AEF0-BEEE9CBC600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55776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357355-A207-494F-8D97-AEF2BD05286B}" type="datetimeFigureOut">
              <a:rPr lang="en-GB" smtClean="0"/>
              <a:pPr/>
              <a:t>02/10/2012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EF60FF-75F6-4953-BF22-3DE5EE28B09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43167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EF60FF-75F6-4953-BF22-3DE5EE28B096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EF60FF-75F6-4953-BF22-3DE5EE28B096}" type="slidenum">
              <a:rPr lang="en-GB" smtClean="0"/>
              <a:pPr/>
              <a:t>11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EF60FF-75F6-4953-BF22-3DE5EE28B096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Candara" pitchFamily="34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andara" pitchFamily="34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andara" pitchFamily="34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andara" pitchFamily="34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andara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andara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andara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andara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andara" pitchFamily="34" charset="0"/>
              </a:defRPr>
            </a:lvl9pPr>
          </a:lstStyle>
          <a:p>
            <a:pPr eaLnBrk="1" hangingPunct="1"/>
            <a:fld id="{8A359BFF-FF27-4BF3-9F07-A0630E38D579}" type="slidenum">
              <a:rPr lang="en-GB" sz="1200" b="0">
                <a:latin typeface="Arial" charset="0"/>
              </a:rPr>
              <a:pPr eaLnBrk="1" hangingPunct="1"/>
              <a:t>4</a:t>
            </a:fld>
            <a:endParaRPr lang="en-GB" sz="1200" b="0">
              <a:latin typeface="Arial" charset="0"/>
            </a:endParaRPr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EF60FF-75F6-4953-BF22-3DE5EE28B096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EF60FF-75F6-4953-BF22-3DE5EE28B096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EF60FF-75F6-4953-BF22-3DE5EE28B096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EF60FF-75F6-4953-BF22-3DE5EE28B096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EF60FF-75F6-4953-BF22-3DE5EE28B096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EF60FF-75F6-4953-BF22-3DE5EE28B096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>
              <a:defRPr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E0D40-133B-447E-9EA8-0FE165BEA7E8}" type="datetimeFigureOut">
              <a:rPr lang="en-GB" smtClean="0"/>
              <a:pPr/>
              <a:t>02/10/2012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4504D-561C-4451-A941-CEBC51E8CF3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28574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E0D40-133B-447E-9EA8-0FE165BEA7E8}" type="datetimeFigureOut">
              <a:rPr lang="en-GB" smtClean="0"/>
              <a:pPr/>
              <a:t>02/10/2012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4504D-561C-4451-A941-CEBC51E8CF3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95847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E0D40-133B-447E-9EA8-0FE165BEA7E8}" type="datetimeFigureOut">
              <a:rPr lang="en-GB" smtClean="0"/>
              <a:pPr/>
              <a:t>02/10/2012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4504D-561C-4451-A941-CEBC51E8CF3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46680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2809829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E0D40-133B-447E-9EA8-0FE165BEA7E8}" type="datetimeFigureOut">
              <a:rPr lang="en-GB" smtClean="0"/>
              <a:pPr/>
              <a:t>02/10/2012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4504D-561C-4451-A941-CEBC51E8CF3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40732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E0D40-133B-447E-9EA8-0FE165BEA7E8}" type="datetimeFigureOut">
              <a:rPr lang="en-GB" smtClean="0"/>
              <a:pPr/>
              <a:t>02/10/2012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4504D-561C-4451-A941-CEBC51E8CF3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8845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7D1FE-0611-4EF4-A610-0BA4EEDF1FF7}" type="datetimeFigureOut">
              <a:rPr lang="en-GB" smtClean="0"/>
              <a:pPr/>
              <a:t>02/10/2012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0485D-12B0-4A3E-B42D-43035778F07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74421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7D1FE-0611-4EF4-A610-0BA4EEDF1FF7}" type="datetimeFigureOut">
              <a:rPr lang="en-GB" smtClean="0"/>
              <a:pPr/>
              <a:t>02/10/2012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0485D-12B0-4A3E-B42D-43035778F07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10873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7D1FE-0611-4EF4-A610-0BA4EEDF1FF7}" type="datetimeFigureOut">
              <a:rPr lang="en-GB" smtClean="0"/>
              <a:pPr/>
              <a:t>02/10/2012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0485D-12B0-4A3E-B42D-43035778F07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7295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7D1FE-0611-4EF4-A610-0BA4EEDF1FF7}" type="datetimeFigureOut">
              <a:rPr lang="en-GB" smtClean="0"/>
              <a:pPr/>
              <a:t>02/10/2012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0485D-12B0-4A3E-B42D-43035778F07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83194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7D1FE-0611-4EF4-A610-0BA4EEDF1FF7}" type="datetimeFigureOut">
              <a:rPr lang="en-GB" smtClean="0"/>
              <a:pPr/>
              <a:t>02/10/2012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0485D-12B0-4A3E-B42D-43035778F07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080614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7D1FE-0611-4EF4-A610-0BA4EEDF1FF7}" type="datetimeFigureOut">
              <a:rPr lang="en-GB" smtClean="0"/>
              <a:pPr/>
              <a:t>02/10/2012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0485D-12B0-4A3E-B42D-43035778F07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56201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>
              <a:defRPr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E0D40-133B-447E-9EA8-0FE165BEA7E8}" type="datetimeFigureOut">
              <a:rPr lang="en-GB" smtClean="0"/>
              <a:pPr/>
              <a:t>02/10/2012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4504D-561C-4451-A941-CEBC51E8CF3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52310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7D1FE-0611-4EF4-A610-0BA4EEDF1FF7}" type="datetimeFigureOut">
              <a:rPr lang="en-GB" smtClean="0"/>
              <a:pPr/>
              <a:t>02/10/2012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0485D-12B0-4A3E-B42D-43035778F07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05848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7D1FE-0611-4EF4-A610-0BA4EEDF1FF7}" type="datetimeFigureOut">
              <a:rPr lang="en-GB" smtClean="0"/>
              <a:pPr/>
              <a:t>02/10/2012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0485D-12B0-4A3E-B42D-43035778F07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04405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7D1FE-0611-4EF4-A610-0BA4EEDF1FF7}" type="datetimeFigureOut">
              <a:rPr lang="en-GB" smtClean="0"/>
              <a:pPr/>
              <a:t>02/10/2012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0485D-12B0-4A3E-B42D-43035778F07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116095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7D1FE-0611-4EF4-A610-0BA4EEDF1FF7}" type="datetimeFigureOut">
              <a:rPr lang="en-GB" smtClean="0"/>
              <a:pPr/>
              <a:t>02/10/2012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0485D-12B0-4A3E-B42D-43035778F07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142667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7D1FE-0611-4EF4-A610-0BA4EEDF1FF7}" type="datetimeFigureOut">
              <a:rPr lang="en-GB" smtClean="0"/>
              <a:pPr/>
              <a:t>02/10/2012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0485D-12B0-4A3E-B42D-43035778F07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100996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BAD39-B763-4C7F-A492-87201D200704}" type="datetimeFigureOut">
              <a:rPr lang="en-GB" smtClean="0"/>
              <a:pPr/>
              <a:t>02/10/2012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52D5E-2306-4F86-8BE9-9DE5FF4BF8A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430595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BAD39-B763-4C7F-A492-87201D200704}" type="datetimeFigureOut">
              <a:rPr lang="en-GB" smtClean="0"/>
              <a:pPr/>
              <a:t>02/10/2012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52D5E-2306-4F86-8BE9-9DE5FF4BF8A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001172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BAD39-B763-4C7F-A492-87201D200704}" type="datetimeFigureOut">
              <a:rPr lang="en-GB" smtClean="0"/>
              <a:pPr/>
              <a:t>02/10/2012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52D5E-2306-4F86-8BE9-9DE5FF4BF8A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038092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BAD39-B763-4C7F-A492-87201D200704}" type="datetimeFigureOut">
              <a:rPr lang="en-GB" smtClean="0"/>
              <a:pPr/>
              <a:t>02/10/2012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52D5E-2306-4F86-8BE9-9DE5FF4BF8A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637923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BAD39-B763-4C7F-A492-87201D200704}" type="datetimeFigureOut">
              <a:rPr lang="en-GB" smtClean="0"/>
              <a:pPr/>
              <a:t>02/10/2012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52D5E-2306-4F86-8BE9-9DE5FF4BF8A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8886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2924944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E0D40-133B-447E-9EA8-0FE165BEA7E8}" type="datetimeFigureOut">
              <a:rPr lang="en-GB" smtClean="0"/>
              <a:pPr/>
              <a:t>02/10/2012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4504D-561C-4451-A941-CEBC51E8CF3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587161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BAD39-B763-4C7F-A492-87201D200704}" type="datetimeFigureOut">
              <a:rPr lang="en-GB" smtClean="0"/>
              <a:pPr/>
              <a:t>02/10/2012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52D5E-2306-4F86-8BE9-9DE5FF4BF8A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789813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BAD39-B763-4C7F-A492-87201D200704}" type="datetimeFigureOut">
              <a:rPr lang="en-GB" smtClean="0"/>
              <a:pPr/>
              <a:t>02/10/2012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52D5E-2306-4F86-8BE9-9DE5FF4BF8A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543500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BAD39-B763-4C7F-A492-87201D200704}" type="datetimeFigureOut">
              <a:rPr lang="en-GB" smtClean="0"/>
              <a:pPr/>
              <a:t>02/10/2012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52D5E-2306-4F86-8BE9-9DE5FF4BF8A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076707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BAD39-B763-4C7F-A492-87201D200704}" type="datetimeFigureOut">
              <a:rPr lang="en-GB" smtClean="0"/>
              <a:pPr/>
              <a:t>02/10/2012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52D5E-2306-4F86-8BE9-9DE5FF4BF8A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391864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BAD39-B763-4C7F-A492-87201D200704}" type="datetimeFigureOut">
              <a:rPr lang="en-GB" smtClean="0"/>
              <a:pPr/>
              <a:t>02/10/2012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52D5E-2306-4F86-8BE9-9DE5FF4BF8A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285150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BAD39-B763-4C7F-A492-87201D200704}" type="datetimeFigureOut">
              <a:rPr lang="en-GB" smtClean="0"/>
              <a:pPr/>
              <a:t>02/10/2012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52D5E-2306-4F86-8BE9-9DE5FF4BF8A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853103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397C9-16E9-498C-A16D-FD601248FF02}" type="datetimeFigureOut">
              <a:rPr lang="en-GB" smtClean="0"/>
              <a:pPr/>
              <a:t>02/10/2012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47E03-8B10-49B4-96FE-8856BE6664E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836012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397C9-16E9-498C-A16D-FD601248FF02}" type="datetimeFigureOut">
              <a:rPr lang="en-GB" smtClean="0"/>
              <a:pPr/>
              <a:t>02/10/2012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47E03-8B10-49B4-96FE-8856BE6664E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667988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397C9-16E9-498C-A16D-FD601248FF02}" type="datetimeFigureOut">
              <a:rPr lang="en-GB" smtClean="0"/>
              <a:pPr/>
              <a:t>02/10/2012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47E03-8B10-49B4-96FE-8856BE6664E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131811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397C9-16E9-498C-A16D-FD601248FF02}" type="datetimeFigureOut">
              <a:rPr lang="en-GB" smtClean="0"/>
              <a:pPr/>
              <a:t>02/10/2012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47E03-8B10-49B4-96FE-8856BE6664E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34797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2809829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E0D40-133B-447E-9EA8-0FE165BEA7E8}" type="datetimeFigureOut">
              <a:rPr lang="en-GB" smtClean="0"/>
              <a:pPr/>
              <a:t>02/10/2012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4504D-561C-4451-A941-CEBC51E8CF3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24580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397C9-16E9-498C-A16D-FD601248FF02}" type="datetimeFigureOut">
              <a:rPr lang="en-GB" smtClean="0"/>
              <a:pPr/>
              <a:t>02/10/2012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47E03-8B10-49B4-96FE-8856BE6664E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918674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397C9-16E9-498C-A16D-FD601248FF02}" type="datetimeFigureOut">
              <a:rPr lang="en-GB" smtClean="0"/>
              <a:pPr/>
              <a:t>02/10/2012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47E03-8B10-49B4-96FE-8856BE6664E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163307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397C9-16E9-498C-A16D-FD601248FF02}" type="datetimeFigureOut">
              <a:rPr lang="en-GB" smtClean="0"/>
              <a:pPr/>
              <a:t>02/10/2012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47E03-8B10-49B4-96FE-8856BE6664E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025657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397C9-16E9-498C-A16D-FD601248FF02}" type="datetimeFigureOut">
              <a:rPr lang="en-GB" smtClean="0"/>
              <a:pPr/>
              <a:t>02/10/2012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47E03-8B10-49B4-96FE-8856BE6664E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561175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397C9-16E9-498C-A16D-FD601248FF02}" type="datetimeFigureOut">
              <a:rPr lang="en-GB" smtClean="0"/>
              <a:pPr/>
              <a:t>02/10/2012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47E03-8B10-49B4-96FE-8856BE6664E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733888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397C9-16E9-498C-A16D-FD601248FF02}" type="datetimeFigureOut">
              <a:rPr lang="en-GB" smtClean="0"/>
              <a:pPr/>
              <a:t>02/10/2012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47E03-8B10-49B4-96FE-8856BE6664E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604020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397C9-16E9-498C-A16D-FD601248FF02}" type="datetimeFigureOut">
              <a:rPr lang="en-GB" smtClean="0"/>
              <a:pPr/>
              <a:t>02/10/2012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47E03-8B10-49B4-96FE-8856BE6664E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589692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540B8-08F6-4240-AD14-7F536C85A79A}" type="datetimeFigureOut">
              <a:rPr lang="en-GB" smtClean="0"/>
              <a:pPr/>
              <a:t>02/10/2012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813C6-6B3C-431A-B0AD-74882FCFF07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540B8-08F6-4240-AD14-7F536C85A79A}" type="datetimeFigureOut">
              <a:rPr lang="en-GB" smtClean="0"/>
              <a:pPr/>
              <a:t>02/10/2012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813C6-6B3C-431A-B0AD-74882FCFF07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540B8-08F6-4240-AD14-7F536C85A79A}" type="datetimeFigureOut">
              <a:rPr lang="en-GB" smtClean="0"/>
              <a:pPr/>
              <a:t>02/10/2012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813C6-6B3C-431A-B0AD-74882FCFF07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E0D40-133B-447E-9EA8-0FE165BEA7E8}" type="datetimeFigureOut">
              <a:rPr lang="en-GB" smtClean="0"/>
              <a:pPr/>
              <a:t>02/10/2012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4504D-561C-4451-A941-CEBC51E8CF3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89477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540B8-08F6-4240-AD14-7F536C85A79A}" type="datetimeFigureOut">
              <a:rPr lang="en-GB" smtClean="0"/>
              <a:pPr/>
              <a:t>02/10/2012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813C6-6B3C-431A-B0AD-74882FCFF07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540B8-08F6-4240-AD14-7F536C85A79A}" type="datetimeFigureOut">
              <a:rPr lang="en-GB" smtClean="0"/>
              <a:pPr/>
              <a:t>02/10/2012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813C6-6B3C-431A-B0AD-74882FCFF07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540B8-08F6-4240-AD14-7F536C85A79A}" type="datetimeFigureOut">
              <a:rPr lang="en-GB" smtClean="0"/>
              <a:pPr/>
              <a:t>02/10/2012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813C6-6B3C-431A-B0AD-74882FCFF07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540B8-08F6-4240-AD14-7F536C85A79A}" type="datetimeFigureOut">
              <a:rPr lang="en-GB" smtClean="0"/>
              <a:pPr/>
              <a:t>02/10/2012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813C6-6B3C-431A-B0AD-74882FCFF07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540B8-08F6-4240-AD14-7F536C85A79A}" type="datetimeFigureOut">
              <a:rPr lang="en-GB" smtClean="0"/>
              <a:pPr/>
              <a:t>02/10/2012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813C6-6B3C-431A-B0AD-74882FCFF07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540B8-08F6-4240-AD14-7F536C85A79A}" type="datetimeFigureOut">
              <a:rPr lang="en-GB" smtClean="0"/>
              <a:pPr/>
              <a:t>02/10/2012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813C6-6B3C-431A-B0AD-74882FCFF07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540B8-08F6-4240-AD14-7F536C85A79A}" type="datetimeFigureOut">
              <a:rPr lang="en-GB" smtClean="0"/>
              <a:pPr/>
              <a:t>02/10/2012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813C6-6B3C-431A-B0AD-74882FCFF07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540B8-08F6-4240-AD14-7F536C85A79A}" type="datetimeFigureOut">
              <a:rPr lang="en-GB" smtClean="0"/>
              <a:pPr/>
              <a:t>02/10/2012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813C6-6B3C-431A-B0AD-74882FCFF07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2809829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E0D40-133B-447E-9EA8-0FE165BEA7E8}" type="datetimeFigureOut">
              <a:rPr lang="en-GB" smtClean="0"/>
              <a:pPr/>
              <a:t>02/10/2012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4504D-561C-4451-A941-CEBC51E8CF3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54419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2809829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E0D40-133B-447E-9EA8-0FE165BEA7E8}" type="datetimeFigureOut">
              <a:rPr lang="en-GB" smtClean="0"/>
              <a:pPr/>
              <a:t>02/10/2012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4504D-561C-4451-A941-CEBC51E8CF3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61620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2809829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E0D40-133B-447E-9EA8-0FE165BEA7E8}" type="datetimeFigureOut">
              <a:rPr lang="en-GB" smtClean="0"/>
              <a:pPr/>
              <a:t>02/10/2012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4504D-561C-4451-A941-CEBC51E8CF3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32739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E0D40-133B-447E-9EA8-0FE165BEA7E8}" type="datetimeFigureOut">
              <a:rPr lang="en-GB" smtClean="0"/>
              <a:pPr/>
              <a:t>02/10/2012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4504D-561C-4451-A941-CEBC51E8CF3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474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image" Target="../media/image3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6E0D40-133B-447E-9EA8-0FE165BEA7E8}" type="datetimeFigureOut">
              <a:rPr lang="en-GB" smtClean="0"/>
              <a:pPr/>
              <a:t>02/10/2012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14504D-561C-4451-A941-CEBC51E8CF32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6" descr="IST_full.jpg"/>
          <p:cNvPicPr>
            <a:picLocks noChangeAspect="1"/>
          </p:cNvPicPr>
          <p:nvPr userDrawn="1"/>
        </p:nvPicPr>
        <p:blipFill>
          <a:blip r:embed="rId15" cstate="print"/>
          <a:stretch>
            <a:fillRect/>
          </a:stretch>
        </p:blipFill>
        <p:spPr>
          <a:xfrm>
            <a:off x="1187624" y="332656"/>
            <a:ext cx="7272808" cy="6097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29279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1" r:id="rId2"/>
    <p:sldLayoutId id="2147483709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2176" y="570252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702527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16216" y="572966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90485D-12B0-4A3E-B42D-43035778F073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9" name="Title Placeholder 1"/>
          <p:cNvSpPr>
            <a:spLocks noGrp="1"/>
          </p:cNvSpPr>
          <p:nvPr>
            <p:ph type="title"/>
          </p:nvPr>
        </p:nvSpPr>
        <p:spPr>
          <a:xfrm>
            <a:off x="467544" y="16288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0" name="Text Placeholder 2"/>
          <p:cNvSpPr>
            <a:spLocks noGrp="1"/>
          </p:cNvSpPr>
          <p:nvPr>
            <p:ph type="body" idx="1"/>
          </p:nvPr>
        </p:nvSpPr>
        <p:spPr>
          <a:xfrm>
            <a:off x="467544" y="2924944"/>
            <a:ext cx="8291264" cy="26208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pic>
        <p:nvPicPr>
          <p:cNvPr id="33" name="Picture 32" descr="IST_withText_rgb.jp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323528" y="332656"/>
            <a:ext cx="2614444" cy="864096"/>
          </a:xfrm>
          <a:prstGeom prst="rect">
            <a:avLst/>
          </a:prstGeom>
        </p:spPr>
      </p:pic>
      <p:sp>
        <p:nvSpPr>
          <p:cNvPr id="34" name="Rectangle 33"/>
          <p:cNvSpPr/>
          <p:nvPr userDrawn="1"/>
        </p:nvSpPr>
        <p:spPr>
          <a:xfrm>
            <a:off x="395536" y="6067652"/>
            <a:ext cx="576064" cy="59681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/>
          <p:cNvSpPr/>
          <p:nvPr userDrawn="1"/>
        </p:nvSpPr>
        <p:spPr>
          <a:xfrm>
            <a:off x="1172568" y="6094788"/>
            <a:ext cx="576064" cy="596815"/>
          </a:xfrm>
          <a:prstGeom prst="rect">
            <a:avLst/>
          </a:prstGeom>
          <a:solidFill>
            <a:srgbClr val="0070C0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 userDrawn="1"/>
        </p:nvSpPr>
        <p:spPr>
          <a:xfrm>
            <a:off x="1979712" y="6094788"/>
            <a:ext cx="576064" cy="596815"/>
          </a:xfrm>
          <a:prstGeom prst="rect">
            <a:avLst/>
          </a:prstGeom>
          <a:solidFill>
            <a:srgbClr val="0070C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 userDrawn="1"/>
        </p:nvSpPr>
        <p:spPr>
          <a:xfrm>
            <a:off x="2771800" y="6094787"/>
            <a:ext cx="576064" cy="596815"/>
          </a:xfrm>
          <a:prstGeom prst="rect">
            <a:avLst/>
          </a:prstGeom>
          <a:solidFill>
            <a:srgbClr val="0070C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/>
          <p:nvPr userDrawn="1"/>
        </p:nvSpPr>
        <p:spPr>
          <a:xfrm>
            <a:off x="3563888" y="6094788"/>
            <a:ext cx="576064" cy="596815"/>
          </a:xfrm>
          <a:prstGeom prst="rect">
            <a:avLst/>
          </a:prstGeom>
          <a:solidFill>
            <a:srgbClr val="0070C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ectangle 38"/>
          <p:cNvSpPr/>
          <p:nvPr userDrawn="1"/>
        </p:nvSpPr>
        <p:spPr>
          <a:xfrm>
            <a:off x="4355976" y="6094786"/>
            <a:ext cx="576064" cy="596815"/>
          </a:xfrm>
          <a:prstGeom prst="rect">
            <a:avLst/>
          </a:prstGeom>
          <a:solidFill>
            <a:srgbClr val="0070C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Rectangle 39"/>
          <p:cNvSpPr/>
          <p:nvPr userDrawn="1"/>
        </p:nvSpPr>
        <p:spPr>
          <a:xfrm>
            <a:off x="5148064" y="6094788"/>
            <a:ext cx="576064" cy="596815"/>
          </a:xfrm>
          <a:prstGeom prst="rect">
            <a:avLst/>
          </a:prstGeom>
          <a:solidFill>
            <a:srgbClr val="0070C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Rectangle 40"/>
          <p:cNvSpPr/>
          <p:nvPr userDrawn="1"/>
        </p:nvSpPr>
        <p:spPr>
          <a:xfrm>
            <a:off x="5940152" y="6094788"/>
            <a:ext cx="576064" cy="596815"/>
          </a:xfrm>
          <a:prstGeom prst="rect">
            <a:avLst/>
          </a:prstGeom>
          <a:solidFill>
            <a:srgbClr val="0070C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Rectangle 41"/>
          <p:cNvSpPr/>
          <p:nvPr userDrawn="1"/>
        </p:nvSpPr>
        <p:spPr>
          <a:xfrm>
            <a:off x="6732240" y="6094788"/>
            <a:ext cx="576064" cy="596815"/>
          </a:xfrm>
          <a:prstGeom prst="rect">
            <a:avLst/>
          </a:prstGeom>
          <a:solidFill>
            <a:srgbClr val="0070C0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Rectangle 42"/>
          <p:cNvSpPr/>
          <p:nvPr userDrawn="1"/>
        </p:nvSpPr>
        <p:spPr>
          <a:xfrm>
            <a:off x="3203848" y="548680"/>
            <a:ext cx="576064" cy="59681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Rectangle 43"/>
          <p:cNvSpPr/>
          <p:nvPr userDrawn="1"/>
        </p:nvSpPr>
        <p:spPr>
          <a:xfrm>
            <a:off x="3995936" y="548679"/>
            <a:ext cx="576064" cy="596815"/>
          </a:xfrm>
          <a:prstGeom prst="rect">
            <a:avLst/>
          </a:prstGeom>
          <a:solidFill>
            <a:srgbClr val="0070C0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Rectangle 44"/>
          <p:cNvSpPr/>
          <p:nvPr userDrawn="1"/>
        </p:nvSpPr>
        <p:spPr>
          <a:xfrm>
            <a:off x="4788024" y="548680"/>
            <a:ext cx="576064" cy="596815"/>
          </a:xfrm>
          <a:prstGeom prst="rect">
            <a:avLst/>
          </a:prstGeom>
          <a:solidFill>
            <a:srgbClr val="0070C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 45"/>
          <p:cNvSpPr/>
          <p:nvPr userDrawn="1"/>
        </p:nvSpPr>
        <p:spPr>
          <a:xfrm>
            <a:off x="5580112" y="558465"/>
            <a:ext cx="576064" cy="596815"/>
          </a:xfrm>
          <a:prstGeom prst="rect">
            <a:avLst/>
          </a:prstGeom>
          <a:solidFill>
            <a:srgbClr val="0070C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 46"/>
          <p:cNvSpPr/>
          <p:nvPr userDrawn="1"/>
        </p:nvSpPr>
        <p:spPr>
          <a:xfrm>
            <a:off x="6372200" y="558464"/>
            <a:ext cx="576064" cy="596815"/>
          </a:xfrm>
          <a:prstGeom prst="rect">
            <a:avLst/>
          </a:prstGeom>
          <a:solidFill>
            <a:srgbClr val="0070C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 47"/>
          <p:cNvSpPr/>
          <p:nvPr userDrawn="1"/>
        </p:nvSpPr>
        <p:spPr>
          <a:xfrm>
            <a:off x="7164288" y="558463"/>
            <a:ext cx="576064" cy="596815"/>
          </a:xfrm>
          <a:prstGeom prst="rect">
            <a:avLst/>
          </a:prstGeom>
          <a:solidFill>
            <a:srgbClr val="0070C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ectangle 48"/>
          <p:cNvSpPr/>
          <p:nvPr userDrawn="1"/>
        </p:nvSpPr>
        <p:spPr>
          <a:xfrm>
            <a:off x="7956376" y="558465"/>
            <a:ext cx="576064" cy="596815"/>
          </a:xfrm>
          <a:prstGeom prst="rect">
            <a:avLst/>
          </a:prstGeom>
          <a:solidFill>
            <a:srgbClr val="0070C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7277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9479" y="56768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9BAD39-B763-4C7F-A492-87201D200704}" type="datetimeFigureOut">
              <a:rPr lang="en-GB" smtClean="0"/>
              <a:pPr/>
              <a:t>02/10/2012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45125" y="566124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08876" y="566124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452D5E-2306-4F86-8BE9-9DE5FF4BF8A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2411760" y="1412776"/>
            <a:ext cx="4248472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835696" y="2852936"/>
            <a:ext cx="5987008" cy="20162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pic>
        <p:nvPicPr>
          <p:cNvPr id="11" name="Picture 10" descr="IST_withText_rgb.jp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323528" y="332656"/>
            <a:ext cx="2614444" cy="864096"/>
          </a:xfrm>
          <a:prstGeom prst="rect">
            <a:avLst/>
          </a:prstGeom>
        </p:spPr>
      </p:pic>
      <p:sp>
        <p:nvSpPr>
          <p:cNvPr id="12" name="Oval 11"/>
          <p:cNvSpPr/>
          <p:nvPr userDrawn="1"/>
        </p:nvSpPr>
        <p:spPr>
          <a:xfrm>
            <a:off x="395536" y="6093296"/>
            <a:ext cx="576064" cy="576064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/>
          <p:cNvSpPr/>
          <p:nvPr userDrawn="1"/>
        </p:nvSpPr>
        <p:spPr>
          <a:xfrm>
            <a:off x="1124000" y="6093296"/>
            <a:ext cx="576064" cy="576064"/>
          </a:xfrm>
          <a:prstGeom prst="ellipse">
            <a:avLst/>
          </a:prstGeom>
          <a:solidFill>
            <a:srgbClr val="0070C0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Oval 13"/>
          <p:cNvSpPr/>
          <p:nvPr userDrawn="1"/>
        </p:nvSpPr>
        <p:spPr>
          <a:xfrm>
            <a:off x="1835696" y="6093296"/>
            <a:ext cx="576064" cy="576064"/>
          </a:xfrm>
          <a:prstGeom prst="ellipse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/>
          <p:cNvSpPr/>
          <p:nvPr userDrawn="1"/>
        </p:nvSpPr>
        <p:spPr>
          <a:xfrm>
            <a:off x="2555776" y="6098100"/>
            <a:ext cx="576064" cy="576064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/>
          <p:cNvSpPr/>
          <p:nvPr userDrawn="1"/>
        </p:nvSpPr>
        <p:spPr>
          <a:xfrm>
            <a:off x="3275856" y="6098268"/>
            <a:ext cx="576064" cy="576064"/>
          </a:xfrm>
          <a:prstGeom prst="ellipse">
            <a:avLst/>
          </a:prstGeom>
          <a:solidFill>
            <a:schemeClr val="accent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/>
          <p:cNvSpPr/>
          <p:nvPr userDrawn="1"/>
        </p:nvSpPr>
        <p:spPr>
          <a:xfrm>
            <a:off x="3995936" y="6099784"/>
            <a:ext cx="576064" cy="576064"/>
          </a:xfrm>
          <a:prstGeom prst="ellipse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/>
          <p:cNvSpPr/>
          <p:nvPr userDrawn="1"/>
        </p:nvSpPr>
        <p:spPr>
          <a:xfrm>
            <a:off x="4716016" y="6099784"/>
            <a:ext cx="576064" cy="576064"/>
          </a:xfrm>
          <a:prstGeom prst="ellipse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/>
          <p:cNvSpPr/>
          <p:nvPr userDrawn="1"/>
        </p:nvSpPr>
        <p:spPr>
          <a:xfrm>
            <a:off x="5436096" y="6099784"/>
            <a:ext cx="576064" cy="576064"/>
          </a:xfrm>
          <a:prstGeom prst="ellips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/>
          <p:cNvSpPr/>
          <p:nvPr userDrawn="1"/>
        </p:nvSpPr>
        <p:spPr>
          <a:xfrm>
            <a:off x="6175308" y="6088404"/>
            <a:ext cx="576064" cy="576064"/>
          </a:xfrm>
          <a:prstGeom prst="ellipse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/>
          <p:cNvSpPr/>
          <p:nvPr userDrawn="1"/>
        </p:nvSpPr>
        <p:spPr>
          <a:xfrm>
            <a:off x="6886364" y="6093296"/>
            <a:ext cx="576064" cy="576064"/>
          </a:xfrm>
          <a:prstGeom prst="ellipse">
            <a:avLst/>
          </a:prstGeom>
          <a:solidFill>
            <a:schemeClr val="accent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/>
          <p:cNvSpPr/>
          <p:nvPr userDrawn="1"/>
        </p:nvSpPr>
        <p:spPr>
          <a:xfrm>
            <a:off x="7599882" y="6098100"/>
            <a:ext cx="576064" cy="576064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/>
          <p:cNvSpPr/>
          <p:nvPr userDrawn="1"/>
        </p:nvSpPr>
        <p:spPr>
          <a:xfrm>
            <a:off x="3275856" y="476672"/>
            <a:ext cx="576064" cy="576064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/>
          <p:cNvSpPr/>
          <p:nvPr userDrawn="1"/>
        </p:nvSpPr>
        <p:spPr>
          <a:xfrm>
            <a:off x="3995936" y="476672"/>
            <a:ext cx="576064" cy="576064"/>
          </a:xfrm>
          <a:prstGeom prst="ellipse">
            <a:avLst/>
          </a:prstGeom>
          <a:solidFill>
            <a:srgbClr val="0070C0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/>
          <p:cNvSpPr/>
          <p:nvPr userDrawn="1"/>
        </p:nvSpPr>
        <p:spPr>
          <a:xfrm>
            <a:off x="4716016" y="476672"/>
            <a:ext cx="576064" cy="576064"/>
          </a:xfrm>
          <a:prstGeom prst="ellipse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/>
          <p:cNvSpPr/>
          <p:nvPr userDrawn="1"/>
        </p:nvSpPr>
        <p:spPr>
          <a:xfrm>
            <a:off x="5436096" y="476672"/>
            <a:ext cx="576064" cy="576064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/>
          <p:cNvSpPr/>
          <p:nvPr userDrawn="1"/>
        </p:nvSpPr>
        <p:spPr>
          <a:xfrm>
            <a:off x="6175308" y="476672"/>
            <a:ext cx="576064" cy="576064"/>
          </a:xfrm>
          <a:prstGeom prst="ellipse">
            <a:avLst/>
          </a:prstGeom>
          <a:solidFill>
            <a:schemeClr val="accent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/>
          <p:cNvSpPr/>
          <p:nvPr userDrawn="1"/>
        </p:nvSpPr>
        <p:spPr>
          <a:xfrm>
            <a:off x="6886364" y="476672"/>
            <a:ext cx="576064" cy="576064"/>
          </a:xfrm>
          <a:prstGeom prst="ellipse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/>
          <p:cNvSpPr/>
          <p:nvPr userDrawn="1"/>
        </p:nvSpPr>
        <p:spPr>
          <a:xfrm>
            <a:off x="7625980" y="486615"/>
            <a:ext cx="576064" cy="576064"/>
          </a:xfrm>
          <a:prstGeom prst="ellipse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/>
          <p:cNvSpPr/>
          <p:nvPr userDrawn="1"/>
        </p:nvSpPr>
        <p:spPr>
          <a:xfrm>
            <a:off x="8354444" y="489319"/>
            <a:ext cx="576064" cy="576064"/>
          </a:xfrm>
          <a:prstGeom prst="ellips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7644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67544" y="566124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D397C9-16E9-498C-A16D-FD601248FF02}" type="datetimeFigureOut">
              <a:rPr lang="en-GB" smtClean="0"/>
              <a:pPr/>
              <a:t>02/10/2012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74931" y="572327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33082" y="569481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347E03-8B10-49B4-96FE-8856BE6664E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2411760" y="1412776"/>
            <a:ext cx="4248472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835696" y="2852936"/>
            <a:ext cx="5987008" cy="20162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pic>
        <p:nvPicPr>
          <p:cNvPr id="11" name="Picture 10" descr="IST_withText_rgb.jp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323528" y="332656"/>
            <a:ext cx="2614444" cy="864096"/>
          </a:xfrm>
          <a:prstGeom prst="rect">
            <a:avLst/>
          </a:prstGeom>
        </p:spPr>
      </p:pic>
      <p:sp>
        <p:nvSpPr>
          <p:cNvPr id="12" name="Oval 11"/>
          <p:cNvSpPr/>
          <p:nvPr userDrawn="1"/>
        </p:nvSpPr>
        <p:spPr>
          <a:xfrm>
            <a:off x="5436096" y="6099784"/>
            <a:ext cx="576064" cy="576064"/>
          </a:xfrm>
          <a:prstGeom prst="ellips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/>
          <p:cNvSpPr/>
          <p:nvPr userDrawn="1"/>
        </p:nvSpPr>
        <p:spPr>
          <a:xfrm>
            <a:off x="6175308" y="6088404"/>
            <a:ext cx="576064" cy="576064"/>
          </a:xfrm>
          <a:prstGeom prst="ellipse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/>
          <p:cNvSpPr/>
          <p:nvPr userDrawn="1"/>
        </p:nvSpPr>
        <p:spPr>
          <a:xfrm>
            <a:off x="6886364" y="6093296"/>
            <a:ext cx="576064" cy="576064"/>
          </a:xfrm>
          <a:prstGeom prst="ellipse">
            <a:avLst/>
          </a:prstGeom>
          <a:solidFill>
            <a:schemeClr val="accent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/>
          <p:cNvSpPr/>
          <p:nvPr userDrawn="1"/>
        </p:nvSpPr>
        <p:spPr>
          <a:xfrm>
            <a:off x="7599882" y="6098100"/>
            <a:ext cx="576064" cy="576064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6093296"/>
            <a:ext cx="6889410" cy="841044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9348" y="548680"/>
            <a:ext cx="5685624" cy="747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2181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11760" y="1412776"/>
            <a:ext cx="4248472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35696" y="2852936"/>
            <a:ext cx="5987008" cy="20162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67544" y="558924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0540B8-08F6-4240-AD14-7F536C85A79A}" type="datetimeFigureOut">
              <a:rPr lang="en-GB" smtClean="0"/>
              <a:pPr/>
              <a:t>02/10/2012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59832" y="558924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16216" y="558924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B813C6-6B3C-431A-B0AD-74882FCFF07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6" descr="IST_withText_rgb.jp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323528" y="332656"/>
            <a:ext cx="2614444" cy="864096"/>
          </a:xfrm>
          <a:prstGeom prst="rect">
            <a:avLst/>
          </a:prstGeom>
        </p:spPr>
      </p:pic>
      <p:sp>
        <p:nvSpPr>
          <p:cNvPr id="17" name="Oval 16"/>
          <p:cNvSpPr/>
          <p:nvPr userDrawn="1"/>
        </p:nvSpPr>
        <p:spPr>
          <a:xfrm>
            <a:off x="395536" y="6093296"/>
            <a:ext cx="576064" cy="576064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/>
          <p:cNvSpPr/>
          <p:nvPr userDrawn="1"/>
        </p:nvSpPr>
        <p:spPr>
          <a:xfrm>
            <a:off x="1124000" y="6093296"/>
            <a:ext cx="576064" cy="576064"/>
          </a:xfrm>
          <a:prstGeom prst="ellipse">
            <a:avLst/>
          </a:prstGeom>
          <a:solidFill>
            <a:srgbClr val="0070C0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9" name="Oval 18"/>
          <p:cNvSpPr/>
          <p:nvPr userDrawn="1"/>
        </p:nvSpPr>
        <p:spPr>
          <a:xfrm>
            <a:off x="1835696" y="6093296"/>
            <a:ext cx="576064" cy="576064"/>
          </a:xfrm>
          <a:prstGeom prst="ellipse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/>
          <p:cNvSpPr/>
          <p:nvPr userDrawn="1"/>
        </p:nvSpPr>
        <p:spPr>
          <a:xfrm>
            <a:off x="2555776" y="6098100"/>
            <a:ext cx="576064" cy="576064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/>
          <p:cNvSpPr/>
          <p:nvPr userDrawn="1"/>
        </p:nvSpPr>
        <p:spPr>
          <a:xfrm>
            <a:off x="3275856" y="6098268"/>
            <a:ext cx="576064" cy="576064"/>
          </a:xfrm>
          <a:prstGeom prst="ellipse">
            <a:avLst/>
          </a:prstGeom>
          <a:solidFill>
            <a:schemeClr val="accent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/>
          <p:cNvSpPr/>
          <p:nvPr userDrawn="1"/>
        </p:nvSpPr>
        <p:spPr>
          <a:xfrm>
            <a:off x="3995936" y="6099784"/>
            <a:ext cx="576064" cy="576064"/>
          </a:xfrm>
          <a:prstGeom prst="ellipse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/>
          <p:cNvSpPr/>
          <p:nvPr userDrawn="1"/>
        </p:nvSpPr>
        <p:spPr>
          <a:xfrm>
            <a:off x="4716016" y="6099784"/>
            <a:ext cx="576064" cy="576064"/>
          </a:xfrm>
          <a:prstGeom prst="ellipse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/>
          <p:cNvSpPr/>
          <p:nvPr userDrawn="1"/>
        </p:nvSpPr>
        <p:spPr>
          <a:xfrm>
            <a:off x="5436096" y="6099784"/>
            <a:ext cx="576064" cy="576064"/>
          </a:xfrm>
          <a:prstGeom prst="ellips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/>
          <p:cNvSpPr/>
          <p:nvPr userDrawn="1"/>
        </p:nvSpPr>
        <p:spPr>
          <a:xfrm>
            <a:off x="6175308" y="6088404"/>
            <a:ext cx="576064" cy="576064"/>
          </a:xfrm>
          <a:prstGeom prst="ellipse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/>
          <p:cNvSpPr/>
          <p:nvPr userDrawn="1"/>
        </p:nvSpPr>
        <p:spPr>
          <a:xfrm>
            <a:off x="6886364" y="6093296"/>
            <a:ext cx="576064" cy="576064"/>
          </a:xfrm>
          <a:prstGeom prst="ellipse">
            <a:avLst/>
          </a:prstGeom>
          <a:solidFill>
            <a:schemeClr val="accent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/>
          <p:cNvSpPr/>
          <p:nvPr userDrawn="1"/>
        </p:nvSpPr>
        <p:spPr>
          <a:xfrm>
            <a:off x="7599882" y="6098100"/>
            <a:ext cx="576064" cy="576064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/>
          <p:cNvSpPr/>
          <p:nvPr userDrawn="1"/>
        </p:nvSpPr>
        <p:spPr>
          <a:xfrm>
            <a:off x="3275856" y="476672"/>
            <a:ext cx="576064" cy="576064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/>
          <p:cNvSpPr/>
          <p:nvPr userDrawn="1"/>
        </p:nvSpPr>
        <p:spPr>
          <a:xfrm>
            <a:off x="3995936" y="476672"/>
            <a:ext cx="576064" cy="576064"/>
          </a:xfrm>
          <a:prstGeom prst="ellipse">
            <a:avLst/>
          </a:prstGeom>
          <a:solidFill>
            <a:srgbClr val="0070C0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/>
          <p:cNvSpPr/>
          <p:nvPr userDrawn="1"/>
        </p:nvSpPr>
        <p:spPr>
          <a:xfrm>
            <a:off x="4716016" y="476672"/>
            <a:ext cx="576064" cy="576064"/>
          </a:xfrm>
          <a:prstGeom prst="ellipse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/>
          <p:cNvSpPr/>
          <p:nvPr userDrawn="1"/>
        </p:nvSpPr>
        <p:spPr>
          <a:xfrm>
            <a:off x="5436096" y="476672"/>
            <a:ext cx="576064" cy="576064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/>
          <p:cNvSpPr/>
          <p:nvPr userDrawn="1"/>
        </p:nvSpPr>
        <p:spPr>
          <a:xfrm>
            <a:off x="6175308" y="476672"/>
            <a:ext cx="576064" cy="576064"/>
          </a:xfrm>
          <a:prstGeom prst="ellipse">
            <a:avLst/>
          </a:prstGeom>
          <a:solidFill>
            <a:schemeClr val="accent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/>
          <p:cNvSpPr/>
          <p:nvPr userDrawn="1"/>
        </p:nvSpPr>
        <p:spPr>
          <a:xfrm>
            <a:off x="6886364" y="476672"/>
            <a:ext cx="576064" cy="576064"/>
          </a:xfrm>
          <a:prstGeom prst="ellipse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/>
          <p:cNvSpPr/>
          <p:nvPr userDrawn="1"/>
        </p:nvSpPr>
        <p:spPr>
          <a:xfrm>
            <a:off x="7625980" y="486615"/>
            <a:ext cx="576064" cy="576064"/>
          </a:xfrm>
          <a:prstGeom prst="ellipse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/>
          <p:cNvSpPr/>
          <p:nvPr userDrawn="1"/>
        </p:nvSpPr>
        <p:spPr>
          <a:xfrm>
            <a:off x="8354444" y="489319"/>
            <a:ext cx="576064" cy="576064"/>
          </a:xfrm>
          <a:prstGeom prst="ellips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Tahoma" pitchFamily="34" charset="0"/>
          <a:ea typeface="Tahoma" pitchFamily="34" charset="0"/>
          <a:cs typeface="Tahoma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Tahoma" pitchFamily="34" charset="0"/>
          <a:ea typeface="Tahoma" pitchFamily="34" charset="0"/>
          <a:cs typeface="Tahoma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Tahoma" pitchFamily="34" charset="0"/>
          <a:ea typeface="Tahoma" pitchFamily="34" charset="0"/>
          <a:cs typeface="Tahoma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Tahoma" pitchFamily="34" charset="0"/>
          <a:ea typeface="Tahoma" pitchFamily="34" charset="0"/>
          <a:cs typeface="Tahoma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Tahoma" pitchFamily="34" charset="0"/>
          <a:ea typeface="Tahoma" pitchFamily="34" charset="0"/>
          <a:cs typeface="Tahoma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Tahoma" pitchFamily="34" charset="0"/>
          <a:ea typeface="Tahoma" pitchFamily="34" charset="0"/>
          <a:cs typeface="Tahom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istonline.org.uk/membership/" TargetMode="External"/><Relationship Id="rId1" Type="http://schemas.openxmlformats.org/officeDocument/2006/relationships/slideLayout" Target="../slideLayouts/slideLayout5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uturemorph.org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8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www.sciencecouncil.org</a:t>
            </a: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GB" sz="3600" b="1" smtClean="0">
                <a:solidFill>
                  <a:schemeClr val="tx1"/>
                </a:solidFill>
              </a:rPr>
              <a:t/>
            </a:r>
            <a:br>
              <a:rPr lang="en-GB" sz="3600" b="1" smtClean="0">
                <a:solidFill>
                  <a:schemeClr val="tx1"/>
                </a:solidFill>
              </a:rPr>
            </a:br>
            <a:endParaRPr lang="en-US" sz="3600" b="1" smtClean="0">
              <a:solidFill>
                <a:schemeClr val="tx1"/>
              </a:solidFill>
            </a:endParaRPr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620713"/>
            <a:ext cx="8229600" cy="4537075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endParaRPr lang="en-GB" sz="4000" b="1" dirty="0"/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en-GB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Professional Registration</a:t>
            </a: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endParaRPr lang="en-GB" sz="54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en-GB" sz="5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RSci </a:t>
            </a:r>
            <a:r>
              <a:rPr lang="en-GB" sz="5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and RSciTech</a:t>
            </a:r>
            <a:endParaRPr lang="en-GB" sz="440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60" y="6021288"/>
            <a:ext cx="1147358" cy="655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7139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www.sciencecouncil.org</a:t>
            </a:r>
          </a:p>
        </p:txBody>
      </p:sp>
      <p:sp>
        <p:nvSpPr>
          <p:cNvPr id="133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980728"/>
            <a:ext cx="8676456" cy="108012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GB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Assessing Competencies</a:t>
            </a:r>
            <a:endParaRPr lang="en-US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3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2" y="1988840"/>
            <a:ext cx="8229600" cy="4537075"/>
          </a:xfrm>
        </p:spPr>
        <p:txBody>
          <a:bodyPr>
            <a:normAutofit/>
          </a:bodyPr>
          <a:lstStyle/>
          <a:p>
            <a:pPr marL="0" indent="0" eaLnBrk="1" hangingPunct="1">
              <a:spcAft>
                <a:spcPct val="20000"/>
              </a:spcAft>
              <a:buNone/>
            </a:pPr>
            <a:r>
              <a:rPr lang="en-US" sz="2000" dirty="0" smtClean="0"/>
              <a:t>Applicants should demonstrate competencies using examples of their own work:</a:t>
            </a:r>
          </a:p>
          <a:p>
            <a:r>
              <a:rPr lang="en-GB" sz="2000" dirty="0" smtClean="0"/>
              <a:t>Explain what they did</a:t>
            </a:r>
            <a:endParaRPr lang="en-GB" sz="2000" dirty="0"/>
          </a:p>
          <a:p>
            <a:r>
              <a:rPr lang="en-GB" sz="2000" dirty="0" smtClean="0"/>
              <a:t>Explain why they did it</a:t>
            </a:r>
            <a:endParaRPr lang="en-GB" sz="2000" dirty="0"/>
          </a:p>
          <a:p>
            <a:r>
              <a:rPr lang="en-GB" sz="2000" dirty="0" smtClean="0"/>
              <a:t>Explain how they did it</a:t>
            </a:r>
          </a:p>
          <a:p>
            <a:endParaRPr lang="en-GB" sz="2000" dirty="0"/>
          </a:p>
          <a:p>
            <a:pPr marL="0" indent="0">
              <a:buNone/>
            </a:pPr>
            <a:r>
              <a:rPr lang="en-GB" sz="2000" dirty="0" smtClean="0"/>
              <a:t>Demonstrate they have working knowledge and understanding of the things they do or have done within their role.</a:t>
            </a:r>
            <a:endParaRPr lang="en-GB" sz="2000" dirty="0"/>
          </a:p>
          <a:p>
            <a:pPr marL="0" indent="0">
              <a:buNone/>
            </a:pPr>
            <a:r>
              <a:rPr lang="en-GB" sz="2000" dirty="0" smtClean="0"/>
              <a:t>There is guidance which gives examples of the types of tasks which are relevant to the different competencies</a:t>
            </a:r>
            <a:endParaRPr lang="en-GB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60" y="6021288"/>
            <a:ext cx="1147358" cy="655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9644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www.sciencecouncil.org</a:t>
            </a:r>
          </a:p>
        </p:txBody>
      </p:sp>
      <p:sp>
        <p:nvSpPr>
          <p:cNvPr id="13414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1052736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GB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The full CPD standards</a:t>
            </a:r>
            <a:endParaRPr lang="en-US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4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1988840"/>
            <a:ext cx="8229600" cy="4278312"/>
          </a:xfrm>
        </p:spPr>
        <p:txBody>
          <a:bodyPr>
            <a:normAutofit/>
          </a:bodyPr>
          <a:lstStyle/>
          <a:p>
            <a:pPr marL="609600" indent="-609600" eaLnBrk="1" hangingPunct="1">
              <a:buFontTx/>
              <a:buNone/>
            </a:pPr>
            <a:r>
              <a:rPr lang="en-US" sz="2000" i="1" dirty="0" smtClean="0"/>
              <a:t>In order to retain the award, Registrants must:</a:t>
            </a:r>
            <a:endParaRPr lang="en-US" sz="2000" dirty="0" smtClean="0"/>
          </a:p>
          <a:p>
            <a:pPr marL="990600" lvl="1" indent="-533400" eaLnBrk="1" hangingPunct="1">
              <a:buFontTx/>
              <a:buAutoNum type="arabicPeriod"/>
            </a:pPr>
            <a:r>
              <a:rPr lang="en-US" sz="2000" dirty="0" smtClean="0"/>
              <a:t>Maintain a continuous, up-to-date and accurate record of their CPD activities; </a:t>
            </a:r>
          </a:p>
          <a:p>
            <a:pPr marL="990600" lvl="1" indent="-533400" eaLnBrk="1" hangingPunct="1">
              <a:buFontTx/>
              <a:buAutoNum type="arabicPeriod"/>
            </a:pPr>
            <a:r>
              <a:rPr lang="en-US" sz="2000" dirty="0" smtClean="0"/>
              <a:t>Demonstrate that their CPD activities are a mixture of learning activities relevant to current or future practice;</a:t>
            </a:r>
          </a:p>
          <a:p>
            <a:pPr marL="990600" lvl="1" indent="-533400" eaLnBrk="1" hangingPunct="1">
              <a:buFontTx/>
              <a:buAutoNum type="arabicPeriod"/>
            </a:pPr>
            <a:r>
              <a:rPr lang="en-US" sz="2000" dirty="0" smtClean="0"/>
              <a:t>Seek to ensure that their CPD has benefited the quality of their practice; </a:t>
            </a:r>
          </a:p>
          <a:p>
            <a:pPr marL="990600" lvl="1" indent="-533400" eaLnBrk="1" hangingPunct="1">
              <a:buFontTx/>
              <a:buAutoNum type="arabicPeriod"/>
            </a:pPr>
            <a:r>
              <a:rPr lang="en-US" sz="2000" dirty="0" smtClean="0"/>
              <a:t>Seek to ensure that their CPD has benefited the users of their work (employee, customer, student </a:t>
            </a:r>
            <a:r>
              <a:rPr lang="en-US" sz="2000" dirty="0" err="1" smtClean="0"/>
              <a:t>etc</a:t>
            </a:r>
            <a:r>
              <a:rPr lang="en-US" sz="2000" dirty="0" smtClean="0"/>
              <a:t>); </a:t>
            </a:r>
          </a:p>
          <a:p>
            <a:pPr marL="990600" lvl="1" indent="-533400" eaLnBrk="1" hangingPunct="1">
              <a:buFontTx/>
              <a:buAutoNum type="arabicPeriod"/>
            </a:pPr>
            <a:r>
              <a:rPr lang="en-US" sz="2000" dirty="0" smtClean="0"/>
              <a:t>Present a written profile containing evidence of their CPD</a:t>
            </a:r>
            <a:endParaRPr lang="en-US" sz="2000" b="1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60" y="6021288"/>
            <a:ext cx="1147358" cy="655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9970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71600" y="2060848"/>
            <a:ext cx="58864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/>
              <a:t>Cost</a:t>
            </a:r>
            <a:endParaRPr lang="en-GB" dirty="0"/>
          </a:p>
          <a:p>
            <a:r>
              <a:rPr lang="en-GB" dirty="0"/>
              <a:t>Fees for membership and re-registration are payable on an annual basis.  The fee for initial registration is in addition to the </a:t>
            </a:r>
            <a:r>
              <a:rPr lang="en-GB" dirty="0">
                <a:hlinkClick r:id="rId2" tooltip="Membership"/>
              </a:rPr>
              <a:t>membership fee for the IST</a:t>
            </a:r>
            <a:r>
              <a:rPr lang="en-GB" dirty="0"/>
              <a:t> and costs £25 for introductory Fast-track applications and £35 following the introductory period.</a:t>
            </a:r>
          </a:p>
        </p:txBody>
      </p:sp>
    </p:spTree>
    <p:extLst>
      <p:ext uri="{BB962C8B-B14F-4D97-AF65-F5344CB8AC3E}">
        <p14:creationId xmlns:p14="http://schemas.microsoft.com/office/powerpoint/2010/main" val="2564984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003" y="2519566"/>
            <a:ext cx="6931349" cy="1989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203860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www.sciencecouncil.org</a:t>
            </a:r>
          </a:p>
        </p:txBody>
      </p:sp>
      <p:sp>
        <p:nvSpPr>
          <p:cNvPr id="146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1196752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GB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Contents</a:t>
            </a:r>
            <a:endParaRPr lang="en-US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46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560" y="2420888"/>
            <a:ext cx="7777236" cy="3168253"/>
          </a:xfrm>
        </p:spPr>
        <p:txBody>
          <a:bodyPr>
            <a:normAutofit/>
          </a:bodyPr>
          <a:lstStyle/>
          <a:p>
            <a:pPr lvl="1" eaLnBrk="1" hangingPunct="1">
              <a:lnSpc>
                <a:spcPct val="90000"/>
              </a:lnSpc>
              <a:buFont typeface="Arial" pitchFamily="34" charset="0"/>
              <a:buChar char="•"/>
            </a:pPr>
            <a:r>
              <a:rPr lang="en-GB" sz="1800" dirty="0" smtClean="0"/>
              <a:t>About the Science Council</a:t>
            </a:r>
          </a:p>
          <a:p>
            <a:pPr lvl="1" eaLnBrk="1" hangingPunct="1">
              <a:lnSpc>
                <a:spcPct val="90000"/>
              </a:lnSpc>
              <a:buFont typeface="Arial" pitchFamily="34" charset="0"/>
              <a:buChar char="•"/>
            </a:pPr>
            <a:r>
              <a:rPr lang="en-GB" sz="1800" dirty="0" smtClean="0"/>
              <a:t>Licensed Bodies</a:t>
            </a:r>
          </a:p>
          <a:p>
            <a:pPr lvl="1" eaLnBrk="1" hangingPunct="1">
              <a:lnSpc>
                <a:spcPct val="90000"/>
              </a:lnSpc>
              <a:buFont typeface="Arial" pitchFamily="34" charset="0"/>
              <a:buChar char="•"/>
            </a:pPr>
            <a:r>
              <a:rPr lang="en-GB" sz="1800" dirty="0" smtClean="0"/>
              <a:t>Current list of </a:t>
            </a:r>
            <a:r>
              <a:rPr lang="en-GB" sz="1800" dirty="0" err="1" smtClean="0"/>
              <a:t>Csci</a:t>
            </a:r>
            <a:r>
              <a:rPr lang="en-GB" sz="1800" dirty="0" smtClean="0"/>
              <a:t> Licensed Bodies</a:t>
            </a:r>
          </a:p>
          <a:p>
            <a:pPr lvl="1">
              <a:lnSpc>
                <a:spcPct val="90000"/>
              </a:lnSpc>
              <a:buFont typeface="Arial" pitchFamily="34" charset="0"/>
              <a:buChar char="•"/>
            </a:pPr>
            <a:r>
              <a:rPr lang="en-GB" sz="1800" dirty="0"/>
              <a:t>RSci RSciTech Pilot Licensed Bodies</a:t>
            </a:r>
            <a:endParaRPr lang="en-GB" sz="1800" dirty="0" smtClean="0"/>
          </a:p>
          <a:p>
            <a:pPr lvl="1" eaLnBrk="1" hangingPunct="1">
              <a:lnSpc>
                <a:spcPct val="90000"/>
              </a:lnSpc>
              <a:buFont typeface="Arial" pitchFamily="34" charset="0"/>
              <a:buChar char="•"/>
            </a:pPr>
            <a:r>
              <a:rPr lang="en-GB" sz="1800" dirty="0" smtClean="0"/>
              <a:t>The Registration standard</a:t>
            </a:r>
          </a:p>
          <a:p>
            <a:pPr lvl="1" eaLnBrk="1" hangingPunct="1">
              <a:lnSpc>
                <a:spcPct val="90000"/>
              </a:lnSpc>
              <a:buFont typeface="Arial" pitchFamily="34" charset="0"/>
              <a:buChar char="•"/>
            </a:pPr>
            <a:r>
              <a:rPr lang="en-GB" sz="1800" dirty="0"/>
              <a:t>R</a:t>
            </a:r>
            <a:r>
              <a:rPr lang="en-GB" sz="1800" dirty="0" smtClean="0"/>
              <a:t>Sci competencies</a:t>
            </a:r>
          </a:p>
          <a:p>
            <a:pPr lvl="1" eaLnBrk="1" hangingPunct="1">
              <a:lnSpc>
                <a:spcPct val="90000"/>
              </a:lnSpc>
              <a:buFont typeface="Arial" pitchFamily="34" charset="0"/>
              <a:buChar char="•"/>
            </a:pPr>
            <a:r>
              <a:rPr lang="en-GB" sz="1800" dirty="0" smtClean="0"/>
              <a:t>The full CPD standards</a:t>
            </a:r>
          </a:p>
          <a:p>
            <a:pPr lvl="1" eaLnBrk="1" hangingPunct="1">
              <a:lnSpc>
                <a:spcPct val="90000"/>
              </a:lnSpc>
              <a:buFont typeface="Arial" pitchFamily="34" charset="0"/>
              <a:buChar char="•"/>
            </a:pPr>
            <a:r>
              <a:rPr lang="en-GB" sz="1800" dirty="0" smtClean="0"/>
              <a:t>Interpreting the standards</a:t>
            </a:r>
          </a:p>
          <a:p>
            <a:pPr lvl="1" eaLnBrk="1" hangingPunct="1">
              <a:lnSpc>
                <a:spcPct val="90000"/>
              </a:lnSpc>
              <a:buFont typeface="Arial" pitchFamily="34" charset="0"/>
              <a:buChar char="•"/>
            </a:pPr>
            <a:r>
              <a:rPr lang="en-GB" sz="1800" dirty="0" smtClean="0"/>
              <a:t>Assessing CPD returns</a:t>
            </a:r>
          </a:p>
          <a:p>
            <a:pPr lvl="1" eaLnBrk="1" hangingPunct="1">
              <a:lnSpc>
                <a:spcPct val="90000"/>
              </a:lnSpc>
              <a:buFont typeface="Arial" pitchFamily="34" charset="0"/>
              <a:buChar char="•"/>
            </a:pPr>
            <a:r>
              <a:rPr lang="en-GB" sz="1800" dirty="0" smtClean="0"/>
              <a:t>Feedback to Registrants</a:t>
            </a:r>
            <a:endParaRPr lang="en-US" sz="1800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60" y="6021288"/>
            <a:ext cx="1147358" cy="655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8477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www.sciencecouncil.org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Background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CA2EF2-AB4F-4F59-AEFA-FAFD2E984E8B}" type="slidenum">
              <a:rPr lang="en-GB"/>
              <a:pPr>
                <a:defRPr/>
              </a:pPr>
              <a:t>4</a:t>
            </a:fld>
            <a:endParaRPr lang="en-GB"/>
          </a:p>
        </p:txBody>
      </p:sp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>
          <a:xfrm>
            <a:off x="899592" y="1340768"/>
            <a:ext cx="7344816" cy="1008112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GB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About the Science Council</a:t>
            </a:r>
            <a:endParaRPr lang="en-US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31640" y="2492896"/>
            <a:ext cx="6624736" cy="2016224"/>
          </a:xfrm>
        </p:spPr>
        <p:txBody>
          <a:bodyPr>
            <a:noAutofit/>
          </a:bodyPr>
          <a:lstStyle/>
          <a:p>
            <a:pPr eaLnBrk="1" hangingPunct="1"/>
            <a:r>
              <a:rPr lang="en-GB" sz="1600" dirty="0" smtClean="0"/>
              <a:t>Umbrella body with objects ‘to advance science and its applications for public benefit’</a:t>
            </a:r>
          </a:p>
          <a:p>
            <a:pPr eaLnBrk="1" hangingPunct="1"/>
            <a:r>
              <a:rPr lang="en-GB" sz="1600" dirty="0" smtClean="0"/>
              <a:t>Formed in 2000 by Professor Sir Gareth Roberts; awarded Royal Charter in 2003</a:t>
            </a:r>
          </a:p>
          <a:p>
            <a:pPr eaLnBrk="1" hangingPunct="1"/>
            <a:r>
              <a:rPr lang="en-GB" sz="1600" dirty="0" smtClean="0"/>
              <a:t>First Chartered Scientists awarded in 2004, Chartered Science Teachers in 2006</a:t>
            </a:r>
          </a:p>
          <a:p>
            <a:pPr eaLnBrk="1" hangingPunct="1"/>
            <a:r>
              <a:rPr lang="en-GB" sz="1600" dirty="0" smtClean="0"/>
              <a:t>Total of 31 member organisations including 21 Licensed Bodies</a:t>
            </a:r>
          </a:p>
          <a:p>
            <a:pPr eaLnBrk="1" hangingPunct="1"/>
            <a:r>
              <a:rPr lang="en-GB" sz="1600" dirty="0" smtClean="0"/>
              <a:t>Currently just over 14,000 Chartered Scientists on the Register including 100 </a:t>
            </a:r>
            <a:r>
              <a:rPr lang="en-GB" sz="1600" dirty="0" err="1" smtClean="0"/>
              <a:t>CSciTeach</a:t>
            </a:r>
            <a:endParaRPr lang="en-GB" sz="1600" dirty="0" smtClean="0"/>
          </a:p>
          <a:p>
            <a:pPr eaLnBrk="1" hangingPunct="1"/>
            <a:r>
              <a:rPr lang="en-GB" sz="1600" dirty="0" smtClean="0"/>
              <a:t>Other major activities include careers from science website </a:t>
            </a:r>
            <a:r>
              <a:rPr lang="en-GB" sz="1600" dirty="0" smtClean="0">
                <a:hlinkClick r:id="rId3"/>
              </a:rPr>
              <a:t>www.futuremorph.org</a:t>
            </a:r>
            <a:r>
              <a:rPr lang="en-GB" sz="1600" dirty="0" smtClean="0"/>
              <a:t>, ‘policy portal’, and Special Interest Groups</a:t>
            </a:r>
            <a:r>
              <a:rPr lang="en-GB" sz="1600" b="1" dirty="0" smtClean="0"/>
              <a:t>  </a:t>
            </a:r>
            <a:endParaRPr lang="en-US" sz="1600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60" y="6021288"/>
            <a:ext cx="1147358" cy="655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7823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www.sciencecouncil.org</a:t>
            </a:r>
          </a:p>
        </p:txBody>
      </p:sp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90872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GB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Licensed Bodies</a:t>
            </a:r>
            <a:endParaRPr lang="en-US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560" y="2132856"/>
            <a:ext cx="8229600" cy="3989387"/>
          </a:xfrm>
        </p:spPr>
        <p:txBody>
          <a:bodyPr>
            <a:normAutofit/>
          </a:bodyPr>
          <a:lstStyle/>
          <a:p>
            <a:pPr eaLnBrk="1" hangingPunct="1"/>
            <a:r>
              <a:rPr lang="en-GB" sz="1800" dirty="0" smtClean="0"/>
              <a:t>The Science Council delegates authority to </a:t>
            </a:r>
            <a:r>
              <a:rPr lang="en-GB" sz="1800" b="1" dirty="0" smtClean="0"/>
              <a:t>confer</a:t>
            </a:r>
            <a:r>
              <a:rPr lang="en-GB" sz="1800" dirty="0" smtClean="0"/>
              <a:t> and </a:t>
            </a:r>
            <a:r>
              <a:rPr lang="en-GB" sz="1800" b="1" dirty="0" smtClean="0"/>
              <a:t>revalidate</a:t>
            </a:r>
            <a:r>
              <a:rPr lang="en-GB" sz="1800" dirty="0" smtClean="0"/>
              <a:t> the award of </a:t>
            </a:r>
            <a:r>
              <a:rPr lang="en-GB" sz="1800" dirty="0" err="1" smtClean="0"/>
              <a:t>Csci</a:t>
            </a:r>
            <a:r>
              <a:rPr lang="en-GB" sz="1800" dirty="0" smtClean="0"/>
              <a:t>, </a:t>
            </a:r>
            <a:r>
              <a:rPr lang="en-GB" sz="1800" dirty="0" err="1" smtClean="0"/>
              <a:t>Rsci</a:t>
            </a:r>
            <a:r>
              <a:rPr lang="en-GB" sz="1800" dirty="0" smtClean="0"/>
              <a:t> &amp; RSciTech, </a:t>
            </a:r>
            <a:r>
              <a:rPr lang="en-GB" sz="1800" dirty="0" smtClean="0"/>
              <a:t>to its Licensed Bodies</a:t>
            </a:r>
          </a:p>
          <a:p>
            <a:pPr eaLnBrk="1" hangingPunct="1"/>
            <a:r>
              <a:rPr lang="en-GB" sz="1800" dirty="0" smtClean="0"/>
              <a:t>Licensed Bodies are reviewed on an on-going basis to ensure standards are upheld and good practice is shared</a:t>
            </a:r>
          </a:p>
          <a:p>
            <a:pPr eaLnBrk="1" hangingPunct="1"/>
            <a:r>
              <a:rPr lang="en-GB" sz="1800" dirty="0" smtClean="0"/>
              <a:t>The role of Licensed Bodies in the revalidation process is to:</a:t>
            </a:r>
          </a:p>
          <a:p>
            <a:pPr lvl="1" eaLnBrk="1" hangingPunct="1"/>
            <a:r>
              <a:rPr lang="en-GB" sz="1800" dirty="0" smtClean="0"/>
              <a:t>Assure themselves that all Registrants are actively engaged in CPD</a:t>
            </a:r>
          </a:p>
          <a:p>
            <a:pPr lvl="1" eaLnBrk="1" hangingPunct="1"/>
            <a:r>
              <a:rPr lang="en-GB" sz="1800" dirty="0" smtClean="0"/>
              <a:t>Monitor a random sample of Registrants against the CPD standards</a:t>
            </a:r>
          </a:p>
          <a:p>
            <a:pPr lvl="1" eaLnBrk="1" hangingPunct="1"/>
            <a:r>
              <a:rPr lang="en-GB" sz="1800" dirty="0" smtClean="0"/>
              <a:t>Provide guidance and support to Registrants on how to meet the standards and on how to improve their CPD practice</a:t>
            </a:r>
          </a:p>
          <a:p>
            <a:pPr eaLnBrk="1" hangingPunct="1"/>
            <a:r>
              <a:rPr lang="en-GB" sz="1800" dirty="0" smtClean="0"/>
              <a:t>Licensed Bodies will train CPD assessors to carry out the sample audit each year</a:t>
            </a:r>
          </a:p>
          <a:p>
            <a:pPr eaLnBrk="1" hangingPunct="1"/>
            <a:endParaRPr lang="en-US" sz="1800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60" y="6021288"/>
            <a:ext cx="1147358" cy="655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4065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www.sciencecouncil.org</a:t>
            </a:r>
          </a:p>
        </p:txBody>
      </p:sp>
      <p:sp>
        <p:nvSpPr>
          <p:cNvPr id="135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85663" y="1268760"/>
            <a:ext cx="8623412" cy="121683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GB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RSci RSciTech Pilot Licensed Bodies</a:t>
            </a:r>
            <a:endParaRPr lang="en-US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115616" y="2492896"/>
            <a:ext cx="6480720" cy="2952328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en-GB" dirty="0" smtClean="0"/>
              <a:t>Registration scheme launched October 2011</a:t>
            </a:r>
          </a:p>
          <a:p>
            <a:pPr>
              <a:lnSpc>
                <a:spcPct val="120000"/>
              </a:lnSpc>
            </a:pPr>
            <a:r>
              <a:rPr lang="en-GB" dirty="0" smtClean="0"/>
              <a:t>Initially 7 pilot bodies </a:t>
            </a:r>
            <a:endParaRPr lang="en-GB" dirty="0" smtClean="0"/>
          </a:p>
          <a:p>
            <a:pPr>
              <a:lnSpc>
                <a:spcPct val="120000"/>
              </a:lnSpc>
            </a:pPr>
            <a:r>
              <a:rPr lang="en-GB" dirty="0" smtClean="0"/>
              <a:t>Mirrors </a:t>
            </a:r>
            <a:r>
              <a:rPr lang="en-GB" dirty="0" smtClean="0"/>
              <a:t>the </a:t>
            </a:r>
            <a:r>
              <a:rPr lang="en-GB" dirty="0" err="1" smtClean="0"/>
              <a:t>CSci</a:t>
            </a:r>
            <a:r>
              <a:rPr lang="en-GB" dirty="0" smtClean="0"/>
              <a:t> but at a different level</a:t>
            </a:r>
          </a:p>
          <a:p>
            <a:pPr lvl="1">
              <a:lnSpc>
                <a:spcPct val="120000"/>
              </a:lnSpc>
            </a:pPr>
            <a:r>
              <a:rPr lang="en-GB" dirty="0" err="1" smtClean="0"/>
              <a:t>Csci</a:t>
            </a:r>
            <a:r>
              <a:rPr lang="en-GB" dirty="0" smtClean="0"/>
              <a:t> Masters Level </a:t>
            </a:r>
            <a:r>
              <a:rPr lang="en-GB" dirty="0" err="1" smtClean="0"/>
              <a:t>quals</a:t>
            </a:r>
            <a:endParaRPr lang="en-GB" dirty="0" smtClean="0"/>
          </a:p>
          <a:p>
            <a:pPr lvl="1">
              <a:lnSpc>
                <a:spcPct val="120000"/>
              </a:lnSpc>
            </a:pPr>
            <a:r>
              <a:rPr lang="en-GB" dirty="0" smtClean="0"/>
              <a:t>RSci Level 5 </a:t>
            </a:r>
            <a:r>
              <a:rPr lang="en-GB" dirty="0" err="1" smtClean="0"/>
              <a:t>quals</a:t>
            </a:r>
            <a:endParaRPr lang="en-GB" dirty="0" smtClean="0"/>
          </a:p>
          <a:p>
            <a:pPr lvl="1">
              <a:lnSpc>
                <a:spcPct val="120000"/>
              </a:lnSpc>
            </a:pPr>
            <a:r>
              <a:rPr lang="en-GB" dirty="0" smtClean="0"/>
              <a:t>RSciTech Level 3 </a:t>
            </a:r>
            <a:r>
              <a:rPr lang="en-GB" dirty="0" err="1" smtClean="0"/>
              <a:t>quals</a:t>
            </a:r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60" y="6021288"/>
            <a:ext cx="1147358" cy="655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5732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www.sciencecouncil.org</a:t>
            </a:r>
          </a:p>
        </p:txBody>
      </p:sp>
      <p:sp>
        <p:nvSpPr>
          <p:cNvPr id="135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85663" y="1268760"/>
            <a:ext cx="8623412" cy="121683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GB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RSci RSciTech Pilot Licensed Bodies</a:t>
            </a:r>
            <a:endParaRPr lang="en-US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115616" y="2780928"/>
            <a:ext cx="6480720" cy="2952328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Association for Science Education</a:t>
            </a:r>
          </a:p>
          <a:p>
            <a:r>
              <a:rPr lang="en-GB" dirty="0"/>
              <a:t>Institute of Biomedical Science</a:t>
            </a:r>
          </a:p>
          <a:p>
            <a:r>
              <a:rPr lang="en-GB" dirty="0"/>
              <a:t>Institute of Food Science and </a:t>
            </a:r>
            <a:r>
              <a:rPr lang="en-GB" dirty="0" smtClean="0"/>
              <a:t>Technology</a:t>
            </a:r>
          </a:p>
          <a:p>
            <a:r>
              <a:rPr lang="en-GB" dirty="0" smtClean="0"/>
              <a:t>Institute of Science &amp; Technology</a:t>
            </a:r>
            <a:endParaRPr lang="en-GB" dirty="0"/>
          </a:p>
          <a:p>
            <a:r>
              <a:rPr lang="en-GB" dirty="0"/>
              <a:t>Institute of Physics and Engineering in Medicine</a:t>
            </a:r>
          </a:p>
          <a:p>
            <a:r>
              <a:rPr lang="en-GB" dirty="0"/>
              <a:t>Institution of Chemical Engineers</a:t>
            </a:r>
          </a:p>
          <a:p>
            <a:r>
              <a:rPr lang="en-GB" dirty="0"/>
              <a:t>Royal Society of Chemistry</a:t>
            </a:r>
          </a:p>
          <a:p>
            <a:r>
              <a:rPr lang="en-GB" dirty="0"/>
              <a:t>Society of Biology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60" y="6021288"/>
            <a:ext cx="1147358" cy="655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763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www.sciencecouncil.org</a:t>
            </a:r>
          </a:p>
        </p:txBody>
      </p:sp>
      <p:sp>
        <p:nvSpPr>
          <p:cNvPr id="133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980728"/>
            <a:ext cx="8676456" cy="108012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GB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RSci Competencies</a:t>
            </a:r>
            <a:endParaRPr lang="en-US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3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2" y="1988840"/>
            <a:ext cx="8229600" cy="4537075"/>
          </a:xfrm>
        </p:spPr>
        <p:txBody>
          <a:bodyPr>
            <a:normAutofit/>
          </a:bodyPr>
          <a:lstStyle/>
          <a:p>
            <a:pPr marL="0" indent="0" eaLnBrk="1" hangingPunct="1">
              <a:spcAft>
                <a:spcPct val="20000"/>
              </a:spcAft>
              <a:buNone/>
            </a:pPr>
            <a:r>
              <a:rPr lang="en-US" sz="2000" dirty="0" smtClean="0"/>
              <a:t>Registered Scientists are expected to demonstrate, through a combination of their knowledge and experience, the ability to:</a:t>
            </a:r>
          </a:p>
          <a:p>
            <a:r>
              <a:rPr lang="en-GB" sz="2000" dirty="0" smtClean="0"/>
              <a:t>Identify </a:t>
            </a:r>
            <a:r>
              <a:rPr lang="en-GB" sz="2000" dirty="0"/>
              <a:t>and use relevant scientific understanding, methods and skills to address broadly-defined, complex problems</a:t>
            </a:r>
          </a:p>
          <a:p>
            <a:r>
              <a:rPr lang="en-GB" sz="2000" dirty="0" smtClean="0"/>
              <a:t>Exercise </a:t>
            </a:r>
            <a:r>
              <a:rPr lang="en-GB" sz="2000" dirty="0"/>
              <a:t>personal responsibility in planning and implementing tasks</a:t>
            </a:r>
          </a:p>
          <a:p>
            <a:r>
              <a:rPr lang="en-GB" sz="2000" dirty="0" smtClean="0"/>
              <a:t>Demonstrate </a:t>
            </a:r>
            <a:r>
              <a:rPr lang="en-GB" sz="2000" dirty="0"/>
              <a:t>effective communication and interpersonal skills</a:t>
            </a:r>
          </a:p>
          <a:p>
            <a:r>
              <a:rPr lang="en-GB" sz="2000" dirty="0" smtClean="0"/>
              <a:t>Apply </a:t>
            </a:r>
            <a:r>
              <a:rPr lang="en-GB" sz="2000" dirty="0"/>
              <a:t>appropriate theoretical and practical methods</a:t>
            </a:r>
          </a:p>
          <a:p>
            <a:r>
              <a:rPr lang="en-GB" sz="2000" dirty="0" smtClean="0"/>
              <a:t>Demonstrate </a:t>
            </a:r>
            <a:r>
              <a:rPr lang="en-GB" sz="2000" dirty="0"/>
              <a:t>a personal commitment to professional standards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60" y="6021288"/>
            <a:ext cx="1147358" cy="655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6988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www.sciencecouncil.org</a:t>
            </a:r>
          </a:p>
        </p:txBody>
      </p:sp>
      <p:sp>
        <p:nvSpPr>
          <p:cNvPr id="133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980728"/>
            <a:ext cx="8676456" cy="108012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GB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RSciTech Competencies</a:t>
            </a:r>
            <a:endParaRPr lang="en-US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3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2" y="1988840"/>
            <a:ext cx="8229600" cy="4537075"/>
          </a:xfrm>
        </p:spPr>
        <p:txBody>
          <a:bodyPr>
            <a:normAutofit/>
          </a:bodyPr>
          <a:lstStyle/>
          <a:p>
            <a:pPr marL="0" indent="0" eaLnBrk="1" hangingPunct="1">
              <a:spcAft>
                <a:spcPct val="20000"/>
              </a:spcAft>
              <a:buNone/>
            </a:pPr>
            <a:r>
              <a:rPr lang="en-US" sz="2000" dirty="0" smtClean="0"/>
              <a:t>Registered Science Technicians are expected to demonstrate, through a combination of their knowledge and experience, the ability to:</a:t>
            </a:r>
          </a:p>
          <a:p>
            <a:r>
              <a:rPr lang="en-GB" sz="2000" dirty="0" smtClean="0"/>
              <a:t>Identify </a:t>
            </a:r>
            <a:r>
              <a:rPr lang="en-GB" sz="2000" dirty="0"/>
              <a:t>and use relevant scientific understanding, methods and skills </a:t>
            </a:r>
            <a:r>
              <a:rPr lang="en-GB" sz="2000" dirty="0" smtClean="0"/>
              <a:t>to complete </a:t>
            </a:r>
            <a:r>
              <a:rPr lang="en-GB" sz="2000" dirty="0"/>
              <a:t>tasks and address well defined problems</a:t>
            </a:r>
          </a:p>
          <a:p>
            <a:r>
              <a:rPr lang="en-GB" sz="2000" dirty="0" smtClean="0"/>
              <a:t>Exercise </a:t>
            </a:r>
            <a:r>
              <a:rPr lang="en-GB" sz="2000" dirty="0"/>
              <a:t>personal responsibility in planning and implementing tasks according to prescribed protocols</a:t>
            </a:r>
          </a:p>
          <a:p>
            <a:r>
              <a:rPr lang="en-GB" sz="2000" dirty="0" smtClean="0"/>
              <a:t>Demonstrate </a:t>
            </a:r>
            <a:r>
              <a:rPr lang="en-GB" sz="2000" dirty="0"/>
              <a:t>effective communication and interpersonal skills</a:t>
            </a:r>
          </a:p>
          <a:p>
            <a:r>
              <a:rPr lang="en-GB" sz="2000" dirty="0" smtClean="0"/>
              <a:t>Apply </a:t>
            </a:r>
            <a:r>
              <a:rPr lang="en-GB" sz="2000" dirty="0"/>
              <a:t>appropriate theoretical and practical methods according to protocol</a:t>
            </a:r>
          </a:p>
          <a:p>
            <a:r>
              <a:rPr lang="en-GB" sz="2000" dirty="0" smtClean="0"/>
              <a:t>Demonstrate </a:t>
            </a:r>
            <a:r>
              <a:rPr lang="en-GB" sz="2000" dirty="0"/>
              <a:t>a personal commitment to professional standards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60" y="6021288"/>
            <a:ext cx="1147358" cy="655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060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220</TotalTime>
  <Words>637</Words>
  <Application>Microsoft Office PowerPoint</Application>
  <PresentationFormat>On-screen Show (4:3)</PresentationFormat>
  <Paragraphs>100</Paragraphs>
  <Slides>12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Custom Design</vt:lpstr>
      <vt:lpstr>1_Custom Design</vt:lpstr>
      <vt:lpstr>2_Custom Design</vt:lpstr>
      <vt:lpstr>3_Custom Design</vt:lpstr>
      <vt:lpstr>Office Theme</vt:lpstr>
      <vt:lpstr> </vt:lpstr>
      <vt:lpstr>PowerPoint Presentation</vt:lpstr>
      <vt:lpstr>Contents</vt:lpstr>
      <vt:lpstr>About the Science Council</vt:lpstr>
      <vt:lpstr>Licensed Bodies</vt:lpstr>
      <vt:lpstr>RSci RSciTech Pilot Licensed Bodies</vt:lpstr>
      <vt:lpstr>RSci RSciTech Pilot Licensed Bodies</vt:lpstr>
      <vt:lpstr>RSci Competencies</vt:lpstr>
      <vt:lpstr>RSciTech Competencies</vt:lpstr>
      <vt:lpstr>Assessing Competencies</vt:lpstr>
      <vt:lpstr>The full CPD standards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bo1cps</dc:creator>
  <cp:lastModifiedBy>Kevin</cp:lastModifiedBy>
  <cp:revision>38</cp:revision>
  <dcterms:created xsi:type="dcterms:W3CDTF">2012-04-12T12:12:59Z</dcterms:created>
  <dcterms:modified xsi:type="dcterms:W3CDTF">2012-10-02T07:55:33Z</dcterms:modified>
</cp:coreProperties>
</file>