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2"/>
  </p:handoutMasterIdLst>
  <p:sldIdLst>
    <p:sldId id="256" r:id="rId2"/>
    <p:sldId id="275" r:id="rId3"/>
    <p:sldId id="278" r:id="rId4"/>
    <p:sldId id="279" r:id="rId5"/>
    <p:sldId id="280" r:id="rId6"/>
    <p:sldId id="281" r:id="rId7"/>
    <p:sldId id="273" r:id="rId8"/>
    <p:sldId id="277" r:id="rId9"/>
    <p:sldId id="274" r:id="rId10"/>
    <p:sldId id="276" r:id="rId11"/>
  </p:sldIdLst>
  <p:sldSz cx="12192000" cy="6858000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4" d="100"/>
          <a:sy n="74" d="100"/>
        </p:scale>
        <p:origin x="37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6400" cy="4968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9" y="1"/>
            <a:ext cx="2946400" cy="4968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92D464-BB78-4DEF-A8AE-06F147E768CC}" type="datetimeFigureOut">
              <a:rPr lang="en-GB" smtClean="0"/>
              <a:t>07/07/2016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9" y="9429750"/>
            <a:ext cx="2946400" cy="49688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D509A8-3E67-4079-8F01-FCE66ADDE2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78211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27383" y="1700808"/>
            <a:ext cx="11137237" cy="14700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27383" y="3501005"/>
            <a:ext cx="11137237" cy="163103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>
                <a:solidFill>
                  <a:srgbClr val="747678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8619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7383" y="332656"/>
            <a:ext cx="11122421" cy="792088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0"/>
          </p:nvPr>
        </p:nvSpPr>
        <p:spPr>
          <a:xfrm>
            <a:off x="527051" y="1268415"/>
            <a:ext cx="11122752" cy="410480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US" b="1" dirty="0" err="1" smtClean="0"/>
            </a:lvl1pPr>
            <a:lvl2pPr marL="0" indent="0">
              <a:buFontTx/>
              <a:buNone/>
              <a:defRPr sz="2400" b="0"/>
            </a:lvl2pPr>
            <a:lvl3pPr marL="719138" indent="-363538">
              <a:tabLst>
                <a:tab pos="719138" algn="l"/>
              </a:tabLst>
              <a:defRPr baseline="0"/>
            </a:lvl3pPr>
            <a:lvl4pPr marL="1074738" indent="-355600">
              <a:buFont typeface="Arial" panose="020B0604020202020204" pitchFamily="34" charset="0"/>
              <a:buChar char="•"/>
              <a:tabLst>
                <a:tab pos="1074738" algn="l"/>
              </a:tabLst>
              <a:defRPr sz="2400"/>
            </a:lvl4pPr>
            <a:lvl5pPr marL="1438275" indent="-363538">
              <a:buFont typeface="Arial" panose="020B0604020202020204" pitchFamily="34" charset="0"/>
              <a:buChar char="•"/>
              <a:tabLst>
                <a:tab pos="1438275" algn="l"/>
              </a:tabLst>
              <a:defRPr sz="2400" baseline="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1924828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97634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77D60CD-597E-483E-BDF9-B17DF1CA196A}" type="datetimeFigureOut">
              <a:rPr lang="en-GB" smtClean="0"/>
              <a:t>07/07/2016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3B22595-CB49-4634-9414-21C0E4D19C1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05027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/>
          <p:cNvCxnSpPr/>
          <p:nvPr/>
        </p:nvCxnSpPr>
        <p:spPr>
          <a:xfrm>
            <a:off x="0" y="5589588"/>
            <a:ext cx="12192000" cy="0"/>
          </a:xfrm>
          <a:prstGeom prst="line">
            <a:avLst/>
          </a:prstGeom>
          <a:ln w="25400">
            <a:solidFill>
              <a:srgbClr val="74767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999" y="5724000"/>
            <a:ext cx="3142620" cy="106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21359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kern="1200">
          <a:solidFill>
            <a:srgbClr val="CF2453"/>
          </a:solidFill>
          <a:latin typeface="Arial" pitchFamily="34" charset="0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CF2453"/>
          </a:solidFill>
          <a:latin typeface="Arial" panose="020B0604020202020204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CF2453"/>
          </a:solidFill>
          <a:latin typeface="Arial" panose="020B0604020202020204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CF2453"/>
          </a:solidFill>
          <a:latin typeface="Arial" panose="020B0604020202020204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CF2453"/>
          </a:solidFill>
          <a:latin typeface="Arial" panose="020B060402020202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747678"/>
          </a:solidFill>
          <a:latin typeface="Arial" panose="020B0604020202020204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747678"/>
          </a:solidFill>
          <a:latin typeface="Arial" panose="020B0604020202020204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747678"/>
          </a:solidFill>
          <a:latin typeface="Arial" panose="020B0604020202020204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747678"/>
          </a:solidFill>
          <a:latin typeface="Arial" panose="020B0604020202020204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rgbClr val="747678"/>
          </a:solidFill>
          <a:latin typeface="Arial" pitchFamily="34" charset="0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rgbClr val="747678"/>
          </a:solidFill>
          <a:latin typeface="Arial" pitchFamily="34" charset="0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rgbClr val="747678"/>
          </a:solidFill>
          <a:latin typeface="Arial" pitchFamily="34" charset="0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rgbClr val="747678"/>
          </a:solidFill>
          <a:latin typeface="Arial" pitchFamily="34" charset="0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rgbClr val="747678"/>
          </a:solidFill>
          <a:latin typeface="Arial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apps.nationalcollege.org.uk/s2ssd_new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Workshop 1 – Partnerships 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endParaRPr lang="en-GB" dirty="0" smtClean="0"/>
          </a:p>
          <a:p>
            <a:pPr algn="r"/>
            <a:r>
              <a:rPr lang="en-GB" dirty="0" smtClean="0"/>
              <a:t>Claire Arbery, Chris Catto and Nadine Payne </a:t>
            </a:r>
          </a:p>
          <a:p>
            <a:pPr algn="r"/>
            <a:r>
              <a:rPr lang="en-GB" dirty="0" smtClean="0"/>
              <a:t>July 2016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99454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Feedback to main stage 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48096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Session will aim to cover: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GB" b="0" dirty="0" smtClean="0"/>
              <a:t>Reach </a:t>
            </a:r>
            <a:r>
              <a:rPr lang="en-GB" b="0" dirty="0"/>
              <a:t>of SLP partnerships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GB" b="0" dirty="0"/>
              <a:t>Direction and leadership of SLPs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GB" b="0" dirty="0"/>
              <a:t>Depth of use of partnership knowledge and expertise</a:t>
            </a:r>
          </a:p>
        </p:txBody>
      </p:sp>
    </p:spTree>
    <p:extLst>
      <p:ext uri="{BB962C8B-B14F-4D97-AF65-F5344CB8AC3E}">
        <p14:creationId xmlns:p14="http://schemas.microsoft.com/office/powerpoint/2010/main" val="28698357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Experience of Central Midlands SLP 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 smtClean="0"/>
              <a:t>How we created the partnership: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 smtClean="0"/>
              <a:t>Sent out invites to TSAs in the area to an initial meeting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 smtClean="0"/>
              <a:t>Interested TSAs then joined the partnership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 smtClean="0"/>
              <a:t>However….</a:t>
            </a:r>
          </a:p>
          <a:p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8218" y="144340"/>
            <a:ext cx="675322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786303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Experience of Central Midlands SLP 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527051" y="1198077"/>
            <a:ext cx="11122752" cy="4104803"/>
          </a:xfrm>
        </p:spPr>
        <p:txBody>
          <a:bodyPr/>
          <a:lstStyle/>
          <a:p>
            <a:r>
              <a:rPr lang="en-GB" dirty="0" smtClean="0"/>
              <a:t>Active Partners: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 smtClean="0"/>
              <a:t>The original meeting didn’t produce our most active partners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 smtClean="0"/>
              <a:t>These mostly came from personal contacts</a:t>
            </a:r>
          </a:p>
          <a:p>
            <a:endParaRPr lang="en-GB" dirty="0" smtClean="0"/>
          </a:p>
          <a:p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8218" y="144340"/>
            <a:ext cx="675322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039449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Experience of Central Midlands SLP 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527051" y="1198077"/>
            <a:ext cx="11122752" cy="4104803"/>
          </a:xfrm>
        </p:spPr>
        <p:txBody>
          <a:bodyPr/>
          <a:lstStyle/>
          <a:p>
            <a:r>
              <a:rPr lang="en-GB" dirty="0" smtClean="0"/>
              <a:t>How we work with our partners: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 smtClean="0"/>
              <a:t>Host courses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 smtClean="0"/>
              <a:t>Teacher presenters - from at least four partner schools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 smtClean="0"/>
              <a:t>Ten partner schools hosted at least one CPD day during this academic year; some hosted several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 smtClean="0"/>
              <a:t>RCUK</a:t>
            </a:r>
          </a:p>
          <a:p>
            <a:endParaRPr lang="en-GB" dirty="0" smtClean="0"/>
          </a:p>
          <a:p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8218" y="144340"/>
            <a:ext cx="675322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057256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7-Point Star 9"/>
          <p:cNvSpPr/>
          <p:nvPr/>
        </p:nvSpPr>
        <p:spPr>
          <a:xfrm>
            <a:off x="3584824" y="1658245"/>
            <a:ext cx="5178176" cy="4588443"/>
          </a:xfrm>
          <a:prstGeom prst="star7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38349"/>
          </a:xfrm>
        </p:spPr>
        <p:txBody>
          <a:bodyPr/>
          <a:lstStyle/>
          <a:p>
            <a:r>
              <a:rPr lang="en-GB" b="1" dirty="0" smtClean="0"/>
              <a:t>Building Partnerships</a:t>
            </a:r>
            <a:endParaRPr lang="en-GB" sz="2400" b="1" dirty="0"/>
          </a:p>
        </p:txBody>
      </p:sp>
      <p:pic>
        <p:nvPicPr>
          <p:cNvPr id="7" name="Content Placeholder 5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914" y="3852123"/>
            <a:ext cx="2506895" cy="2820257"/>
          </a:xfrm>
        </p:spPr>
      </p:pic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>
          <a:xfrm>
            <a:off x="4322853" y="2188712"/>
            <a:ext cx="5181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400" dirty="0" smtClean="0"/>
              <a:t>                     Who?</a:t>
            </a:r>
          </a:p>
          <a:p>
            <a:r>
              <a:rPr lang="en-GB" sz="2400" dirty="0" smtClean="0"/>
              <a:t>Schools</a:t>
            </a:r>
          </a:p>
          <a:p>
            <a:r>
              <a:rPr lang="en-GB" sz="2400" dirty="0" smtClean="0"/>
              <a:t>Local Industry</a:t>
            </a:r>
          </a:p>
          <a:p>
            <a:r>
              <a:rPr lang="en-GB" sz="2400" dirty="0" smtClean="0"/>
              <a:t>LEA</a:t>
            </a:r>
          </a:p>
          <a:p>
            <a:r>
              <a:rPr lang="en-GB" sz="2400" dirty="0" smtClean="0"/>
              <a:t>Presenters</a:t>
            </a:r>
          </a:p>
          <a:p>
            <a:r>
              <a:rPr lang="en-GB" sz="2400" dirty="0" smtClean="0"/>
              <a:t>Science/STEM organisations</a:t>
            </a:r>
            <a:endParaRPr lang="en-GB" sz="2400" dirty="0"/>
          </a:p>
        </p:txBody>
      </p:sp>
      <p:pic>
        <p:nvPicPr>
          <p:cNvPr id="4" name="Picture 2" descr="Norfolk-Suffolk-SLP-Logo-Proposed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5537" y="5814646"/>
            <a:ext cx="3749014" cy="8577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700006" y="5878622"/>
            <a:ext cx="2289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/>
              <a:t>Where?</a:t>
            </a:r>
            <a:endParaRPr lang="en-GB" sz="24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7428216" y="295029"/>
            <a:ext cx="365417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/>
              <a:t>Why?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 smtClean="0"/>
              <a:t>Improved Student Outcomes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 smtClean="0"/>
              <a:t>Supporting and making Teachers feel valued</a:t>
            </a:r>
            <a:endParaRPr lang="en-GB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838200" y="1264525"/>
            <a:ext cx="3484653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/>
              <a:t>What?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 smtClean="0"/>
              <a:t>Bespoke School to School Support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 smtClean="0"/>
              <a:t>Traditional CPD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 smtClean="0"/>
              <a:t>STEM activities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 smtClean="0"/>
              <a:t>PSQM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 smtClean="0"/>
              <a:t>TSST</a:t>
            </a:r>
            <a:endParaRPr lang="en-GB" sz="2400" dirty="0"/>
          </a:p>
        </p:txBody>
      </p:sp>
      <p:sp>
        <p:nvSpPr>
          <p:cNvPr id="13" name="TextBox 12"/>
          <p:cNvSpPr txBox="1"/>
          <p:nvPr/>
        </p:nvSpPr>
        <p:spPr>
          <a:xfrm>
            <a:off x="8928243" y="2338931"/>
            <a:ext cx="3263757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/>
              <a:t>How?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 smtClean="0"/>
              <a:t>Original Set up meetings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 smtClean="0"/>
              <a:t>Continued Strategic Meetings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 smtClean="0"/>
              <a:t>Heads of Science /Science Coordinator Networks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 smtClean="0"/>
              <a:t>Science Festivals</a:t>
            </a:r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378984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have you identified as a issue ?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GB" sz="2800" b="0" dirty="0" smtClean="0"/>
              <a:t>Discussion on issues identified by SLPs with Partnerships 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800" b="0" dirty="0" smtClean="0"/>
              <a:t>Top 3 areas for development to feedback </a:t>
            </a:r>
            <a:endParaRPr lang="en-GB" sz="2800" b="0" dirty="0"/>
          </a:p>
        </p:txBody>
      </p:sp>
    </p:spTree>
    <p:extLst>
      <p:ext uri="{BB962C8B-B14F-4D97-AF65-F5344CB8AC3E}">
        <p14:creationId xmlns:p14="http://schemas.microsoft.com/office/powerpoint/2010/main" val="31367138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Common issues identified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58256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Opportunities 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b="0" dirty="0" smtClean="0"/>
              <a:t>Local Teaching School Alliances </a:t>
            </a:r>
            <a:endParaRPr lang="en-GB" b="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b="0">
                <a:hlinkClick r:id="rId2"/>
              </a:rPr>
              <a:t>http://</a:t>
            </a:r>
            <a:r>
              <a:rPr lang="en-GB" b="0">
                <a:hlinkClick r:id="rId2"/>
              </a:rPr>
              <a:t>apps.nationalcollege.org.uk/s2ssd_new</a:t>
            </a:r>
            <a:r>
              <a:rPr lang="en-GB" b="0" smtClean="0">
                <a:hlinkClick r:id="rId2"/>
              </a:rPr>
              <a:t>/</a:t>
            </a:r>
            <a:endParaRPr lang="en-GB" b="0" smtClean="0"/>
          </a:p>
          <a:p>
            <a:endParaRPr lang="en-GB" b="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b="0" dirty="0" smtClean="0"/>
              <a:t>Emerging Multi Academy Trusts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b="0" dirty="0" smtClean="0"/>
              <a:t>Science Bodies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b="0" dirty="0" smtClean="0"/>
              <a:t>Museums and Science Centres </a:t>
            </a:r>
            <a:endParaRPr lang="en-GB" b="0" dirty="0"/>
          </a:p>
        </p:txBody>
      </p:sp>
    </p:spTree>
    <p:extLst>
      <p:ext uri="{BB962C8B-B14F-4D97-AF65-F5344CB8AC3E}">
        <p14:creationId xmlns:p14="http://schemas.microsoft.com/office/powerpoint/2010/main" val="2010959953"/>
      </p:ext>
    </p:extLst>
  </p:cSld>
  <p:clrMapOvr>
    <a:masterClrMapping/>
  </p:clrMapOvr>
</p:sld>
</file>

<file path=ppt/theme/theme1.xml><?xml version="1.0" encoding="utf-8"?>
<a:theme xmlns:a="http://schemas.openxmlformats.org/drawingml/2006/main" name="HEaTED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P_template_2016_16x9_widescreen.potx" id="{D02411FB-7E94-4A45-8E30-42E69B6BAD17}" vid="{2F50E2B2-F17B-4110-86D8-8D343317E2F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SLPN_template_2016</Template>
  <TotalTime>552</TotalTime>
  <Words>237</Words>
  <Application>Microsoft Office PowerPoint</Application>
  <PresentationFormat>Widescreen</PresentationFormat>
  <Paragraphs>58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Arial</vt:lpstr>
      <vt:lpstr>Calibri</vt:lpstr>
      <vt:lpstr>HEaTED Theme</vt:lpstr>
      <vt:lpstr>Workshop 1 – Partnerships </vt:lpstr>
      <vt:lpstr>Session will aim to cover:</vt:lpstr>
      <vt:lpstr>Experience of Central Midlands SLP </vt:lpstr>
      <vt:lpstr>Experience of Central Midlands SLP </vt:lpstr>
      <vt:lpstr>Experience of Central Midlands SLP </vt:lpstr>
      <vt:lpstr>Building Partnerships</vt:lpstr>
      <vt:lpstr>What have you identified as a issue ?</vt:lpstr>
      <vt:lpstr>Common issues identified</vt:lpstr>
      <vt:lpstr>Opportunities </vt:lpstr>
      <vt:lpstr>Feedback to main stage </vt:lpstr>
    </vt:vector>
  </TitlesOfParts>
  <Company>Myscience.co Ltd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Irina Kudenko</dc:creator>
  <cp:lastModifiedBy>Claire Arbery</cp:lastModifiedBy>
  <cp:revision>63</cp:revision>
  <cp:lastPrinted>2016-03-22T13:40:08Z</cp:lastPrinted>
  <dcterms:created xsi:type="dcterms:W3CDTF">2016-03-21T17:33:31Z</dcterms:created>
  <dcterms:modified xsi:type="dcterms:W3CDTF">2016-07-07T12:53:35Z</dcterms:modified>
</cp:coreProperties>
</file>