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9" r:id="rId2"/>
    <p:sldId id="272" r:id="rId3"/>
    <p:sldId id="273"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253F"/>
    <a:srgbClr val="FAF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135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987AF6C-7182-4671-9606-DEF14C6BFFD2}" type="datetimeFigureOut">
              <a:rPr lang="en-GB" smtClean="0"/>
              <a:t>17/02/2020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2897059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87AF6C-7182-4671-9606-DEF14C6BFFD2}" type="datetimeFigureOut">
              <a:rPr lang="en-GB" smtClean="0"/>
              <a:t>17/02/2020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1694066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87AF6C-7182-4671-9606-DEF14C6BFFD2}" type="datetimeFigureOut">
              <a:rPr lang="en-GB" smtClean="0"/>
              <a:t>17/02/2020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2933217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87AF6C-7182-4671-9606-DEF14C6BFFD2}" type="datetimeFigureOut">
              <a:rPr lang="en-GB" smtClean="0"/>
              <a:t>17/02/2020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2224840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87AF6C-7182-4671-9606-DEF14C6BFFD2}" type="datetimeFigureOut">
              <a:rPr lang="en-GB" smtClean="0"/>
              <a:t>17/02/2020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1797556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87AF6C-7182-4671-9606-DEF14C6BFFD2}" type="datetimeFigureOut">
              <a:rPr lang="en-GB" smtClean="0"/>
              <a:t>17/02/2020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65604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987AF6C-7182-4671-9606-DEF14C6BFFD2}" type="datetimeFigureOut">
              <a:rPr lang="en-GB" smtClean="0"/>
              <a:t>17/02/2020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1002921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987AF6C-7182-4671-9606-DEF14C6BFFD2}" type="datetimeFigureOut">
              <a:rPr lang="en-GB" smtClean="0"/>
              <a:t>17/02/2020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440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87AF6C-7182-4671-9606-DEF14C6BFFD2}" type="datetimeFigureOut">
              <a:rPr lang="en-GB" smtClean="0"/>
              <a:t>17/02/2020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4037757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87AF6C-7182-4671-9606-DEF14C6BFFD2}" type="datetimeFigureOut">
              <a:rPr lang="en-GB" smtClean="0"/>
              <a:t>17/02/2020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327693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87AF6C-7182-4671-9606-DEF14C6BFFD2}" type="datetimeFigureOut">
              <a:rPr lang="en-GB" smtClean="0"/>
              <a:t>17/02/2020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2097188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87AF6C-7182-4671-9606-DEF14C6BFFD2}" type="datetimeFigureOut">
              <a:rPr lang="en-GB" smtClean="0"/>
              <a:t>17/02/2020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0CFBD7-7133-410F-8C6A-1E9B176115A6}" type="slidenum">
              <a:rPr lang="en-GB" smtClean="0"/>
              <a:t>‹#›</a:t>
            </a:fld>
            <a:endParaRPr lang="en-GB"/>
          </a:p>
        </p:txBody>
      </p:sp>
    </p:spTree>
    <p:extLst>
      <p:ext uri="{BB962C8B-B14F-4D97-AF65-F5344CB8AC3E}">
        <p14:creationId xmlns:p14="http://schemas.microsoft.com/office/powerpoint/2010/main" val="26411732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The wolves of Yellowstone National Park</a:t>
            </a:r>
          </a:p>
        </p:txBody>
      </p:sp>
      <p:sp>
        <p:nvSpPr>
          <p:cNvPr id="12" name="Text Placeholder 16"/>
          <p:cNvSpPr txBox="1">
            <a:spLocks/>
          </p:cNvSpPr>
          <p:nvPr/>
        </p:nvSpPr>
        <p:spPr>
          <a:xfrm>
            <a:off x="457200" y="863125"/>
            <a:ext cx="8285163" cy="4066684"/>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a:t>Yellowstone is a National Park in America.  When it was created in 1982 </a:t>
            </a:r>
            <a:r>
              <a:rPr lang="en-GB" dirty="0" err="1"/>
              <a:t>gray</a:t>
            </a:r>
            <a:r>
              <a:rPr lang="en-GB" dirty="0"/>
              <a:t> wolves were one of the predators in the park.  By 1930, humans had killed all the wolves in Yellowstone National Park.  In the 1990s, scientists found that aspen trees in the park had disappeared and the vegetation along the riverbanks had also vanished.</a:t>
            </a:r>
          </a:p>
          <a:p>
            <a:r>
              <a:rPr lang="en-GB" dirty="0"/>
              <a:t>One hypothesis put forward to explain these changes is that the loss of the wolf population caused the plant populations to decrease.</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baseline="0" dirty="0"/>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descr="Wolf, Wolves, Yellowstone National Park, Wildlife">
            <a:extLst>
              <a:ext uri="{FF2B5EF4-FFF2-40B4-BE49-F238E27FC236}">
                <a16:creationId xmlns:a16="http://schemas.microsoft.com/office/drawing/2014/main" id="{68396CBF-42EA-4D51-B7EE-D6A24D50D16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399507" y="3304697"/>
            <a:ext cx="4362450" cy="2907665"/>
          </a:xfrm>
          <a:prstGeom prst="rect">
            <a:avLst/>
          </a:prstGeom>
          <a:noFill/>
          <a:ln>
            <a:noFill/>
          </a:ln>
        </p:spPr>
      </p:pic>
    </p:spTree>
    <p:extLst>
      <p:ext uri="{BB962C8B-B14F-4D97-AF65-F5344CB8AC3E}">
        <p14:creationId xmlns:p14="http://schemas.microsoft.com/office/powerpoint/2010/main" val="2790547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17393" y="563068"/>
            <a:ext cx="9150889" cy="6212362"/>
          </a:xfrm>
          <a:prstGeom prst="rect">
            <a:avLst/>
          </a:prstGeom>
          <a:ln>
            <a:solidFill>
              <a:schemeClr val="bg1">
                <a:lumMod val="75000"/>
              </a:schemeClr>
            </a:solidFill>
          </a:ln>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The wolves of Yellowstone National Park</a:t>
            </a:r>
          </a:p>
        </p:txBody>
      </p:sp>
      <p:grpSp>
        <p:nvGrpSpPr>
          <p:cNvPr id="8" name="Group 7"/>
          <p:cNvGrpSpPr/>
          <p:nvPr/>
        </p:nvGrpSpPr>
        <p:grpSpPr>
          <a:xfrm>
            <a:off x="3878530" y="3009499"/>
            <a:ext cx="1536634" cy="1358767"/>
            <a:chOff x="0" y="0"/>
            <a:chExt cx="1113790" cy="943767"/>
          </a:xfrm>
        </p:grpSpPr>
        <p:grpSp>
          <p:nvGrpSpPr>
            <p:cNvPr id="9" name="Group 8"/>
            <p:cNvGrpSpPr>
              <a:grpSpLocks noChangeAspect="1"/>
            </p:cNvGrpSpPr>
            <p:nvPr userDrawn="1"/>
          </p:nvGrpSpPr>
          <p:grpSpPr>
            <a:xfrm>
              <a:off x="200025" y="0"/>
              <a:ext cx="475615" cy="611505"/>
              <a:chOff x="0" y="0"/>
              <a:chExt cx="527901" cy="688156"/>
            </a:xfrm>
          </p:grpSpPr>
          <p:sp>
            <p:nvSpPr>
              <p:cNvPr id="27" name="Freeform 26"/>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8" name="Oval 27"/>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0" name="Group 9"/>
            <p:cNvGrpSpPr>
              <a:grpSpLocks noChangeAspect="1"/>
            </p:cNvGrpSpPr>
            <p:nvPr userDrawn="1"/>
          </p:nvGrpSpPr>
          <p:grpSpPr>
            <a:xfrm>
              <a:off x="0" y="276225"/>
              <a:ext cx="475615" cy="611505"/>
              <a:chOff x="0" y="0"/>
              <a:chExt cx="527901" cy="688156"/>
            </a:xfrm>
          </p:grpSpPr>
          <p:sp>
            <p:nvSpPr>
              <p:cNvPr id="25" name="Freeform 24"/>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Oval 25"/>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4" name="Group 13"/>
            <p:cNvGrpSpPr>
              <a:grpSpLocks noChangeAspect="1"/>
            </p:cNvGrpSpPr>
            <p:nvPr userDrawn="1"/>
          </p:nvGrpSpPr>
          <p:grpSpPr>
            <a:xfrm>
              <a:off x="638175" y="28575"/>
              <a:ext cx="475615" cy="611505"/>
              <a:chOff x="0" y="0"/>
              <a:chExt cx="527901" cy="688156"/>
            </a:xfrm>
          </p:grpSpPr>
          <p:sp>
            <p:nvSpPr>
              <p:cNvPr id="23" name="Freeform 22"/>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Oval 23"/>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7" name="Group 16"/>
            <p:cNvGrpSpPr>
              <a:grpSpLocks noChangeAspect="1"/>
            </p:cNvGrpSpPr>
            <p:nvPr userDrawn="1"/>
          </p:nvGrpSpPr>
          <p:grpSpPr>
            <a:xfrm>
              <a:off x="513366" y="372023"/>
              <a:ext cx="475615" cy="571744"/>
              <a:chOff x="189206" y="32773"/>
              <a:chExt cx="527901" cy="643411"/>
            </a:xfrm>
          </p:grpSpPr>
          <p:sp>
            <p:nvSpPr>
              <p:cNvPr id="19" name="Freeform 18"/>
              <p:cNvSpPr/>
              <p:nvPr userDrawn="1"/>
            </p:nvSpPr>
            <p:spPr>
              <a:xfrm>
                <a:off x="189206" y="322666"/>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0" name="Oval 19"/>
              <p:cNvSpPr/>
              <p:nvPr userDrawn="1"/>
            </p:nvSpPr>
            <p:spPr>
              <a:xfrm>
                <a:off x="240537" y="32773"/>
                <a:ext cx="386499" cy="386499"/>
              </a:xfrm>
              <a:prstGeom prst="ellipse">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sp>
        <p:nvSpPr>
          <p:cNvPr id="2" name="Rounded Rectangular Callout 1"/>
          <p:cNvSpPr/>
          <p:nvPr/>
        </p:nvSpPr>
        <p:spPr>
          <a:xfrm>
            <a:off x="466052" y="1578046"/>
            <a:ext cx="2863600" cy="2229126"/>
          </a:xfrm>
          <a:prstGeom prst="wedgeRoundRectCallout">
            <a:avLst>
              <a:gd name="adj1" fmla="val 83182"/>
              <a:gd name="adj2" fmla="val 28306"/>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tx1"/>
                </a:solidFill>
              </a:rPr>
              <a:t>Hattie</a:t>
            </a:r>
            <a:endParaRPr lang="en-GB" dirty="0">
              <a:solidFill>
                <a:schemeClr val="tx1"/>
              </a:solidFill>
            </a:endParaRPr>
          </a:p>
          <a:p>
            <a:r>
              <a:rPr lang="en-GB" dirty="0">
                <a:solidFill>
                  <a:schemeClr val="tx1"/>
                </a:solidFill>
              </a:rPr>
              <a:t>The woods were a habitat for the wolves.  When the wolves disappeared the trees in the woods were no longer needed so they too disappeared</a:t>
            </a:r>
            <a:r>
              <a:rPr lang="en-GB" dirty="0"/>
              <a:t>.</a:t>
            </a:r>
          </a:p>
        </p:txBody>
      </p:sp>
      <p:sp>
        <p:nvSpPr>
          <p:cNvPr id="30" name="Rounded Rectangular Callout 29"/>
          <p:cNvSpPr/>
          <p:nvPr/>
        </p:nvSpPr>
        <p:spPr>
          <a:xfrm>
            <a:off x="6016488" y="3930814"/>
            <a:ext cx="2948000" cy="2335942"/>
          </a:xfrm>
          <a:prstGeom prst="wedgeRoundRectCallout">
            <a:avLst>
              <a:gd name="adj1" fmla="val -82048"/>
              <a:gd name="adj2" fmla="val -56906"/>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err="1">
                <a:solidFill>
                  <a:schemeClr val="tx1"/>
                </a:solidFill>
              </a:rPr>
              <a:t>Fynn</a:t>
            </a:r>
            <a:endParaRPr lang="en-GB" dirty="0">
              <a:solidFill>
                <a:schemeClr val="tx1"/>
              </a:solidFill>
            </a:endParaRPr>
          </a:p>
          <a:p>
            <a:r>
              <a:rPr lang="en-GB" dirty="0">
                <a:solidFill>
                  <a:schemeClr val="tx1"/>
                </a:solidFill>
              </a:rPr>
              <a:t>The wolves ate the herbivores.  If there are no wolves the number of herbivores would increase.  They would eat more plants until there were very few left.</a:t>
            </a:r>
          </a:p>
        </p:txBody>
      </p:sp>
      <p:sp>
        <p:nvSpPr>
          <p:cNvPr id="31" name="Rounded Rectangular Callout 30"/>
          <p:cNvSpPr/>
          <p:nvPr/>
        </p:nvSpPr>
        <p:spPr>
          <a:xfrm>
            <a:off x="354604" y="3904725"/>
            <a:ext cx="3010483" cy="2262604"/>
          </a:xfrm>
          <a:prstGeom prst="wedgeRoundRectCallout">
            <a:avLst>
              <a:gd name="adj1" fmla="val 73751"/>
              <a:gd name="adj2" fmla="val -53314"/>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tx1"/>
                </a:solidFill>
              </a:rPr>
              <a:t>Tyson</a:t>
            </a:r>
            <a:endParaRPr lang="en-GB" dirty="0">
              <a:solidFill>
                <a:schemeClr val="tx1"/>
              </a:solidFill>
            </a:endParaRPr>
          </a:p>
          <a:p>
            <a:r>
              <a:rPr lang="en-GB" dirty="0">
                <a:solidFill>
                  <a:schemeClr val="tx1"/>
                </a:solidFill>
              </a:rPr>
              <a:t>The faeces and dead bodies of the wolves would help provide nutrients for the plants to grow.  Without the nutrients the plants would also die.</a:t>
            </a:r>
          </a:p>
        </p:txBody>
      </p:sp>
      <p:sp>
        <p:nvSpPr>
          <p:cNvPr id="32" name="Rounded Rectangular Callout 31"/>
          <p:cNvSpPr/>
          <p:nvPr/>
        </p:nvSpPr>
        <p:spPr>
          <a:xfrm>
            <a:off x="5457402" y="1412864"/>
            <a:ext cx="3489304" cy="1754655"/>
          </a:xfrm>
          <a:prstGeom prst="wedgeRoundRectCallout">
            <a:avLst>
              <a:gd name="adj1" fmla="val -54103"/>
              <a:gd name="adj2" fmla="val 70036"/>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tx1"/>
                </a:solidFill>
              </a:rPr>
              <a:t>Saffron</a:t>
            </a:r>
            <a:endParaRPr lang="en-GB" dirty="0">
              <a:solidFill>
                <a:schemeClr val="tx1"/>
              </a:solidFill>
            </a:endParaRPr>
          </a:p>
          <a:p>
            <a:r>
              <a:rPr lang="en-GB" dirty="0">
                <a:solidFill>
                  <a:schemeClr val="tx1"/>
                </a:solidFill>
              </a:rPr>
              <a:t>The wolves would help spread seeds; this would help the plants reproduce. If there were no wolves this wouldn’t happen</a:t>
            </a:r>
            <a:r>
              <a:rPr lang="en-GB" dirty="0"/>
              <a:t>.</a:t>
            </a:r>
          </a:p>
        </p:txBody>
      </p:sp>
      <p:sp>
        <p:nvSpPr>
          <p:cNvPr id="33" name="Text Placeholder 3"/>
          <p:cNvSpPr txBox="1">
            <a:spLocks/>
          </p:cNvSpPr>
          <p:nvPr/>
        </p:nvSpPr>
        <p:spPr>
          <a:xfrm>
            <a:off x="354604" y="832586"/>
            <a:ext cx="8609883" cy="892698"/>
          </a:xfrm>
          <a:prstGeom prst="rect">
            <a:avLst/>
          </a:prstGeom>
        </p:spPr>
        <p:txBody>
          <a:bodyPr/>
          <a:lst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a:t>Some children talk about how they think the wolf population may have caused the plant population to decrease.</a:t>
            </a:r>
          </a:p>
          <a:p>
            <a:pPr marL="0" marR="0" lvl="0" indent="0" algn="l" defTabSz="914400" rtl="0" eaLnBrk="1" fontAlgn="auto" latinLnBrk="0" hangingPunct="1">
              <a:lnSpc>
                <a:spcPct val="100000"/>
              </a:lnSpc>
              <a:spcBef>
                <a:spcPct val="20000"/>
              </a:spcBef>
              <a:spcAft>
                <a:spcPts val="0"/>
              </a:spcAft>
              <a:buClrTx/>
              <a:buSzTx/>
              <a:buFont typeface="+mj-lt"/>
              <a:buNone/>
              <a:tabLst/>
              <a:defRPr/>
            </a:pPr>
            <a:endPar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14626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0" y="619302"/>
            <a:ext cx="9150889" cy="6212362"/>
          </a:xfrm>
          <a:prstGeom prst="rect">
            <a:avLst/>
          </a:prstGeom>
          <a:ln>
            <a:solidFill>
              <a:schemeClr val="bg1">
                <a:lumMod val="75000"/>
              </a:schemeClr>
            </a:solidFill>
          </a:ln>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The wolves of Yellowstone National Park</a:t>
            </a:r>
          </a:p>
        </p:txBody>
      </p:sp>
      <p:sp>
        <p:nvSpPr>
          <p:cNvPr id="33" name="TextBox 32"/>
          <p:cNvSpPr txBox="1"/>
          <p:nvPr/>
        </p:nvSpPr>
        <p:spPr>
          <a:xfrm>
            <a:off x="179705" y="954158"/>
            <a:ext cx="8748828" cy="2928730"/>
          </a:xfrm>
          <a:prstGeom prst="rect">
            <a:avLst/>
          </a:prstGeom>
          <a:solidFill>
            <a:srgbClr val="FAFAEA"/>
          </a:solidFill>
          <a:ln>
            <a:solidFill>
              <a:schemeClr val="tx2">
                <a:lumMod val="50000"/>
              </a:schemeClr>
            </a:solidFill>
          </a:ln>
        </p:spPr>
        <p:txBody>
          <a:bodyPr wrap="square" rtlCol="0">
            <a:noAutofit/>
          </a:bodyPr>
          <a:lstStyle/>
          <a:p>
            <a:r>
              <a:rPr lang="en-GB" b="1" dirty="0"/>
              <a:t>To talk about in your pair/group</a:t>
            </a:r>
            <a:endParaRPr lang="en-GB" dirty="0"/>
          </a:p>
          <a:p>
            <a:r>
              <a:rPr lang="en-GB" b="1" dirty="0"/>
              <a:t> </a:t>
            </a:r>
            <a:endParaRPr lang="en-GB" dirty="0"/>
          </a:p>
          <a:p>
            <a:pPr lvl="0"/>
            <a:r>
              <a:rPr lang="en-GB" dirty="0"/>
              <a:t>1.Who do you </a:t>
            </a:r>
            <a:r>
              <a:rPr lang="en-GB" b="1" dirty="0"/>
              <a:t>agree</a:t>
            </a:r>
            <a:r>
              <a:rPr lang="en-GB" dirty="0"/>
              <a:t> with?</a:t>
            </a:r>
          </a:p>
          <a:p>
            <a:r>
              <a:rPr lang="en-GB" dirty="0"/>
              <a:t> </a:t>
            </a:r>
          </a:p>
          <a:p>
            <a:pPr lvl="0"/>
            <a:r>
              <a:rPr lang="en-GB" dirty="0"/>
              <a:t>2.Who do you </a:t>
            </a:r>
            <a:r>
              <a:rPr lang="en-GB" b="1" dirty="0"/>
              <a:t>disagree</a:t>
            </a:r>
            <a:r>
              <a:rPr lang="en-GB" dirty="0"/>
              <a:t> with, and why?</a:t>
            </a:r>
          </a:p>
          <a:p>
            <a:r>
              <a:rPr lang="en-GB" dirty="0"/>
              <a:t> </a:t>
            </a:r>
          </a:p>
          <a:p>
            <a:pPr lvl="0"/>
            <a:r>
              <a:rPr lang="en-GB" dirty="0"/>
              <a:t>3. How would you explain the right ideas to these children?</a:t>
            </a:r>
          </a:p>
          <a:p>
            <a:br>
              <a:rPr lang="en-GB" dirty="0"/>
            </a:b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2939735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E6680483-FF26-4002-BC7F-0B0170BD9650}" vid="{7055BD5E-AB3B-4B43-A928-283E3672F5B0}"/>
    </a:ext>
  </a:extLst>
</a:theme>
</file>

<file path=docProps/app.xml><?xml version="1.0" encoding="utf-8"?>
<Properties xmlns="http://schemas.openxmlformats.org/officeDocument/2006/extended-properties" xmlns:vt="http://schemas.openxmlformats.org/officeDocument/2006/docPropsVTypes">
  <Template>.BEST_PowerPoint Template_June 2019</Template>
  <TotalTime>7</TotalTime>
  <Words>278</Words>
  <Application>Microsoft Office PowerPoint</Application>
  <PresentationFormat>On-screen Show (4:3)</PresentationFormat>
  <Paragraphs>22</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Verdana</vt:lpstr>
      <vt:lpstr>Office Theme</vt:lpstr>
      <vt:lpstr>PowerPoint Presentation</vt:lpstr>
      <vt:lpstr>PowerPoint Presentation</vt:lpstr>
      <vt:lpstr>PowerPoint Presentation</vt:lpstr>
    </vt:vector>
  </TitlesOfParts>
  <Company>University of York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elizabeth colley</dc:creator>
  <cp:lastModifiedBy>elizabeth colley</cp:lastModifiedBy>
  <cp:revision>1</cp:revision>
  <dcterms:created xsi:type="dcterms:W3CDTF">2020-02-17T21:42:00Z</dcterms:created>
  <dcterms:modified xsi:type="dcterms:W3CDTF">2020-02-17T21:49:15Z</dcterms:modified>
</cp:coreProperties>
</file>