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4" r:id="rId2"/>
    <p:sldId id="269" r:id="rId3"/>
    <p:sldId id="272" r:id="rId4"/>
    <p:sldId id="273"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53F"/>
    <a:srgbClr val="FAF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897059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694066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933217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22484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797556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6560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87AF6C-7182-4671-9606-DEF14C6BFFD2}" type="datetimeFigureOut">
              <a:rPr lang="en-GB" smtClean="0"/>
              <a:t>17/02/2020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00292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87AF6C-7182-4671-9606-DEF14C6BFFD2}" type="datetimeFigureOut">
              <a:rPr lang="en-GB" smtClean="0"/>
              <a:t>17/02/2020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40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7AF6C-7182-4671-9606-DEF14C6BFFD2}" type="datetimeFigureOut">
              <a:rPr lang="en-GB" smtClean="0"/>
              <a:t>17/02/2020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03775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32769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097188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AF6C-7182-4671-9606-DEF14C6BFFD2}" type="datetimeFigureOut">
              <a:rPr lang="en-GB" smtClean="0"/>
              <a:t>17/02/2020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CFBD7-7133-410F-8C6A-1E9B176115A6}" type="slidenum">
              <a:rPr lang="en-GB" smtClean="0"/>
              <a:t>‹#›</a:t>
            </a:fld>
            <a:endParaRPr lang="en-GB"/>
          </a:p>
        </p:txBody>
      </p:sp>
    </p:spTree>
    <p:extLst>
      <p:ext uri="{BB962C8B-B14F-4D97-AF65-F5344CB8AC3E}">
        <p14:creationId xmlns:p14="http://schemas.microsoft.com/office/powerpoint/2010/main" val="26411732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GB" dirty="0"/>
              <a:t>All change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517986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b="1" dirty="0"/>
              <a:t>Warmer weather causes chicks to go hungry</a:t>
            </a:r>
            <a:r>
              <a:rPr lang="en-GB" dirty="0"/>
              <a:t>.</a:t>
            </a:r>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endParaRPr lang="en-GB" dirty="0"/>
          </a:p>
          <a:p>
            <a:r>
              <a:rPr lang="en-GB" dirty="0"/>
              <a:t>Exeter, Edinburgh and Sheffield Universities have been studying the effect of climate change on bird populations.</a:t>
            </a:r>
          </a:p>
          <a:p>
            <a:r>
              <a:rPr lang="en-GB" dirty="0"/>
              <a:t>Their research suggest that warmer springs could cause some bird populations to fall.</a:t>
            </a:r>
          </a:p>
          <a:p>
            <a:r>
              <a:rPr lang="en-GB" dirty="0"/>
              <a:t> </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descr="Koolmeesje, Garden Bird, Nature, Great Tit">
            <a:extLst>
              <a:ext uri="{FF2B5EF4-FFF2-40B4-BE49-F238E27FC236}">
                <a16:creationId xmlns:a16="http://schemas.microsoft.com/office/drawing/2014/main" id="{378B74AB-AE07-4B00-A1A2-8B2D9D2D342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457739" y="1517483"/>
            <a:ext cx="5777948" cy="2193125"/>
          </a:xfrm>
          <a:prstGeom prst="rect">
            <a:avLst/>
          </a:prstGeom>
          <a:noFill/>
          <a:ln>
            <a:noFill/>
          </a:ln>
        </p:spPr>
      </p:pic>
    </p:spTree>
    <p:extLst>
      <p:ext uri="{BB962C8B-B14F-4D97-AF65-F5344CB8AC3E}">
        <p14:creationId xmlns:p14="http://schemas.microsoft.com/office/powerpoint/2010/main" val="2830113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GB" dirty="0"/>
              <a:t>All change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517986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Great tits, Blue tits and Pied flycatcher chicks feed on caterpillars soon after they hatch from their eggs, but the caterpillars they eat are maturing earlier each year, as spring gets earlier.  The caterpillars are only active for a few weeks, after this they fall from trees and become a pupa.</a:t>
            </a:r>
          </a:p>
          <a:p>
            <a:endParaRPr lang="en-GB" dirty="0"/>
          </a:p>
          <a:p>
            <a:r>
              <a:rPr lang="en-GB" dirty="0"/>
              <a:t>The researchers found that Great tits hatched on average two days later than the caterpillar peak, Blue tits were on average three days later and Pied flycatchers hatched 13 days too late.</a:t>
            </a:r>
          </a:p>
          <a:p>
            <a:endParaRPr lang="en-GB" dirty="0"/>
          </a:p>
          <a:p>
            <a:r>
              <a:rPr lang="en-GB" dirty="0"/>
              <a:t>It is important that the chicks hatch when the caterpillars are at their peak as this is when the chicks are at their hungriest.</a:t>
            </a:r>
          </a:p>
          <a:p>
            <a:r>
              <a:rPr lang="en-GB" dirty="0"/>
              <a:t> </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90547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GB" dirty="0"/>
              <a:t>All change</a:t>
            </a:r>
            <a:endParaRPr lang="en-GB" sz="2400" dirty="0"/>
          </a:p>
        </p:txBody>
      </p:sp>
      <p:grpSp>
        <p:nvGrpSpPr>
          <p:cNvPr id="8" name="Group 7"/>
          <p:cNvGrpSpPr/>
          <p:nvPr/>
        </p:nvGrpSpPr>
        <p:grpSpPr>
          <a:xfrm>
            <a:off x="3525032" y="3008454"/>
            <a:ext cx="1789349" cy="1570940"/>
            <a:chOff x="0" y="-53274"/>
            <a:chExt cx="1296964" cy="1091137"/>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821349" y="-53274"/>
              <a:ext cx="475615" cy="593620"/>
              <a:chOff x="203311" y="-92109"/>
              <a:chExt cx="527901" cy="668029"/>
            </a:xfrm>
          </p:grpSpPr>
          <p:sp>
            <p:nvSpPr>
              <p:cNvPr id="23" name="Freeform 22"/>
              <p:cNvSpPr/>
              <p:nvPr userDrawn="1"/>
            </p:nvSpPr>
            <p:spPr>
              <a:xfrm>
                <a:off x="203311" y="222402"/>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263597" y="-92109"/>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650994" y="438156"/>
              <a:ext cx="475615" cy="599707"/>
              <a:chOff x="-334652" y="85758"/>
              <a:chExt cx="527901" cy="674880"/>
            </a:xfrm>
          </p:grpSpPr>
          <p:sp>
            <p:nvSpPr>
              <p:cNvPr id="21" name="Freeform 20"/>
              <p:cNvSpPr/>
              <p:nvPr userDrawn="1"/>
            </p:nvSpPr>
            <p:spPr>
              <a:xfrm>
                <a:off x="-334652" y="407120"/>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263950" y="85758"/>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595592" y="1748624"/>
            <a:ext cx="2863600" cy="1336530"/>
          </a:xfrm>
          <a:prstGeom prst="wedgeRoundRectCallout">
            <a:avLst>
              <a:gd name="adj1" fmla="val 54027"/>
              <a:gd name="adj2" fmla="val 75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Denis</a:t>
            </a:r>
            <a:endParaRPr lang="en-GB" dirty="0">
              <a:solidFill>
                <a:schemeClr val="tx1"/>
              </a:solidFill>
            </a:endParaRPr>
          </a:p>
          <a:p>
            <a:r>
              <a:rPr lang="en-GB" dirty="0">
                <a:solidFill>
                  <a:schemeClr val="tx1"/>
                </a:solidFill>
              </a:rPr>
              <a:t>If the birds do not start to lay eggs earlier the population of birds will fall.</a:t>
            </a:r>
          </a:p>
          <a:p>
            <a:pPr algn="ct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Rounded Rectangular Callout 29"/>
          <p:cNvSpPr/>
          <p:nvPr/>
        </p:nvSpPr>
        <p:spPr>
          <a:xfrm>
            <a:off x="5999284" y="3690224"/>
            <a:ext cx="2392726" cy="2258777"/>
          </a:xfrm>
          <a:prstGeom prst="wedgeRoundRectCallout">
            <a:avLst>
              <a:gd name="adj1" fmla="val -94760"/>
              <a:gd name="adj2" fmla="val -30080"/>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Saffron</a:t>
            </a:r>
            <a:endParaRPr lang="en-GB" dirty="0">
              <a:solidFill>
                <a:schemeClr val="tx1"/>
              </a:solidFill>
            </a:endParaRPr>
          </a:p>
          <a:p>
            <a:r>
              <a:rPr lang="en-GB" dirty="0">
                <a:solidFill>
                  <a:schemeClr val="tx1"/>
                </a:solidFill>
              </a:rPr>
              <a:t>We can’t predict what will happen, we don’t know what will happen to the temperatures over in the future.</a:t>
            </a:r>
          </a:p>
        </p:txBody>
      </p:sp>
      <p:sp>
        <p:nvSpPr>
          <p:cNvPr id="31" name="Rounded Rectangular Callout 30"/>
          <p:cNvSpPr/>
          <p:nvPr/>
        </p:nvSpPr>
        <p:spPr>
          <a:xfrm>
            <a:off x="496347" y="3724142"/>
            <a:ext cx="2519271" cy="2224859"/>
          </a:xfrm>
          <a:prstGeom prst="wedgeRoundRectCallout">
            <a:avLst>
              <a:gd name="adj1" fmla="val 75417"/>
              <a:gd name="adj2" fmla="val -4275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Hattie</a:t>
            </a:r>
            <a:endParaRPr lang="en-GB" dirty="0">
              <a:solidFill>
                <a:schemeClr val="tx1"/>
              </a:solidFill>
            </a:endParaRPr>
          </a:p>
          <a:p>
            <a:r>
              <a:rPr lang="en-GB" dirty="0">
                <a:solidFill>
                  <a:schemeClr val="tx1"/>
                </a:solidFill>
              </a:rPr>
              <a:t>If the climate continues to change and the caterpillars hatch earlier each year the situation could worsen.</a:t>
            </a:r>
          </a:p>
        </p:txBody>
      </p:sp>
      <p:sp>
        <p:nvSpPr>
          <p:cNvPr id="32" name="Rounded Rectangular Callout 31"/>
          <p:cNvSpPr/>
          <p:nvPr/>
        </p:nvSpPr>
        <p:spPr>
          <a:xfrm>
            <a:off x="4658201" y="1334503"/>
            <a:ext cx="3145795" cy="1141742"/>
          </a:xfrm>
          <a:prstGeom prst="wedgeRoundRectCallout">
            <a:avLst>
              <a:gd name="adj1" fmla="val -31250"/>
              <a:gd name="adj2" fmla="val 112671"/>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Charlie</a:t>
            </a:r>
            <a:endParaRPr lang="en-GB" dirty="0">
              <a:solidFill>
                <a:schemeClr val="tx1"/>
              </a:solidFill>
            </a:endParaRPr>
          </a:p>
          <a:p>
            <a:r>
              <a:rPr lang="en-GB" dirty="0">
                <a:solidFill>
                  <a:schemeClr val="tx1"/>
                </a:solidFill>
              </a:rPr>
              <a:t>The birds could evolve and start laying eggs earlier.</a:t>
            </a:r>
          </a:p>
        </p:txBody>
      </p:sp>
      <p:sp>
        <p:nvSpPr>
          <p:cNvPr id="33" name="Text Placeholder 3"/>
          <p:cNvSpPr txBox="1">
            <a:spLocks/>
          </p:cNvSpPr>
          <p:nvPr/>
        </p:nvSpPr>
        <p:spPr>
          <a:xfrm>
            <a:off x="354604" y="832586"/>
            <a:ext cx="8609883"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GB" dirty="0"/>
              <a:t>Some children talk about what may happen in the future to the birds in the article</a:t>
            </a: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4626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3807"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GB" dirty="0"/>
              <a:t>All change</a:t>
            </a:r>
            <a:endParaRPr lang="en-GB" sz="2800" dirty="0"/>
          </a:p>
        </p:txBody>
      </p:sp>
      <p:sp>
        <p:nvSpPr>
          <p:cNvPr id="33" name="TextBox 32"/>
          <p:cNvSpPr txBox="1"/>
          <p:nvPr/>
        </p:nvSpPr>
        <p:spPr>
          <a:xfrm>
            <a:off x="197586" y="1126436"/>
            <a:ext cx="8748828" cy="4813254"/>
          </a:xfrm>
          <a:prstGeom prst="rect">
            <a:avLst/>
          </a:prstGeom>
          <a:solidFill>
            <a:srgbClr val="FAFAEA"/>
          </a:solidFill>
          <a:ln>
            <a:solidFill>
              <a:schemeClr val="tx2">
                <a:lumMod val="50000"/>
              </a:schemeClr>
            </a:solidFill>
          </a:ln>
        </p:spPr>
        <p:txBody>
          <a:bodyPr wrap="square" rtlCol="0">
            <a:noAutofit/>
          </a:bodyPr>
          <a:lstStyle/>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b="1" dirty="0"/>
              <a:t>To talk about in your group</a:t>
            </a:r>
            <a:endParaRPr lang="en-GB" dirty="0"/>
          </a:p>
          <a:p>
            <a:r>
              <a:rPr lang="en-GB" b="1" dirty="0"/>
              <a:t> </a:t>
            </a:r>
            <a:endParaRPr lang="en-GB" dirty="0"/>
          </a:p>
          <a:p>
            <a:pPr lvl="0"/>
            <a:r>
              <a:rPr lang="en-GB" dirty="0"/>
              <a:t>1.Which population has the changing environmental condition had a positive effect on?</a:t>
            </a:r>
          </a:p>
          <a:p>
            <a:r>
              <a:rPr lang="en-GB" dirty="0"/>
              <a:t> </a:t>
            </a:r>
          </a:p>
          <a:p>
            <a:pPr lvl="0"/>
            <a:r>
              <a:rPr lang="en-GB" dirty="0"/>
              <a:t>2.Which population has the changing environmental conditions had a negative effect on?</a:t>
            </a:r>
          </a:p>
          <a:p>
            <a:r>
              <a:rPr lang="en-GB" dirty="0"/>
              <a:t> </a:t>
            </a:r>
          </a:p>
          <a:p>
            <a:pPr lvl="0"/>
            <a:r>
              <a:rPr lang="en-GB" dirty="0"/>
              <a:t>3.Which student considers if the situation will worsen?</a:t>
            </a:r>
          </a:p>
          <a:p>
            <a:r>
              <a:rPr lang="en-GB" dirty="0"/>
              <a:t> </a:t>
            </a:r>
          </a:p>
          <a:p>
            <a:pPr lvl="0"/>
            <a:r>
              <a:rPr lang="en-GB" dirty="0"/>
              <a:t>4.Which student suggests a way in which the situation could resolve?</a:t>
            </a:r>
          </a:p>
          <a:p>
            <a:r>
              <a:rPr lang="en-GB" dirty="0"/>
              <a:t> </a:t>
            </a:r>
          </a:p>
          <a:p>
            <a:pPr lvl="0"/>
            <a:r>
              <a:rPr lang="en-GB" dirty="0"/>
              <a:t>5.Which student considers the future in terms of uncertainty?</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293973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6680483-FF26-4002-BC7F-0B0170BD9650}" vid="{7055BD5E-AB3B-4B43-A928-283E3672F5B0}"/>
    </a:ext>
  </a:extLst>
</a:theme>
</file>

<file path=docProps/app.xml><?xml version="1.0" encoding="utf-8"?>
<Properties xmlns="http://schemas.openxmlformats.org/officeDocument/2006/extended-properties" xmlns:vt="http://schemas.openxmlformats.org/officeDocument/2006/docPropsVTypes">
  <Template>.BEST_PowerPoint Template_June 2019</Template>
  <TotalTime>7</TotalTime>
  <Words>330</Words>
  <Application>Microsoft Office PowerPoint</Application>
  <PresentationFormat>On-screen Show (4:3)</PresentationFormat>
  <Paragraphs>42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colley</dc:creator>
  <cp:lastModifiedBy>elizabeth colley</cp:lastModifiedBy>
  <cp:revision>1</cp:revision>
  <dcterms:created xsi:type="dcterms:W3CDTF">2020-02-17T21:25:38Z</dcterms:created>
  <dcterms:modified xsi:type="dcterms:W3CDTF">2020-02-17T21:33:08Z</dcterms:modified>
</cp:coreProperties>
</file>