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9" r:id="rId2"/>
    <p:sldId id="284" r:id="rId3"/>
    <p:sldId id="285"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253F"/>
    <a:srgbClr val="FAF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135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987AF6C-7182-4671-9606-DEF14C6BFFD2}" type="datetimeFigureOut">
              <a:rPr lang="en-GB" smtClean="0"/>
              <a:t>18/02/2020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28970593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87AF6C-7182-4671-9606-DEF14C6BFFD2}" type="datetimeFigureOut">
              <a:rPr lang="en-GB" smtClean="0"/>
              <a:t>18/02/2020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16940662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87AF6C-7182-4671-9606-DEF14C6BFFD2}" type="datetimeFigureOut">
              <a:rPr lang="en-GB" smtClean="0"/>
              <a:t>18/02/2020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29332175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87AF6C-7182-4671-9606-DEF14C6BFFD2}" type="datetimeFigureOut">
              <a:rPr lang="en-GB" smtClean="0"/>
              <a:t>18/02/2020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22248403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987AF6C-7182-4671-9606-DEF14C6BFFD2}" type="datetimeFigureOut">
              <a:rPr lang="en-GB" smtClean="0"/>
              <a:t>18/02/2020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1797556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87AF6C-7182-4671-9606-DEF14C6BFFD2}" type="datetimeFigureOut">
              <a:rPr lang="en-GB" smtClean="0"/>
              <a:t>18/02/2020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65604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987AF6C-7182-4671-9606-DEF14C6BFFD2}" type="datetimeFigureOut">
              <a:rPr lang="en-GB" smtClean="0"/>
              <a:t>18/02/2020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10029217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987AF6C-7182-4671-9606-DEF14C6BFFD2}" type="datetimeFigureOut">
              <a:rPr lang="en-GB" smtClean="0"/>
              <a:t>18/02/2020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440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87AF6C-7182-4671-9606-DEF14C6BFFD2}" type="datetimeFigureOut">
              <a:rPr lang="en-GB" smtClean="0"/>
              <a:t>18/02/2020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40377574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987AF6C-7182-4671-9606-DEF14C6BFFD2}" type="datetimeFigureOut">
              <a:rPr lang="en-GB" smtClean="0"/>
              <a:t>18/02/2020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3276931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987AF6C-7182-4671-9606-DEF14C6BFFD2}" type="datetimeFigureOut">
              <a:rPr lang="en-GB" smtClean="0"/>
              <a:t>18/02/2020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2097188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87AF6C-7182-4671-9606-DEF14C6BFFD2}" type="datetimeFigureOut">
              <a:rPr lang="en-GB" smtClean="0"/>
              <a:t>18/02/2020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0CFBD7-7133-410F-8C6A-1E9B176115A6}" type="slidenum">
              <a:rPr lang="en-GB" smtClean="0"/>
              <a:t>‹#›</a:t>
            </a:fld>
            <a:endParaRPr lang="en-GB"/>
          </a:p>
        </p:txBody>
      </p:sp>
    </p:spTree>
    <p:extLst>
      <p:ext uri="{BB962C8B-B14F-4D97-AF65-F5344CB8AC3E}">
        <p14:creationId xmlns:p14="http://schemas.microsoft.com/office/powerpoint/2010/main" val="26411732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6889" y="64563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Reindeer on Saint Paul Island</a:t>
            </a:r>
          </a:p>
        </p:txBody>
      </p:sp>
      <p:sp>
        <p:nvSpPr>
          <p:cNvPr id="12" name="Text Placeholder 16"/>
          <p:cNvSpPr txBox="1">
            <a:spLocks/>
          </p:cNvSpPr>
          <p:nvPr/>
        </p:nvSpPr>
        <p:spPr>
          <a:xfrm>
            <a:off x="457200" y="863125"/>
            <a:ext cx="8285163" cy="5087101"/>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5" name="Picture 4" descr="Reindeer, Animal, Pole, North, Silhouette, Christmas">
            <a:extLst>
              <a:ext uri="{FF2B5EF4-FFF2-40B4-BE49-F238E27FC236}">
                <a16:creationId xmlns:a16="http://schemas.microsoft.com/office/drawing/2014/main" id="{220FD8ED-401B-463F-94DB-8D93326D274A}"/>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38330" y="907774"/>
            <a:ext cx="1934818" cy="2235362"/>
          </a:xfrm>
          <a:prstGeom prst="rect">
            <a:avLst/>
          </a:prstGeom>
          <a:noFill/>
          <a:ln>
            <a:noFill/>
          </a:ln>
        </p:spPr>
      </p:pic>
      <p:sp>
        <p:nvSpPr>
          <p:cNvPr id="2" name="Rectangle 1">
            <a:extLst>
              <a:ext uri="{FF2B5EF4-FFF2-40B4-BE49-F238E27FC236}">
                <a16:creationId xmlns:a16="http://schemas.microsoft.com/office/drawing/2014/main" id="{593EABDE-86CD-4102-8DAC-F1A3F3DFBD19}"/>
              </a:ext>
            </a:extLst>
          </p:cNvPr>
          <p:cNvSpPr/>
          <p:nvPr/>
        </p:nvSpPr>
        <p:spPr>
          <a:xfrm>
            <a:off x="235075" y="3403925"/>
            <a:ext cx="8507288" cy="1315745"/>
          </a:xfrm>
          <a:prstGeom prst="rect">
            <a:avLst/>
          </a:prstGeom>
        </p:spPr>
        <p:txBody>
          <a:bodyPr wrap="square">
            <a:spAutoFit/>
          </a:bodyPr>
          <a:lstStyle/>
          <a:p>
            <a:pPr algn="ctr">
              <a:spcAft>
                <a:spcPts val="900"/>
              </a:spcAft>
            </a:pPr>
            <a:r>
              <a:rPr lang="en-GB" dirty="0">
                <a:latin typeface="Calibri" panose="020F0502020204030204" pitchFamily="34" charset="0"/>
                <a:ea typeface="Calibri" panose="020F0502020204030204" pitchFamily="34" charset="0"/>
                <a:cs typeface="Arial" panose="020B0604020202020204" pitchFamily="34" charset="0"/>
              </a:rPr>
              <a:t> </a:t>
            </a:r>
          </a:p>
          <a:p>
            <a:r>
              <a:rPr lang="en-GB" dirty="0">
                <a:latin typeface="Calibri" panose="020F0502020204030204" pitchFamily="34" charset="0"/>
                <a:ea typeface="Calibri" panose="020F0502020204030204" pitchFamily="34" charset="0"/>
                <a:cs typeface="Arial" panose="020B0604020202020204" pitchFamily="34" charset="0"/>
              </a:rPr>
              <a:t>Saint Paul Island is a small island near Alaska. In 1911 scientists released 25 reindeer on the island.  The reindeer had no predator on the island.  Each year, from 1911 until 1984 the scientists counted the number of reindeer. </a:t>
            </a:r>
            <a:endParaRPr lang="en-GB" dirty="0"/>
          </a:p>
        </p:txBody>
      </p:sp>
    </p:spTree>
    <p:extLst>
      <p:ext uri="{BB962C8B-B14F-4D97-AF65-F5344CB8AC3E}">
        <p14:creationId xmlns:p14="http://schemas.microsoft.com/office/powerpoint/2010/main" val="27905471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6889" y="69321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Reindeer on Saint Paul Island</a:t>
            </a:r>
          </a:p>
        </p:txBody>
      </p:sp>
      <p:sp>
        <p:nvSpPr>
          <p:cNvPr id="12" name="Text Placeholder 16"/>
          <p:cNvSpPr txBox="1">
            <a:spLocks/>
          </p:cNvSpPr>
          <p:nvPr/>
        </p:nvSpPr>
        <p:spPr>
          <a:xfrm>
            <a:off x="457200" y="863125"/>
            <a:ext cx="8285163" cy="5087101"/>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593EABDE-86CD-4102-8DAC-F1A3F3DFBD19}"/>
              </a:ext>
            </a:extLst>
          </p:cNvPr>
          <p:cNvSpPr/>
          <p:nvPr/>
        </p:nvSpPr>
        <p:spPr>
          <a:xfrm>
            <a:off x="235075" y="3403925"/>
            <a:ext cx="8507288" cy="369332"/>
          </a:xfrm>
          <a:prstGeom prst="rect">
            <a:avLst/>
          </a:prstGeom>
        </p:spPr>
        <p:txBody>
          <a:bodyPr wrap="square">
            <a:spAutoFit/>
          </a:bodyPr>
          <a:lstStyle/>
          <a:p>
            <a:pPr algn="ctr">
              <a:spcAft>
                <a:spcPts val="900"/>
              </a:spcAft>
            </a:pPr>
            <a:r>
              <a:rPr lang="en-GB" dirty="0">
                <a:latin typeface="Calibri" panose="020F0502020204030204" pitchFamily="34" charset="0"/>
                <a:ea typeface="Calibri" panose="020F0502020204030204" pitchFamily="34" charset="0"/>
                <a:cs typeface="Arial" panose="020B0604020202020204" pitchFamily="34" charset="0"/>
              </a:rPr>
              <a:t> </a:t>
            </a:r>
          </a:p>
        </p:txBody>
      </p:sp>
      <p:sp>
        <p:nvSpPr>
          <p:cNvPr id="3" name="Rectangle 2">
            <a:extLst>
              <a:ext uri="{FF2B5EF4-FFF2-40B4-BE49-F238E27FC236}">
                <a16:creationId xmlns:a16="http://schemas.microsoft.com/office/drawing/2014/main" id="{9A3E2CB8-4BDE-48F3-B01A-9B2BDB492EE1}"/>
              </a:ext>
            </a:extLst>
          </p:cNvPr>
          <p:cNvSpPr/>
          <p:nvPr/>
        </p:nvSpPr>
        <p:spPr>
          <a:xfrm>
            <a:off x="143751" y="907774"/>
            <a:ext cx="3664529" cy="369332"/>
          </a:xfrm>
          <a:prstGeom prst="rect">
            <a:avLst/>
          </a:prstGeom>
        </p:spPr>
        <p:txBody>
          <a:bodyPr wrap="none">
            <a:spAutoFit/>
          </a:bodyPr>
          <a:lstStyle/>
          <a:p>
            <a:r>
              <a:rPr lang="en-GB" dirty="0">
                <a:latin typeface="Calibri" panose="020F0502020204030204" pitchFamily="34" charset="0"/>
                <a:ea typeface="Calibri" panose="020F0502020204030204" pitchFamily="34" charset="0"/>
                <a:cs typeface="Arial" panose="020B0604020202020204" pitchFamily="34" charset="0"/>
              </a:rPr>
              <a:t>The data is shown in the table below.</a:t>
            </a:r>
            <a:endParaRPr lang="en-GB" dirty="0"/>
          </a:p>
        </p:txBody>
      </p:sp>
      <p:graphicFrame>
        <p:nvGraphicFramePr>
          <p:cNvPr id="4" name="Table 3">
            <a:extLst>
              <a:ext uri="{FF2B5EF4-FFF2-40B4-BE49-F238E27FC236}">
                <a16:creationId xmlns:a16="http://schemas.microsoft.com/office/drawing/2014/main" id="{D1E4E19C-160E-4DA5-B433-CB13CE2D693D}"/>
              </a:ext>
            </a:extLst>
          </p:cNvPr>
          <p:cNvGraphicFramePr>
            <a:graphicFrameLocks noGrp="1"/>
          </p:cNvGraphicFramePr>
          <p:nvPr>
            <p:extLst>
              <p:ext uri="{D42A27DB-BD31-4B8C-83A1-F6EECF244321}">
                <p14:modId xmlns:p14="http://schemas.microsoft.com/office/powerpoint/2010/main" val="3960578233"/>
              </p:ext>
            </p:extLst>
          </p:nvPr>
        </p:nvGraphicFramePr>
        <p:xfrm>
          <a:off x="2464904" y="1494593"/>
          <a:ext cx="3498574" cy="4243600"/>
        </p:xfrm>
        <a:graphic>
          <a:graphicData uri="http://schemas.openxmlformats.org/drawingml/2006/table">
            <a:tbl>
              <a:tblPr firstRow="1" firstCol="1" bandRow="1">
                <a:tableStyleId>{5C22544A-7EE6-4342-B048-85BDC9FD1C3A}</a:tableStyleId>
              </a:tblPr>
              <a:tblGrid>
                <a:gridCol w="1163720">
                  <a:extLst>
                    <a:ext uri="{9D8B030D-6E8A-4147-A177-3AD203B41FA5}">
                      <a16:colId xmlns:a16="http://schemas.microsoft.com/office/drawing/2014/main" val="2554033259"/>
                    </a:ext>
                  </a:extLst>
                </a:gridCol>
                <a:gridCol w="2334854">
                  <a:extLst>
                    <a:ext uri="{9D8B030D-6E8A-4147-A177-3AD203B41FA5}">
                      <a16:colId xmlns:a16="http://schemas.microsoft.com/office/drawing/2014/main" val="3279696650"/>
                    </a:ext>
                  </a:extLst>
                </a:gridCol>
              </a:tblGrid>
              <a:tr h="1060900">
                <a:tc>
                  <a:txBody>
                    <a:bodyPr/>
                    <a:lstStyle/>
                    <a:p>
                      <a:pPr>
                        <a:spcAft>
                          <a:spcPts val="900"/>
                        </a:spcAft>
                      </a:pPr>
                      <a:r>
                        <a:rPr lang="en-GB" sz="1800">
                          <a:effectLst/>
                        </a:rPr>
                        <a:t>Year</a:t>
                      </a:r>
                      <a:endParaRPr lang="en-GB"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spcAft>
                          <a:spcPts val="900"/>
                        </a:spcAft>
                      </a:pPr>
                      <a:r>
                        <a:rPr lang="en-GB" sz="1800" dirty="0">
                          <a:effectLst/>
                        </a:rPr>
                        <a:t>Approximate number of reindeer on Saint Paul Island</a:t>
                      </a:r>
                      <a:endParaRPr lang="en-GB"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475292305"/>
                  </a:ext>
                </a:extLst>
              </a:tr>
              <a:tr h="530450">
                <a:tc>
                  <a:txBody>
                    <a:bodyPr/>
                    <a:lstStyle/>
                    <a:p>
                      <a:pPr>
                        <a:spcAft>
                          <a:spcPts val="900"/>
                        </a:spcAft>
                      </a:pPr>
                      <a:r>
                        <a:rPr lang="en-GB" sz="1800">
                          <a:effectLst/>
                        </a:rPr>
                        <a:t>1911</a:t>
                      </a:r>
                      <a:endParaRPr lang="en-GB"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900"/>
                        </a:spcAft>
                      </a:pPr>
                      <a:r>
                        <a:rPr lang="en-GB" sz="1800" dirty="0">
                          <a:effectLst/>
                        </a:rPr>
                        <a:t>11</a:t>
                      </a:r>
                      <a:endParaRPr lang="en-GB"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822114559"/>
                  </a:ext>
                </a:extLst>
              </a:tr>
              <a:tr h="530450">
                <a:tc>
                  <a:txBody>
                    <a:bodyPr/>
                    <a:lstStyle/>
                    <a:p>
                      <a:pPr>
                        <a:spcAft>
                          <a:spcPts val="900"/>
                        </a:spcAft>
                      </a:pPr>
                      <a:r>
                        <a:rPr lang="en-GB" sz="1800">
                          <a:effectLst/>
                        </a:rPr>
                        <a:t>1920</a:t>
                      </a:r>
                      <a:endParaRPr lang="en-GB"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900"/>
                        </a:spcAft>
                      </a:pPr>
                      <a:r>
                        <a:rPr lang="en-GB" sz="1800" dirty="0">
                          <a:effectLst/>
                        </a:rPr>
                        <a:t>300</a:t>
                      </a:r>
                      <a:endParaRPr lang="en-GB"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038419705"/>
                  </a:ext>
                </a:extLst>
              </a:tr>
              <a:tr h="530450">
                <a:tc>
                  <a:txBody>
                    <a:bodyPr/>
                    <a:lstStyle/>
                    <a:p>
                      <a:pPr>
                        <a:spcAft>
                          <a:spcPts val="900"/>
                        </a:spcAft>
                      </a:pPr>
                      <a:r>
                        <a:rPr lang="en-GB" sz="1800">
                          <a:effectLst/>
                        </a:rPr>
                        <a:t>1930</a:t>
                      </a:r>
                      <a:endParaRPr lang="en-GB"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900"/>
                        </a:spcAft>
                      </a:pPr>
                      <a:r>
                        <a:rPr lang="en-GB" sz="1800" dirty="0">
                          <a:effectLst/>
                        </a:rPr>
                        <a:t>410</a:t>
                      </a:r>
                      <a:endParaRPr lang="en-GB"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912157108"/>
                  </a:ext>
                </a:extLst>
              </a:tr>
              <a:tr h="530450">
                <a:tc>
                  <a:txBody>
                    <a:bodyPr/>
                    <a:lstStyle/>
                    <a:p>
                      <a:pPr>
                        <a:spcAft>
                          <a:spcPts val="900"/>
                        </a:spcAft>
                      </a:pPr>
                      <a:r>
                        <a:rPr lang="en-GB" sz="1800">
                          <a:effectLst/>
                        </a:rPr>
                        <a:t>1938</a:t>
                      </a:r>
                      <a:endParaRPr lang="en-GB"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900"/>
                        </a:spcAft>
                      </a:pPr>
                      <a:r>
                        <a:rPr lang="en-GB" sz="1800" dirty="0">
                          <a:effectLst/>
                        </a:rPr>
                        <a:t>2046</a:t>
                      </a:r>
                      <a:endParaRPr lang="en-GB"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927196733"/>
                  </a:ext>
                </a:extLst>
              </a:tr>
              <a:tr h="530450">
                <a:tc>
                  <a:txBody>
                    <a:bodyPr/>
                    <a:lstStyle/>
                    <a:p>
                      <a:pPr>
                        <a:spcAft>
                          <a:spcPts val="900"/>
                        </a:spcAft>
                      </a:pPr>
                      <a:r>
                        <a:rPr lang="en-GB" sz="1800">
                          <a:effectLst/>
                        </a:rPr>
                        <a:t>1940</a:t>
                      </a:r>
                      <a:endParaRPr lang="en-GB"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900"/>
                        </a:spcAft>
                      </a:pPr>
                      <a:r>
                        <a:rPr lang="en-GB" sz="1800" dirty="0">
                          <a:effectLst/>
                        </a:rPr>
                        <a:t>1180</a:t>
                      </a:r>
                      <a:endParaRPr lang="en-GB"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452739818"/>
                  </a:ext>
                </a:extLst>
              </a:tr>
              <a:tr h="530450">
                <a:tc>
                  <a:txBody>
                    <a:bodyPr/>
                    <a:lstStyle/>
                    <a:p>
                      <a:pPr>
                        <a:spcAft>
                          <a:spcPts val="900"/>
                        </a:spcAft>
                      </a:pPr>
                      <a:r>
                        <a:rPr lang="en-GB" sz="1800">
                          <a:effectLst/>
                        </a:rPr>
                        <a:t>1948</a:t>
                      </a:r>
                      <a:endParaRPr lang="en-GB"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900"/>
                        </a:spcAft>
                      </a:pPr>
                      <a:r>
                        <a:rPr lang="en-GB" sz="1800" dirty="0">
                          <a:effectLst/>
                        </a:rPr>
                        <a:t>8</a:t>
                      </a:r>
                      <a:endParaRPr lang="en-GB"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511491992"/>
                  </a:ext>
                </a:extLst>
              </a:tr>
            </a:tbl>
          </a:graphicData>
        </a:graphic>
      </p:graphicFrame>
    </p:spTree>
    <p:extLst>
      <p:ext uri="{BB962C8B-B14F-4D97-AF65-F5344CB8AC3E}">
        <p14:creationId xmlns:p14="http://schemas.microsoft.com/office/powerpoint/2010/main" val="28831111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Reindeer on Saint Paul Island</a:t>
            </a:r>
          </a:p>
        </p:txBody>
      </p:sp>
      <p:sp>
        <p:nvSpPr>
          <p:cNvPr id="12" name="Text Placeholder 16"/>
          <p:cNvSpPr txBox="1">
            <a:spLocks/>
          </p:cNvSpPr>
          <p:nvPr/>
        </p:nvSpPr>
        <p:spPr>
          <a:xfrm>
            <a:off x="457200" y="863125"/>
            <a:ext cx="8285163" cy="5087101"/>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3" name="Rectangle 2">
            <a:extLst>
              <a:ext uri="{FF2B5EF4-FFF2-40B4-BE49-F238E27FC236}">
                <a16:creationId xmlns:a16="http://schemas.microsoft.com/office/drawing/2014/main" id="{72B6341F-5CE7-4C77-9A45-47E16584D595}"/>
              </a:ext>
            </a:extLst>
          </p:cNvPr>
          <p:cNvSpPr/>
          <p:nvPr/>
        </p:nvSpPr>
        <p:spPr>
          <a:xfrm>
            <a:off x="457200" y="863124"/>
            <a:ext cx="8507288" cy="3901068"/>
          </a:xfrm>
          <a:prstGeom prst="rect">
            <a:avLst/>
          </a:prstGeom>
        </p:spPr>
        <p:txBody>
          <a:bodyPr wrap="square">
            <a:spAutoFit/>
          </a:bodyPr>
          <a:lstStyle/>
          <a:p>
            <a:pPr>
              <a:spcAft>
                <a:spcPts val="900"/>
              </a:spcAft>
            </a:pPr>
            <a:r>
              <a:rPr lang="en-GB" b="1" dirty="0">
                <a:latin typeface="Calibri" panose="020F0502020204030204" pitchFamily="34" charset="0"/>
                <a:ea typeface="Calibri" panose="020F0502020204030204" pitchFamily="34" charset="0"/>
                <a:cs typeface="Arial" panose="020B0604020202020204" pitchFamily="34" charset="0"/>
              </a:rPr>
              <a:t>To do</a:t>
            </a:r>
            <a:endParaRPr lang="en-GB" dirty="0">
              <a:latin typeface="Calibri" panose="020F0502020204030204" pitchFamily="34" charset="0"/>
              <a:ea typeface="Calibri" panose="020F0502020204030204" pitchFamily="34" charset="0"/>
              <a:cs typeface="Arial" panose="020B0604020202020204" pitchFamily="34" charset="0"/>
            </a:endParaRPr>
          </a:p>
          <a:p>
            <a:pPr>
              <a:spcAft>
                <a:spcPts val="900"/>
              </a:spcAft>
            </a:pPr>
            <a:r>
              <a:rPr lang="en-GB" dirty="0">
                <a:latin typeface="Calibri" panose="020F0502020204030204" pitchFamily="34" charset="0"/>
                <a:ea typeface="Calibri" panose="020F0502020204030204" pitchFamily="34" charset="0"/>
                <a:cs typeface="Arial" panose="020B0604020202020204" pitchFamily="34" charset="0"/>
              </a:rPr>
              <a:t>Study the data above.</a:t>
            </a:r>
          </a:p>
          <a:p>
            <a:pPr marL="342900" lvl="0" indent="-342900">
              <a:spcAft>
                <a:spcPts val="900"/>
              </a:spcAft>
              <a:buFont typeface="+mj-lt"/>
              <a:buAutoNum type="arabicPeriod"/>
            </a:pPr>
            <a:r>
              <a:rPr lang="en-GB" dirty="0">
                <a:latin typeface="Calibri" panose="020F0502020204030204" pitchFamily="34" charset="0"/>
                <a:ea typeface="Calibri" panose="020F0502020204030204" pitchFamily="34" charset="0"/>
                <a:cs typeface="Arial" panose="020B0604020202020204" pitchFamily="34" charset="0"/>
              </a:rPr>
              <a:t>Plot a line graph of the data.</a:t>
            </a:r>
          </a:p>
          <a:p>
            <a:pPr>
              <a:spcAft>
                <a:spcPts val="900"/>
              </a:spcAft>
            </a:pPr>
            <a:r>
              <a:rPr lang="en-GB" dirty="0">
                <a:latin typeface="Calibri" panose="020F0502020204030204" pitchFamily="34" charset="0"/>
                <a:ea typeface="Calibri" panose="020F0502020204030204" pitchFamily="34" charset="0"/>
                <a:cs typeface="Arial" panose="020B0604020202020204" pitchFamily="34" charset="0"/>
              </a:rPr>
              <a:t> </a:t>
            </a:r>
          </a:p>
          <a:p>
            <a:pPr>
              <a:spcAft>
                <a:spcPts val="900"/>
              </a:spcAft>
            </a:pPr>
            <a:endParaRPr lang="en-GB" dirty="0">
              <a:latin typeface="Calibri" panose="020F0502020204030204" pitchFamily="34" charset="0"/>
              <a:ea typeface="Calibri" panose="020F0502020204030204" pitchFamily="34" charset="0"/>
              <a:cs typeface="Arial" panose="020B0604020202020204" pitchFamily="34" charset="0"/>
            </a:endParaRPr>
          </a:p>
          <a:p>
            <a:pPr>
              <a:spcAft>
                <a:spcPts val="900"/>
              </a:spcAft>
            </a:pPr>
            <a:r>
              <a:rPr lang="en-GB" b="1" dirty="0">
                <a:latin typeface="Calibri" panose="020F0502020204030204" pitchFamily="34" charset="0"/>
                <a:ea typeface="Calibri" panose="020F0502020204030204" pitchFamily="34" charset="0"/>
                <a:cs typeface="Arial" panose="020B0604020202020204" pitchFamily="34" charset="0"/>
              </a:rPr>
              <a:t>To answer</a:t>
            </a:r>
            <a:endParaRPr lang="en-GB" dirty="0">
              <a:latin typeface="Calibri" panose="020F0502020204030204" pitchFamily="34" charset="0"/>
              <a:ea typeface="Calibri" panose="020F0502020204030204" pitchFamily="34" charset="0"/>
              <a:cs typeface="Arial" panose="020B0604020202020204" pitchFamily="34" charset="0"/>
            </a:endParaRPr>
          </a:p>
          <a:p>
            <a:pPr marL="342900" lvl="0" indent="-342900">
              <a:spcAft>
                <a:spcPts val="900"/>
              </a:spcAft>
              <a:buFont typeface="+mj-lt"/>
              <a:buAutoNum type="arabicPeriod"/>
            </a:pPr>
            <a:r>
              <a:rPr lang="en-GB" dirty="0">
                <a:latin typeface="Calibri" panose="020F0502020204030204" pitchFamily="34" charset="0"/>
                <a:ea typeface="Calibri" panose="020F0502020204030204" pitchFamily="34" charset="0"/>
                <a:cs typeface="Arial" panose="020B0604020202020204" pitchFamily="34" charset="0"/>
              </a:rPr>
              <a:t>Describe in detail what happens to the reindeer population from 1911 to 1948.</a:t>
            </a:r>
          </a:p>
          <a:p>
            <a:pPr lvl="0">
              <a:spcAft>
                <a:spcPts val="900"/>
              </a:spcAft>
            </a:pPr>
            <a:endParaRPr lang="en-GB" dirty="0">
              <a:latin typeface="Calibri" panose="020F0502020204030204" pitchFamily="34" charset="0"/>
              <a:ea typeface="Calibri" panose="020F0502020204030204" pitchFamily="34" charset="0"/>
              <a:cs typeface="Arial" panose="020B0604020202020204" pitchFamily="34" charset="0"/>
            </a:endParaRPr>
          </a:p>
          <a:p>
            <a:pPr>
              <a:spcAft>
                <a:spcPts val="900"/>
              </a:spcAft>
            </a:pPr>
            <a:r>
              <a:rPr lang="en-GB" b="1" dirty="0">
                <a:latin typeface="Calibri" panose="020F0502020204030204" pitchFamily="34" charset="0"/>
                <a:ea typeface="Calibri" panose="020F0502020204030204" pitchFamily="34" charset="0"/>
                <a:cs typeface="Arial" panose="020B0604020202020204" pitchFamily="34" charset="0"/>
              </a:rPr>
              <a:t>2.</a:t>
            </a:r>
            <a:r>
              <a:rPr lang="en-GB" dirty="0">
                <a:latin typeface="Calibri" panose="020F0502020204030204" pitchFamily="34" charset="0"/>
                <a:ea typeface="Calibri" panose="020F0502020204030204" pitchFamily="34" charset="0"/>
                <a:cs typeface="Arial" panose="020B0604020202020204" pitchFamily="34" charset="0"/>
              </a:rPr>
              <a:t>    What could be the cause of the changes observed in the reindeer population.</a:t>
            </a:r>
          </a:p>
          <a:p>
            <a:pPr>
              <a:spcAft>
                <a:spcPts val="1200"/>
              </a:spcAft>
            </a:pPr>
            <a:r>
              <a:rPr lang="en-GB" dirty="0">
                <a:latin typeface="Calibri" panose="020F0502020204030204" pitchFamily="34" charset="0"/>
                <a:ea typeface="Calibri" panose="020F0502020204030204" pitchFamily="34" charset="0"/>
                <a:cs typeface="Arial" panose="020B0604020202020204" pitchFamily="34" charset="0"/>
              </a:rPr>
              <a:t> </a:t>
            </a:r>
          </a:p>
        </p:txBody>
      </p:sp>
    </p:spTree>
    <p:extLst>
      <p:ext uri="{BB962C8B-B14F-4D97-AF65-F5344CB8AC3E}">
        <p14:creationId xmlns:p14="http://schemas.microsoft.com/office/powerpoint/2010/main" val="75057020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E6680483-FF26-4002-BC7F-0B0170BD9650}" vid="{7055BD5E-AB3B-4B43-A928-283E3672F5B0}"/>
    </a:ext>
  </a:extLst>
</a:theme>
</file>

<file path=docProps/app.xml><?xml version="1.0" encoding="utf-8"?>
<Properties xmlns="http://schemas.openxmlformats.org/officeDocument/2006/extended-properties" xmlns:vt="http://schemas.openxmlformats.org/officeDocument/2006/docPropsVTypes">
  <Template>.BEST_PowerPoint Template_June 2019</Template>
  <TotalTime>7</TotalTime>
  <Words>140</Words>
  <Application>Microsoft Office PowerPoint</Application>
  <PresentationFormat>On-screen Show (4:3)</PresentationFormat>
  <Paragraphs>31</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Verdana</vt:lpstr>
      <vt:lpstr>Office Theme</vt:lpstr>
      <vt:lpstr>PowerPoint Presentation</vt:lpstr>
      <vt:lpstr>PowerPoint Presentation</vt:lpstr>
      <vt:lpstr>PowerPoint Presentation</vt:lpstr>
    </vt:vector>
  </TitlesOfParts>
  <Company>University of York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elizabeth colley</dc:creator>
  <cp:lastModifiedBy>elizabeth colley</cp:lastModifiedBy>
  <cp:revision>1</cp:revision>
  <dcterms:created xsi:type="dcterms:W3CDTF">2020-02-18T09:56:53Z</dcterms:created>
  <dcterms:modified xsi:type="dcterms:W3CDTF">2020-02-18T10:03:53Z</dcterms:modified>
</cp:coreProperties>
</file>