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3" autoAdjust="0"/>
    <p:restoredTop sz="94651" autoAdjust="0"/>
  </p:normalViewPr>
  <p:slideViewPr>
    <p:cSldViewPr snapToGrid="0">
      <p:cViewPr varScale="1">
        <p:scale>
          <a:sx n="81" d="100"/>
          <a:sy n="81" d="100"/>
        </p:scale>
        <p:origin x="90" y="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967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Parachutes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686800" cy="1414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test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parachutes by using paper trays.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Fold</a:t>
            </a:r>
            <a:r>
              <a:rPr lang="en-US" dirty="0" smtClean="0"/>
              <a:t> a piece of graph paper with sharp creases and pinch the corners in.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4673125"/>
            <a:ext cx="7996687" cy="1414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Place the tray on your hand and drop it from above your head.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 will fall straight, which makes it easy to observe.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76985" y="2088127"/>
            <a:ext cx="7781418" cy="2383548"/>
            <a:chOff x="776985" y="2088127"/>
            <a:chExt cx="7781418" cy="2383548"/>
          </a:xfrm>
        </p:grpSpPr>
        <p:grpSp>
          <p:nvGrpSpPr>
            <p:cNvPr id="32" name="Group 31"/>
            <p:cNvGrpSpPr/>
            <p:nvPr/>
          </p:nvGrpSpPr>
          <p:grpSpPr>
            <a:xfrm>
              <a:off x="776985" y="2088127"/>
              <a:ext cx="2880247" cy="2138362"/>
              <a:chOff x="605223" y="2103367"/>
              <a:chExt cx="2880247" cy="2138362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605223" y="2103367"/>
                <a:ext cx="2880247" cy="2138362"/>
                <a:chOff x="605223" y="2103367"/>
                <a:chExt cx="2880247" cy="2138362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605223" y="2103367"/>
                  <a:ext cx="2880247" cy="2138362"/>
                  <a:chOff x="614748" y="2097017"/>
                  <a:chExt cx="2880247" cy="2138362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634449" y="2097017"/>
                    <a:ext cx="2846717" cy="2138362"/>
                    <a:chOff x="634449" y="2097017"/>
                    <a:chExt cx="2846717" cy="2138362"/>
                  </a:xfrm>
                </p:grpSpPr>
                <p:sp>
                  <p:nvSpPr>
                    <p:cNvPr id="2" name="Rectangle 1"/>
                    <p:cNvSpPr/>
                    <p:nvPr/>
                  </p:nvSpPr>
                  <p:spPr>
                    <a:xfrm rot="16200000">
                      <a:off x="1112808" y="1828799"/>
                      <a:ext cx="1890000" cy="2674800"/>
                    </a:xfrm>
                    <a:prstGeom prst="rect">
                      <a:avLst/>
                    </a:prstGeom>
                    <a:pattFill prst="lgGrid">
                      <a:fgClr>
                        <a:schemeClr val="accent1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4" name="Straight Connector 3"/>
                    <p:cNvCxnSpPr/>
                    <p:nvPr/>
                  </p:nvCxnSpPr>
                  <p:spPr>
                    <a:xfrm flipV="1">
                      <a:off x="634449" y="2406770"/>
                      <a:ext cx="2846717" cy="8627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" name="Straight Connector 12"/>
                    <p:cNvCxnSpPr/>
                    <p:nvPr/>
                  </p:nvCxnSpPr>
                  <p:spPr>
                    <a:xfrm flipV="1">
                      <a:off x="634449" y="3917002"/>
                      <a:ext cx="2846717" cy="8627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" name="Straight Connector 13"/>
                    <p:cNvCxnSpPr/>
                    <p:nvPr/>
                  </p:nvCxnSpPr>
                  <p:spPr>
                    <a:xfrm>
                      <a:off x="3206995" y="2097017"/>
                      <a:ext cx="0" cy="2138362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909637" y="2097017"/>
                      <a:ext cx="0" cy="2138362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3206995" y="3924097"/>
                    <a:ext cx="288000" cy="28800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614748" y="2120302"/>
                    <a:ext cx="288000" cy="28800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3" name="Straight Connector 22"/>
                <p:cNvCxnSpPr/>
                <p:nvPr/>
              </p:nvCxnSpPr>
              <p:spPr>
                <a:xfrm flipV="1">
                  <a:off x="3197470" y="2126652"/>
                  <a:ext cx="288000" cy="2880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V="1">
                  <a:off x="612112" y="3933162"/>
                  <a:ext cx="288000" cy="2880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Curved Down Arrow 26"/>
              <p:cNvSpPr/>
              <p:nvPr/>
            </p:nvSpPr>
            <p:spPr>
              <a:xfrm>
                <a:off x="773343" y="3032568"/>
                <a:ext cx="253538" cy="144000"/>
              </a:xfrm>
              <a:prstGeom prst="curvedDownArrow">
                <a:avLst>
                  <a:gd name="adj1" fmla="val 655"/>
                  <a:gd name="adj2" fmla="val 27177"/>
                  <a:gd name="adj3" fmla="val 2293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Curved Down Arrow 27"/>
              <p:cNvSpPr/>
              <p:nvPr/>
            </p:nvSpPr>
            <p:spPr>
              <a:xfrm rot="5400000">
                <a:off x="1927049" y="2375445"/>
                <a:ext cx="253538" cy="144000"/>
              </a:xfrm>
              <a:prstGeom prst="curvedDownArrow">
                <a:avLst>
                  <a:gd name="adj1" fmla="val 655"/>
                  <a:gd name="adj2" fmla="val 27177"/>
                  <a:gd name="adj3" fmla="val 2293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Curved Down Arrow 28"/>
              <p:cNvSpPr/>
              <p:nvPr/>
            </p:nvSpPr>
            <p:spPr>
              <a:xfrm rot="16200000">
                <a:off x="1927049" y="3842461"/>
                <a:ext cx="253538" cy="144000"/>
              </a:xfrm>
              <a:prstGeom prst="curvedDownArrow">
                <a:avLst>
                  <a:gd name="adj1" fmla="val 655"/>
                  <a:gd name="adj2" fmla="val 27177"/>
                  <a:gd name="adj3" fmla="val 2293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Curved Down Arrow 29"/>
              <p:cNvSpPr/>
              <p:nvPr/>
            </p:nvSpPr>
            <p:spPr>
              <a:xfrm flipH="1">
                <a:off x="3057577" y="3026883"/>
                <a:ext cx="252000" cy="144000"/>
              </a:xfrm>
              <a:prstGeom prst="curvedDownArrow">
                <a:avLst>
                  <a:gd name="adj1" fmla="val 655"/>
                  <a:gd name="adj2" fmla="val 27177"/>
                  <a:gd name="adj3" fmla="val 2293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Right Arrow 30"/>
            <p:cNvSpPr/>
            <p:nvPr/>
          </p:nvSpPr>
          <p:spPr>
            <a:xfrm>
              <a:off x="4455543" y="2879120"/>
              <a:ext cx="371223" cy="4495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588142" y="2432205"/>
              <a:ext cx="2970261" cy="2039470"/>
              <a:chOff x="5588142" y="2432205"/>
              <a:chExt cx="2970261" cy="2039470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5588142" y="2432205"/>
                <a:ext cx="2970261" cy="1517327"/>
                <a:chOff x="5439866" y="2397880"/>
                <a:chExt cx="2970261" cy="1517327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5779889" y="2397880"/>
                  <a:ext cx="2297358" cy="1517327"/>
                </a:xfrm>
                <a:prstGeom prst="rect">
                  <a:avLst/>
                </a:prstGeom>
                <a:pattFill prst="lgGrid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  <a:scene3d>
                  <a:camera prst="orthographicFront">
                    <a:rot lat="17944316" lon="17997156" rev="3546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7530155" y="2879983"/>
                  <a:ext cx="879972" cy="252000"/>
                </a:xfrm>
                <a:prstGeom prst="rect">
                  <a:avLst/>
                </a:prstGeom>
                <a:pattFill prst="lgGrid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  <a:scene3d>
                  <a:camera prst="orthographicFront">
                    <a:rot lat="2280000" lon="2670000" rev="7136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5566576" y="2765192"/>
                  <a:ext cx="2093905" cy="194197"/>
                </a:xfrm>
                <a:prstGeom prst="rect">
                  <a:avLst/>
                </a:prstGeom>
                <a:pattFill prst="lgGrid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  <a:scene3d>
                  <a:camera prst="orthographicFront">
                    <a:rot lat="0" lon="0" rev="15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6193882" y="3150504"/>
                  <a:ext cx="2096678" cy="194197"/>
                </a:xfrm>
                <a:prstGeom prst="rect">
                  <a:avLst/>
                </a:prstGeom>
                <a:pattFill prst="lgGrid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  <a:scene3d>
                  <a:camera prst="orthographicFront">
                    <a:rot lat="0" lon="0" rev="15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7467600" y="2730407"/>
                  <a:ext cx="192881" cy="189006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flipV="1">
                  <a:off x="5566576" y="2799282"/>
                  <a:ext cx="191287" cy="212361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Rectangle 35"/>
                <p:cNvSpPr/>
                <p:nvPr/>
              </p:nvSpPr>
              <p:spPr>
                <a:xfrm>
                  <a:off x="5439866" y="2977910"/>
                  <a:ext cx="879972" cy="252000"/>
                </a:xfrm>
                <a:prstGeom prst="rect">
                  <a:avLst/>
                </a:prstGeom>
                <a:pattFill prst="lgGrid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  <a:scene3d>
                  <a:camera prst="orthographicFront">
                    <a:rot lat="2280000" lon="2670000" rev="7136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9" name="Straight Connector 48"/>
                <p:cNvCxnSpPr/>
                <p:nvPr/>
              </p:nvCxnSpPr>
              <p:spPr>
                <a:xfrm flipH="1">
                  <a:off x="5566575" y="2806603"/>
                  <a:ext cx="191287" cy="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7469194" y="2734283"/>
                  <a:ext cx="191287" cy="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8077247" y="3103910"/>
                  <a:ext cx="191287" cy="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H="1">
                  <a:off x="6193883" y="3178969"/>
                  <a:ext cx="185486" cy="15429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5" name="Down Arrow 54"/>
              <p:cNvSpPr/>
              <p:nvPr/>
            </p:nvSpPr>
            <p:spPr>
              <a:xfrm>
                <a:off x="6911204" y="3683601"/>
                <a:ext cx="331279" cy="788074"/>
              </a:xfrm>
              <a:prstGeom prst="down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3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 smtClean="0"/>
              <a:t>Parachutes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88188" y="863124"/>
            <a:ext cx="8419381" cy="5339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Apparatus and materials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x2 sheets of graph paper</a:t>
            </a:r>
            <a:r>
              <a:rPr lang="en-GB" sz="1600" dirty="0"/>
              <a:t>			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Timer 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b="1" dirty="0"/>
              <a:t>Procedure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 smtClean="0"/>
              <a:t>Make a tray out of a sheet of graph paper.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 smtClean="0"/>
              <a:t>Place it on your hand and hold it up in the air.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 smtClean="0"/>
              <a:t>Move your hand away quickly so the tray falls.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 smtClean="0"/>
              <a:t>Time how long it takes the tray to fall from a know height.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 smtClean="0"/>
              <a:t>Fold another piece of graph paper in half.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 smtClean="0"/>
              <a:t>Fold this into a second tray with half the area as the first.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b="1" dirty="0" smtClean="0"/>
              <a:t>			        			       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GB" b="1" dirty="0"/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GB" b="1" dirty="0" smtClean="0"/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600" i="1" dirty="0" smtClean="0"/>
              <a:t>Both trays weigh the same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endParaRPr lang="en-GB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4941160" y="863124"/>
            <a:ext cx="2970261" cy="2039470"/>
            <a:chOff x="4941160" y="863124"/>
            <a:chExt cx="2970261" cy="2039470"/>
          </a:xfrm>
        </p:grpSpPr>
        <p:grpSp>
          <p:nvGrpSpPr>
            <p:cNvPr id="8" name="Group 7"/>
            <p:cNvGrpSpPr/>
            <p:nvPr/>
          </p:nvGrpSpPr>
          <p:grpSpPr>
            <a:xfrm>
              <a:off x="4941160" y="863124"/>
              <a:ext cx="2970261" cy="1517327"/>
              <a:chOff x="5439866" y="2397880"/>
              <a:chExt cx="2970261" cy="1517327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5779889" y="2397880"/>
                <a:ext cx="2297358" cy="1517327"/>
              </a:xfrm>
              <a:prstGeom prst="rect">
                <a:avLst/>
              </a:prstGeom>
              <a:pattFill prst="lgGrid">
                <a:fgClr>
                  <a:schemeClr val="accent1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17944316" lon="17997156" rev="3546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530155" y="2879983"/>
                <a:ext cx="879972" cy="252000"/>
              </a:xfrm>
              <a:prstGeom prst="rect">
                <a:avLst/>
              </a:prstGeom>
              <a:pattFill prst="lgGrid">
                <a:fgClr>
                  <a:schemeClr val="accent1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2280000" lon="2670000" rev="713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566576" y="2765192"/>
                <a:ext cx="2093905" cy="194197"/>
              </a:xfrm>
              <a:prstGeom prst="rect">
                <a:avLst/>
              </a:prstGeom>
              <a:pattFill prst="lgGrid">
                <a:fgClr>
                  <a:schemeClr val="accent1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0" lon="0" rev="15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193882" y="3150504"/>
                <a:ext cx="2096678" cy="194197"/>
              </a:xfrm>
              <a:prstGeom prst="rect">
                <a:avLst/>
              </a:prstGeom>
              <a:pattFill prst="lgGrid">
                <a:fgClr>
                  <a:schemeClr val="accent1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0" lon="0" rev="15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7467600" y="2730407"/>
                <a:ext cx="192881" cy="189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5566576" y="2799282"/>
                <a:ext cx="191287" cy="21236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5439866" y="2977910"/>
                <a:ext cx="879972" cy="252000"/>
              </a:xfrm>
              <a:prstGeom prst="rect">
                <a:avLst/>
              </a:prstGeom>
              <a:pattFill prst="lgGrid">
                <a:fgClr>
                  <a:schemeClr val="accent1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2280000" lon="2670000" rev="713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 flipH="1">
                <a:off x="5566575" y="2806603"/>
                <a:ext cx="191287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>
                <a:off x="7469194" y="2734283"/>
                <a:ext cx="191287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8077247" y="3103910"/>
                <a:ext cx="191287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>
                <a:off x="6193883" y="3178969"/>
                <a:ext cx="185486" cy="15429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Down Arrow 8"/>
            <p:cNvSpPr/>
            <p:nvPr/>
          </p:nvSpPr>
          <p:spPr>
            <a:xfrm>
              <a:off x="6264222" y="2114520"/>
              <a:ext cx="331279" cy="788074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8131" y="5013550"/>
            <a:ext cx="1571974" cy="74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94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485735" y="1422405"/>
            <a:ext cx="2154680" cy="1480189"/>
            <a:chOff x="4485735" y="1422405"/>
            <a:chExt cx="2154680" cy="148018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85735" y="1422405"/>
              <a:ext cx="2154680" cy="563532"/>
            </a:xfrm>
            <a:prstGeom prst="rect">
              <a:avLst/>
            </a:prstGeom>
          </p:spPr>
        </p:pic>
        <p:sp>
          <p:nvSpPr>
            <p:cNvPr id="41" name="Down Arrow 40"/>
            <p:cNvSpPr/>
            <p:nvPr/>
          </p:nvSpPr>
          <p:spPr>
            <a:xfrm>
              <a:off x="5397436" y="2114520"/>
              <a:ext cx="331279" cy="788074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 smtClean="0"/>
              <a:t>Parachutes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r>
              <a:rPr lang="en-GB" dirty="0" smtClean="0"/>
              <a:t>How long do you think the small tray will take to fall from the same </a:t>
            </a:r>
            <a:r>
              <a:rPr lang="en-GB" dirty="0" smtClean="0"/>
              <a:t>place as the big tray?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Why do you think this will happen?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09665" y="1346205"/>
            <a:ext cx="1571974" cy="1556389"/>
            <a:chOff x="7109665" y="1346205"/>
            <a:chExt cx="1571974" cy="1556389"/>
          </a:xfrm>
        </p:grpSpPr>
        <p:sp>
          <p:nvSpPr>
            <p:cNvPr id="42" name="Down Arrow 41"/>
            <p:cNvSpPr/>
            <p:nvPr/>
          </p:nvSpPr>
          <p:spPr>
            <a:xfrm>
              <a:off x="7730012" y="2114520"/>
              <a:ext cx="331279" cy="788074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09665" y="1346205"/>
              <a:ext cx="1571974" cy="5635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96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Testing friction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191109"/>
            <a:ext cx="4019910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r>
              <a:rPr lang="en-GB" dirty="0" smtClean="0"/>
              <a:t>Record </a:t>
            </a:r>
            <a:r>
              <a:rPr lang="en-GB" dirty="0"/>
              <a:t>the time the small tray takes to </a:t>
            </a:r>
            <a:r>
              <a:rPr lang="en-GB" dirty="0" smtClean="0"/>
              <a:t>fall.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5" y="3821672"/>
            <a:ext cx="4623761" cy="19137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 smtClean="0"/>
              <a:t>Were your prediction and explanation correct?</a:t>
            </a:r>
            <a:endParaRPr lang="en-GB" dirty="0"/>
          </a:p>
          <a:p>
            <a:pPr lvl="0">
              <a:defRPr/>
            </a:pPr>
            <a:r>
              <a:rPr lang="en-US" dirty="0"/>
              <a:t>Try to improve your first explanation to explain what happens more clearly.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4515061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b="1" dirty="0" smtClean="0"/>
              <a:t>Measure the time for the small tray to fall</a:t>
            </a:r>
            <a:endParaRPr lang="en-GB" b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6393672" y="1300770"/>
            <a:ext cx="1571974" cy="1556389"/>
            <a:chOff x="7109665" y="1346205"/>
            <a:chExt cx="1571974" cy="1556389"/>
          </a:xfrm>
        </p:grpSpPr>
        <p:sp>
          <p:nvSpPr>
            <p:cNvPr id="17" name="Down Arrow 16"/>
            <p:cNvSpPr/>
            <p:nvPr/>
          </p:nvSpPr>
          <p:spPr>
            <a:xfrm>
              <a:off x="7730012" y="2114520"/>
              <a:ext cx="331279" cy="788074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09665" y="1346205"/>
              <a:ext cx="1571974" cy="5635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415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220</TotalTime>
  <Words>137</Words>
  <Application>Microsoft Office PowerPoint</Application>
  <PresentationFormat>On-screen Show (4:3)</PresentationFormat>
  <Paragraphs>37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22</cp:revision>
  <dcterms:created xsi:type="dcterms:W3CDTF">2019-02-25T14:51:10Z</dcterms:created>
  <dcterms:modified xsi:type="dcterms:W3CDTF">2019-03-04T15:22:12Z</dcterms:modified>
</cp:coreProperties>
</file>