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8484"/>
    <a:srgbClr val="B13333"/>
    <a:srgbClr val="982C2C"/>
    <a:srgbClr val="DDE06A"/>
    <a:srgbClr val="B2B525"/>
    <a:srgbClr val="FF0000"/>
    <a:srgbClr val="FFFF00"/>
    <a:srgbClr val="007600"/>
    <a:srgbClr val="3737FF"/>
    <a:srgbClr val="5B5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>
        <p:scale>
          <a:sx n="125" d="100"/>
          <a:sy n="125" d="100"/>
        </p:scale>
        <p:origin x="1092" y="-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30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Top speed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cyclist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pedals as hard and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fast as they can.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They reach a top speed.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42" name="Group 141"/>
          <p:cNvGrpSpPr/>
          <p:nvPr/>
        </p:nvGrpSpPr>
        <p:grpSpPr>
          <a:xfrm>
            <a:off x="1424796" y="2232251"/>
            <a:ext cx="6211019" cy="2122091"/>
            <a:chOff x="1424796" y="2694181"/>
            <a:chExt cx="6211019" cy="2122091"/>
          </a:xfrm>
        </p:grpSpPr>
        <p:cxnSp>
          <p:nvCxnSpPr>
            <p:cNvPr id="143" name="Straight Connector 142"/>
            <p:cNvCxnSpPr/>
            <p:nvPr/>
          </p:nvCxnSpPr>
          <p:spPr>
            <a:xfrm>
              <a:off x="1424796" y="4816272"/>
              <a:ext cx="6211019" cy="0"/>
            </a:xfrm>
            <a:prstGeom prst="line">
              <a:avLst/>
            </a:prstGeom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oup 143"/>
            <p:cNvGrpSpPr/>
            <p:nvPr/>
          </p:nvGrpSpPr>
          <p:grpSpPr>
            <a:xfrm>
              <a:off x="1757503" y="2694181"/>
              <a:ext cx="4050533" cy="2077641"/>
              <a:chOff x="1757503" y="2694181"/>
              <a:chExt cx="4050533" cy="2077641"/>
            </a:xfrm>
          </p:grpSpPr>
          <p:grpSp>
            <p:nvGrpSpPr>
              <p:cNvPr id="145" name="Group 144"/>
              <p:cNvGrpSpPr/>
              <p:nvPr/>
            </p:nvGrpSpPr>
            <p:grpSpPr>
              <a:xfrm>
                <a:off x="3441068" y="2694181"/>
                <a:ext cx="2366968" cy="2077641"/>
                <a:chOff x="3441068" y="2694181"/>
                <a:chExt cx="2366968" cy="2077641"/>
              </a:xfrm>
            </p:grpSpPr>
            <p:grpSp>
              <p:nvGrpSpPr>
                <p:cNvPr id="151" name="Group 150"/>
                <p:cNvGrpSpPr/>
                <p:nvPr/>
              </p:nvGrpSpPr>
              <p:grpSpPr>
                <a:xfrm>
                  <a:off x="3441068" y="2846665"/>
                  <a:ext cx="2366968" cy="1925157"/>
                  <a:chOff x="2886806" y="1451306"/>
                  <a:chExt cx="2366968" cy="1925157"/>
                </a:xfrm>
              </p:grpSpPr>
              <p:grpSp>
                <p:nvGrpSpPr>
                  <p:cNvPr id="160" name="Group 159"/>
                  <p:cNvGrpSpPr/>
                  <p:nvPr/>
                </p:nvGrpSpPr>
                <p:grpSpPr>
                  <a:xfrm>
                    <a:off x="3692216" y="2026352"/>
                    <a:ext cx="549679" cy="865940"/>
                    <a:chOff x="3692216" y="2026352"/>
                    <a:chExt cx="549679" cy="865940"/>
                  </a:xfrm>
                </p:grpSpPr>
                <p:cxnSp>
                  <p:nvCxnSpPr>
                    <p:cNvPr id="187" name="Straight Connector 186"/>
                    <p:cNvCxnSpPr/>
                    <p:nvPr/>
                  </p:nvCxnSpPr>
                  <p:spPr>
                    <a:xfrm>
                      <a:off x="3860769" y="2712231"/>
                      <a:ext cx="105724" cy="180061"/>
                    </a:xfrm>
                    <a:prstGeom prst="line">
                      <a:avLst/>
                    </a:prstGeom>
                    <a:ln w="31750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88" name="Group 187"/>
                    <p:cNvGrpSpPr/>
                    <p:nvPr/>
                  </p:nvGrpSpPr>
                  <p:grpSpPr>
                    <a:xfrm>
                      <a:off x="3692216" y="2026352"/>
                      <a:ext cx="549679" cy="719785"/>
                      <a:chOff x="3692216" y="2026352"/>
                      <a:chExt cx="549679" cy="719785"/>
                    </a:xfrm>
                  </p:grpSpPr>
                  <p:cxnSp>
                    <p:nvCxnSpPr>
                      <p:cNvPr id="189" name="Straight Connector 188"/>
                      <p:cNvCxnSpPr/>
                      <p:nvPr/>
                    </p:nvCxnSpPr>
                    <p:spPr>
                      <a:xfrm>
                        <a:off x="3746728" y="2638137"/>
                        <a:ext cx="180000" cy="108000"/>
                      </a:xfrm>
                      <a:prstGeom prst="line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n w="47625" cap="rnd">
                        <a:solidFill>
                          <a:srgbClr val="982C2C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0" name="Straight Connector 189"/>
                      <p:cNvCxnSpPr/>
                      <p:nvPr/>
                    </p:nvCxnSpPr>
                    <p:spPr>
                      <a:xfrm flipH="1">
                        <a:off x="3746727" y="2269634"/>
                        <a:ext cx="491863" cy="363733"/>
                      </a:xfrm>
                      <a:prstGeom prst="line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n w="38100" cap="rnd">
                        <a:solidFill>
                          <a:srgbClr val="982C2C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1" name="Straight Connector 190"/>
                      <p:cNvCxnSpPr/>
                      <p:nvPr/>
                    </p:nvCxnSpPr>
                    <p:spPr>
                      <a:xfrm>
                        <a:off x="3692216" y="2026352"/>
                        <a:ext cx="549679" cy="243650"/>
                      </a:xfrm>
                      <a:prstGeom prst="line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n w="38100" cap="rnd">
                        <a:solidFill>
                          <a:srgbClr val="982C2C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61" name="Group 160"/>
                  <p:cNvGrpSpPr/>
                  <p:nvPr/>
                </p:nvGrpSpPr>
                <p:grpSpPr>
                  <a:xfrm>
                    <a:off x="2886806" y="1451306"/>
                    <a:ext cx="2366968" cy="1925157"/>
                    <a:chOff x="2889981" y="1454481"/>
                    <a:chExt cx="2366968" cy="1925157"/>
                  </a:xfrm>
                </p:grpSpPr>
                <p:cxnSp>
                  <p:nvCxnSpPr>
                    <p:cNvPr id="162" name="Straight Connector 161"/>
                    <p:cNvCxnSpPr/>
                    <p:nvPr/>
                  </p:nvCxnSpPr>
                  <p:spPr>
                    <a:xfrm flipH="1" flipV="1">
                      <a:off x="3703501" y="2289168"/>
                      <a:ext cx="276178" cy="641134"/>
                    </a:xfrm>
                    <a:prstGeom prst="line">
                      <a:avLst/>
                    </a:prstGeom>
                    <a:ln w="38100">
                      <a:solidFill>
                        <a:schemeClr val="accent4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3" name="Freeform 162"/>
                    <p:cNvSpPr/>
                    <p:nvPr/>
                  </p:nvSpPr>
                  <p:spPr>
                    <a:xfrm>
                      <a:off x="4276725" y="1683544"/>
                      <a:ext cx="509588" cy="500062"/>
                    </a:xfrm>
                    <a:custGeom>
                      <a:avLst/>
                      <a:gdLst>
                        <a:gd name="connsiteX0" fmla="*/ 0 w 509588"/>
                        <a:gd name="connsiteY0" fmla="*/ 0 h 500062"/>
                        <a:gd name="connsiteX1" fmla="*/ 28575 w 509588"/>
                        <a:gd name="connsiteY1" fmla="*/ 423862 h 500062"/>
                        <a:gd name="connsiteX2" fmla="*/ 359569 w 509588"/>
                        <a:gd name="connsiteY2" fmla="*/ 500062 h 500062"/>
                        <a:gd name="connsiteX3" fmla="*/ 497681 w 509588"/>
                        <a:gd name="connsiteY3" fmla="*/ 488156 h 500062"/>
                        <a:gd name="connsiteX4" fmla="*/ 509588 w 509588"/>
                        <a:gd name="connsiteY4" fmla="*/ 497681 h 5000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9588" h="500062">
                          <a:moveTo>
                            <a:pt x="0" y="0"/>
                          </a:moveTo>
                          <a:lnTo>
                            <a:pt x="28575" y="423862"/>
                          </a:lnTo>
                          <a:lnTo>
                            <a:pt x="359569" y="500062"/>
                          </a:lnTo>
                          <a:lnTo>
                            <a:pt x="497681" y="488156"/>
                          </a:lnTo>
                          <a:lnTo>
                            <a:pt x="509588" y="497681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982C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4" name="Oval 163"/>
                    <p:cNvSpPr/>
                    <p:nvPr/>
                  </p:nvSpPr>
                  <p:spPr>
                    <a:xfrm>
                      <a:off x="2889981" y="2479638"/>
                      <a:ext cx="900000" cy="900000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508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5" name="Oval 164"/>
                    <p:cNvSpPr/>
                    <p:nvPr/>
                  </p:nvSpPr>
                  <p:spPr>
                    <a:xfrm>
                      <a:off x="4356949" y="2479638"/>
                      <a:ext cx="900000" cy="900000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508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66" name="Straight Connector 165"/>
                    <p:cNvCxnSpPr/>
                    <p:nvPr/>
                  </p:nvCxnSpPr>
                  <p:spPr>
                    <a:xfrm flipV="1">
                      <a:off x="3353947" y="2166651"/>
                      <a:ext cx="407152" cy="754284"/>
                    </a:xfrm>
                    <a:prstGeom prst="line">
                      <a:avLst/>
                    </a:prstGeom>
                    <a:ln w="38100">
                      <a:solidFill>
                        <a:schemeClr val="accent4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" name="Straight Connector 166"/>
                    <p:cNvCxnSpPr/>
                    <p:nvPr/>
                  </p:nvCxnSpPr>
                  <p:spPr>
                    <a:xfrm flipH="1" flipV="1">
                      <a:off x="3339981" y="2912186"/>
                      <a:ext cx="619678" cy="17452"/>
                    </a:xfrm>
                    <a:prstGeom prst="line">
                      <a:avLst/>
                    </a:prstGeom>
                    <a:ln w="38100">
                      <a:solidFill>
                        <a:schemeClr val="accent4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8" name="Oval 167"/>
                    <p:cNvSpPr/>
                    <p:nvPr/>
                  </p:nvSpPr>
                  <p:spPr>
                    <a:xfrm>
                      <a:off x="3267981" y="2856737"/>
                      <a:ext cx="144000" cy="144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67000"/>
                          </a:schemeClr>
                        </a:gs>
                        <a:gs pos="48000">
                          <a:schemeClr val="accent3">
                            <a:lumMod val="97000"/>
                            <a:lumOff val="3000"/>
                          </a:schemeClr>
                        </a:gs>
                        <a:gs pos="100000">
                          <a:schemeClr val="accent3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69" name="Straight Connector 168"/>
                    <p:cNvCxnSpPr/>
                    <p:nvPr/>
                  </p:nvCxnSpPr>
                  <p:spPr>
                    <a:xfrm flipV="1">
                      <a:off x="3981556" y="2374935"/>
                      <a:ext cx="545071" cy="572855"/>
                    </a:xfrm>
                    <a:prstGeom prst="line">
                      <a:avLst/>
                    </a:prstGeom>
                    <a:ln w="38100">
                      <a:solidFill>
                        <a:schemeClr val="accent4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" name="Straight Connector 169"/>
                    <p:cNvCxnSpPr/>
                    <p:nvPr/>
                  </p:nvCxnSpPr>
                  <p:spPr>
                    <a:xfrm flipV="1">
                      <a:off x="3683613" y="2280782"/>
                      <a:ext cx="802661" cy="9684"/>
                    </a:xfrm>
                    <a:prstGeom prst="line">
                      <a:avLst/>
                    </a:prstGeom>
                    <a:ln w="38100">
                      <a:solidFill>
                        <a:schemeClr val="accent4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1" name="Freeform 170"/>
                    <p:cNvSpPr/>
                    <p:nvPr/>
                  </p:nvSpPr>
                  <p:spPr>
                    <a:xfrm>
                      <a:off x="4452936" y="2213927"/>
                      <a:ext cx="382075" cy="733863"/>
                    </a:xfrm>
                    <a:custGeom>
                      <a:avLst/>
                      <a:gdLst>
                        <a:gd name="connsiteX0" fmla="*/ 0 w 390525"/>
                        <a:gd name="connsiteY0" fmla="*/ 0 h 771525"/>
                        <a:gd name="connsiteX1" fmla="*/ 235744 w 390525"/>
                        <a:gd name="connsiteY1" fmla="*/ 607219 h 771525"/>
                        <a:gd name="connsiteX2" fmla="*/ 390525 w 390525"/>
                        <a:gd name="connsiteY2" fmla="*/ 771525 h 771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90525" h="771525">
                          <a:moveTo>
                            <a:pt x="0" y="0"/>
                          </a:moveTo>
                          <a:lnTo>
                            <a:pt x="235744" y="607219"/>
                          </a:lnTo>
                          <a:lnTo>
                            <a:pt x="390525" y="771525"/>
                          </a:lnTo>
                        </a:path>
                      </a:pathLst>
                    </a:custGeom>
                    <a:noFill/>
                    <a:ln w="38100" cap="rnd">
                      <a:solidFill>
                        <a:schemeClr val="accent4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72" name="Straight Connector 171"/>
                    <p:cNvCxnSpPr>
                      <a:stCxn id="168" idx="4"/>
                      <a:endCxn id="173" idx="4"/>
                    </p:cNvCxnSpPr>
                    <p:nvPr/>
                  </p:nvCxnSpPr>
                  <p:spPr>
                    <a:xfrm>
                      <a:off x="3339981" y="3000737"/>
                      <a:ext cx="639238" cy="72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3" name="Oval 172"/>
                    <p:cNvSpPr/>
                    <p:nvPr/>
                  </p:nvSpPr>
                  <p:spPr>
                    <a:xfrm>
                      <a:off x="3835219" y="2784737"/>
                      <a:ext cx="288000" cy="288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67000"/>
                          </a:schemeClr>
                        </a:gs>
                        <a:gs pos="48000">
                          <a:schemeClr val="accent3">
                            <a:lumMod val="97000"/>
                            <a:lumOff val="3000"/>
                          </a:schemeClr>
                        </a:gs>
                        <a:gs pos="100000">
                          <a:schemeClr val="accent3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74" name="Straight Connector 173"/>
                    <p:cNvCxnSpPr>
                      <a:stCxn id="168" idx="0"/>
                      <a:endCxn id="173" idx="0"/>
                    </p:cNvCxnSpPr>
                    <p:nvPr/>
                  </p:nvCxnSpPr>
                  <p:spPr>
                    <a:xfrm flipV="1">
                      <a:off x="3339981" y="2784737"/>
                      <a:ext cx="639238" cy="72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5" name="Trapezoid 174"/>
                    <p:cNvSpPr/>
                    <p:nvPr/>
                  </p:nvSpPr>
                  <p:spPr>
                    <a:xfrm rot="5400000">
                      <a:off x="3739540" y="2027626"/>
                      <a:ext cx="72000" cy="258702"/>
                    </a:xfrm>
                    <a:prstGeom prst="trapezoid">
                      <a:avLst>
                        <a:gd name="adj" fmla="val 18385"/>
                      </a:avLst>
                    </a:prstGeom>
                    <a:solidFill>
                      <a:schemeClr val="accent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6" name="Freeform 175"/>
                    <p:cNvSpPr/>
                    <p:nvPr/>
                  </p:nvSpPr>
                  <p:spPr>
                    <a:xfrm rot="21064420">
                      <a:off x="4451683" y="2170545"/>
                      <a:ext cx="319768" cy="198915"/>
                    </a:xfrm>
                    <a:custGeom>
                      <a:avLst/>
                      <a:gdLst>
                        <a:gd name="connsiteX0" fmla="*/ 0 w 481340"/>
                        <a:gd name="connsiteY0" fmla="*/ 16064 h 251014"/>
                        <a:gd name="connsiteX1" fmla="*/ 400050 w 481340"/>
                        <a:gd name="connsiteY1" fmla="*/ 9714 h 251014"/>
                        <a:gd name="connsiteX2" fmla="*/ 476250 w 481340"/>
                        <a:gd name="connsiteY2" fmla="*/ 130364 h 251014"/>
                        <a:gd name="connsiteX3" fmla="*/ 317500 w 481340"/>
                        <a:gd name="connsiteY3" fmla="*/ 251014 h 2510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81340" h="251014">
                          <a:moveTo>
                            <a:pt x="0" y="16064"/>
                          </a:moveTo>
                          <a:cubicBezTo>
                            <a:pt x="160337" y="3364"/>
                            <a:pt x="320675" y="-9336"/>
                            <a:pt x="400050" y="9714"/>
                          </a:cubicBezTo>
                          <a:cubicBezTo>
                            <a:pt x="479425" y="28764"/>
                            <a:pt x="490008" y="90147"/>
                            <a:pt x="476250" y="130364"/>
                          </a:cubicBezTo>
                          <a:cubicBezTo>
                            <a:pt x="462492" y="170581"/>
                            <a:pt x="389996" y="210797"/>
                            <a:pt x="317500" y="251014"/>
                          </a:cubicBezTo>
                        </a:path>
                      </a:pathLst>
                    </a:custGeom>
                    <a:noFill/>
                    <a:ln w="38100" cap="rnd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77" name="Straight Connector 176"/>
                    <p:cNvCxnSpPr/>
                    <p:nvPr/>
                  </p:nvCxnSpPr>
                  <p:spPr>
                    <a:xfrm>
                      <a:off x="3979219" y="2928737"/>
                      <a:ext cx="105724" cy="180061"/>
                    </a:xfrm>
                    <a:prstGeom prst="line">
                      <a:avLst/>
                    </a:prstGeom>
                    <a:ln w="31750"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78" name="Group 177"/>
                    <p:cNvGrpSpPr/>
                    <p:nvPr/>
                  </p:nvGrpSpPr>
                  <p:grpSpPr>
                    <a:xfrm>
                      <a:off x="3694324" y="1662570"/>
                      <a:ext cx="1090622" cy="1457035"/>
                      <a:chOff x="3694324" y="1647535"/>
                      <a:chExt cx="1090622" cy="1457035"/>
                    </a:xfrm>
                    <a:solidFill>
                      <a:schemeClr val="accent1">
                        <a:lumMod val="60000"/>
                        <a:lumOff val="40000"/>
                      </a:schemeClr>
                    </a:solidFill>
                  </p:grpSpPr>
                  <p:cxnSp>
                    <p:nvCxnSpPr>
                      <p:cNvPr id="180" name="Straight Connector 179"/>
                      <p:cNvCxnSpPr/>
                      <p:nvPr/>
                    </p:nvCxnSpPr>
                    <p:spPr>
                      <a:xfrm flipV="1">
                        <a:off x="3920590" y="3093568"/>
                        <a:ext cx="211601" cy="8020"/>
                      </a:xfrm>
                      <a:prstGeom prst="line">
                        <a:avLst/>
                      </a:prstGeom>
                      <a:grpFill/>
                      <a:ln w="47625" cap="rnd">
                        <a:solidFill>
                          <a:srgbClr val="B13333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1" name="Straight Connector 180"/>
                      <p:cNvCxnSpPr/>
                      <p:nvPr/>
                    </p:nvCxnSpPr>
                    <p:spPr>
                      <a:xfrm>
                        <a:off x="3694324" y="2009775"/>
                        <a:ext cx="258350" cy="490559"/>
                      </a:xfrm>
                      <a:prstGeom prst="line">
                        <a:avLst/>
                      </a:prstGeom>
                      <a:grpFill/>
                      <a:ln w="38100" cap="rnd">
                        <a:solidFill>
                          <a:srgbClr val="B13333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2" name="Straight Connector 181"/>
                      <p:cNvCxnSpPr/>
                      <p:nvPr/>
                    </p:nvCxnSpPr>
                    <p:spPr>
                      <a:xfrm flipH="1">
                        <a:off x="3904893" y="2504626"/>
                        <a:ext cx="49889" cy="599944"/>
                      </a:xfrm>
                      <a:prstGeom prst="line">
                        <a:avLst/>
                      </a:prstGeom>
                      <a:grpFill/>
                      <a:ln w="38100" cap="rnd">
                        <a:solidFill>
                          <a:srgbClr val="B13333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3" name="Straight Connector 182"/>
                      <p:cNvCxnSpPr/>
                      <p:nvPr/>
                    </p:nvCxnSpPr>
                    <p:spPr>
                      <a:xfrm flipV="1">
                        <a:off x="3694324" y="1647535"/>
                        <a:ext cx="612000" cy="360000"/>
                      </a:xfrm>
                      <a:prstGeom prst="line">
                        <a:avLst/>
                      </a:prstGeom>
                      <a:grpFill/>
                      <a:ln w="38100" cap="rnd">
                        <a:solidFill>
                          <a:srgbClr val="B13333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4" name="Straight Connector 183"/>
                      <p:cNvCxnSpPr/>
                      <p:nvPr/>
                    </p:nvCxnSpPr>
                    <p:spPr>
                      <a:xfrm>
                        <a:off x="4278087" y="1673942"/>
                        <a:ext cx="0" cy="432000"/>
                      </a:xfrm>
                      <a:prstGeom prst="line">
                        <a:avLst/>
                      </a:prstGeom>
                      <a:grpFill/>
                      <a:ln w="38100" cap="rnd">
                        <a:solidFill>
                          <a:srgbClr val="B13333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5" name="Straight Connector 184"/>
                      <p:cNvCxnSpPr/>
                      <p:nvPr/>
                    </p:nvCxnSpPr>
                    <p:spPr>
                      <a:xfrm>
                        <a:off x="4285343" y="2112251"/>
                        <a:ext cx="335186" cy="114793"/>
                      </a:xfrm>
                      <a:prstGeom prst="line">
                        <a:avLst/>
                      </a:prstGeom>
                      <a:grpFill/>
                      <a:ln w="38100" cap="rnd">
                        <a:solidFill>
                          <a:srgbClr val="B13333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86" name="Freeform 185"/>
                      <p:cNvSpPr/>
                      <p:nvPr/>
                    </p:nvSpPr>
                    <p:spPr>
                      <a:xfrm>
                        <a:off x="4627784" y="2210375"/>
                        <a:ext cx="157162" cy="16669"/>
                      </a:xfrm>
                      <a:custGeom>
                        <a:avLst/>
                        <a:gdLst>
                          <a:gd name="connsiteX0" fmla="*/ 0 w 157162"/>
                          <a:gd name="connsiteY0" fmla="*/ 16669 h 16669"/>
                          <a:gd name="connsiteX1" fmla="*/ 145256 w 157162"/>
                          <a:gd name="connsiteY1" fmla="*/ 14288 h 16669"/>
                          <a:gd name="connsiteX2" fmla="*/ 157162 w 157162"/>
                          <a:gd name="connsiteY2" fmla="*/ 2381 h 16669"/>
                          <a:gd name="connsiteX3" fmla="*/ 157162 w 157162"/>
                          <a:gd name="connsiteY3" fmla="*/ 0 h 16669"/>
                          <a:gd name="connsiteX4" fmla="*/ 157162 w 157162"/>
                          <a:gd name="connsiteY4" fmla="*/ 0 h 166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7162" h="16669">
                            <a:moveTo>
                              <a:pt x="0" y="16669"/>
                            </a:moveTo>
                            <a:lnTo>
                              <a:pt x="145256" y="14288"/>
                            </a:lnTo>
                            <a:lnTo>
                              <a:pt x="157162" y="2381"/>
                            </a:lnTo>
                            <a:lnTo>
                              <a:pt x="157162" y="0"/>
                            </a:lnTo>
                            <a:lnTo>
                              <a:pt x="157162" y="0"/>
                            </a:lnTo>
                          </a:path>
                        </a:pathLst>
                      </a:custGeom>
                      <a:grpFill/>
                      <a:ln w="38100" cap="rnd">
                        <a:solidFill>
                          <a:srgbClr val="B13333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79" name="Oval 178"/>
                    <p:cNvSpPr/>
                    <p:nvPr/>
                  </p:nvSpPr>
                  <p:spPr>
                    <a:xfrm rot="4755391">
                      <a:off x="4371336" y="1400481"/>
                      <a:ext cx="324000" cy="432000"/>
                    </a:xfrm>
                    <a:prstGeom prst="ellipse">
                      <a:avLst/>
                    </a:prstGeom>
                    <a:solidFill>
                      <a:srgbClr val="DC8484"/>
                    </a:solidFill>
                    <a:ln w="38100">
                      <a:solidFill>
                        <a:srgbClr val="B1333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152" name="Group 151"/>
                <p:cNvGrpSpPr/>
                <p:nvPr/>
              </p:nvGrpSpPr>
              <p:grpSpPr>
                <a:xfrm rot="853951">
                  <a:off x="3873583" y="2694181"/>
                  <a:ext cx="1214680" cy="292545"/>
                  <a:chOff x="3577000" y="1825413"/>
                  <a:chExt cx="1214680" cy="292545"/>
                </a:xfrm>
              </p:grpSpPr>
              <p:sp>
                <p:nvSpPr>
                  <p:cNvPr id="154" name="Arc 153"/>
                  <p:cNvSpPr/>
                  <p:nvPr/>
                </p:nvSpPr>
                <p:spPr>
                  <a:xfrm rot="20826274">
                    <a:off x="3577000" y="1904425"/>
                    <a:ext cx="1214680" cy="188931"/>
                  </a:xfrm>
                  <a:prstGeom prst="arc">
                    <a:avLst>
                      <a:gd name="adj1" fmla="val 21560718"/>
                      <a:gd name="adj2" fmla="val 2957438"/>
                    </a:avLst>
                  </a:prstGeom>
                  <a:ln w="25400">
                    <a:solidFill>
                      <a:srgbClr val="B1333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5" name="Arc 154"/>
                  <p:cNvSpPr/>
                  <p:nvPr/>
                </p:nvSpPr>
                <p:spPr>
                  <a:xfrm rot="20569289">
                    <a:off x="3723566" y="1963113"/>
                    <a:ext cx="1014096" cy="154845"/>
                  </a:xfrm>
                  <a:prstGeom prst="arc">
                    <a:avLst>
                      <a:gd name="adj1" fmla="val 21560718"/>
                      <a:gd name="adj2" fmla="val 2957438"/>
                    </a:avLst>
                  </a:prstGeom>
                  <a:ln w="25400">
                    <a:solidFill>
                      <a:srgbClr val="B1333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6" name="Arc 155"/>
                  <p:cNvSpPr/>
                  <p:nvPr/>
                </p:nvSpPr>
                <p:spPr>
                  <a:xfrm>
                    <a:off x="3797846" y="1828556"/>
                    <a:ext cx="806848" cy="170680"/>
                  </a:xfrm>
                  <a:prstGeom prst="arc">
                    <a:avLst>
                      <a:gd name="adj1" fmla="val 21560718"/>
                      <a:gd name="adj2" fmla="val 2957438"/>
                    </a:avLst>
                  </a:prstGeom>
                  <a:ln w="25400">
                    <a:solidFill>
                      <a:srgbClr val="B1333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7" name="Arc 156"/>
                  <p:cNvSpPr/>
                  <p:nvPr/>
                </p:nvSpPr>
                <p:spPr>
                  <a:xfrm rot="21229283">
                    <a:off x="3835272" y="1866885"/>
                    <a:ext cx="806848" cy="170680"/>
                  </a:xfrm>
                  <a:prstGeom prst="arc">
                    <a:avLst>
                      <a:gd name="adj1" fmla="val 21570176"/>
                      <a:gd name="adj2" fmla="val 2957438"/>
                    </a:avLst>
                  </a:prstGeom>
                  <a:ln w="25400">
                    <a:solidFill>
                      <a:srgbClr val="B1333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8" name="Arc 157"/>
                  <p:cNvSpPr/>
                  <p:nvPr/>
                </p:nvSpPr>
                <p:spPr>
                  <a:xfrm rot="20892462">
                    <a:off x="3696468" y="1895367"/>
                    <a:ext cx="949749" cy="156148"/>
                  </a:xfrm>
                  <a:prstGeom prst="arc">
                    <a:avLst>
                      <a:gd name="adj1" fmla="val 21560718"/>
                      <a:gd name="adj2" fmla="val 2957438"/>
                    </a:avLst>
                  </a:prstGeom>
                  <a:ln w="25400">
                    <a:solidFill>
                      <a:srgbClr val="B1333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9" name="Arc 158"/>
                  <p:cNvSpPr/>
                  <p:nvPr/>
                </p:nvSpPr>
                <p:spPr>
                  <a:xfrm rot="21404740">
                    <a:off x="3734604" y="1825413"/>
                    <a:ext cx="983751" cy="170680"/>
                  </a:xfrm>
                  <a:prstGeom prst="arc">
                    <a:avLst>
                      <a:gd name="adj1" fmla="val 21560718"/>
                      <a:gd name="adj2" fmla="val 2957438"/>
                    </a:avLst>
                  </a:prstGeom>
                  <a:ln w="25400">
                    <a:solidFill>
                      <a:srgbClr val="B1333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53" name="Pie 152"/>
                <p:cNvSpPr/>
                <p:nvPr/>
              </p:nvSpPr>
              <p:spPr>
                <a:xfrm rot="4942097">
                  <a:off x="4895295" y="2741938"/>
                  <a:ext cx="396000" cy="468000"/>
                </a:xfrm>
                <a:prstGeom prst="pie">
                  <a:avLst>
                    <a:gd name="adj1" fmla="val 7804831"/>
                    <a:gd name="adj2" fmla="val 18485743"/>
                  </a:avLst>
                </a:pr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23000">
                      <a:schemeClr val="accent4">
                        <a:lumMod val="75000"/>
                      </a:schemeClr>
                    </a:gs>
                    <a:gs pos="69000">
                      <a:schemeClr val="accent4">
                        <a:lumMod val="60000"/>
                        <a:lumOff val="40000"/>
                      </a:schemeClr>
                    </a:gs>
                    <a:gs pos="97000">
                      <a:schemeClr val="accent4">
                        <a:lumMod val="75000"/>
                      </a:schemeClr>
                    </a:gs>
                  </a:gsLst>
                  <a:lin ang="2700000" scaled="1"/>
                  <a:tileRect/>
                </a:gradFill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46" name="Straight Connector 145"/>
              <p:cNvCxnSpPr/>
              <p:nvPr/>
            </p:nvCxnSpPr>
            <p:spPr>
              <a:xfrm>
                <a:off x="3406993" y="2737578"/>
                <a:ext cx="720000" cy="0"/>
              </a:xfrm>
              <a:prstGeom prst="line">
                <a:avLst/>
              </a:prstGeom>
              <a:ln>
                <a:solidFill>
                  <a:srgbClr val="B133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>
                <a:off x="2137195" y="2933007"/>
                <a:ext cx="720000" cy="0"/>
              </a:xfrm>
              <a:prstGeom prst="line">
                <a:avLst/>
              </a:prstGeom>
              <a:ln>
                <a:solidFill>
                  <a:srgbClr val="B133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2957339" y="3327961"/>
                <a:ext cx="720000" cy="0"/>
              </a:xfrm>
              <a:prstGeom prst="line">
                <a:avLst/>
              </a:prstGeom>
              <a:ln>
                <a:solidFill>
                  <a:srgbClr val="B133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>
                <a:off x="2477503" y="4477213"/>
                <a:ext cx="720000" cy="0"/>
              </a:xfrm>
              <a:prstGeom prst="line">
                <a:avLst/>
              </a:prstGeom>
              <a:ln>
                <a:solidFill>
                  <a:srgbClr val="B133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1757503" y="3855934"/>
                <a:ext cx="720000" cy="0"/>
              </a:xfrm>
              <a:prstGeom prst="line">
                <a:avLst/>
              </a:prstGeom>
              <a:ln>
                <a:solidFill>
                  <a:srgbClr val="B133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Top speed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24517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dirty="0" smtClean="0"/>
              <a:t>cyclist keeps up a steady top speed.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are the forces acting on the cyclist?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433" name="Picture 4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0140" y="2435509"/>
            <a:ext cx="2965206" cy="1080000"/>
          </a:xfrm>
          <a:prstGeom prst="rect">
            <a:avLst/>
          </a:prstGeom>
        </p:spPr>
      </p:pic>
      <p:pic>
        <p:nvPicPr>
          <p:cNvPr id="485" name="Picture 48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0140" y="4228576"/>
            <a:ext cx="2869348" cy="1080000"/>
          </a:xfrm>
          <a:prstGeom prst="rect">
            <a:avLst/>
          </a:prstGeom>
        </p:spPr>
      </p:pic>
      <p:pic>
        <p:nvPicPr>
          <p:cNvPr id="537" name="Picture 5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4796" y="2435509"/>
            <a:ext cx="2396449" cy="1080000"/>
          </a:xfrm>
          <a:prstGeom prst="rect">
            <a:avLst/>
          </a:prstGeom>
        </p:spPr>
      </p:pic>
      <p:pic>
        <p:nvPicPr>
          <p:cNvPr id="588" name="Picture 58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4796" y="4228576"/>
            <a:ext cx="2137632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77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Top speed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cyclist gets tired and pedals less hard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They reach a slower steady speed.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24796" y="2136410"/>
            <a:ext cx="6211019" cy="2217932"/>
            <a:chOff x="1424796" y="2136410"/>
            <a:chExt cx="6211019" cy="2217932"/>
          </a:xfrm>
        </p:grpSpPr>
        <p:cxnSp>
          <p:nvCxnSpPr>
            <p:cNvPr id="143" name="Straight Connector 142"/>
            <p:cNvCxnSpPr/>
            <p:nvPr/>
          </p:nvCxnSpPr>
          <p:spPr>
            <a:xfrm>
              <a:off x="1424796" y="4354342"/>
              <a:ext cx="6211019" cy="0"/>
            </a:xfrm>
            <a:prstGeom prst="line">
              <a:avLst/>
            </a:prstGeom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1" name="Group 150"/>
            <p:cNvGrpSpPr/>
            <p:nvPr/>
          </p:nvGrpSpPr>
          <p:grpSpPr>
            <a:xfrm>
              <a:off x="3441068" y="2177994"/>
              <a:ext cx="2366968" cy="2131898"/>
              <a:chOff x="2886806" y="1244565"/>
              <a:chExt cx="2366968" cy="2131898"/>
            </a:xfrm>
          </p:grpSpPr>
          <p:grpSp>
            <p:nvGrpSpPr>
              <p:cNvPr id="160" name="Group 159"/>
              <p:cNvGrpSpPr/>
              <p:nvPr/>
            </p:nvGrpSpPr>
            <p:grpSpPr>
              <a:xfrm>
                <a:off x="3692216" y="2026352"/>
                <a:ext cx="549679" cy="865940"/>
                <a:chOff x="3692216" y="2026352"/>
                <a:chExt cx="549679" cy="865940"/>
              </a:xfrm>
            </p:grpSpPr>
            <p:cxnSp>
              <p:nvCxnSpPr>
                <p:cNvPr id="187" name="Straight Connector 186"/>
                <p:cNvCxnSpPr/>
                <p:nvPr/>
              </p:nvCxnSpPr>
              <p:spPr>
                <a:xfrm>
                  <a:off x="3860769" y="2712231"/>
                  <a:ext cx="105724" cy="180061"/>
                </a:xfrm>
                <a:prstGeom prst="line">
                  <a:avLst/>
                </a:prstGeom>
                <a:ln w="317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8" name="Group 187"/>
                <p:cNvGrpSpPr/>
                <p:nvPr/>
              </p:nvGrpSpPr>
              <p:grpSpPr>
                <a:xfrm>
                  <a:off x="3692216" y="2026352"/>
                  <a:ext cx="549679" cy="719785"/>
                  <a:chOff x="3692216" y="2026352"/>
                  <a:chExt cx="549679" cy="719785"/>
                </a:xfrm>
              </p:grpSpPr>
              <p:cxnSp>
                <p:nvCxnSpPr>
                  <p:cNvPr id="189" name="Straight Connector 188"/>
                  <p:cNvCxnSpPr/>
                  <p:nvPr/>
                </p:nvCxnSpPr>
                <p:spPr>
                  <a:xfrm>
                    <a:off x="3746728" y="2638137"/>
                    <a:ext cx="180000" cy="108000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47625" cap="rnd">
                    <a:solidFill>
                      <a:srgbClr val="982C2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Straight Connector 189"/>
                  <p:cNvCxnSpPr/>
                  <p:nvPr/>
                </p:nvCxnSpPr>
                <p:spPr>
                  <a:xfrm flipH="1">
                    <a:off x="3746727" y="2269634"/>
                    <a:ext cx="491863" cy="363733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 cap="rnd">
                    <a:solidFill>
                      <a:srgbClr val="982C2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Straight Connector 190"/>
                  <p:cNvCxnSpPr/>
                  <p:nvPr/>
                </p:nvCxnSpPr>
                <p:spPr>
                  <a:xfrm>
                    <a:off x="3692216" y="2026352"/>
                    <a:ext cx="549679" cy="243650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 cap="rnd">
                    <a:solidFill>
                      <a:srgbClr val="982C2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61" name="Group 160"/>
              <p:cNvGrpSpPr/>
              <p:nvPr/>
            </p:nvGrpSpPr>
            <p:grpSpPr>
              <a:xfrm>
                <a:off x="2886806" y="1244565"/>
                <a:ext cx="2366968" cy="2131898"/>
                <a:chOff x="2889981" y="1247740"/>
                <a:chExt cx="2366968" cy="2131898"/>
              </a:xfrm>
            </p:grpSpPr>
            <p:cxnSp>
              <p:nvCxnSpPr>
                <p:cNvPr id="162" name="Straight Connector 161"/>
                <p:cNvCxnSpPr/>
                <p:nvPr/>
              </p:nvCxnSpPr>
              <p:spPr>
                <a:xfrm flipH="1" flipV="1">
                  <a:off x="3703501" y="2289168"/>
                  <a:ext cx="276178" cy="641134"/>
                </a:xfrm>
                <a:prstGeom prst="line">
                  <a:avLst/>
                </a:prstGeom>
                <a:ln w="381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3" name="Freeform 162"/>
                <p:cNvSpPr/>
                <p:nvPr/>
              </p:nvSpPr>
              <p:spPr>
                <a:xfrm>
                  <a:off x="4276725" y="1683544"/>
                  <a:ext cx="509588" cy="500062"/>
                </a:xfrm>
                <a:custGeom>
                  <a:avLst/>
                  <a:gdLst>
                    <a:gd name="connsiteX0" fmla="*/ 0 w 509588"/>
                    <a:gd name="connsiteY0" fmla="*/ 0 h 500062"/>
                    <a:gd name="connsiteX1" fmla="*/ 28575 w 509588"/>
                    <a:gd name="connsiteY1" fmla="*/ 423862 h 500062"/>
                    <a:gd name="connsiteX2" fmla="*/ 359569 w 509588"/>
                    <a:gd name="connsiteY2" fmla="*/ 500062 h 500062"/>
                    <a:gd name="connsiteX3" fmla="*/ 497681 w 509588"/>
                    <a:gd name="connsiteY3" fmla="*/ 488156 h 500062"/>
                    <a:gd name="connsiteX4" fmla="*/ 509588 w 509588"/>
                    <a:gd name="connsiteY4" fmla="*/ 497681 h 50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9588" h="500062">
                      <a:moveTo>
                        <a:pt x="0" y="0"/>
                      </a:moveTo>
                      <a:lnTo>
                        <a:pt x="28575" y="423862"/>
                      </a:lnTo>
                      <a:lnTo>
                        <a:pt x="359569" y="500062"/>
                      </a:lnTo>
                      <a:lnTo>
                        <a:pt x="497681" y="488156"/>
                      </a:lnTo>
                      <a:lnTo>
                        <a:pt x="509588" y="497681"/>
                      </a:lnTo>
                    </a:path>
                  </a:pathLst>
                </a:custGeom>
                <a:noFill/>
                <a:ln w="38100">
                  <a:solidFill>
                    <a:srgbClr val="982C2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Oval 163"/>
                <p:cNvSpPr/>
                <p:nvPr/>
              </p:nvSpPr>
              <p:spPr>
                <a:xfrm>
                  <a:off x="2889981" y="2479638"/>
                  <a:ext cx="900000" cy="900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08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>
                  <a:off x="4356949" y="2479638"/>
                  <a:ext cx="900000" cy="900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08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66" name="Straight Connector 165"/>
                <p:cNvCxnSpPr/>
                <p:nvPr/>
              </p:nvCxnSpPr>
              <p:spPr>
                <a:xfrm flipV="1">
                  <a:off x="3353947" y="2166651"/>
                  <a:ext cx="407152" cy="754284"/>
                </a:xfrm>
                <a:prstGeom prst="line">
                  <a:avLst/>
                </a:prstGeom>
                <a:ln w="381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/>
                <p:cNvCxnSpPr/>
                <p:nvPr/>
              </p:nvCxnSpPr>
              <p:spPr>
                <a:xfrm flipH="1" flipV="1">
                  <a:off x="3339981" y="2912186"/>
                  <a:ext cx="619678" cy="17452"/>
                </a:xfrm>
                <a:prstGeom prst="line">
                  <a:avLst/>
                </a:prstGeom>
                <a:ln w="381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8" name="Oval 167"/>
                <p:cNvSpPr/>
                <p:nvPr/>
              </p:nvSpPr>
              <p:spPr>
                <a:xfrm>
                  <a:off x="3267981" y="2856737"/>
                  <a:ext cx="144000" cy="144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2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69" name="Straight Connector 168"/>
                <p:cNvCxnSpPr/>
                <p:nvPr/>
              </p:nvCxnSpPr>
              <p:spPr>
                <a:xfrm flipV="1">
                  <a:off x="3981556" y="2374935"/>
                  <a:ext cx="545071" cy="572855"/>
                </a:xfrm>
                <a:prstGeom prst="line">
                  <a:avLst/>
                </a:prstGeom>
                <a:ln w="381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/>
                <p:cNvCxnSpPr/>
                <p:nvPr/>
              </p:nvCxnSpPr>
              <p:spPr>
                <a:xfrm flipV="1">
                  <a:off x="3683613" y="2280782"/>
                  <a:ext cx="802661" cy="9684"/>
                </a:xfrm>
                <a:prstGeom prst="line">
                  <a:avLst/>
                </a:prstGeom>
                <a:ln w="381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1" name="Freeform 170"/>
                <p:cNvSpPr/>
                <p:nvPr/>
              </p:nvSpPr>
              <p:spPr>
                <a:xfrm>
                  <a:off x="4452936" y="2213927"/>
                  <a:ext cx="382075" cy="733863"/>
                </a:xfrm>
                <a:custGeom>
                  <a:avLst/>
                  <a:gdLst>
                    <a:gd name="connsiteX0" fmla="*/ 0 w 390525"/>
                    <a:gd name="connsiteY0" fmla="*/ 0 h 771525"/>
                    <a:gd name="connsiteX1" fmla="*/ 235744 w 390525"/>
                    <a:gd name="connsiteY1" fmla="*/ 607219 h 771525"/>
                    <a:gd name="connsiteX2" fmla="*/ 390525 w 390525"/>
                    <a:gd name="connsiteY2" fmla="*/ 771525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0525" h="771525">
                      <a:moveTo>
                        <a:pt x="0" y="0"/>
                      </a:moveTo>
                      <a:lnTo>
                        <a:pt x="235744" y="607219"/>
                      </a:lnTo>
                      <a:lnTo>
                        <a:pt x="390525" y="771525"/>
                      </a:lnTo>
                    </a:path>
                  </a:pathLst>
                </a:custGeom>
                <a:noFill/>
                <a:ln w="38100" cap="rnd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2" name="Straight Connector 171"/>
                <p:cNvCxnSpPr>
                  <a:stCxn id="168" idx="4"/>
                  <a:endCxn id="173" idx="4"/>
                </p:cNvCxnSpPr>
                <p:nvPr/>
              </p:nvCxnSpPr>
              <p:spPr>
                <a:xfrm>
                  <a:off x="3339981" y="3000737"/>
                  <a:ext cx="639238" cy="72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3" name="Oval 172"/>
                <p:cNvSpPr/>
                <p:nvPr/>
              </p:nvSpPr>
              <p:spPr>
                <a:xfrm>
                  <a:off x="3835219" y="2784737"/>
                  <a:ext cx="288000" cy="288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2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4" name="Straight Connector 173"/>
                <p:cNvCxnSpPr>
                  <a:stCxn id="168" idx="0"/>
                  <a:endCxn id="173" idx="0"/>
                </p:cNvCxnSpPr>
                <p:nvPr/>
              </p:nvCxnSpPr>
              <p:spPr>
                <a:xfrm flipV="1">
                  <a:off x="3339981" y="2784737"/>
                  <a:ext cx="639238" cy="72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5" name="Trapezoid 174"/>
                <p:cNvSpPr/>
                <p:nvPr/>
              </p:nvSpPr>
              <p:spPr>
                <a:xfrm rot="5400000">
                  <a:off x="3739540" y="2027626"/>
                  <a:ext cx="72000" cy="258702"/>
                </a:xfrm>
                <a:prstGeom prst="trapezoid">
                  <a:avLst>
                    <a:gd name="adj" fmla="val 18385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" name="Freeform 175"/>
                <p:cNvSpPr/>
                <p:nvPr/>
              </p:nvSpPr>
              <p:spPr>
                <a:xfrm rot="21064420">
                  <a:off x="4451683" y="2170545"/>
                  <a:ext cx="319768" cy="198915"/>
                </a:xfrm>
                <a:custGeom>
                  <a:avLst/>
                  <a:gdLst>
                    <a:gd name="connsiteX0" fmla="*/ 0 w 481340"/>
                    <a:gd name="connsiteY0" fmla="*/ 16064 h 251014"/>
                    <a:gd name="connsiteX1" fmla="*/ 400050 w 481340"/>
                    <a:gd name="connsiteY1" fmla="*/ 9714 h 251014"/>
                    <a:gd name="connsiteX2" fmla="*/ 476250 w 481340"/>
                    <a:gd name="connsiteY2" fmla="*/ 130364 h 251014"/>
                    <a:gd name="connsiteX3" fmla="*/ 317500 w 481340"/>
                    <a:gd name="connsiteY3" fmla="*/ 251014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1340" h="251014">
                      <a:moveTo>
                        <a:pt x="0" y="16064"/>
                      </a:moveTo>
                      <a:cubicBezTo>
                        <a:pt x="160337" y="3364"/>
                        <a:pt x="320675" y="-9336"/>
                        <a:pt x="400050" y="9714"/>
                      </a:cubicBezTo>
                      <a:cubicBezTo>
                        <a:pt x="479425" y="28764"/>
                        <a:pt x="490008" y="90147"/>
                        <a:pt x="476250" y="130364"/>
                      </a:cubicBezTo>
                      <a:cubicBezTo>
                        <a:pt x="462492" y="170581"/>
                        <a:pt x="389996" y="210797"/>
                        <a:pt x="317500" y="251014"/>
                      </a:cubicBezTo>
                    </a:path>
                  </a:pathLst>
                </a:custGeom>
                <a:noFill/>
                <a:ln w="38100" cap="rnd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7" name="Straight Connector 176"/>
                <p:cNvCxnSpPr/>
                <p:nvPr/>
              </p:nvCxnSpPr>
              <p:spPr>
                <a:xfrm>
                  <a:off x="3979219" y="2928737"/>
                  <a:ext cx="105724" cy="180061"/>
                </a:xfrm>
                <a:prstGeom prst="line">
                  <a:avLst/>
                </a:prstGeom>
                <a:ln w="3175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78" name="Group 177"/>
                <p:cNvGrpSpPr/>
                <p:nvPr/>
              </p:nvGrpSpPr>
              <p:grpSpPr>
                <a:xfrm>
                  <a:off x="3694324" y="1662570"/>
                  <a:ext cx="1090622" cy="1457035"/>
                  <a:chOff x="3694324" y="1647535"/>
                  <a:chExt cx="1090622" cy="1457035"/>
                </a:xfrm>
                <a:solidFill>
                  <a:schemeClr val="accent1">
                    <a:lumMod val="60000"/>
                    <a:lumOff val="40000"/>
                  </a:schemeClr>
                </a:solidFill>
              </p:grpSpPr>
              <p:cxnSp>
                <p:nvCxnSpPr>
                  <p:cNvPr id="180" name="Straight Connector 179"/>
                  <p:cNvCxnSpPr/>
                  <p:nvPr/>
                </p:nvCxnSpPr>
                <p:spPr>
                  <a:xfrm flipV="1">
                    <a:off x="3920590" y="3093568"/>
                    <a:ext cx="211601" cy="8020"/>
                  </a:xfrm>
                  <a:prstGeom prst="line">
                    <a:avLst/>
                  </a:prstGeom>
                  <a:grpFill/>
                  <a:ln w="47625" cap="rnd">
                    <a:solidFill>
                      <a:srgbClr val="B1333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Straight Connector 180"/>
                  <p:cNvCxnSpPr/>
                  <p:nvPr/>
                </p:nvCxnSpPr>
                <p:spPr>
                  <a:xfrm>
                    <a:off x="3694324" y="2009775"/>
                    <a:ext cx="258350" cy="490559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B1333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Straight Connector 181"/>
                  <p:cNvCxnSpPr/>
                  <p:nvPr/>
                </p:nvCxnSpPr>
                <p:spPr>
                  <a:xfrm flipH="1">
                    <a:off x="3904893" y="2504626"/>
                    <a:ext cx="49889" cy="599944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B1333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Straight Connector 182"/>
                  <p:cNvCxnSpPr/>
                  <p:nvPr/>
                </p:nvCxnSpPr>
                <p:spPr>
                  <a:xfrm flipV="1">
                    <a:off x="3694324" y="1647535"/>
                    <a:ext cx="612000" cy="360000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B1333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Straight Connector 183"/>
                  <p:cNvCxnSpPr/>
                  <p:nvPr/>
                </p:nvCxnSpPr>
                <p:spPr>
                  <a:xfrm>
                    <a:off x="4278087" y="1673942"/>
                    <a:ext cx="0" cy="432000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B1333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Straight Connector 184"/>
                  <p:cNvCxnSpPr/>
                  <p:nvPr/>
                </p:nvCxnSpPr>
                <p:spPr>
                  <a:xfrm>
                    <a:off x="4285343" y="2112251"/>
                    <a:ext cx="335186" cy="114793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B1333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6" name="Freeform 185"/>
                  <p:cNvSpPr/>
                  <p:nvPr/>
                </p:nvSpPr>
                <p:spPr>
                  <a:xfrm>
                    <a:off x="4627784" y="2210375"/>
                    <a:ext cx="157162" cy="16669"/>
                  </a:xfrm>
                  <a:custGeom>
                    <a:avLst/>
                    <a:gdLst>
                      <a:gd name="connsiteX0" fmla="*/ 0 w 157162"/>
                      <a:gd name="connsiteY0" fmla="*/ 16669 h 16669"/>
                      <a:gd name="connsiteX1" fmla="*/ 145256 w 157162"/>
                      <a:gd name="connsiteY1" fmla="*/ 14288 h 16669"/>
                      <a:gd name="connsiteX2" fmla="*/ 157162 w 157162"/>
                      <a:gd name="connsiteY2" fmla="*/ 2381 h 16669"/>
                      <a:gd name="connsiteX3" fmla="*/ 157162 w 157162"/>
                      <a:gd name="connsiteY3" fmla="*/ 0 h 16669"/>
                      <a:gd name="connsiteX4" fmla="*/ 157162 w 157162"/>
                      <a:gd name="connsiteY4" fmla="*/ 0 h 16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162" h="16669">
                        <a:moveTo>
                          <a:pt x="0" y="16669"/>
                        </a:moveTo>
                        <a:lnTo>
                          <a:pt x="145256" y="14288"/>
                        </a:lnTo>
                        <a:lnTo>
                          <a:pt x="157162" y="2381"/>
                        </a:lnTo>
                        <a:lnTo>
                          <a:pt x="157162" y="0"/>
                        </a:lnTo>
                        <a:lnTo>
                          <a:pt x="157162" y="0"/>
                        </a:lnTo>
                      </a:path>
                    </a:pathLst>
                  </a:custGeom>
                  <a:grpFill/>
                  <a:ln w="38100" cap="rnd">
                    <a:solidFill>
                      <a:srgbClr val="B133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79" name="Oval 178"/>
                <p:cNvSpPr/>
                <p:nvPr/>
              </p:nvSpPr>
              <p:spPr>
                <a:xfrm rot="1265294">
                  <a:off x="4234642" y="1247740"/>
                  <a:ext cx="324000" cy="432000"/>
                </a:xfrm>
                <a:prstGeom prst="ellipse">
                  <a:avLst/>
                </a:prstGeom>
                <a:solidFill>
                  <a:srgbClr val="DC8484"/>
                </a:solidFill>
                <a:ln w="38100">
                  <a:solidFill>
                    <a:srgbClr val="B133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52" name="Group 151"/>
            <p:cNvGrpSpPr/>
            <p:nvPr/>
          </p:nvGrpSpPr>
          <p:grpSpPr>
            <a:xfrm rot="156430">
              <a:off x="3807690" y="2238529"/>
              <a:ext cx="1214680" cy="292545"/>
              <a:chOff x="3577000" y="1825413"/>
              <a:chExt cx="1214680" cy="292545"/>
            </a:xfrm>
          </p:grpSpPr>
          <p:sp>
            <p:nvSpPr>
              <p:cNvPr id="154" name="Arc 153"/>
              <p:cNvSpPr/>
              <p:nvPr/>
            </p:nvSpPr>
            <p:spPr>
              <a:xfrm rot="20826274">
                <a:off x="3577000" y="1904425"/>
                <a:ext cx="1214680" cy="188931"/>
              </a:xfrm>
              <a:prstGeom prst="arc">
                <a:avLst>
                  <a:gd name="adj1" fmla="val 21560718"/>
                  <a:gd name="adj2" fmla="val 2957438"/>
                </a:avLst>
              </a:prstGeom>
              <a:ln w="25400">
                <a:solidFill>
                  <a:srgbClr val="B133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Arc 154"/>
              <p:cNvSpPr/>
              <p:nvPr/>
            </p:nvSpPr>
            <p:spPr>
              <a:xfrm rot="20569289">
                <a:off x="3723566" y="1963113"/>
                <a:ext cx="1014096" cy="154845"/>
              </a:xfrm>
              <a:prstGeom prst="arc">
                <a:avLst>
                  <a:gd name="adj1" fmla="val 21560718"/>
                  <a:gd name="adj2" fmla="val 2957438"/>
                </a:avLst>
              </a:prstGeom>
              <a:ln w="25400">
                <a:solidFill>
                  <a:srgbClr val="B133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Arc 155"/>
              <p:cNvSpPr/>
              <p:nvPr/>
            </p:nvSpPr>
            <p:spPr>
              <a:xfrm>
                <a:off x="3797846" y="1828556"/>
                <a:ext cx="806848" cy="170680"/>
              </a:xfrm>
              <a:prstGeom prst="arc">
                <a:avLst>
                  <a:gd name="adj1" fmla="val 21560718"/>
                  <a:gd name="adj2" fmla="val 2957438"/>
                </a:avLst>
              </a:prstGeom>
              <a:ln w="25400">
                <a:solidFill>
                  <a:srgbClr val="B133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Arc 156"/>
              <p:cNvSpPr/>
              <p:nvPr/>
            </p:nvSpPr>
            <p:spPr>
              <a:xfrm rot="21229283">
                <a:off x="3835272" y="1866885"/>
                <a:ext cx="806848" cy="170680"/>
              </a:xfrm>
              <a:prstGeom prst="arc">
                <a:avLst>
                  <a:gd name="adj1" fmla="val 21570176"/>
                  <a:gd name="adj2" fmla="val 2957438"/>
                </a:avLst>
              </a:prstGeom>
              <a:ln w="25400">
                <a:solidFill>
                  <a:srgbClr val="B133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Arc 157"/>
              <p:cNvSpPr/>
              <p:nvPr/>
            </p:nvSpPr>
            <p:spPr>
              <a:xfrm rot="20892462">
                <a:off x="3696468" y="1895367"/>
                <a:ext cx="949749" cy="156148"/>
              </a:xfrm>
              <a:prstGeom prst="arc">
                <a:avLst>
                  <a:gd name="adj1" fmla="val 21560718"/>
                  <a:gd name="adj2" fmla="val 2957438"/>
                </a:avLst>
              </a:prstGeom>
              <a:ln w="25400">
                <a:solidFill>
                  <a:srgbClr val="B133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Arc 158"/>
              <p:cNvSpPr/>
              <p:nvPr/>
            </p:nvSpPr>
            <p:spPr>
              <a:xfrm rot="21404740">
                <a:off x="3734604" y="1825413"/>
                <a:ext cx="983751" cy="170680"/>
              </a:xfrm>
              <a:prstGeom prst="arc">
                <a:avLst>
                  <a:gd name="adj1" fmla="val 21560718"/>
                  <a:gd name="adj2" fmla="val 2957438"/>
                </a:avLst>
              </a:prstGeom>
              <a:ln w="25400">
                <a:solidFill>
                  <a:srgbClr val="B133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3" name="Pie 152"/>
            <p:cNvSpPr/>
            <p:nvPr/>
          </p:nvSpPr>
          <p:spPr>
            <a:xfrm rot="3199331">
              <a:off x="4765227" y="2135336"/>
              <a:ext cx="396000" cy="468000"/>
            </a:xfrm>
            <a:prstGeom prst="pie">
              <a:avLst>
                <a:gd name="adj1" fmla="val 7804831"/>
                <a:gd name="adj2" fmla="val 18485743"/>
              </a:avLst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</a:schemeClr>
                </a:gs>
                <a:gs pos="23000">
                  <a:schemeClr val="accent4">
                    <a:lumMod val="75000"/>
                  </a:schemeClr>
                </a:gs>
                <a:gs pos="69000">
                  <a:schemeClr val="accent4">
                    <a:lumMod val="60000"/>
                    <a:lumOff val="40000"/>
                  </a:schemeClr>
                </a:gs>
                <a:gs pos="97000">
                  <a:schemeClr val="accent4">
                    <a:lumMod val="75000"/>
                  </a:schemeClr>
                </a:gs>
              </a:gsLst>
              <a:lin ang="2700000" scaled="1"/>
              <a:tileRect/>
            </a:gradFill>
            <a:ln w="254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46" name="Straight Connector 145"/>
            <p:cNvCxnSpPr/>
            <p:nvPr/>
          </p:nvCxnSpPr>
          <p:spPr>
            <a:xfrm>
              <a:off x="3819068" y="2136410"/>
              <a:ext cx="432000" cy="0"/>
            </a:xfrm>
            <a:prstGeom prst="line">
              <a:avLst/>
            </a:prstGeom>
            <a:ln>
              <a:solidFill>
                <a:srgbClr val="B1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2644267" y="2385964"/>
              <a:ext cx="432000" cy="0"/>
            </a:xfrm>
            <a:prstGeom prst="line">
              <a:avLst/>
            </a:prstGeom>
            <a:ln>
              <a:solidFill>
                <a:srgbClr val="B1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3217864" y="2866716"/>
              <a:ext cx="432000" cy="0"/>
            </a:xfrm>
            <a:prstGeom prst="line">
              <a:avLst/>
            </a:prstGeom>
            <a:ln>
              <a:solidFill>
                <a:srgbClr val="B1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2738028" y="4015968"/>
              <a:ext cx="432000" cy="0"/>
            </a:xfrm>
            <a:prstGeom prst="line">
              <a:avLst/>
            </a:prstGeom>
            <a:ln>
              <a:solidFill>
                <a:srgbClr val="B1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2170428" y="3379193"/>
              <a:ext cx="432000" cy="0"/>
            </a:xfrm>
            <a:prstGeom prst="line">
              <a:avLst/>
            </a:prstGeom>
            <a:ln>
              <a:solidFill>
                <a:srgbClr val="B1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1654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Top speed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24517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dirty="0" smtClean="0"/>
              <a:t>cyclist keeps up a </a:t>
            </a:r>
            <a:r>
              <a:rPr lang="en-US" b="1" dirty="0" smtClean="0">
                <a:solidFill>
                  <a:srgbClr val="C00000"/>
                </a:solidFill>
              </a:rPr>
              <a:t>slower </a:t>
            </a:r>
            <a:r>
              <a:rPr lang="en-US" dirty="0" smtClean="0"/>
              <a:t>steady speed.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are the forces acting on the cyclist?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4293" y="2484854"/>
            <a:ext cx="2422072" cy="115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3757" y="2484854"/>
            <a:ext cx="2798626" cy="115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0824" y="4277878"/>
            <a:ext cx="2233795" cy="115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3757" y="4277878"/>
            <a:ext cx="1917873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11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91</TotalTime>
  <Words>88</Words>
  <Application>Microsoft Office PowerPoint</Application>
  <PresentationFormat>On-screen Show (4:3)</PresentationFormat>
  <Paragraphs>22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20</cp:revision>
  <dcterms:created xsi:type="dcterms:W3CDTF">2019-02-25T09:11:18Z</dcterms:created>
  <dcterms:modified xsi:type="dcterms:W3CDTF">2019-02-25T10:52:36Z</dcterms:modified>
</cp:coreProperties>
</file>