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5BFF"/>
    <a:srgbClr val="007600"/>
    <a:srgbClr val="FF0000"/>
    <a:srgbClr val="FFFF00"/>
    <a:srgbClr val="3737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3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936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Drag on helmets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45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On a bicycle the biggest force that </a:t>
            </a:r>
            <a:r>
              <a:rPr lang="en-US" dirty="0" smtClean="0"/>
              <a:t>pushes against </a:t>
            </a:r>
            <a:r>
              <a:rPr lang="en-US" dirty="0" smtClean="0"/>
              <a:t>you down is drag.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In a cycle race each rider wears a helmet that protects them.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helmet is shaped to reduce drag.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36762" y="2521721"/>
            <a:ext cx="7384211" cy="2567865"/>
            <a:chOff x="836762" y="2521721"/>
            <a:chExt cx="7384211" cy="2567865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836762" y="4278702"/>
              <a:ext cx="7384211" cy="810884"/>
            </a:xfrm>
            <a:prstGeom prst="line">
              <a:avLst/>
            </a:prstGeom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 rot="21221593">
              <a:off x="1059084" y="2758322"/>
              <a:ext cx="2366968" cy="2140240"/>
              <a:chOff x="2886806" y="1236223"/>
              <a:chExt cx="2366968" cy="2140240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3692216" y="2026352"/>
                <a:ext cx="549679" cy="865940"/>
                <a:chOff x="3692216" y="2026352"/>
                <a:chExt cx="549679" cy="865940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>
                  <a:off x="3860769" y="2712231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5" name="Group 74"/>
                <p:cNvGrpSpPr/>
                <p:nvPr/>
              </p:nvGrpSpPr>
              <p:grpSpPr>
                <a:xfrm>
                  <a:off x="3692216" y="2026352"/>
                  <a:ext cx="549679" cy="719785"/>
                  <a:chOff x="3692216" y="2026352"/>
                  <a:chExt cx="549679" cy="719785"/>
                </a:xfrm>
              </p:grpSpPr>
              <p:cxnSp>
                <p:nvCxnSpPr>
                  <p:cNvPr id="76" name="Straight Connector 75"/>
                  <p:cNvCxnSpPr/>
                  <p:nvPr/>
                </p:nvCxnSpPr>
                <p:spPr>
                  <a:xfrm>
                    <a:off x="3746728" y="2638137"/>
                    <a:ext cx="180000" cy="10800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47625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/>
                  <p:nvPr/>
                </p:nvCxnSpPr>
                <p:spPr>
                  <a:xfrm flipH="1">
                    <a:off x="3746727" y="2269634"/>
                    <a:ext cx="491863" cy="363733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/>
                  <p:nvPr/>
                </p:nvCxnSpPr>
                <p:spPr>
                  <a:xfrm>
                    <a:off x="3692216" y="2026352"/>
                    <a:ext cx="549679" cy="24365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7" name="Group 46"/>
              <p:cNvGrpSpPr/>
              <p:nvPr/>
            </p:nvGrpSpPr>
            <p:grpSpPr>
              <a:xfrm>
                <a:off x="2886806" y="1236223"/>
                <a:ext cx="2366968" cy="2140240"/>
                <a:chOff x="2889981" y="1239398"/>
                <a:chExt cx="2366968" cy="2140240"/>
              </a:xfrm>
            </p:grpSpPr>
            <p:cxnSp>
              <p:nvCxnSpPr>
                <p:cNvPr id="48" name="Straight Connector 47"/>
                <p:cNvCxnSpPr/>
                <p:nvPr/>
              </p:nvCxnSpPr>
              <p:spPr>
                <a:xfrm flipH="1" flipV="1">
                  <a:off x="3703501" y="2289168"/>
                  <a:ext cx="276178" cy="641134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Freeform 48"/>
                <p:cNvSpPr/>
                <p:nvPr/>
              </p:nvSpPr>
              <p:spPr>
                <a:xfrm>
                  <a:off x="4276725" y="1683544"/>
                  <a:ext cx="509588" cy="500062"/>
                </a:xfrm>
                <a:custGeom>
                  <a:avLst/>
                  <a:gdLst>
                    <a:gd name="connsiteX0" fmla="*/ 0 w 509588"/>
                    <a:gd name="connsiteY0" fmla="*/ 0 h 500062"/>
                    <a:gd name="connsiteX1" fmla="*/ 28575 w 509588"/>
                    <a:gd name="connsiteY1" fmla="*/ 423862 h 500062"/>
                    <a:gd name="connsiteX2" fmla="*/ 359569 w 509588"/>
                    <a:gd name="connsiteY2" fmla="*/ 500062 h 500062"/>
                    <a:gd name="connsiteX3" fmla="*/ 497681 w 509588"/>
                    <a:gd name="connsiteY3" fmla="*/ 488156 h 500062"/>
                    <a:gd name="connsiteX4" fmla="*/ 509588 w 509588"/>
                    <a:gd name="connsiteY4" fmla="*/ 497681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9588" h="500062">
                      <a:moveTo>
                        <a:pt x="0" y="0"/>
                      </a:moveTo>
                      <a:lnTo>
                        <a:pt x="28575" y="423862"/>
                      </a:lnTo>
                      <a:lnTo>
                        <a:pt x="359569" y="500062"/>
                      </a:lnTo>
                      <a:lnTo>
                        <a:pt x="497681" y="488156"/>
                      </a:lnTo>
                      <a:lnTo>
                        <a:pt x="509588" y="497681"/>
                      </a:lnTo>
                    </a:path>
                  </a:pathLst>
                </a:custGeom>
                <a:noFill/>
                <a:ln w="381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2889981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4356949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2" name="Straight Connector 51"/>
                <p:cNvCxnSpPr/>
                <p:nvPr/>
              </p:nvCxnSpPr>
              <p:spPr>
                <a:xfrm flipV="1">
                  <a:off x="3353947" y="2166651"/>
                  <a:ext cx="407152" cy="754284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flipH="1" flipV="1">
                  <a:off x="3339981" y="2912186"/>
                  <a:ext cx="619678" cy="17452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Oval 53"/>
                <p:cNvSpPr/>
                <p:nvPr/>
              </p:nvSpPr>
              <p:spPr>
                <a:xfrm>
                  <a:off x="3267981" y="2856737"/>
                  <a:ext cx="144000" cy="144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5" name="Straight Connector 54"/>
                <p:cNvCxnSpPr/>
                <p:nvPr/>
              </p:nvCxnSpPr>
              <p:spPr>
                <a:xfrm flipV="1">
                  <a:off x="3981556" y="2374935"/>
                  <a:ext cx="545071" cy="572855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flipV="1">
                  <a:off x="3683613" y="2280782"/>
                  <a:ext cx="802661" cy="9684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Freeform 56"/>
                <p:cNvSpPr/>
                <p:nvPr/>
              </p:nvSpPr>
              <p:spPr>
                <a:xfrm>
                  <a:off x="4452936" y="2213927"/>
                  <a:ext cx="382075" cy="733863"/>
                </a:xfrm>
                <a:custGeom>
                  <a:avLst/>
                  <a:gdLst>
                    <a:gd name="connsiteX0" fmla="*/ 0 w 390525"/>
                    <a:gd name="connsiteY0" fmla="*/ 0 h 771525"/>
                    <a:gd name="connsiteX1" fmla="*/ 235744 w 390525"/>
                    <a:gd name="connsiteY1" fmla="*/ 607219 h 771525"/>
                    <a:gd name="connsiteX2" fmla="*/ 390525 w 390525"/>
                    <a:gd name="connsiteY2" fmla="*/ 771525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0525" h="771525">
                      <a:moveTo>
                        <a:pt x="0" y="0"/>
                      </a:moveTo>
                      <a:lnTo>
                        <a:pt x="235744" y="607219"/>
                      </a:lnTo>
                      <a:lnTo>
                        <a:pt x="390525" y="771525"/>
                      </a:lnTo>
                    </a:path>
                  </a:pathLst>
                </a:custGeom>
                <a:noFill/>
                <a:ln w="38100" cap="rnd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8" name="Straight Connector 57"/>
                <p:cNvCxnSpPr>
                  <a:stCxn id="54" idx="4"/>
                  <a:endCxn id="59" idx="4"/>
                </p:cNvCxnSpPr>
                <p:nvPr/>
              </p:nvCxnSpPr>
              <p:spPr>
                <a:xfrm>
                  <a:off x="3339981" y="3000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Oval 58"/>
                <p:cNvSpPr/>
                <p:nvPr/>
              </p:nvSpPr>
              <p:spPr>
                <a:xfrm>
                  <a:off x="3835219" y="2784737"/>
                  <a:ext cx="288000" cy="288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0" name="Straight Connector 59"/>
                <p:cNvCxnSpPr>
                  <a:stCxn id="54" idx="0"/>
                  <a:endCxn id="59" idx="0"/>
                </p:cNvCxnSpPr>
                <p:nvPr/>
              </p:nvCxnSpPr>
              <p:spPr>
                <a:xfrm flipV="1">
                  <a:off x="3339981" y="2784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Trapezoid 60"/>
                <p:cNvSpPr/>
                <p:nvPr/>
              </p:nvSpPr>
              <p:spPr>
                <a:xfrm rot="5400000">
                  <a:off x="3739540" y="2027626"/>
                  <a:ext cx="72000" cy="258702"/>
                </a:xfrm>
                <a:prstGeom prst="trapezoid">
                  <a:avLst>
                    <a:gd name="adj" fmla="val 18385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 rot="21064420">
                  <a:off x="4451683" y="2170545"/>
                  <a:ext cx="319768" cy="198915"/>
                </a:xfrm>
                <a:custGeom>
                  <a:avLst/>
                  <a:gdLst>
                    <a:gd name="connsiteX0" fmla="*/ 0 w 481340"/>
                    <a:gd name="connsiteY0" fmla="*/ 16064 h 251014"/>
                    <a:gd name="connsiteX1" fmla="*/ 400050 w 481340"/>
                    <a:gd name="connsiteY1" fmla="*/ 9714 h 251014"/>
                    <a:gd name="connsiteX2" fmla="*/ 476250 w 481340"/>
                    <a:gd name="connsiteY2" fmla="*/ 130364 h 251014"/>
                    <a:gd name="connsiteX3" fmla="*/ 317500 w 481340"/>
                    <a:gd name="connsiteY3" fmla="*/ 251014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340" h="251014">
                      <a:moveTo>
                        <a:pt x="0" y="16064"/>
                      </a:moveTo>
                      <a:cubicBezTo>
                        <a:pt x="160337" y="3364"/>
                        <a:pt x="320675" y="-9336"/>
                        <a:pt x="400050" y="9714"/>
                      </a:cubicBezTo>
                      <a:cubicBezTo>
                        <a:pt x="479425" y="28764"/>
                        <a:pt x="490008" y="90147"/>
                        <a:pt x="476250" y="130364"/>
                      </a:cubicBezTo>
                      <a:cubicBezTo>
                        <a:pt x="462492" y="170581"/>
                        <a:pt x="389996" y="210797"/>
                        <a:pt x="317500" y="251014"/>
                      </a:cubicBezTo>
                    </a:path>
                  </a:pathLst>
                </a:custGeom>
                <a:noFill/>
                <a:ln w="38100" cap="rnd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3979219" y="2928737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4" name="Group 63"/>
                <p:cNvGrpSpPr/>
                <p:nvPr/>
              </p:nvGrpSpPr>
              <p:grpSpPr>
                <a:xfrm>
                  <a:off x="3694324" y="1662570"/>
                  <a:ext cx="1090622" cy="1457035"/>
                  <a:chOff x="3694324" y="1647535"/>
                  <a:chExt cx="1090622" cy="1457035"/>
                </a:xfrm>
                <a:solidFill>
                  <a:schemeClr val="accent1">
                    <a:lumMod val="60000"/>
                    <a:lumOff val="40000"/>
                  </a:schemeClr>
                </a:solidFill>
              </p:grpSpPr>
              <p:cxnSp>
                <p:nvCxnSpPr>
                  <p:cNvPr id="67" name="Straight Connector 66"/>
                  <p:cNvCxnSpPr/>
                  <p:nvPr/>
                </p:nvCxnSpPr>
                <p:spPr>
                  <a:xfrm flipV="1">
                    <a:off x="3920590" y="3093568"/>
                    <a:ext cx="211601" cy="8020"/>
                  </a:xfrm>
                  <a:prstGeom prst="line">
                    <a:avLst/>
                  </a:prstGeom>
                  <a:grpFill/>
                  <a:ln w="47625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/>
                </p:nvCxnSpPr>
                <p:spPr>
                  <a:xfrm>
                    <a:off x="3694324" y="2009775"/>
                    <a:ext cx="258350" cy="490559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/>
                </p:nvCxnSpPr>
                <p:spPr>
                  <a:xfrm flipH="1">
                    <a:off x="3904893" y="2504626"/>
                    <a:ext cx="49889" cy="599944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/>
                  <p:nvPr/>
                </p:nvCxnSpPr>
                <p:spPr>
                  <a:xfrm flipV="1">
                    <a:off x="3694324" y="1647535"/>
                    <a:ext cx="612000" cy="360000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/>
                </p:nvCxnSpPr>
                <p:spPr>
                  <a:xfrm>
                    <a:off x="4278087" y="1673942"/>
                    <a:ext cx="0" cy="432000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/>
                  <p:nvPr/>
                </p:nvCxnSpPr>
                <p:spPr>
                  <a:xfrm>
                    <a:off x="4285343" y="2112251"/>
                    <a:ext cx="335186" cy="114793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Freeform 72"/>
                  <p:cNvSpPr/>
                  <p:nvPr/>
                </p:nvSpPr>
                <p:spPr>
                  <a:xfrm>
                    <a:off x="4627784" y="2210375"/>
                    <a:ext cx="157162" cy="16669"/>
                  </a:xfrm>
                  <a:custGeom>
                    <a:avLst/>
                    <a:gdLst>
                      <a:gd name="connsiteX0" fmla="*/ 0 w 157162"/>
                      <a:gd name="connsiteY0" fmla="*/ 16669 h 16669"/>
                      <a:gd name="connsiteX1" fmla="*/ 145256 w 157162"/>
                      <a:gd name="connsiteY1" fmla="*/ 14288 h 16669"/>
                      <a:gd name="connsiteX2" fmla="*/ 157162 w 157162"/>
                      <a:gd name="connsiteY2" fmla="*/ 2381 h 16669"/>
                      <a:gd name="connsiteX3" fmla="*/ 157162 w 157162"/>
                      <a:gd name="connsiteY3" fmla="*/ 0 h 16669"/>
                      <a:gd name="connsiteX4" fmla="*/ 157162 w 157162"/>
                      <a:gd name="connsiteY4" fmla="*/ 0 h 16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162" h="16669">
                        <a:moveTo>
                          <a:pt x="0" y="16669"/>
                        </a:moveTo>
                        <a:lnTo>
                          <a:pt x="145256" y="14288"/>
                        </a:lnTo>
                        <a:lnTo>
                          <a:pt x="157162" y="2381"/>
                        </a:lnTo>
                        <a:lnTo>
                          <a:pt x="157162" y="0"/>
                        </a:lnTo>
                        <a:lnTo>
                          <a:pt x="157162" y="0"/>
                        </a:lnTo>
                      </a:path>
                    </a:pathLst>
                  </a:cu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65" name="Oval 64"/>
                <p:cNvSpPr/>
                <p:nvPr/>
              </p:nvSpPr>
              <p:spPr>
                <a:xfrm rot="1751447">
                  <a:off x="4276186" y="1262872"/>
                  <a:ext cx="324000" cy="432000"/>
                </a:xfrm>
                <a:prstGeom prst="ellipse">
                  <a:avLst/>
                </a:prstGeom>
                <a:solidFill>
                  <a:srgbClr val="21CFFF"/>
                </a:solidFill>
                <a:ln w="38100">
                  <a:solidFill>
                    <a:srgbClr val="0065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Pie 65"/>
                <p:cNvSpPr/>
                <p:nvPr/>
              </p:nvSpPr>
              <p:spPr>
                <a:xfrm rot="2215815">
                  <a:off x="4239933" y="1239398"/>
                  <a:ext cx="396000" cy="468000"/>
                </a:xfrm>
                <a:prstGeom prst="pie">
                  <a:avLst>
                    <a:gd name="adj1" fmla="val 7804831"/>
                    <a:gd name="adj2" fmla="val 18485743"/>
                  </a:avLst>
                </a:pr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23000">
                      <a:schemeClr val="accent4">
                        <a:lumMod val="50000"/>
                      </a:schemeClr>
                    </a:gs>
                    <a:gs pos="69000">
                      <a:schemeClr val="accent4">
                        <a:lumMod val="60000"/>
                        <a:lumOff val="40000"/>
                      </a:schemeClr>
                    </a:gs>
                    <a:gs pos="97000">
                      <a:schemeClr val="accent4">
                        <a:lumMod val="50000"/>
                      </a:schemeClr>
                    </a:gs>
                  </a:gsLst>
                  <a:lin ang="2700000" scaled="1"/>
                  <a:tileRect/>
                </a:gradFill>
                <a:ln w="254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8" name="Group 7"/>
            <p:cNvGrpSpPr/>
            <p:nvPr/>
          </p:nvGrpSpPr>
          <p:grpSpPr>
            <a:xfrm rot="21221593">
              <a:off x="3229693" y="2521721"/>
              <a:ext cx="2366968" cy="2140240"/>
              <a:chOff x="2886806" y="1236223"/>
              <a:chExt cx="2366968" cy="214024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3692216" y="2026352"/>
                <a:ext cx="549679" cy="865940"/>
                <a:chOff x="3692216" y="2026352"/>
                <a:chExt cx="549679" cy="865940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>
                  <a:off x="3860769" y="2712231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2" name="Group 41"/>
                <p:cNvGrpSpPr/>
                <p:nvPr/>
              </p:nvGrpSpPr>
              <p:grpSpPr>
                <a:xfrm>
                  <a:off x="3692216" y="2026352"/>
                  <a:ext cx="549679" cy="719785"/>
                  <a:chOff x="3692216" y="2026352"/>
                  <a:chExt cx="549679" cy="719785"/>
                </a:xfrm>
              </p:grpSpPr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3746728" y="2638137"/>
                    <a:ext cx="180000" cy="10800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47625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 flipH="1">
                    <a:off x="3746727" y="2269634"/>
                    <a:ext cx="491863" cy="363733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3692216" y="2026352"/>
                    <a:ext cx="549679" cy="24365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3" name="Group 12"/>
              <p:cNvGrpSpPr/>
              <p:nvPr/>
            </p:nvGrpSpPr>
            <p:grpSpPr>
              <a:xfrm>
                <a:off x="2886806" y="1236223"/>
                <a:ext cx="2366968" cy="2140240"/>
                <a:chOff x="2889981" y="1239398"/>
                <a:chExt cx="2366968" cy="2140240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flipH="1" flipV="1">
                  <a:off x="3703501" y="2289168"/>
                  <a:ext cx="276178" cy="641134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Freeform 14"/>
                <p:cNvSpPr/>
                <p:nvPr/>
              </p:nvSpPr>
              <p:spPr>
                <a:xfrm>
                  <a:off x="4276725" y="1683544"/>
                  <a:ext cx="509588" cy="500062"/>
                </a:xfrm>
                <a:custGeom>
                  <a:avLst/>
                  <a:gdLst>
                    <a:gd name="connsiteX0" fmla="*/ 0 w 509588"/>
                    <a:gd name="connsiteY0" fmla="*/ 0 h 500062"/>
                    <a:gd name="connsiteX1" fmla="*/ 28575 w 509588"/>
                    <a:gd name="connsiteY1" fmla="*/ 423862 h 500062"/>
                    <a:gd name="connsiteX2" fmla="*/ 359569 w 509588"/>
                    <a:gd name="connsiteY2" fmla="*/ 500062 h 500062"/>
                    <a:gd name="connsiteX3" fmla="*/ 497681 w 509588"/>
                    <a:gd name="connsiteY3" fmla="*/ 488156 h 500062"/>
                    <a:gd name="connsiteX4" fmla="*/ 509588 w 509588"/>
                    <a:gd name="connsiteY4" fmla="*/ 497681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9588" h="500062">
                      <a:moveTo>
                        <a:pt x="0" y="0"/>
                      </a:moveTo>
                      <a:lnTo>
                        <a:pt x="28575" y="423862"/>
                      </a:lnTo>
                      <a:lnTo>
                        <a:pt x="359569" y="500062"/>
                      </a:lnTo>
                      <a:lnTo>
                        <a:pt x="497681" y="488156"/>
                      </a:lnTo>
                      <a:lnTo>
                        <a:pt x="509588" y="497681"/>
                      </a:lnTo>
                    </a:path>
                  </a:pathLst>
                </a:custGeom>
                <a:noFill/>
                <a:ln w="381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2889981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4356949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 flipV="1">
                  <a:off x="3353947" y="2166651"/>
                  <a:ext cx="407152" cy="754284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H="1" flipV="1">
                  <a:off x="3339981" y="2912186"/>
                  <a:ext cx="619678" cy="17452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Oval 19"/>
                <p:cNvSpPr/>
                <p:nvPr/>
              </p:nvSpPr>
              <p:spPr>
                <a:xfrm>
                  <a:off x="3267981" y="2856737"/>
                  <a:ext cx="144000" cy="144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 flipV="1">
                  <a:off x="3981556" y="2374935"/>
                  <a:ext cx="545071" cy="572855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V="1">
                  <a:off x="3683613" y="2280782"/>
                  <a:ext cx="802661" cy="9684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Freeform 22"/>
                <p:cNvSpPr/>
                <p:nvPr/>
              </p:nvSpPr>
              <p:spPr>
                <a:xfrm>
                  <a:off x="4452936" y="2213927"/>
                  <a:ext cx="382075" cy="733863"/>
                </a:xfrm>
                <a:custGeom>
                  <a:avLst/>
                  <a:gdLst>
                    <a:gd name="connsiteX0" fmla="*/ 0 w 390525"/>
                    <a:gd name="connsiteY0" fmla="*/ 0 h 771525"/>
                    <a:gd name="connsiteX1" fmla="*/ 235744 w 390525"/>
                    <a:gd name="connsiteY1" fmla="*/ 607219 h 771525"/>
                    <a:gd name="connsiteX2" fmla="*/ 390525 w 390525"/>
                    <a:gd name="connsiteY2" fmla="*/ 771525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0525" h="771525">
                      <a:moveTo>
                        <a:pt x="0" y="0"/>
                      </a:moveTo>
                      <a:lnTo>
                        <a:pt x="235744" y="607219"/>
                      </a:lnTo>
                      <a:lnTo>
                        <a:pt x="390525" y="771525"/>
                      </a:lnTo>
                    </a:path>
                  </a:pathLst>
                </a:custGeom>
                <a:noFill/>
                <a:ln w="38100" cap="rnd">
                  <a:solidFill>
                    <a:srgbClr val="1D652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4" name="Straight Connector 23"/>
                <p:cNvCxnSpPr>
                  <a:stCxn id="20" idx="4"/>
                  <a:endCxn id="25" idx="4"/>
                </p:cNvCxnSpPr>
                <p:nvPr/>
              </p:nvCxnSpPr>
              <p:spPr>
                <a:xfrm>
                  <a:off x="3339981" y="3000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Oval 24"/>
                <p:cNvSpPr/>
                <p:nvPr/>
              </p:nvSpPr>
              <p:spPr>
                <a:xfrm>
                  <a:off x="3835219" y="2784737"/>
                  <a:ext cx="288000" cy="288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7" name="Straight Connector 26"/>
                <p:cNvCxnSpPr>
                  <a:stCxn id="20" idx="0"/>
                  <a:endCxn id="25" idx="0"/>
                </p:cNvCxnSpPr>
                <p:nvPr/>
              </p:nvCxnSpPr>
              <p:spPr>
                <a:xfrm flipV="1">
                  <a:off x="3339981" y="2784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rapezoid 27"/>
                <p:cNvSpPr/>
                <p:nvPr/>
              </p:nvSpPr>
              <p:spPr>
                <a:xfrm rot="5400000">
                  <a:off x="3739540" y="2027626"/>
                  <a:ext cx="72000" cy="258702"/>
                </a:xfrm>
                <a:prstGeom prst="trapezoid">
                  <a:avLst>
                    <a:gd name="adj" fmla="val 18385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 rot="21064420">
                  <a:off x="4451683" y="2170545"/>
                  <a:ext cx="319768" cy="198915"/>
                </a:xfrm>
                <a:custGeom>
                  <a:avLst/>
                  <a:gdLst>
                    <a:gd name="connsiteX0" fmla="*/ 0 w 481340"/>
                    <a:gd name="connsiteY0" fmla="*/ 16064 h 251014"/>
                    <a:gd name="connsiteX1" fmla="*/ 400050 w 481340"/>
                    <a:gd name="connsiteY1" fmla="*/ 9714 h 251014"/>
                    <a:gd name="connsiteX2" fmla="*/ 476250 w 481340"/>
                    <a:gd name="connsiteY2" fmla="*/ 130364 h 251014"/>
                    <a:gd name="connsiteX3" fmla="*/ 317500 w 481340"/>
                    <a:gd name="connsiteY3" fmla="*/ 251014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340" h="251014">
                      <a:moveTo>
                        <a:pt x="0" y="16064"/>
                      </a:moveTo>
                      <a:cubicBezTo>
                        <a:pt x="160337" y="3364"/>
                        <a:pt x="320675" y="-9336"/>
                        <a:pt x="400050" y="9714"/>
                      </a:cubicBezTo>
                      <a:cubicBezTo>
                        <a:pt x="479425" y="28764"/>
                        <a:pt x="490008" y="90147"/>
                        <a:pt x="476250" y="130364"/>
                      </a:cubicBezTo>
                      <a:cubicBezTo>
                        <a:pt x="462492" y="170581"/>
                        <a:pt x="389996" y="210797"/>
                        <a:pt x="317500" y="251014"/>
                      </a:cubicBezTo>
                    </a:path>
                  </a:pathLst>
                </a:custGeom>
                <a:noFill/>
                <a:ln w="38100" cap="rnd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3979219" y="2928737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Group 30"/>
                <p:cNvGrpSpPr/>
                <p:nvPr/>
              </p:nvGrpSpPr>
              <p:grpSpPr>
                <a:xfrm>
                  <a:off x="3694324" y="1662570"/>
                  <a:ext cx="1090622" cy="1457035"/>
                  <a:chOff x="3694324" y="1647535"/>
                  <a:chExt cx="1090622" cy="1457035"/>
                </a:xfrm>
                <a:solidFill>
                  <a:schemeClr val="accent1">
                    <a:lumMod val="60000"/>
                    <a:lumOff val="40000"/>
                  </a:schemeClr>
                </a:solidFill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 flipV="1">
                    <a:off x="3920590" y="3093568"/>
                    <a:ext cx="211601" cy="8020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3694324" y="2009775"/>
                    <a:ext cx="258350" cy="490559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 flipH="1">
                    <a:off x="3904893" y="2504626"/>
                    <a:ext cx="49889" cy="599944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3694324" y="1647535"/>
                    <a:ext cx="612000" cy="360000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4278087" y="1673942"/>
                    <a:ext cx="0" cy="432000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4285343" y="2112251"/>
                    <a:ext cx="335186" cy="114793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" name="Freeform 39"/>
                  <p:cNvSpPr/>
                  <p:nvPr/>
                </p:nvSpPr>
                <p:spPr>
                  <a:xfrm>
                    <a:off x="4627784" y="2210375"/>
                    <a:ext cx="157162" cy="16669"/>
                  </a:xfrm>
                  <a:custGeom>
                    <a:avLst/>
                    <a:gdLst>
                      <a:gd name="connsiteX0" fmla="*/ 0 w 157162"/>
                      <a:gd name="connsiteY0" fmla="*/ 16669 h 16669"/>
                      <a:gd name="connsiteX1" fmla="*/ 145256 w 157162"/>
                      <a:gd name="connsiteY1" fmla="*/ 14288 h 16669"/>
                      <a:gd name="connsiteX2" fmla="*/ 157162 w 157162"/>
                      <a:gd name="connsiteY2" fmla="*/ 2381 h 16669"/>
                      <a:gd name="connsiteX3" fmla="*/ 157162 w 157162"/>
                      <a:gd name="connsiteY3" fmla="*/ 0 h 16669"/>
                      <a:gd name="connsiteX4" fmla="*/ 157162 w 157162"/>
                      <a:gd name="connsiteY4" fmla="*/ 0 h 16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162" h="16669">
                        <a:moveTo>
                          <a:pt x="0" y="16669"/>
                        </a:moveTo>
                        <a:lnTo>
                          <a:pt x="145256" y="14288"/>
                        </a:lnTo>
                        <a:lnTo>
                          <a:pt x="157162" y="2381"/>
                        </a:lnTo>
                        <a:lnTo>
                          <a:pt x="157162" y="0"/>
                        </a:lnTo>
                        <a:lnTo>
                          <a:pt x="157162" y="0"/>
                        </a:lnTo>
                      </a:path>
                    </a:pathLst>
                  </a:custGeom>
                  <a:grpFill/>
                  <a:ln w="38100" cap="rnd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2" name="Oval 31"/>
                <p:cNvSpPr/>
                <p:nvPr/>
              </p:nvSpPr>
              <p:spPr>
                <a:xfrm rot="1751447">
                  <a:off x="4276186" y="1262872"/>
                  <a:ext cx="324000" cy="4320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Pie 32"/>
                <p:cNvSpPr/>
                <p:nvPr/>
              </p:nvSpPr>
              <p:spPr>
                <a:xfrm rot="2215815">
                  <a:off x="4239933" y="1239398"/>
                  <a:ext cx="396000" cy="468000"/>
                </a:xfrm>
                <a:prstGeom prst="pie">
                  <a:avLst>
                    <a:gd name="adj1" fmla="val 7804831"/>
                    <a:gd name="adj2" fmla="val 18485743"/>
                  </a:avLst>
                </a:prstGeom>
                <a:gradFill flip="none" rotWithShape="1">
                  <a:gsLst>
                    <a:gs pos="0">
                      <a:srgbClr val="FF0000"/>
                    </a:gs>
                    <a:gs pos="23000">
                      <a:srgbClr val="A80000"/>
                    </a:gs>
                    <a:gs pos="69000">
                      <a:srgbClr val="FF0000"/>
                    </a:gs>
                    <a:gs pos="97000">
                      <a:srgbClr val="A80000"/>
                    </a:gs>
                  </a:gsLst>
                  <a:lin ang="2700000" scaled="1"/>
                  <a:tileRect/>
                </a:gradFill>
                <a:ln w="25400">
                  <a:solidFill>
                    <a:srgbClr val="A8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9" name="Arc 8"/>
            <p:cNvSpPr/>
            <p:nvPr/>
          </p:nvSpPr>
          <p:spPr>
            <a:xfrm>
              <a:off x="2592233" y="3911935"/>
              <a:ext cx="900000" cy="900000"/>
            </a:xfrm>
            <a:prstGeom prst="arc">
              <a:avLst>
                <a:gd name="adj1" fmla="val 19365538"/>
                <a:gd name="adj2" fmla="val 1506290"/>
              </a:avLst>
            </a:prstGeom>
            <a:ln w="508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2" y="64706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Drag on helmets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7237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helmet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you think has the smallest</a:t>
            </a:r>
            <a:r>
              <a:rPr lang="en-US" dirty="0" smtClean="0"/>
              <a:t> drag?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18200" y="2555927"/>
            <a:ext cx="2066224" cy="1440000"/>
            <a:chOff x="3557587" y="2113471"/>
            <a:chExt cx="2066224" cy="1440000"/>
          </a:xfrm>
        </p:grpSpPr>
        <p:sp>
          <p:nvSpPr>
            <p:cNvPr id="15" name="Pie 14"/>
            <p:cNvSpPr/>
            <p:nvPr/>
          </p:nvSpPr>
          <p:spPr>
            <a:xfrm>
              <a:off x="4183811" y="2113471"/>
              <a:ext cx="1440000" cy="1440000"/>
            </a:xfrm>
            <a:prstGeom prst="pie">
              <a:avLst>
                <a:gd name="adj1" fmla="val 10929687"/>
                <a:gd name="adj2" fmla="val 1915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Pie 20"/>
            <p:cNvSpPr/>
            <p:nvPr/>
          </p:nvSpPr>
          <p:spPr>
            <a:xfrm>
              <a:off x="3557587" y="2447708"/>
              <a:ext cx="1780473" cy="771526"/>
            </a:xfrm>
            <a:prstGeom prst="pie">
              <a:avLst>
                <a:gd name="adj1" fmla="val 10811544"/>
                <a:gd name="adj2" fmla="val 2159159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20051622">
              <a:off x="3740880" y="2374824"/>
              <a:ext cx="951939" cy="1681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101518" y="2301556"/>
            <a:ext cx="2061001" cy="1957387"/>
            <a:chOff x="2783681" y="2993233"/>
            <a:chExt cx="2061001" cy="1957387"/>
          </a:xfrm>
        </p:grpSpPr>
        <p:grpSp>
          <p:nvGrpSpPr>
            <p:cNvPr id="24" name="Group 23"/>
            <p:cNvGrpSpPr/>
            <p:nvPr/>
          </p:nvGrpSpPr>
          <p:grpSpPr>
            <a:xfrm>
              <a:off x="2783681" y="2993233"/>
              <a:ext cx="2061001" cy="1957387"/>
              <a:chOff x="3564731" y="1845470"/>
              <a:chExt cx="2061001" cy="1957387"/>
            </a:xfrm>
            <a:solidFill>
              <a:schemeClr val="bg1"/>
            </a:solidFill>
          </p:grpSpPr>
          <p:sp>
            <p:nvSpPr>
              <p:cNvPr id="26" name="Pie 25"/>
              <p:cNvSpPr/>
              <p:nvPr/>
            </p:nvSpPr>
            <p:spPr>
              <a:xfrm>
                <a:off x="4367212" y="1845470"/>
                <a:ext cx="1258520" cy="1957387"/>
              </a:xfrm>
              <a:prstGeom prst="pie">
                <a:avLst>
                  <a:gd name="adj1" fmla="val 10929687"/>
                  <a:gd name="adj2" fmla="val 19156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Pie 26"/>
              <p:cNvSpPr/>
              <p:nvPr/>
            </p:nvSpPr>
            <p:spPr>
              <a:xfrm>
                <a:off x="3564731" y="2438400"/>
                <a:ext cx="1780473" cy="771526"/>
              </a:xfrm>
              <a:prstGeom prst="pie">
                <a:avLst>
                  <a:gd name="adj1" fmla="val 10811544"/>
                  <a:gd name="adj2" fmla="val 21591592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19578084">
                <a:off x="3681315" y="2241313"/>
                <a:ext cx="1232294" cy="15856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3438525" y="3426507"/>
              <a:ext cx="373856" cy="23812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118200" y="4397827"/>
            <a:ext cx="2066224" cy="1440000"/>
            <a:chOff x="3557587" y="2113471"/>
            <a:chExt cx="2066224" cy="1440000"/>
          </a:xfrm>
        </p:grpSpPr>
        <p:sp>
          <p:nvSpPr>
            <p:cNvPr id="30" name="Pie 29"/>
            <p:cNvSpPr/>
            <p:nvPr/>
          </p:nvSpPr>
          <p:spPr>
            <a:xfrm>
              <a:off x="4183811" y="2113471"/>
              <a:ext cx="1440000" cy="1440000"/>
            </a:xfrm>
            <a:prstGeom prst="pie">
              <a:avLst>
                <a:gd name="adj1" fmla="val 10929687"/>
                <a:gd name="adj2" fmla="val 19156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1" name="Pie 30"/>
            <p:cNvSpPr/>
            <p:nvPr/>
          </p:nvSpPr>
          <p:spPr>
            <a:xfrm>
              <a:off x="3557587" y="2447708"/>
              <a:ext cx="1780473" cy="771526"/>
            </a:xfrm>
            <a:prstGeom prst="pie">
              <a:avLst>
                <a:gd name="adj1" fmla="val 10811544"/>
                <a:gd name="adj2" fmla="val 21591592"/>
              </a:avLst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 rot="20051622">
              <a:off x="3740880" y="2374824"/>
              <a:ext cx="951939" cy="168147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068531" y="4386320"/>
            <a:ext cx="2066224" cy="1440000"/>
            <a:chOff x="4631531" y="3991838"/>
            <a:chExt cx="2066224" cy="1440000"/>
          </a:xfrm>
        </p:grpSpPr>
        <p:grpSp>
          <p:nvGrpSpPr>
            <p:cNvPr id="34" name="Group 33"/>
            <p:cNvGrpSpPr/>
            <p:nvPr/>
          </p:nvGrpSpPr>
          <p:grpSpPr>
            <a:xfrm>
              <a:off x="4631531" y="3991838"/>
              <a:ext cx="2066224" cy="1440000"/>
              <a:chOff x="3557587" y="2113471"/>
              <a:chExt cx="2066224" cy="1440000"/>
            </a:xfrm>
          </p:grpSpPr>
          <p:sp>
            <p:nvSpPr>
              <p:cNvPr id="39" name="Pie 38"/>
              <p:cNvSpPr/>
              <p:nvPr/>
            </p:nvSpPr>
            <p:spPr>
              <a:xfrm>
                <a:off x="4183811" y="2113471"/>
                <a:ext cx="1440000" cy="1440000"/>
              </a:xfrm>
              <a:prstGeom prst="pie">
                <a:avLst>
                  <a:gd name="adj1" fmla="val 10929687"/>
                  <a:gd name="adj2" fmla="val 19156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Pie 39"/>
              <p:cNvSpPr/>
              <p:nvPr/>
            </p:nvSpPr>
            <p:spPr>
              <a:xfrm>
                <a:off x="3557587" y="2447708"/>
                <a:ext cx="1780473" cy="771526"/>
              </a:xfrm>
              <a:prstGeom prst="pie">
                <a:avLst>
                  <a:gd name="adj1" fmla="val 10811544"/>
                  <a:gd name="adj2" fmla="val 21591592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 rot="20051622">
                <a:off x="3740880" y="2374824"/>
                <a:ext cx="951939" cy="16814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5" name="Rounded Rectangle 34"/>
            <p:cNvSpPr/>
            <p:nvPr/>
          </p:nvSpPr>
          <p:spPr>
            <a:xfrm rot="5400000">
              <a:off x="5314316" y="4110520"/>
              <a:ext cx="88893" cy="914288"/>
            </a:xfrm>
            <a:prstGeom prst="roundRect">
              <a:avLst>
                <a:gd name="adj" fmla="val 50000"/>
              </a:avLst>
            </a:prstGeom>
            <a:pattFill prst="openDmnd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ounded Rectangle 35"/>
            <p:cNvSpPr/>
            <p:nvPr/>
          </p:nvSpPr>
          <p:spPr>
            <a:xfrm rot="5400000">
              <a:off x="5825728" y="3828292"/>
              <a:ext cx="90632" cy="1124481"/>
            </a:xfrm>
            <a:prstGeom prst="roundRect">
              <a:avLst>
                <a:gd name="adj" fmla="val 50000"/>
              </a:avLst>
            </a:prstGeom>
            <a:pattFill prst="openDmnd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ounded Rectangle 36"/>
            <p:cNvSpPr/>
            <p:nvPr/>
          </p:nvSpPr>
          <p:spPr>
            <a:xfrm rot="5400000">
              <a:off x="5926438" y="3916879"/>
              <a:ext cx="88051" cy="608640"/>
            </a:xfrm>
            <a:prstGeom prst="roundRect">
              <a:avLst>
                <a:gd name="adj" fmla="val 50000"/>
              </a:avLst>
            </a:prstGeom>
            <a:pattFill prst="openDmnd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ounded Rectangle 37"/>
            <p:cNvSpPr/>
            <p:nvPr/>
          </p:nvSpPr>
          <p:spPr>
            <a:xfrm rot="16200000">
              <a:off x="6207681" y="4268054"/>
              <a:ext cx="90000" cy="593814"/>
            </a:xfrm>
            <a:prstGeom prst="roundRect">
              <a:avLst>
                <a:gd name="adj" fmla="val 50000"/>
              </a:avLst>
            </a:prstGeom>
            <a:pattFill prst="openDmnd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2422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Drag on helmets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69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	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you think the helmet you chose has the smallest drag?</a:t>
            </a: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>
                <a:solidFill>
                  <a:srgbClr val="1F497D">
                    <a:lumMod val="50000"/>
                  </a:srgbClr>
                </a:solidFill>
              </a:rPr>
              <a:t>	</a:t>
            </a:r>
            <a:r>
              <a:rPr lang="en-US" baseline="0" dirty="0" smtClean="0">
                <a:solidFill>
                  <a:srgbClr val="1F497D">
                    <a:lumMod val="50000"/>
                  </a:srgbClr>
                </a:solidFill>
              </a:rPr>
              <a:t>Which is the best answer?</a:t>
            </a: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 smtClean="0">
              <a:solidFill>
                <a:srgbClr val="1F497D">
                  <a:lumMod val="50000"/>
                </a:srgbClr>
              </a:solidFill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noProof="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breaks up the air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pushes the air gently to the side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pushes more air out of the way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weighs less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4199" y="2055175"/>
            <a:ext cx="8080088" cy="1757671"/>
            <a:chOff x="424199" y="2055175"/>
            <a:chExt cx="8080088" cy="1757671"/>
          </a:xfrm>
        </p:grpSpPr>
        <p:grpSp>
          <p:nvGrpSpPr>
            <p:cNvPr id="17" name="Group 16"/>
            <p:cNvGrpSpPr>
              <a:grpSpLocks noChangeAspect="1"/>
            </p:cNvGrpSpPr>
            <p:nvPr/>
          </p:nvGrpSpPr>
          <p:grpSpPr>
            <a:xfrm>
              <a:off x="424199" y="2286168"/>
              <a:ext cx="1855403" cy="1293074"/>
              <a:chOff x="3557587" y="2113471"/>
              <a:chExt cx="2066224" cy="1440000"/>
            </a:xfrm>
          </p:grpSpPr>
          <p:sp>
            <p:nvSpPr>
              <p:cNvPr id="18" name="Pie 17"/>
              <p:cNvSpPr/>
              <p:nvPr/>
            </p:nvSpPr>
            <p:spPr>
              <a:xfrm>
                <a:off x="4183811" y="2113471"/>
                <a:ext cx="1440000" cy="1440000"/>
              </a:xfrm>
              <a:prstGeom prst="pie">
                <a:avLst>
                  <a:gd name="adj1" fmla="val 10929687"/>
                  <a:gd name="adj2" fmla="val 19156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Pie 22"/>
              <p:cNvSpPr/>
              <p:nvPr/>
            </p:nvSpPr>
            <p:spPr>
              <a:xfrm>
                <a:off x="3557587" y="2447708"/>
                <a:ext cx="1780473" cy="771526"/>
              </a:xfrm>
              <a:prstGeom prst="pie">
                <a:avLst>
                  <a:gd name="adj1" fmla="val 10811544"/>
                  <a:gd name="adj2" fmla="val 21591592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 rot="20051622">
                <a:off x="3740880" y="2374824"/>
                <a:ext cx="951939" cy="16814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3" name="Group 32"/>
            <p:cNvGrpSpPr>
              <a:grpSpLocks noChangeAspect="1"/>
            </p:cNvGrpSpPr>
            <p:nvPr/>
          </p:nvGrpSpPr>
          <p:grpSpPr>
            <a:xfrm>
              <a:off x="2503986" y="2055175"/>
              <a:ext cx="1850713" cy="1757671"/>
              <a:chOff x="2783681" y="2993233"/>
              <a:chExt cx="2061001" cy="1957387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2783681" y="2993233"/>
                <a:ext cx="2061001" cy="1957387"/>
                <a:chOff x="3564731" y="1845470"/>
                <a:chExt cx="2061001" cy="1957387"/>
              </a:xfrm>
              <a:solidFill>
                <a:schemeClr val="bg1"/>
              </a:solidFill>
            </p:grpSpPr>
            <p:sp>
              <p:nvSpPr>
                <p:cNvPr id="36" name="Pie 35"/>
                <p:cNvSpPr/>
                <p:nvPr/>
              </p:nvSpPr>
              <p:spPr>
                <a:xfrm>
                  <a:off x="4367212" y="1845470"/>
                  <a:ext cx="1258520" cy="1957387"/>
                </a:xfrm>
                <a:prstGeom prst="pie">
                  <a:avLst>
                    <a:gd name="adj1" fmla="val 10929687"/>
                    <a:gd name="adj2" fmla="val 19156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Pie 36"/>
                <p:cNvSpPr/>
                <p:nvPr/>
              </p:nvSpPr>
              <p:spPr>
                <a:xfrm>
                  <a:off x="3564731" y="2438400"/>
                  <a:ext cx="1780473" cy="771526"/>
                </a:xfrm>
                <a:prstGeom prst="pie">
                  <a:avLst>
                    <a:gd name="adj1" fmla="val 10811544"/>
                    <a:gd name="adj2" fmla="val 21591592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 rot="19578084">
                  <a:off x="3681315" y="2241313"/>
                  <a:ext cx="1232294" cy="158566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3438525" y="3426507"/>
                <a:ext cx="373856" cy="23812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9" name="Group 38"/>
            <p:cNvGrpSpPr>
              <a:grpSpLocks noChangeAspect="1"/>
            </p:cNvGrpSpPr>
            <p:nvPr/>
          </p:nvGrpSpPr>
          <p:grpSpPr>
            <a:xfrm>
              <a:off x="4583377" y="2296921"/>
              <a:ext cx="1855403" cy="1293074"/>
              <a:chOff x="3557587" y="2113471"/>
              <a:chExt cx="2066224" cy="1440000"/>
            </a:xfrm>
          </p:grpSpPr>
          <p:sp>
            <p:nvSpPr>
              <p:cNvPr id="40" name="Pie 39"/>
              <p:cNvSpPr/>
              <p:nvPr/>
            </p:nvSpPr>
            <p:spPr>
              <a:xfrm>
                <a:off x="4183811" y="2113471"/>
                <a:ext cx="1440000" cy="1440000"/>
              </a:xfrm>
              <a:prstGeom prst="pie">
                <a:avLst>
                  <a:gd name="adj1" fmla="val 10929687"/>
                  <a:gd name="adj2" fmla="val 19156"/>
                </a:avLst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Pie 40"/>
              <p:cNvSpPr/>
              <p:nvPr/>
            </p:nvSpPr>
            <p:spPr>
              <a:xfrm>
                <a:off x="3557587" y="2447708"/>
                <a:ext cx="1780473" cy="771526"/>
              </a:xfrm>
              <a:prstGeom prst="pie">
                <a:avLst>
                  <a:gd name="adj1" fmla="val 10811544"/>
                  <a:gd name="adj2" fmla="val 21591592"/>
                </a:avLst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 rot="20051622">
                <a:off x="3740880" y="2374824"/>
                <a:ext cx="951939" cy="168147"/>
              </a:xfrm>
              <a:prstGeom prst="rect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56261" y="2289290"/>
              <a:ext cx="1848026" cy="6541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424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189</TotalTime>
  <Words>91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11</cp:revision>
  <dcterms:created xsi:type="dcterms:W3CDTF">2019-02-22T13:44:51Z</dcterms:created>
  <dcterms:modified xsi:type="dcterms:W3CDTF">2019-02-26T08:53:33Z</dcterms:modified>
</cp:coreProperties>
</file>