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7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747A7B0-B654-70E3-5D7F-A4E1FB4D0912}" v="2" dt="2024-07-12T15:25:03.17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72" d="100"/>
          <a:sy n="72" d="100"/>
        </p:scale>
        <p:origin x="1675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lan Harrison" userId="S::alan_stemlondon.org#ext#@stemorguk.onmicrosoft.com::784526e0-4593-4400-9aaf-59ee73cae780" providerId="AD" clId="Web-{2747A7B0-B654-70E3-5D7F-A4E1FB4D0912}"/>
    <pc:docChg chg="modSld">
      <pc:chgData name="Alan Harrison" userId="S::alan_stemlondon.org#ext#@stemorguk.onmicrosoft.com::784526e0-4593-4400-9aaf-59ee73cae780" providerId="AD" clId="Web-{2747A7B0-B654-70E3-5D7F-A4E1FB4D0912}" dt="2024-07-12T15:25:03.172" v="1"/>
      <pc:docMkLst>
        <pc:docMk/>
      </pc:docMkLst>
      <pc:sldChg chg="delSp modSp">
        <pc:chgData name="Alan Harrison" userId="S::alan_stemlondon.org#ext#@stemorguk.onmicrosoft.com::784526e0-4593-4400-9aaf-59ee73cae780" providerId="AD" clId="Web-{2747A7B0-B654-70E3-5D7F-A4E1FB4D0912}" dt="2024-07-12T15:25:03.172" v="1"/>
        <pc:sldMkLst>
          <pc:docMk/>
          <pc:sldMk cId="800857219" sldId="257"/>
        </pc:sldMkLst>
        <pc:spChg chg="del">
          <ac:chgData name="Alan Harrison" userId="S::alan_stemlondon.org#ext#@stemorguk.onmicrosoft.com::784526e0-4593-4400-9aaf-59ee73cae780" providerId="AD" clId="Web-{2747A7B0-B654-70E3-5D7F-A4E1FB4D0912}" dt="2024-07-12T15:25:03.172" v="1"/>
          <ac:spMkLst>
            <pc:docMk/>
            <pc:sldMk cId="800857219" sldId="257"/>
            <ac:spMk id="3" creationId="{08C6A6C7-35AA-5EA7-A003-2F26647B94A9}"/>
          </ac:spMkLst>
        </pc:spChg>
        <pc:graphicFrameChg chg="ord">
          <ac:chgData name="Alan Harrison" userId="S::alan_stemlondon.org#ext#@stemorguk.onmicrosoft.com::784526e0-4593-4400-9aaf-59ee73cae780" providerId="AD" clId="Web-{2747A7B0-B654-70E3-5D7F-A4E1FB4D0912}" dt="2024-07-12T15:25:01.328" v="0"/>
          <ac:graphicFrameMkLst>
            <pc:docMk/>
            <pc:sldMk cId="800857219" sldId="257"/>
            <ac:graphicFrameMk id="4" creationId="{515706E8-7ABC-C3D0-6AED-B01C997A7B14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969560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89765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81174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7047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11823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4302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66257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79314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2547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25148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10757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E423664-B27A-4D53-B58D-6BB5EC24C05E}" type="datetimeFigureOut">
              <a:rPr lang="en-GB" smtClean="0"/>
              <a:t>12/07/2024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B9A15E1-CE35-47C7-A436-50ED46F02E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69657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515706E8-7ABC-C3D0-6AED-B01C997A7B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24382399"/>
              </p:ext>
            </p:extLst>
          </p:nvPr>
        </p:nvGraphicFramePr>
        <p:xfrm>
          <a:off x="235363" y="1549400"/>
          <a:ext cx="8756382" cy="5093160"/>
        </p:xfrm>
        <a:graphic>
          <a:graphicData uri="http://schemas.openxmlformats.org/drawingml/2006/table">
            <a:tbl>
              <a:tblPr/>
              <a:tblGrid>
                <a:gridCol w="1680544">
                  <a:extLst>
                    <a:ext uri="{9D8B030D-6E8A-4147-A177-3AD203B41FA5}">
                      <a16:colId xmlns:a16="http://schemas.microsoft.com/office/drawing/2014/main" val="2547807857"/>
                    </a:ext>
                  </a:extLst>
                </a:gridCol>
                <a:gridCol w="3364511">
                  <a:extLst>
                    <a:ext uri="{9D8B030D-6E8A-4147-A177-3AD203B41FA5}">
                      <a16:colId xmlns:a16="http://schemas.microsoft.com/office/drawing/2014/main" val="830327700"/>
                    </a:ext>
                  </a:extLst>
                </a:gridCol>
                <a:gridCol w="3711327">
                  <a:extLst>
                    <a:ext uri="{9D8B030D-6E8A-4147-A177-3AD203B41FA5}">
                      <a16:colId xmlns:a16="http://schemas.microsoft.com/office/drawing/2014/main" val="2554961291"/>
                    </a:ext>
                  </a:extLst>
                </a:gridCol>
              </a:tblGrid>
              <a:tr h="18130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"/>
                      <a:r>
                        <a:rPr lang="en-GB" sz="1800" b="1">
                          <a:solidFill>
                            <a:schemeClr val="tx1"/>
                          </a:solidFill>
                          <a:effectLst/>
                        </a:rPr>
                        <a:t>Feature</a:t>
                      </a:r>
                    </a:p>
                  </a:txBody>
                  <a:tcPr marL="25901" marR="25901" marT="12950" marB="12950" anchor="b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>
                        <a:lumMod val="95000"/>
                      </a:sys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"/>
                      <a:r>
                        <a:rPr lang="en-GB" sz="1800" b="1">
                          <a:solidFill>
                            <a:schemeClr val="tx1"/>
                          </a:solidFill>
                          <a:effectLst/>
                        </a:rPr>
                        <a:t>Harvard Architecture</a:t>
                      </a:r>
                    </a:p>
                  </a:txBody>
                  <a:tcPr marL="25901" marR="25901" marT="12950" marB="12950" anchor="b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>
                        <a:lumMod val="95000"/>
                      </a:sys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"/>
                      <a:r>
                        <a:rPr lang="en-GB" sz="1800" b="1" dirty="0">
                          <a:solidFill>
                            <a:schemeClr val="tx1"/>
                          </a:solidFill>
                          <a:effectLst/>
                        </a:rPr>
                        <a:t>Von Neumann Architecture</a:t>
                      </a:r>
                    </a:p>
                  </a:txBody>
                  <a:tcPr marL="25901" marR="25901" marT="12950" marB="12950" anchor="b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>
                        <a:lumMod val="95000"/>
                      </a:sys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09888810"/>
                  </a:ext>
                </a:extLst>
              </a:tr>
              <a:tr h="725453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Memory Use</a:t>
                      </a: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1294046"/>
                  </a:ext>
                </a:extLst>
              </a:tr>
              <a:tr h="62303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Customisation</a:t>
                      </a: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87009216"/>
                  </a:ext>
                </a:extLst>
              </a:tr>
              <a:tr h="637354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r>
                        <a:rPr lang="en-GB" sz="1800">
                          <a:solidFill>
                            <a:schemeClr val="tx1"/>
                          </a:solidFill>
                          <a:effectLst/>
                        </a:rPr>
                        <a:t>Speed</a:t>
                      </a: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92885842"/>
                  </a:ext>
                </a:extLst>
              </a:tr>
              <a:tr h="554513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r>
                        <a:rPr lang="en-GB" sz="1800">
                          <a:solidFill>
                            <a:schemeClr val="tx1"/>
                          </a:solidFill>
                          <a:effectLst/>
                        </a:rPr>
                        <a:t>Flexibility</a:t>
                      </a: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506625"/>
                  </a:ext>
                </a:extLst>
              </a:tr>
              <a:tr h="5698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r>
                        <a:rPr lang="en-GB" sz="1800">
                          <a:solidFill>
                            <a:schemeClr val="tx1"/>
                          </a:solidFill>
                          <a:effectLst/>
                        </a:rPr>
                        <a:t>Where It's Used</a:t>
                      </a: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Roboto"/>
                        </a:defRPr>
                      </a:lvl9pPr>
                    </a:lstStyle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fontAlgn="base"/>
                      <a:endParaRPr lang="en-US" sz="18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25901" marR="25901" marT="12950" marB="12950" anchor="ctr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98511670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610E49F4-C279-8FC3-9946-E18EA94D3921}"/>
              </a:ext>
            </a:extLst>
          </p:cNvPr>
          <p:cNvSpPr txBox="1"/>
          <p:nvPr/>
        </p:nvSpPr>
        <p:spPr>
          <a:xfrm>
            <a:off x="-3433544" y="4053690"/>
            <a:ext cx="3312160" cy="1015663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r>
              <a:rPr lang="en-US" sz="2000" dirty="0"/>
              <a:t>Has two sets of memory and buses: one for instructions and another for data. 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F4D2964-7835-C204-DD32-F68BA00EFC67}"/>
              </a:ext>
            </a:extLst>
          </p:cNvPr>
          <p:cNvSpPr txBox="1"/>
          <p:nvPr/>
        </p:nvSpPr>
        <p:spPr>
          <a:xfrm>
            <a:off x="-3461251" y="5186212"/>
            <a:ext cx="3312160" cy="1015663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fontAlgn="base"/>
            <a:r>
              <a:rPr lang="en-US" sz="2000" dirty="0">
                <a:solidFill>
                  <a:schemeClr val="tx1"/>
                </a:solidFill>
                <a:effectLst/>
              </a:rPr>
              <a:t>Uses the same  memory and buses for both instructions and data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6DD50CFB-BB07-23EB-F1F8-0000FEA8F88D}"/>
              </a:ext>
            </a:extLst>
          </p:cNvPr>
          <p:cNvSpPr txBox="1"/>
          <p:nvPr/>
        </p:nvSpPr>
        <p:spPr>
          <a:xfrm>
            <a:off x="-3433544" y="2921168"/>
            <a:ext cx="3312160" cy="1015663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fontAlgn="base"/>
            <a:r>
              <a:rPr lang="en-US" sz="2000" dirty="0">
                <a:solidFill>
                  <a:schemeClr val="tx1"/>
                </a:solidFill>
                <a:effectLst/>
              </a:rPr>
              <a:t>Memory is more general-purpose, allowing for a wide range of programs.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6BB33F73-461D-AF93-13EC-08CC325D7655}"/>
              </a:ext>
            </a:extLst>
          </p:cNvPr>
          <p:cNvSpPr txBox="1"/>
          <p:nvPr/>
        </p:nvSpPr>
        <p:spPr>
          <a:xfrm>
            <a:off x="9409931" y="809620"/>
            <a:ext cx="3312160" cy="1015663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r>
              <a:rPr lang="en-US" sz="2000" dirty="0"/>
              <a:t>Each part of the memory can be tailored to the system's needs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70B15059-2E95-F213-D134-5A59D3CEF47E}"/>
              </a:ext>
            </a:extLst>
          </p:cNvPr>
          <p:cNvSpPr txBox="1"/>
          <p:nvPr/>
        </p:nvSpPr>
        <p:spPr>
          <a:xfrm>
            <a:off x="9409931" y="3130360"/>
            <a:ext cx="3530600" cy="646331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fontAlgn="base"/>
            <a:r>
              <a:rPr lang="en-US" sz="1800" dirty="0">
                <a:solidFill>
                  <a:schemeClr val="tx1"/>
                </a:solidFill>
                <a:effectLst/>
              </a:rPr>
              <a:t>Can be slower due to limitations in how it handles memory.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BDE6FF6-2136-4DC0-0BBC-A9579D3EB7EC}"/>
              </a:ext>
            </a:extLst>
          </p:cNvPr>
          <p:cNvSpPr txBox="1"/>
          <p:nvPr/>
        </p:nvSpPr>
        <p:spPr>
          <a:xfrm>
            <a:off x="9351924" y="3928884"/>
            <a:ext cx="3261360" cy="92333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fontAlgn="base"/>
            <a:r>
              <a:rPr lang="en-US" sz="1800" dirty="0">
                <a:solidFill>
                  <a:schemeClr val="tx1"/>
                </a:solidFill>
                <a:effectLst/>
              </a:rPr>
              <a:t>Generally faster, especially for tasks that need to handle lots of data quickly,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6F4FAFB-202B-2C26-5472-42C7EE274D9D}"/>
              </a:ext>
            </a:extLst>
          </p:cNvPr>
          <p:cNvSpPr txBox="1"/>
          <p:nvPr/>
        </p:nvSpPr>
        <p:spPr>
          <a:xfrm>
            <a:off x="9409931" y="1997838"/>
            <a:ext cx="3261360" cy="92333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fontAlgn="base"/>
            <a:r>
              <a:rPr lang="en-US" sz="1800" dirty="0">
                <a:solidFill>
                  <a:schemeClr val="tx1"/>
                </a:solidFill>
                <a:effectLst/>
              </a:rPr>
              <a:t>Instruction memory is often fixed and unchangeable, good for security.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0BDAE2A6-699B-7424-FDFB-010E4DE4E06A}"/>
              </a:ext>
            </a:extLst>
          </p:cNvPr>
          <p:cNvSpPr txBox="1"/>
          <p:nvPr/>
        </p:nvSpPr>
        <p:spPr>
          <a:xfrm>
            <a:off x="9472488" y="5231275"/>
            <a:ext cx="3404602" cy="649017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fontAlgn="base"/>
            <a:r>
              <a:rPr lang="en-US" sz="1800" dirty="0">
                <a:solidFill>
                  <a:schemeClr val="tx1"/>
                </a:solidFill>
                <a:effectLst/>
              </a:rPr>
              <a:t>Very flexible, as the same memory is used for everything.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F347D7C2-2320-DE11-4A88-18448B87732E}"/>
              </a:ext>
            </a:extLst>
          </p:cNvPr>
          <p:cNvSpPr txBox="1"/>
          <p:nvPr/>
        </p:nvSpPr>
        <p:spPr>
          <a:xfrm>
            <a:off x="-3471411" y="1843057"/>
            <a:ext cx="3404602" cy="92333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fontAlgn="base"/>
            <a:r>
              <a:rPr lang="en-US" sz="1800" dirty="0">
                <a:solidFill>
                  <a:schemeClr val="tx1"/>
                </a:solidFill>
                <a:effectLst/>
              </a:rPr>
              <a:t>In gadgets designed for specific jobs, like smart thermostats or car brake systems.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43AA194-86EB-47F9-C24A-8CEE3167E5F4}"/>
              </a:ext>
            </a:extLst>
          </p:cNvPr>
          <p:cNvSpPr txBox="1"/>
          <p:nvPr/>
        </p:nvSpPr>
        <p:spPr>
          <a:xfrm>
            <a:off x="-3433544" y="809620"/>
            <a:ext cx="3404602" cy="92333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fontAlgn="base"/>
            <a:r>
              <a:rPr lang="en-US" sz="1800" dirty="0">
                <a:solidFill>
                  <a:schemeClr val="tx1"/>
                </a:solidFill>
                <a:effectLst/>
              </a:rPr>
              <a:t>In PCs, laptops, and servers that run different kinds of software for various tasks.</a:t>
            </a:r>
          </a:p>
        </p:txBody>
      </p:sp>
      <p:sp>
        <p:nvSpPr>
          <p:cNvPr id="17" name="Text Placeholder 4">
            <a:extLst>
              <a:ext uri="{FF2B5EF4-FFF2-40B4-BE49-F238E27FC236}">
                <a16:creationId xmlns:a16="http://schemas.microsoft.com/office/drawing/2014/main" id="{0D43B3A6-871C-E549-D336-AC040EBB2B3C}"/>
              </a:ext>
            </a:extLst>
          </p:cNvPr>
          <p:cNvSpPr txBox="1">
            <a:spLocks/>
          </p:cNvSpPr>
          <p:nvPr/>
        </p:nvSpPr>
        <p:spPr>
          <a:xfrm>
            <a:off x="284944" y="672137"/>
            <a:ext cx="7962339" cy="48185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1">
                    <a:tint val="82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/>
              <a:t>Arrange the descriptions provided for each architecture</a:t>
            </a:r>
          </a:p>
        </p:txBody>
      </p:sp>
      <p:sp>
        <p:nvSpPr>
          <p:cNvPr id="18" name="Title 3">
            <a:extLst>
              <a:ext uri="{FF2B5EF4-FFF2-40B4-BE49-F238E27FC236}">
                <a16:creationId xmlns:a16="http://schemas.microsoft.com/office/drawing/2014/main" id="{F27686DC-4125-91B3-CC90-63BF6BD712FE}"/>
              </a:ext>
            </a:extLst>
          </p:cNvPr>
          <p:cNvSpPr txBox="1">
            <a:spLocks/>
          </p:cNvSpPr>
          <p:nvPr/>
        </p:nvSpPr>
        <p:spPr>
          <a:xfrm>
            <a:off x="284944" y="219894"/>
            <a:ext cx="8430431" cy="481855"/>
          </a:xfrm>
          <a:prstGeom prst="rect">
            <a:avLst/>
          </a:prstGeom>
        </p:spPr>
        <p:txBody>
          <a:bodyPr/>
          <a:lstStyle>
            <a:lvl1pPr algn="l" defTabSz="914377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377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rgbClr val="120540"/>
                </a:solidFill>
                <a:effectLst/>
                <a:uLnTx/>
                <a:uFillTx/>
                <a:latin typeface="DM Sans Medium" pitchFamily="2" charset="0"/>
                <a:ea typeface="+mj-ea"/>
                <a:cs typeface="+mj-cs"/>
              </a:rPr>
              <a:t>Handout 1 - Von Neumann vs Harvard architecture </a:t>
            </a:r>
          </a:p>
        </p:txBody>
      </p:sp>
    </p:spTree>
    <p:extLst>
      <p:ext uri="{BB962C8B-B14F-4D97-AF65-F5344CB8AC3E}">
        <p14:creationId xmlns:p14="http://schemas.microsoft.com/office/powerpoint/2010/main" val="8008572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30132e42-b6f3-4565-b6a8-2af405d09f9a">
      <Terms xmlns="http://schemas.microsoft.com/office/infopath/2007/PartnerControls"/>
    </lcf76f155ced4ddcb4097134ff3c332f>
    <TaxCatchAll xmlns="4fc6e60d-ff0d-42b3-a774-07f948cc857e" xsi:nil="true"/>
    <SharedWithUsers xmlns="4fc6e60d-ff0d-42b3-a774-07f948cc857e">
      <UserInfo>
        <DisplayName/>
        <AccountId xsi:nil="true"/>
        <AccountType/>
      </UserInfo>
    </SharedWithUsers>
    <MediaLengthInSeconds xmlns="30132e42-b6f3-4565-b6a8-2af405d09f9a" xsi:nil="true"/>
    <_Flow_SignoffStatus xmlns="30132e42-b6f3-4565-b6a8-2af405d09f9a">COMPLETE</_Flow_SignoffStatus>
    <Thumbnail xmlns="30132e42-b6f3-4565-b6a8-2af405d09f9a" xsi:nil="true"/>
    <ReviewSept23 xmlns="30132e42-b6f3-4565-b6a8-2af405d09f9a">true</ReviewSept23>
    <FolderOwner xmlns="30132e42-b6f3-4565-b6a8-2af405d09f9a">
      <UserInfo>
        <DisplayName/>
        <AccountId xsi:nil="true"/>
        <AccountType/>
      </UserInfo>
    </FolderOwner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79BE14FEBA6A9469F9EC990DF1A5C2F" ma:contentTypeVersion="20" ma:contentTypeDescription="Create a new document." ma:contentTypeScope="" ma:versionID="51b6f6ee6e6ee43400f44ab05b2110e6">
  <xsd:schema xmlns:xsd="http://www.w3.org/2001/XMLSchema" xmlns:xs="http://www.w3.org/2001/XMLSchema" xmlns:p="http://schemas.microsoft.com/office/2006/metadata/properties" xmlns:ns2="30132e42-b6f3-4565-b6a8-2af405d09f9a" xmlns:ns3="4fc6e60d-ff0d-42b3-a774-07f948cc857e" targetNamespace="http://schemas.microsoft.com/office/2006/metadata/properties" ma:root="true" ma:fieldsID="e30d2728b919b369e41afc796ee432ce" ns2:_="" ns3:_="">
    <xsd:import namespace="30132e42-b6f3-4565-b6a8-2af405d09f9a"/>
    <xsd:import namespace="4fc6e60d-ff0d-42b3-a774-07f948cc857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_Flow_SignoffStatus" minOccurs="0"/>
                <xsd:element ref="ns2:MediaServiceDateTaken" minOccurs="0"/>
                <xsd:element ref="ns2:MediaLengthInSeconds" minOccurs="0"/>
                <xsd:element ref="ns2:MediaServiceLocation" minOccurs="0"/>
                <xsd:element ref="ns2:FolderOwner" minOccurs="0"/>
                <xsd:element ref="ns2:MediaServiceObjectDetectorVersions" minOccurs="0"/>
                <xsd:element ref="ns2:ReviewSept23" minOccurs="0"/>
                <xsd:element ref="ns2:MediaServiceSearchProperties" minOccurs="0"/>
                <xsd:element ref="ns2:Thumbnai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0132e42-b6f3-4565-b6a8-2af405d09f9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lcf76f155ced4ddcb4097134ff3c332f" ma:index="13" nillable="true" ma:taxonomy="true" ma:internalName="lcf76f155ced4ddcb4097134ff3c332f" ma:taxonomyFieldName="MediaServiceImageTags" ma:displayName="Image Tags" ma:readOnly="false" ma:fieldId="{5cf76f15-5ced-4ddc-b409-7134ff3c332f}" ma:taxonomyMulti="true" ma:sspId="4777adb1-cd82-4d41-919b-dc414cff66f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_Flow_SignoffStatus" ma:index="18" nillable="true" ma:displayName="Sign-off status" ma:default="COMPLETE" ma:format="Dropdown" ma:internalName="Sign_x002d_off_x0020_status">
      <xsd:simpleType>
        <xsd:restriction base="dms:Text">
          <xsd:maxLength value="255"/>
        </xsd:restriction>
      </xsd:simpleType>
    </xsd:element>
    <xsd:element name="MediaServiceDateTaken" ma:index="19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Location" ma:index="21" nillable="true" ma:displayName="Location" ma:indexed="true" ma:internalName="MediaServiceLocation" ma:readOnly="true">
      <xsd:simpleType>
        <xsd:restriction base="dms:Text"/>
      </xsd:simpleType>
    </xsd:element>
    <xsd:element name="FolderOwner" ma:index="22" nillable="true" ma:displayName="Folder Owner" ma:description="16th March, Vash has done a quick pass at tidying up this folder space ready for BAU, and identified quick folder owners as a starting point" ma:format="Dropdown" ma:list="UserInfo" ma:SharePointGroup="0" ma:internalName="FolderOwner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MediaServiceObjectDetectorVersions" ma:index="23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ReviewSept23" ma:index="24" nillable="true" ma:displayName="Review Sept 23" ma:default="1" ma:format="Dropdown" ma:internalName="ReviewSept23">
      <xsd:simpleType>
        <xsd:restriction base="dms:Boolean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Thumbnail" ma:index="26" nillable="true" ma:displayName="Thumbnail" ma:format="Thumbnail" ma:internalName="Thumbnail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fc6e60d-ff0d-42b3-a774-07f948cc857e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4" nillable="true" ma:displayName="Taxonomy Catch All Column" ma:hidden="true" ma:list="{97000a15-74a6-4152-bc32-0e79fd73f161}" ma:internalName="TaxCatchAll" ma:showField="CatchAllData" ma:web="4fc6e60d-ff0d-42b3-a774-07f948cc857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2A6D5482-45D8-432C-80FB-1BC32AF7C857}">
  <ds:schemaRefs>
    <ds:schemaRef ds:uri="http://schemas.microsoft.com/office/2006/metadata/properties"/>
    <ds:schemaRef ds:uri="http://schemas.microsoft.com/office/infopath/2007/PartnerControls"/>
    <ds:schemaRef ds:uri="ad799b30-e3d9-4092-866b-648a1152f6b9"/>
    <ds:schemaRef ds:uri="8b5ac1b9-3e45-4497-b8c3-dad1865581ee"/>
  </ds:schemaRefs>
</ds:datastoreItem>
</file>

<file path=customXml/itemProps2.xml><?xml version="1.0" encoding="utf-8"?>
<ds:datastoreItem xmlns:ds="http://schemas.openxmlformats.org/officeDocument/2006/customXml" ds:itemID="{B6AB6D47-14B1-43A3-BC62-7D5574AA11CD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DA404C5-1FC5-4A9A-95EC-0553DC3ED79C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164</Words>
  <Application>Microsoft Office PowerPoint</Application>
  <PresentationFormat>On-screen Show (4:3)</PresentationFormat>
  <Paragraphs>28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 Lamb</dc:creator>
  <cp:lastModifiedBy>John Lamb</cp:lastModifiedBy>
  <cp:revision>5</cp:revision>
  <dcterms:created xsi:type="dcterms:W3CDTF">2024-04-29T21:21:15Z</dcterms:created>
  <dcterms:modified xsi:type="dcterms:W3CDTF">2024-07-12T15:25:07Z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0x010100D79BE14FEBA6A9469F9EC990DF1A5C2F</vt:lpwstr>
  </property>
  <property fmtid="{D5CDD505-2E9C-101B-9397-08002B2CF9AE}" pid="3" name="MediaServiceImageTags">
    <vt:lpwstr/>
  </property>
  <property fmtid="{D5CDD505-2E9C-101B-9397-08002B2CF9AE}" pid="4" name="Order">
    <vt:r8>1111000</vt:r8>
  </property>
  <property fmtid="{D5CDD505-2E9C-101B-9397-08002B2CF9AE}" pid="5" name="xd_Signature">
    <vt:bool>false</vt:bool>
  </property>
  <property fmtid="{D5CDD505-2E9C-101B-9397-08002B2CF9AE}" pid="6" name="xd_ProgID">
    <vt:lpwstr/>
  </property>
  <property fmtid="{D5CDD505-2E9C-101B-9397-08002B2CF9AE}" pid="7" name="_SourceUrl">
    <vt:lpwstr/>
  </property>
  <property fmtid="{D5CDD505-2E9C-101B-9397-08002B2CF9AE}" pid="8" name="_SharedFileIndex">
    <vt:lpwstr/>
  </property>
  <property fmtid="{D5CDD505-2E9C-101B-9397-08002B2CF9AE}" pid="9" name="ComplianceAssetId">
    <vt:lpwstr/>
  </property>
  <property fmtid="{D5CDD505-2E9C-101B-9397-08002B2CF9AE}" pid="10" name="TemplateUrl">
    <vt:lpwstr/>
  </property>
  <property fmtid="{D5CDD505-2E9C-101B-9397-08002B2CF9AE}" pid="11" name="_ExtendedDescription">
    <vt:lpwstr/>
  </property>
  <property fmtid="{D5CDD505-2E9C-101B-9397-08002B2CF9AE}" pid="12" name="TriggerFlowInfo">
    <vt:lpwstr/>
  </property>
</Properties>
</file>

<file path=docProps/thumbnail.jpeg>
</file>