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47A7B0-B654-70E3-5D7F-A4E1FB4D0912}" v="2" dt="2024-07-12T15:25:03.1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167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an Harrison" userId="S::alan_stemlondon.org#ext#@stemorguk.onmicrosoft.com::784526e0-4593-4400-9aaf-59ee73cae780" providerId="AD" clId="Web-{2747A7B0-B654-70E3-5D7F-A4E1FB4D0912}"/>
    <pc:docChg chg="modSld">
      <pc:chgData name="Alan Harrison" userId="S::alan_stemlondon.org#ext#@stemorguk.onmicrosoft.com::784526e0-4593-4400-9aaf-59ee73cae780" providerId="AD" clId="Web-{2747A7B0-B654-70E3-5D7F-A4E1FB4D0912}" dt="2024-07-12T15:25:03.172" v="1"/>
      <pc:docMkLst>
        <pc:docMk/>
      </pc:docMkLst>
      <pc:sldChg chg="delSp modSp">
        <pc:chgData name="Alan Harrison" userId="S::alan_stemlondon.org#ext#@stemorguk.onmicrosoft.com::784526e0-4593-4400-9aaf-59ee73cae780" providerId="AD" clId="Web-{2747A7B0-B654-70E3-5D7F-A4E1FB4D0912}" dt="2024-07-12T15:25:03.172" v="1"/>
        <pc:sldMkLst>
          <pc:docMk/>
          <pc:sldMk cId="800857219" sldId="257"/>
        </pc:sldMkLst>
        <pc:spChg chg="del">
          <ac:chgData name="Alan Harrison" userId="S::alan_stemlondon.org#ext#@stemorguk.onmicrosoft.com::784526e0-4593-4400-9aaf-59ee73cae780" providerId="AD" clId="Web-{2747A7B0-B654-70E3-5D7F-A4E1FB4D0912}" dt="2024-07-12T15:25:03.172" v="1"/>
          <ac:spMkLst>
            <pc:docMk/>
            <pc:sldMk cId="800857219" sldId="257"/>
            <ac:spMk id="3" creationId="{08C6A6C7-35AA-5EA7-A003-2F26647B94A9}"/>
          </ac:spMkLst>
        </pc:spChg>
        <pc:graphicFrameChg chg="ord">
          <ac:chgData name="Alan Harrison" userId="S::alan_stemlondon.org#ext#@stemorguk.onmicrosoft.com::784526e0-4593-4400-9aaf-59ee73cae780" providerId="AD" clId="Web-{2747A7B0-B654-70E3-5D7F-A4E1FB4D0912}" dt="2024-07-12T15:25:01.328" v="0"/>
          <ac:graphicFrameMkLst>
            <pc:docMk/>
            <pc:sldMk cId="800857219" sldId="257"/>
            <ac:graphicFrameMk id="4" creationId="{515706E8-7ABC-C3D0-6AED-B01C997A7B14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956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76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117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04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182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30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25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931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47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514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075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423664-B27A-4D53-B58D-6BB5EC24C05E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B9A15E1-CE35-47C7-A436-50ED46F02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965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15706E8-7ABC-C3D0-6AED-B01C997A7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382399"/>
              </p:ext>
            </p:extLst>
          </p:nvPr>
        </p:nvGraphicFramePr>
        <p:xfrm>
          <a:off x="235363" y="1549400"/>
          <a:ext cx="8756382" cy="5093160"/>
        </p:xfrm>
        <a:graphic>
          <a:graphicData uri="http://schemas.openxmlformats.org/drawingml/2006/table">
            <a:tbl>
              <a:tblPr/>
              <a:tblGrid>
                <a:gridCol w="1680544">
                  <a:extLst>
                    <a:ext uri="{9D8B030D-6E8A-4147-A177-3AD203B41FA5}">
                      <a16:colId xmlns:a16="http://schemas.microsoft.com/office/drawing/2014/main" val="2547807857"/>
                    </a:ext>
                  </a:extLst>
                </a:gridCol>
                <a:gridCol w="3364511">
                  <a:extLst>
                    <a:ext uri="{9D8B030D-6E8A-4147-A177-3AD203B41FA5}">
                      <a16:colId xmlns:a16="http://schemas.microsoft.com/office/drawing/2014/main" val="830327700"/>
                    </a:ext>
                  </a:extLst>
                </a:gridCol>
                <a:gridCol w="3711327">
                  <a:extLst>
                    <a:ext uri="{9D8B030D-6E8A-4147-A177-3AD203B41FA5}">
                      <a16:colId xmlns:a16="http://schemas.microsoft.com/office/drawing/2014/main" val="2554961291"/>
                    </a:ext>
                  </a:extLst>
                </a:gridCol>
              </a:tblGrid>
              <a:tr h="1813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fontAlgn="b"/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</a:rPr>
                        <a:t>Feature</a:t>
                      </a:r>
                    </a:p>
                  </a:txBody>
                  <a:tcPr marL="25901" marR="25901" marT="12950" marB="1295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fontAlgn="b"/>
                      <a:r>
                        <a:rPr lang="en-GB" sz="1800" b="1">
                          <a:solidFill>
                            <a:schemeClr val="tx1"/>
                          </a:solidFill>
                          <a:effectLst/>
                        </a:rPr>
                        <a:t>Harvard Architecture</a:t>
                      </a:r>
                    </a:p>
                  </a:txBody>
                  <a:tcPr marL="25901" marR="25901" marT="12950" marB="1295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fontAlgn="b"/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</a:rPr>
                        <a:t>Von Neumann Architecture</a:t>
                      </a:r>
                    </a:p>
                  </a:txBody>
                  <a:tcPr marL="25901" marR="25901" marT="12950" marB="1295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9888810"/>
                  </a:ext>
                </a:extLst>
              </a:tr>
              <a:tr h="7254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fontAlgn="base"/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Memory Use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1294046"/>
                  </a:ext>
                </a:extLst>
              </a:tr>
              <a:tr h="6230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fontAlgn="base"/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</a:rPr>
                        <a:t>Customisation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7009216"/>
                  </a:ext>
                </a:extLst>
              </a:tr>
              <a:tr h="6373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fontAlgn="base"/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Speed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2885842"/>
                  </a:ext>
                </a:extLst>
              </a:tr>
              <a:tr h="5545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fontAlgn="base"/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Flexibility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06625"/>
                  </a:ext>
                </a:extLst>
              </a:tr>
              <a:tr h="5698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fontAlgn="base"/>
                      <a:r>
                        <a:rPr lang="en-GB" sz="1800">
                          <a:solidFill>
                            <a:schemeClr val="tx1"/>
                          </a:solidFill>
                          <a:effectLst/>
                        </a:rPr>
                        <a:t>Where It's Used</a:t>
                      </a: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fontAlgn="base"/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5901" marR="25901" marT="12950" marB="1295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851167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10E49F4-C279-8FC3-9946-E18EA94D3921}"/>
              </a:ext>
            </a:extLst>
          </p:cNvPr>
          <p:cNvSpPr txBox="1"/>
          <p:nvPr/>
        </p:nvSpPr>
        <p:spPr>
          <a:xfrm>
            <a:off x="-3433544" y="4053690"/>
            <a:ext cx="3312160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/>
              <a:t>Has two sets of memory and buses: one for instructions and another for data.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4D2964-7835-C204-DD32-F68BA00EFC67}"/>
              </a:ext>
            </a:extLst>
          </p:cNvPr>
          <p:cNvSpPr txBox="1"/>
          <p:nvPr/>
        </p:nvSpPr>
        <p:spPr>
          <a:xfrm>
            <a:off x="-3461251" y="5186212"/>
            <a:ext cx="3312160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/>
            <a:r>
              <a:rPr lang="en-US" sz="2000" dirty="0">
                <a:solidFill>
                  <a:schemeClr val="tx1"/>
                </a:solidFill>
                <a:effectLst/>
              </a:rPr>
              <a:t>Uses the same  memory and buses for both instructions and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D50CFB-BB07-23EB-F1F8-0000FEA8F88D}"/>
              </a:ext>
            </a:extLst>
          </p:cNvPr>
          <p:cNvSpPr txBox="1"/>
          <p:nvPr/>
        </p:nvSpPr>
        <p:spPr>
          <a:xfrm>
            <a:off x="-3433544" y="2921168"/>
            <a:ext cx="3312160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/>
            <a:r>
              <a:rPr lang="en-US" sz="2000" dirty="0">
                <a:solidFill>
                  <a:schemeClr val="tx1"/>
                </a:solidFill>
                <a:effectLst/>
              </a:rPr>
              <a:t>Memory is more general-purpose, allowing for a wide range of programs.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B33F73-461D-AF93-13EC-08CC325D7655}"/>
              </a:ext>
            </a:extLst>
          </p:cNvPr>
          <p:cNvSpPr txBox="1"/>
          <p:nvPr/>
        </p:nvSpPr>
        <p:spPr>
          <a:xfrm>
            <a:off x="9409931" y="809620"/>
            <a:ext cx="3312160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/>
              <a:t>Each part of the memory can be tailored to the system's needs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B15059-2E95-F213-D134-5A59D3CEF47E}"/>
              </a:ext>
            </a:extLst>
          </p:cNvPr>
          <p:cNvSpPr txBox="1"/>
          <p:nvPr/>
        </p:nvSpPr>
        <p:spPr>
          <a:xfrm>
            <a:off x="9409931" y="3130360"/>
            <a:ext cx="35306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/>
            <a:r>
              <a:rPr lang="en-US" sz="1800" dirty="0">
                <a:solidFill>
                  <a:schemeClr val="tx1"/>
                </a:solidFill>
                <a:effectLst/>
              </a:rPr>
              <a:t>Can be slower due to limitations in how it handles memory.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DE6FF6-2136-4DC0-0BBC-A9579D3EB7EC}"/>
              </a:ext>
            </a:extLst>
          </p:cNvPr>
          <p:cNvSpPr txBox="1"/>
          <p:nvPr/>
        </p:nvSpPr>
        <p:spPr>
          <a:xfrm>
            <a:off x="9351924" y="3928884"/>
            <a:ext cx="3261360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/>
            <a:r>
              <a:rPr lang="en-US" sz="1800" dirty="0">
                <a:solidFill>
                  <a:schemeClr val="tx1"/>
                </a:solidFill>
                <a:effectLst/>
              </a:rPr>
              <a:t>Generally faster, especially for tasks that need to handle lots of data quickly,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F4FAFB-202B-2C26-5472-42C7EE274D9D}"/>
              </a:ext>
            </a:extLst>
          </p:cNvPr>
          <p:cNvSpPr txBox="1"/>
          <p:nvPr/>
        </p:nvSpPr>
        <p:spPr>
          <a:xfrm>
            <a:off x="9409931" y="1997838"/>
            <a:ext cx="3261360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/>
            <a:r>
              <a:rPr lang="en-US" sz="1800" dirty="0">
                <a:solidFill>
                  <a:schemeClr val="tx1"/>
                </a:solidFill>
                <a:effectLst/>
              </a:rPr>
              <a:t>Instruction memory is often fixed and unchangeable, good for security.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DAE2A6-699B-7424-FDFB-010E4DE4E06A}"/>
              </a:ext>
            </a:extLst>
          </p:cNvPr>
          <p:cNvSpPr txBox="1"/>
          <p:nvPr/>
        </p:nvSpPr>
        <p:spPr>
          <a:xfrm>
            <a:off x="9472488" y="5231275"/>
            <a:ext cx="3404602" cy="64901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/>
            <a:r>
              <a:rPr lang="en-US" sz="1800" dirty="0">
                <a:solidFill>
                  <a:schemeClr val="tx1"/>
                </a:solidFill>
                <a:effectLst/>
              </a:rPr>
              <a:t>Very flexible, as the same memory is used for everything.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47D7C2-2320-DE11-4A88-18448B87732E}"/>
              </a:ext>
            </a:extLst>
          </p:cNvPr>
          <p:cNvSpPr txBox="1"/>
          <p:nvPr/>
        </p:nvSpPr>
        <p:spPr>
          <a:xfrm>
            <a:off x="-3471411" y="1843057"/>
            <a:ext cx="3404602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/>
            <a:r>
              <a:rPr lang="en-US" sz="1800" dirty="0">
                <a:solidFill>
                  <a:schemeClr val="tx1"/>
                </a:solidFill>
                <a:effectLst/>
              </a:rPr>
              <a:t>In gadgets designed for specific jobs, like smart thermostats or car brake systems.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3AA194-86EB-47F9-C24A-8CEE3167E5F4}"/>
              </a:ext>
            </a:extLst>
          </p:cNvPr>
          <p:cNvSpPr txBox="1"/>
          <p:nvPr/>
        </p:nvSpPr>
        <p:spPr>
          <a:xfrm>
            <a:off x="-3433544" y="809620"/>
            <a:ext cx="3404602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/>
            <a:r>
              <a:rPr lang="en-US" sz="1800" dirty="0">
                <a:solidFill>
                  <a:schemeClr val="tx1"/>
                </a:solidFill>
                <a:effectLst/>
              </a:rPr>
              <a:t>In PCs, laptops, and servers that run different kinds of software for various tasks.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0D43B3A6-871C-E549-D336-AC040EBB2B3C}"/>
              </a:ext>
            </a:extLst>
          </p:cNvPr>
          <p:cNvSpPr txBox="1">
            <a:spLocks/>
          </p:cNvSpPr>
          <p:nvPr/>
        </p:nvSpPr>
        <p:spPr>
          <a:xfrm>
            <a:off x="284944" y="672137"/>
            <a:ext cx="7962339" cy="4818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Arrange the descriptions provided for each architecture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F27686DC-4125-91B3-CC90-63BF6BD712FE}"/>
              </a:ext>
            </a:extLst>
          </p:cNvPr>
          <p:cNvSpPr txBox="1">
            <a:spLocks/>
          </p:cNvSpPr>
          <p:nvPr/>
        </p:nvSpPr>
        <p:spPr>
          <a:xfrm>
            <a:off x="284944" y="219894"/>
            <a:ext cx="8430431" cy="481855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20540"/>
                </a:solidFill>
                <a:effectLst/>
                <a:uLnTx/>
                <a:uFillTx/>
                <a:latin typeface="DM Sans Medium" pitchFamily="2" charset="0"/>
                <a:ea typeface="+mj-ea"/>
                <a:cs typeface="+mj-cs"/>
              </a:rPr>
              <a:t>Handout 1 - Von Neumann vs Harvard architecture </a:t>
            </a:r>
          </a:p>
        </p:txBody>
      </p:sp>
    </p:spTree>
    <p:extLst>
      <p:ext uri="{BB962C8B-B14F-4D97-AF65-F5344CB8AC3E}">
        <p14:creationId xmlns:p14="http://schemas.microsoft.com/office/powerpoint/2010/main" val="800857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0132e42-b6f3-4565-b6a8-2af405d09f9a">
      <Terms xmlns="http://schemas.microsoft.com/office/infopath/2007/PartnerControls"/>
    </lcf76f155ced4ddcb4097134ff3c332f>
    <TaxCatchAll xmlns="4fc6e60d-ff0d-42b3-a774-07f948cc857e" xsi:nil="true"/>
    <SharedWithUsers xmlns="4fc6e60d-ff0d-42b3-a774-07f948cc857e">
      <UserInfo>
        <DisplayName/>
        <AccountId xsi:nil="true"/>
        <AccountType/>
      </UserInfo>
    </SharedWithUsers>
    <MediaLengthInSeconds xmlns="30132e42-b6f3-4565-b6a8-2af405d09f9a" xsi:nil="true"/>
    <_Flow_SignoffStatus xmlns="30132e42-b6f3-4565-b6a8-2af405d09f9a">COMPLETE</_Flow_SignoffStatus>
    <Thumbnail xmlns="30132e42-b6f3-4565-b6a8-2af405d09f9a" xsi:nil="true"/>
    <ReviewSept23 xmlns="30132e42-b6f3-4565-b6a8-2af405d09f9a">true</ReviewSept23>
    <FolderOwner xmlns="30132e42-b6f3-4565-b6a8-2af405d09f9a">
      <UserInfo>
        <DisplayName/>
        <AccountId xsi:nil="true"/>
        <AccountType/>
      </UserInfo>
    </FolderOwner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BE14FEBA6A9469F9EC990DF1A5C2F" ma:contentTypeVersion="20" ma:contentTypeDescription="Create a new document." ma:contentTypeScope="" ma:versionID="51b6f6ee6e6ee43400f44ab05b2110e6">
  <xsd:schema xmlns:xsd="http://www.w3.org/2001/XMLSchema" xmlns:xs="http://www.w3.org/2001/XMLSchema" xmlns:p="http://schemas.microsoft.com/office/2006/metadata/properties" xmlns:ns2="30132e42-b6f3-4565-b6a8-2af405d09f9a" xmlns:ns3="4fc6e60d-ff0d-42b3-a774-07f948cc857e" targetNamespace="http://schemas.microsoft.com/office/2006/metadata/properties" ma:root="true" ma:fieldsID="e30d2728b919b369e41afc796ee432ce" ns2:_="" ns3:_="">
    <xsd:import namespace="30132e42-b6f3-4565-b6a8-2af405d09f9a"/>
    <xsd:import namespace="4fc6e60d-ff0d-42b3-a774-07f948cc85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_Flow_SignoffStatu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FolderOwner" minOccurs="0"/>
                <xsd:element ref="ns2:MediaServiceObjectDetectorVersions" minOccurs="0"/>
                <xsd:element ref="ns2:ReviewSept23" minOccurs="0"/>
                <xsd:element ref="ns2:MediaServiceSearchProperties" minOccurs="0"/>
                <xsd:element ref="ns2:Thumbnai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132e42-b6f3-4565-b6a8-2af405d09f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4777adb1-cd82-4d41-919b-dc414cff66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8" nillable="true" ma:displayName="Sign-off status" ma:default="COMPLETE" ma:format="Dropdown" ma:internalName="Sign_x002d_off_x0020_status">
      <xsd:simpleType>
        <xsd:restriction base="dms:Text">
          <xsd:maxLength value="255"/>
        </xsd:restriction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FolderOwner" ma:index="22" nillable="true" ma:displayName="Folder Owner" ma:description="16th March, Vash has done a quick pass at tidying up this folder space ready for BAU, and identified quick folder owners as a starting point" ma:format="Dropdown" ma:list="UserInfo" ma:SharePointGroup="0" ma:internalName="Folder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ReviewSept23" ma:index="24" nillable="true" ma:displayName="Review Sept 23" ma:default="1" ma:format="Dropdown" ma:internalName="ReviewSept23">
      <xsd:simpleType>
        <xsd:restriction base="dms:Boolean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Thumbnail" ma:index="26" nillable="true" ma:displayName="Thumbnail" ma:format="Thumbnail" ma:internalName="Thumbnail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c6e60d-ff0d-42b3-a774-07f948cc857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97000a15-74a6-4152-bc32-0e79fd73f161}" ma:internalName="TaxCatchAll" ma:showField="CatchAllData" ma:web="4fc6e60d-ff0d-42b3-a774-07f948cc85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A6D5482-45D8-432C-80FB-1BC32AF7C857}">
  <ds:schemaRefs>
    <ds:schemaRef ds:uri="http://schemas.microsoft.com/office/2006/metadata/properties"/>
    <ds:schemaRef ds:uri="http://schemas.microsoft.com/office/infopath/2007/PartnerControls"/>
    <ds:schemaRef ds:uri="ad799b30-e3d9-4092-866b-648a1152f6b9"/>
    <ds:schemaRef ds:uri="8b5ac1b9-3e45-4497-b8c3-dad1865581ee"/>
  </ds:schemaRefs>
</ds:datastoreItem>
</file>

<file path=customXml/itemProps2.xml><?xml version="1.0" encoding="utf-8"?>
<ds:datastoreItem xmlns:ds="http://schemas.openxmlformats.org/officeDocument/2006/customXml" ds:itemID="{B6AB6D47-14B1-43A3-BC62-7D5574AA11C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A404C5-1FC5-4A9A-95EC-0553DC3ED79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164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Lamb</dc:creator>
  <cp:lastModifiedBy>John Lamb</cp:lastModifiedBy>
  <cp:revision>5</cp:revision>
  <dcterms:created xsi:type="dcterms:W3CDTF">2024-04-29T21:21:15Z</dcterms:created>
  <dcterms:modified xsi:type="dcterms:W3CDTF">2024-07-12T15:25:07Z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0x010100D79BE14FEBA6A9469F9EC990DF1A5C2F</vt:lpwstr>
  </property>
  <property fmtid="{D5CDD505-2E9C-101B-9397-08002B2CF9AE}" pid="3" name="MediaServiceImageTags">
    <vt:lpwstr/>
  </property>
  <property fmtid="{D5CDD505-2E9C-101B-9397-08002B2CF9AE}" pid="4" name="Order">
    <vt:r8>1111000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</Properties>
</file>