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97849" y="337883"/>
            <a:ext cx="3983354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43438" y="1879852"/>
            <a:ext cx="8370570" cy="2209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4A494A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3983354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Programming</a:t>
            </a:r>
            <a:r>
              <a:rPr dirty="0" sz="170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215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1700" spc="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calculating</a:t>
            </a:r>
            <a:r>
              <a:rPr dirty="0" sz="1700" spc="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dirty="0" sz="1700" spc="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per</a:t>
            </a:r>
            <a:r>
              <a:rPr dirty="0" sz="1700" spc="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0">
                <a:solidFill>
                  <a:srgbClr val="FFFFFF"/>
                </a:solidFill>
                <a:latin typeface="Arial"/>
                <a:cs typeface="Arial"/>
              </a:rPr>
              <a:t>mile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2212725"/>
            <a:ext cx="325437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How </a:t>
            </a:r>
            <a:r>
              <a:rPr dirty="0" sz="3600" spc="-180" b="1">
                <a:solidFill>
                  <a:srgbClr val="FFFFFF"/>
                </a:solidFill>
                <a:latin typeface="Arial"/>
                <a:cs typeface="Arial"/>
              </a:rPr>
              <a:t>much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80" b="1">
                <a:solidFill>
                  <a:srgbClr val="FFFFFF"/>
                </a:solidFill>
                <a:latin typeface="Arial"/>
                <a:cs typeface="Arial"/>
              </a:rPr>
              <a:t>does </a:t>
            </a:r>
            <a:r>
              <a:rPr dirty="0" sz="3600" spc="-80" b="1">
                <a:solidFill>
                  <a:srgbClr val="FFFFFF"/>
                </a:solidFill>
                <a:latin typeface="Arial"/>
                <a:cs typeface="Arial"/>
              </a:rPr>
              <a:t>a</a:t>
            </a:r>
            <a:r>
              <a:rPr dirty="0" sz="3600" spc="-1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10" b="1">
                <a:solidFill>
                  <a:srgbClr val="FFFFFF"/>
                </a:solidFill>
                <a:latin typeface="Arial"/>
                <a:cs typeface="Arial"/>
              </a:rPr>
              <a:t>trip</a:t>
            </a:r>
            <a:r>
              <a:rPr dirty="0" sz="3600" spc="-16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0" b="1">
                <a:solidFill>
                  <a:srgbClr val="FFFFFF"/>
                </a:solidFill>
                <a:latin typeface="Arial"/>
                <a:cs typeface="Arial"/>
              </a:rPr>
              <a:t>cost?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60"/>
              <a:t> </a:t>
            </a:r>
            <a:r>
              <a:rPr dirty="0" spc="215"/>
              <a:t>–</a:t>
            </a:r>
            <a:r>
              <a:rPr dirty="0" spc="65"/>
              <a:t> </a:t>
            </a:r>
            <a:r>
              <a:rPr dirty="0"/>
              <a:t>calculating</a:t>
            </a:r>
            <a:r>
              <a:rPr dirty="0" spc="65"/>
              <a:t> </a:t>
            </a:r>
            <a:r>
              <a:rPr dirty="0"/>
              <a:t>cost</a:t>
            </a:r>
            <a:r>
              <a:rPr dirty="0" spc="70"/>
              <a:t> </a:t>
            </a:r>
            <a:r>
              <a:rPr dirty="0"/>
              <a:t>per</a:t>
            </a:r>
            <a:r>
              <a:rPr dirty="0" spc="70"/>
              <a:t> </a:t>
            </a:r>
            <a:r>
              <a:rPr dirty="0" spc="-20"/>
              <a:t>mile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668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Background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/>
              <a:t>Mark</a:t>
            </a:r>
            <a:r>
              <a:rPr dirty="0" spc="-60"/>
              <a:t> </a:t>
            </a:r>
            <a:r>
              <a:rPr dirty="0"/>
              <a:t>works</a:t>
            </a:r>
            <a:r>
              <a:rPr dirty="0" spc="-60"/>
              <a:t> </a:t>
            </a:r>
            <a:r>
              <a:rPr dirty="0"/>
              <a:t>as</a:t>
            </a:r>
            <a:r>
              <a:rPr dirty="0" spc="-60"/>
              <a:t> </a:t>
            </a:r>
            <a:r>
              <a:rPr dirty="0"/>
              <a:t>a</a:t>
            </a:r>
            <a:r>
              <a:rPr dirty="0" spc="-60"/>
              <a:t> </a:t>
            </a:r>
            <a:r>
              <a:rPr dirty="0" spc="-10"/>
              <a:t>programmer</a:t>
            </a:r>
            <a:r>
              <a:rPr dirty="0" spc="-55"/>
              <a:t> </a:t>
            </a:r>
            <a:r>
              <a:rPr dirty="0"/>
              <a:t>for</a:t>
            </a:r>
            <a:r>
              <a:rPr dirty="0" spc="-60"/>
              <a:t> </a:t>
            </a:r>
            <a:r>
              <a:rPr dirty="0"/>
              <a:t>a</a:t>
            </a:r>
            <a:r>
              <a:rPr dirty="0" spc="-60"/>
              <a:t> </a:t>
            </a:r>
            <a:r>
              <a:rPr dirty="0" spc="-10"/>
              <a:t>parcel</a:t>
            </a:r>
            <a:r>
              <a:rPr dirty="0" spc="-60"/>
              <a:t> </a:t>
            </a:r>
            <a:r>
              <a:rPr dirty="0" spc="-20"/>
              <a:t>delivery</a:t>
            </a:r>
            <a:r>
              <a:rPr dirty="0" spc="-55"/>
              <a:t> </a:t>
            </a:r>
            <a:r>
              <a:rPr dirty="0" spc="-10"/>
              <a:t>company.</a:t>
            </a:r>
          </a:p>
          <a:p>
            <a:pPr marL="241300" marR="5080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pc="-50"/>
              <a:t>He </a:t>
            </a:r>
            <a:r>
              <a:rPr dirty="0"/>
              <a:t>has</a:t>
            </a:r>
            <a:r>
              <a:rPr dirty="0" spc="-50"/>
              <a:t> </a:t>
            </a:r>
            <a:r>
              <a:rPr dirty="0" spc="50"/>
              <a:t>to</a:t>
            </a:r>
            <a:r>
              <a:rPr dirty="0" spc="-45"/>
              <a:t> </a:t>
            </a:r>
            <a:r>
              <a:rPr dirty="0" spc="-10"/>
              <a:t>create</a:t>
            </a:r>
            <a:r>
              <a:rPr dirty="0" spc="-50"/>
              <a:t> </a:t>
            </a:r>
            <a:r>
              <a:rPr dirty="0"/>
              <a:t>a</a:t>
            </a:r>
            <a:r>
              <a:rPr dirty="0" spc="-45"/>
              <a:t> </a:t>
            </a:r>
            <a:r>
              <a:rPr dirty="0"/>
              <a:t>program</a:t>
            </a:r>
            <a:r>
              <a:rPr dirty="0" spc="-50"/>
              <a:t> </a:t>
            </a:r>
            <a:r>
              <a:rPr dirty="0" spc="50"/>
              <a:t>to</a:t>
            </a:r>
            <a:r>
              <a:rPr dirty="0" spc="-45"/>
              <a:t> </a:t>
            </a:r>
            <a:r>
              <a:rPr dirty="0"/>
              <a:t>calculate</a:t>
            </a:r>
            <a:r>
              <a:rPr dirty="0" spc="-50"/>
              <a:t> </a:t>
            </a:r>
            <a:r>
              <a:rPr dirty="0"/>
              <a:t>the</a:t>
            </a:r>
            <a:r>
              <a:rPr dirty="0" spc="-45"/>
              <a:t> </a:t>
            </a:r>
            <a:r>
              <a:rPr dirty="0"/>
              <a:t>cost</a:t>
            </a:r>
            <a:r>
              <a:rPr dirty="0" spc="-50"/>
              <a:t> </a:t>
            </a:r>
            <a:r>
              <a:rPr dirty="0" spc="-20"/>
              <a:t>per</a:t>
            </a:r>
            <a:r>
              <a:rPr dirty="0" spc="-50"/>
              <a:t> </a:t>
            </a:r>
            <a:r>
              <a:rPr dirty="0"/>
              <a:t>mile</a:t>
            </a:r>
            <a:r>
              <a:rPr dirty="0" spc="-45"/>
              <a:t> </a:t>
            </a:r>
            <a:r>
              <a:rPr dirty="0"/>
              <a:t>for</a:t>
            </a:r>
            <a:r>
              <a:rPr dirty="0" spc="-50"/>
              <a:t> </a:t>
            </a:r>
            <a:r>
              <a:rPr dirty="0" spc="-10"/>
              <a:t>self-</a:t>
            </a:r>
            <a:r>
              <a:rPr dirty="0" spc="-20"/>
              <a:t>employed</a:t>
            </a:r>
            <a:r>
              <a:rPr dirty="0" spc="-45"/>
              <a:t> </a:t>
            </a:r>
            <a:r>
              <a:rPr dirty="0" spc="-10"/>
              <a:t>drivers</a:t>
            </a:r>
            <a:r>
              <a:rPr dirty="0" spc="-50"/>
              <a:t> </a:t>
            </a:r>
            <a:r>
              <a:rPr dirty="0"/>
              <a:t>who</a:t>
            </a:r>
            <a:r>
              <a:rPr dirty="0" spc="-45"/>
              <a:t> </a:t>
            </a:r>
            <a:r>
              <a:rPr dirty="0" spc="-25"/>
              <a:t>use </a:t>
            </a:r>
            <a:r>
              <a:rPr dirty="0"/>
              <a:t>their</a:t>
            </a:r>
            <a:r>
              <a:rPr dirty="0" spc="-60"/>
              <a:t> </a:t>
            </a:r>
            <a:r>
              <a:rPr dirty="0"/>
              <a:t>own</a:t>
            </a:r>
            <a:r>
              <a:rPr dirty="0" spc="-60"/>
              <a:t> </a:t>
            </a:r>
            <a:r>
              <a:rPr dirty="0" spc="-10"/>
              <a:t>vehicles</a:t>
            </a:r>
            <a:r>
              <a:rPr dirty="0" spc="-60"/>
              <a:t> </a:t>
            </a:r>
            <a:r>
              <a:rPr dirty="0" spc="50"/>
              <a:t>to</a:t>
            </a:r>
            <a:r>
              <a:rPr dirty="0" spc="-60"/>
              <a:t> </a:t>
            </a:r>
            <a:r>
              <a:rPr dirty="0" spc="-10"/>
              <a:t>make</a:t>
            </a:r>
            <a:r>
              <a:rPr dirty="0" spc="-60"/>
              <a:t> </a:t>
            </a:r>
            <a:r>
              <a:rPr dirty="0" spc="-10"/>
              <a:t>deliveries.</a:t>
            </a: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pc="-50"/>
              <a:t>The</a:t>
            </a:r>
            <a:r>
              <a:rPr dirty="0" spc="-35"/>
              <a:t> </a:t>
            </a:r>
            <a:r>
              <a:rPr dirty="0" spc="-10"/>
              <a:t>drivers</a:t>
            </a:r>
            <a:r>
              <a:rPr dirty="0" spc="-30"/>
              <a:t> </a:t>
            </a:r>
            <a:r>
              <a:rPr dirty="0"/>
              <a:t>can</a:t>
            </a:r>
            <a:r>
              <a:rPr dirty="0" spc="-30"/>
              <a:t> </a:t>
            </a:r>
            <a:r>
              <a:rPr dirty="0"/>
              <a:t>claim</a:t>
            </a:r>
            <a:r>
              <a:rPr dirty="0" spc="-35"/>
              <a:t> </a:t>
            </a:r>
            <a:r>
              <a:rPr dirty="0"/>
              <a:t>this</a:t>
            </a:r>
            <a:r>
              <a:rPr dirty="0" spc="-30"/>
              <a:t> </a:t>
            </a:r>
            <a:r>
              <a:rPr dirty="0" spc="-10"/>
              <a:t>money</a:t>
            </a:r>
            <a:r>
              <a:rPr dirty="0" spc="-30"/>
              <a:t> </a:t>
            </a:r>
            <a:r>
              <a:rPr dirty="0"/>
              <a:t>back</a:t>
            </a:r>
            <a:r>
              <a:rPr dirty="0" spc="-35"/>
              <a:t> </a:t>
            </a:r>
            <a:r>
              <a:rPr dirty="0"/>
              <a:t>from</a:t>
            </a:r>
            <a:r>
              <a:rPr dirty="0" spc="-30"/>
              <a:t> </a:t>
            </a:r>
            <a:r>
              <a:rPr dirty="0"/>
              <a:t>the</a:t>
            </a:r>
            <a:r>
              <a:rPr dirty="0" spc="-30"/>
              <a:t> </a:t>
            </a:r>
            <a:r>
              <a:rPr dirty="0" spc="-10"/>
              <a:t>company.</a:t>
            </a:r>
          </a:p>
          <a:p>
            <a:pPr marL="240665" indent="-227965">
              <a:lnSpc>
                <a:spcPct val="100000"/>
              </a:lnSpc>
              <a:spcBef>
                <a:spcPts val="1415"/>
              </a:spcBef>
              <a:buChar char="•"/>
              <a:tabLst>
                <a:tab pos="240665" algn="l"/>
              </a:tabLst>
            </a:pPr>
            <a:r>
              <a:rPr dirty="0" spc="-45"/>
              <a:t>Drivers</a:t>
            </a:r>
            <a:r>
              <a:rPr dirty="0" spc="-70"/>
              <a:t> </a:t>
            </a:r>
            <a:r>
              <a:rPr dirty="0" spc="-50"/>
              <a:t>need</a:t>
            </a:r>
            <a:r>
              <a:rPr dirty="0" spc="-70"/>
              <a:t> </a:t>
            </a:r>
            <a:r>
              <a:rPr dirty="0"/>
              <a:t>to</a:t>
            </a:r>
            <a:r>
              <a:rPr dirty="0" spc="-65"/>
              <a:t> </a:t>
            </a:r>
            <a:r>
              <a:rPr dirty="0"/>
              <a:t>input</a:t>
            </a:r>
            <a:r>
              <a:rPr dirty="0" spc="-70"/>
              <a:t> </a:t>
            </a:r>
            <a:r>
              <a:rPr dirty="0"/>
              <a:t>into</a:t>
            </a:r>
            <a:r>
              <a:rPr dirty="0" spc="-70"/>
              <a:t> </a:t>
            </a:r>
            <a:r>
              <a:rPr dirty="0" spc="-10"/>
              <a:t>the</a:t>
            </a:r>
            <a:r>
              <a:rPr dirty="0" spc="-65"/>
              <a:t> </a:t>
            </a:r>
            <a:r>
              <a:rPr dirty="0" spc="-30"/>
              <a:t>programme</a:t>
            </a:r>
            <a:r>
              <a:rPr dirty="0" spc="-65"/>
              <a:t> </a:t>
            </a:r>
            <a:r>
              <a:rPr dirty="0" spc="-10"/>
              <a:t>the</a:t>
            </a:r>
            <a:r>
              <a:rPr dirty="0" spc="-60"/>
              <a:t> </a:t>
            </a:r>
            <a:r>
              <a:rPr dirty="0" spc="-30"/>
              <a:t>number</a:t>
            </a:r>
            <a:r>
              <a:rPr dirty="0" spc="-70"/>
              <a:t> </a:t>
            </a:r>
            <a:r>
              <a:rPr dirty="0"/>
              <a:t>of</a:t>
            </a:r>
            <a:r>
              <a:rPr dirty="0" spc="-65"/>
              <a:t> </a:t>
            </a:r>
            <a:r>
              <a:rPr dirty="0"/>
              <a:t>miles</a:t>
            </a:r>
            <a:r>
              <a:rPr dirty="0" spc="-70"/>
              <a:t> </a:t>
            </a:r>
            <a:r>
              <a:rPr dirty="0" spc="-20"/>
              <a:t>they</a:t>
            </a:r>
            <a:r>
              <a:rPr dirty="0" spc="-70"/>
              <a:t> </a:t>
            </a:r>
            <a:r>
              <a:rPr dirty="0" spc="-50"/>
              <a:t>have</a:t>
            </a:r>
            <a:r>
              <a:rPr dirty="0" spc="-60"/>
              <a:t> </a:t>
            </a:r>
            <a:r>
              <a:rPr dirty="0" spc="-10"/>
              <a:t>completed</a:t>
            </a:r>
            <a:r>
              <a:rPr dirty="0" spc="-70"/>
              <a:t> </a:t>
            </a:r>
            <a:r>
              <a:rPr dirty="0"/>
              <a:t>for</a:t>
            </a:r>
            <a:r>
              <a:rPr dirty="0" spc="-65"/>
              <a:t> </a:t>
            </a:r>
            <a:r>
              <a:rPr dirty="0" spc="-10"/>
              <a:t>a</a:t>
            </a:r>
            <a:r>
              <a:rPr dirty="0" spc="-70"/>
              <a:t> </a:t>
            </a:r>
            <a:r>
              <a:rPr dirty="0" spc="-10"/>
              <a:t>trip.</a:t>
            </a:r>
          </a:p>
          <a:p>
            <a:pPr marL="240665" indent="-227965">
              <a:lnSpc>
                <a:spcPct val="100000"/>
              </a:lnSpc>
              <a:spcBef>
                <a:spcPts val="1420"/>
              </a:spcBef>
              <a:buChar char="•"/>
              <a:tabLst>
                <a:tab pos="240665" algn="l"/>
              </a:tabLst>
            </a:pPr>
            <a:r>
              <a:rPr dirty="0" spc="-50"/>
              <a:t>The</a:t>
            </a:r>
            <a:r>
              <a:rPr dirty="0" spc="-15"/>
              <a:t> </a:t>
            </a:r>
            <a:r>
              <a:rPr dirty="0"/>
              <a:t>output</a:t>
            </a:r>
            <a:r>
              <a:rPr dirty="0" spc="-10"/>
              <a:t> </a:t>
            </a:r>
            <a:r>
              <a:rPr dirty="0"/>
              <a:t>is</a:t>
            </a:r>
            <a:r>
              <a:rPr dirty="0" spc="-15"/>
              <a:t> </a:t>
            </a:r>
            <a:r>
              <a:rPr dirty="0"/>
              <a:t>a</a:t>
            </a:r>
            <a:r>
              <a:rPr dirty="0" spc="-10"/>
              <a:t> </a:t>
            </a:r>
            <a:r>
              <a:rPr dirty="0"/>
              <a:t>written</a:t>
            </a:r>
            <a:r>
              <a:rPr dirty="0" spc="-10"/>
              <a:t> message</a:t>
            </a:r>
            <a:r>
              <a:rPr dirty="0" spc="-15"/>
              <a:t> </a:t>
            </a:r>
            <a:r>
              <a:rPr dirty="0"/>
              <a:t>containing</a:t>
            </a:r>
            <a:r>
              <a:rPr dirty="0" spc="-10"/>
              <a:t> </a:t>
            </a:r>
            <a:r>
              <a:rPr dirty="0"/>
              <a:t>the</a:t>
            </a:r>
            <a:r>
              <a:rPr dirty="0" spc="-15"/>
              <a:t> </a:t>
            </a:r>
            <a:r>
              <a:rPr dirty="0"/>
              <a:t>cost</a:t>
            </a:r>
            <a:r>
              <a:rPr dirty="0" spc="-10"/>
              <a:t> </a:t>
            </a:r>
            <a:r>
              <a:rPr dirty="0"/>
              <a:t>that</a:t>
            </a:r>
            <a:r>
              <a:rPr dirty="0" spc="-15"/>
              <a:t> </a:t>
            </a:r>
            <a:r>
              <a:rPr dirty="0"/>
              <a:t>the</a:t>
            </a:r>
            <a:r>
              <a:rPr dirty="0" spc="-10"/>
              <a:t> driver </a:t>
            </a:r>
            <a:r>
              <a:rPr dirty="0"/>
              <a:t>can</a:t>
            </a:r>
            <a:r>
              <a:rPr dirty="0" spc="-15"/>
              <a:t> </a:t>
            </a:r>
            <a:r>
              <a:rPr dirty="0" spc="-10"/>
              <a:t>claim.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60"/>
              <a:t> </a:t>
            </a:r>
            <a:r>
              <a:rPr dirty="0" spc="215"/>
              <a:t>–</a:t>
            </a:r>
            <a:r>
              <a:rPr dirty="0" spc="65"/>
              <a:t> </a:t>
            </a:r>
            <a:r>
              <a:rPr dirty="0"/>
              <a:t>calculating</a:t>
            </a:r>
            <a:r>
              <a:rPr dirty="0" spc="65"/>
              <a:t> </a:t>
            </a:r>
            <a:r>
              <a:rPr dirty="0"/>
              <a:t>cost</a:t>
            </a:r>
            <a:r>
              <a:rPr dirty="0" spc="70"/>
              <a:t> </a:t>
            </a:r>
            <a:r>
              <a:rPr dirty="0"/>
              <a:t>per</a:t>
            </a:r>
            <a:r>
              <a:rPr dirty="0" spc="70"/>
              <a:t> </a:t>
            </a:r>
            <a:r>
              <a:rPr dirty="0" spc="-20"/>
              <a:t>mile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829685" cy="1758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Create </a:t>
            </a:r>
            <a:r>
              <a:rPr dirty="0" sz="1600" spc="-40" b="1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4A494A"/>
                </a:solidFill>
                <a:latin typeface="Arial"/>
                <a:cs typeface="Arial"/>
              </a:rPr>
              <a:t>using</a:t>
            </a: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 Python </a:t>
            </a:r>
            <a:r>
              <a:rPr dirty="0" sz="1600" spc="-30" b="1">
                <a:solidFill>
                  <a:srgbClr val="4A494A"/>
                </a:solidFill>
                <a:latin typeface="Arial"/>
                <a:cs typeface="Arial"/>
              </a:rPr>
              <a:t>that</a:t>
            </a:r>
            <a:r>
              <a:rPr dirty="0" sz="1600" spc="-7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 b="1">
                <a:solidFill>
                  <a:srgbClr val="4A494A"/>
                </a:solidFill>
                <a:latin typeface="Arial"/>
                <a:cs typeface="Arial"/>
              </a:rPr>
              <a:t>allows 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90" b="1">
                <a:solidFill>
                  <a:srgbClr val="4A494A"/>
                </a:solidFill>
                <a:latin typeface="Arial"/>
                <a:cs typeface="Arial"/>
              </a:rPr>
              <a:t>user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4A494A"/>
                </a:solidFill>
                <a:latin typeface="Arial"/>
                <a:cs typeface="Arial"/>
              </a:rPr>
              <a:t>to:</a:t>
            </a:r>
            <a:endParaRPr sz="1600">
              <a:latin typeface="Arial"/>
              <a:cs typeface="Arial"/>
            </a:endParaRPr>
          </a:p>
          <a:p>
            <a:pPr marL="241300" marR="5016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travelled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a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decimal</a:t>
            </a:r>
            <a:endParaRPr sz="1600">
              <a:latin typeface="Arial"/>
              <a:cs typeface="Arial"/>
            </a:endParaRPr>
          </a:p>
          <a:p>
            <a:pPr marL="241300" marR="44450" indent="-228600">
              <a:lnSpc>
                <a:spcPct val="100000"/>
              </a:lnSpc>
              <a:spcBef>
                <a:spcPts val="710"/>
              </a:spcBef>
              <a:buChar char="•"/>
              <a:tabLst>
                <a:tab pos="241300" algn="l"/>
              </a:tabLst>
            </a:pP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receive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total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cost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a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journey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sentence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1879852"/>
            <a:ext cx="3929379" cy="26701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85" b="1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5" b="1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Arial"/>
                <a:cs typeface="Arial"/>
              </a:rPr>
              <a:t>should:</a:t>
            </a:r>
            <a:endParaRPr sz="1600">
              <a:latin typeface="Arial"/>
              <a:cs typeface="Arial"/>
            </a:endParaRPr>
          </a:p>
          <a:p>
            <a:pPr marL="241300" marR="28575" indent="-228600">
              <a:lnSpc>
                <a:spcPct val="100000"/>
              </a:lnSpc>
              <a:spcBef>
                <a:spcPts val="141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cost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journey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at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£0.80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per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if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number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40">
                <a:solidFill>
                  <a:srgbClr val="4A494A"/>
                </a:solidFill>
                <a:latin typeface="Arial"/>
                <a:cs typeface="Arial"/>
              </a:rPr>
              <a:t>&lt;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5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endParaRPr sz="1600">
              <a:latin typeface="Arial"/>
              <a:cs typeface="Arial"/>
            </a:endParaRPr>
          </a:p>
          <a:p>
            <a:pPr marL="241300" marR="149225" indent="-228600">
              <a:lnSpc>
                <a:spcPct val="100000"/>
              </a:lnSpc>
              <a:spcBef>
                <a:spcPts val="710"/>
              </a:spcBef>
              <a:buChar char="•"/>
              <a:tabLst>
                <a:tab pos="241300" algn="l"/>
              </a:tabLst>
            </a:pP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if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journey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over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5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5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cost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as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£0.80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first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5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and</a:t>
            </a:r>
            <a:endParaRPr sz="1600">
              <a:latin typeface="Arial"/>
              <a:cs typeface="Arial"/>
            </a:endParaRPr>
          </a:p>
          <a:p>
            <a:pPr marL="241300">
              <a:lnSpc>
                <a:spcPct val="100000"/>
              </a:lnSpc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£0.40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remaining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miles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round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value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2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decimal</a:t>
            </a:r>
            <a:r>
              <a:rPr dirty="0" sz="1600" spc="-9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places</a:t>
            </a:r>
            <a:endParaRPr sz="1600">
              <a:latin typeface="Arial"/>
              <a:cs typeface="Arial"/>
            </a:endParaRPr>
          </a:p>
          <a:p>
            <a:pPr marL="241300" marR="112395" indent="-228600">
              <a:lnSpc>
                <a:spcPct val="100000"/>
              </a:lnSpc>
              <a:spcBef>
                <a:spcPts val="705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consider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user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experience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a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suitable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visual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Programming</a:t>
            </a:r>
            <a:r>
              <a:rPr dirty="0" spc="60"/>
              <a:t> </a:t>
            </a:r>
            <a:r>
              <a:rPr dirty="0" spc="215"/>
              <a:t>–</a:t>
            </a:r>
            <a:r>
              <a:rPr dirty="0" spc="65"/>
              <a:t> </a:t>
            </a:r>
            <a:r>
              <a:rPr dirty="0"/>
              <a:t>calculating</a:t>
            </a:r>
            <a:r>
              <a:rPr dirty="0" spc="65"/>
              <a:t> </a:t>
            </a:r>
            <a:r>
              <a:rPr dirty="0"/>
              <a:t>cost</a:t>
            </a:r>
            <a:r>
              <a:rPr dirty="0" spc="70"/>
              <a:t> </a:t>
            </a:r>
            <a:r>
              <a:rPr dirty="0"/>
              <a:t>per</a:t>
            </a:r>
            <a:r>
              <a:rPr dirty="0" spc="70"/>
              <a:t> </a:t>
            </a:r>
            <a:r>
              <a:rPr dirty="0" spc="-20"/>
              <a:t>mile</a:t>
            </a: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24206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10" b="1">
                <a:solidFill>
                  <a:srgbClr val="FF8600"/>
                </a:solidFill>
                <a:latin typeface="Arial"/>
                <a:cs typeface="Arial"/>
              </a:rPr>
              <a:t>Areas</a:t>
            </a:r>
            <a:r>
              <a:rPr dirty="0" sz="2400" spc="-7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8600"/>
                </a:solidFill>
                <a:latin typeface="Arial"/>
                <a:cs typeface="Arial"/>
              </a:rPr>
              <a:t>to</a:t>
            </a:r>
            <a:r>
              <a:rPr dirty="0" sz="2400" spc="-14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80" b="1">
                <a:solidFill>
                  <a:srgbClr val="FF8600"/>
                </a:solidFill>
                <a:latin typeface="Arial"/>
                <a:cs typeface="Arial"/>
              </a:rPr>
              <a:t>consider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497579" cy="277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54965">
              <a:lnSpc>
                <a:spcPct val="100000"/>
              </a:lnSpc>
              <a:spcBef>
                <a:spcPts val="100"/>
              </a:spcBef>
            </a:pPr>
            <a:r>
              <a:rPr dirty="0" sz="1600" spc="-90" b="1">
                <a:solidFill>
                  <a:srgbClr val="4A494A"/>
                </a:solidFill>
                <a:latin typeface="Arial"/>
                <a:cs typeface="Arial"/>
              </a:rPr>
              <a:t>These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0" b="1">
                <a:solidFill>
                  <a:srgbClr val="4A494A"/>
                </a:solidFill>
                <a:latin typeface="Arial"/>
                <a:cs typeface="Arial"/>
              </a:rPr>
              <a:t>questions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will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80" b="1">
                <a:solidFill>
                  <a:srgbClr val="4A494A"/>
                </a:solidFill>
                <a:latin typeface="Arial"/>
                <a:cs typeface="Arial"/>
              </a:rPr>
              <a:t>help</a:t>
            </a:r>
            <a:r>
              <a:rPr dirty="0" sz="1600" spc="-5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0" b="1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4A494A"/>
                </a:solidFill>
                <a:latin typeface="Arial"/>
                <a:cs typeface="Arial"/>
              </a:rPr>
              <a:t>write </a:t>
            </a:r>
            <a:r>
              <a:rPr dirty="0" sz="1600" spc="-95" b="1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75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4A494A"/>
                </a:solidFill>
                <a:latin typeface="Arial"/>
                <a:cs typeface="Arial"/>
              </a:rPr>
              <a:t>program: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85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asked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for?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store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input?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data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type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should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input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be?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is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being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output?</a:t>
            </a:r>
            <a:endParaRPr sz="16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710"/>
              </a:spcBef>
              <a:buChar char="•"/>
              <a:tabLst>
                <a:tab pos="24130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conditions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need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checked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calculations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take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 place?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What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format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output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be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in?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39264" y="3125468"/>
            <a:ext cx="104013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600" spc="-50" b="1">
                <a:solidFill>
                  <a:srgbClr val="4A494A"/>
                </a:solidFill>
                <a:latin typeface="Arial"/>
                <a:cs typeface="Arial"/>
              </a:rPr>
              <a:t>Next</a:t>
            </a:r>
            <a:r>
              <a:rPr dirty="0" sz="1600" spc="-80" b="1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60" b="1">
                <a:solidFill>
                  <a:srgbClr val="4A494A"/>
                </a:solidFill>
                <a:latin typeface="Arial"/>
                <a:cs typeface="Arial"/>
              </a:rPr>
              <a:t>steps:</a:t>
            </a:r>
            <a:endParaRPr sz="16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739264" y="1880055"/>
            <a:ext cx="3823970" cy="2534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  <a:buChar char="•"/>
              <a:tabLst>
                <a:tab pos="24130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65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output </a:t>
            </a:r>
            <a:r>
              <a:rPr dirty="0" sz="1600" spc="60">
                <a:solidFill>
                  <a:srgbClr val="4A494A"/>
                </a:solidFill>
                <a:latin typeface="Arial"/>
                <a:cs typeface="Arial"/>
              </a:rPr>
              <a:t>start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4A494A"/>
                </a:solidFill>
                <a:latin typeface="Arial"/>
                <a:cs typeface="Arial"/>
              </a:rPr>
              <a:t>for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user,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what information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will</a:t>
            </a:r>
            <a:r>
              <a:rPr dirty="0" sz="1600" spc="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they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see?</a:t>
            </a:r>
            <a:endParaRPr sz="1600">
              <a:latin typeface="Arial"/>
              <a:cs typeface="Arial"/>
            </a:endParaRPr>
          </a:p>
          <a:p>
            <a:pPr marL="241300" marR="422275" indent="-228600">
              <a:lnSpc>
                <a:spcPct val="100000"/>
              </a:lnSpc>
              <a:spcBef>
                <a:spcPts val="705"/>
              </a:spcBef>
              <a:buChar char="•"/>
              <a:tabLst>
                <a:tab pos="241300" algn="l"/>
              </a:tabLst>
            </a:pP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Can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function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make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r>
              <a:rPr dirty="0" sz="1600" spc="-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more</a:t>
            </a:r>
            <a:r>
              <a:rPr dirty="0" sz="1600" spc="-8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efficient?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buClr>
                <a:srgbClr val="4A494A"/>
              </a:buClr>
              <a:buFont typeface="Arial"/>
              <a:buChar char="•"/>
            </a:pP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9"/>
              </a:spcBef>
              <a:buClr>
                <a:srgbClr val="4A494A"/>
              </a:buClr>
              <a:buFont typeface="Arial"/>
              <a:buChar char="•"/>
            </a:pP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r>
              <a:rPr dirty="0" sz="1600" spc="-10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10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algorithm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Write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code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6962" y="335159"/>
            <a:ext cx="1453515" cy="2844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>
                <a:solidFill>
                  <a:srgbClr val="F2E55B"/>
                </a:solidFill>
              </a:rPr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3983354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Programming</a:t>
            </a:r>
            <a:r>
              <a:rPr dirty="0" sz="1700" spc="6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215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dirty="0" sz="1700" spc="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calculating</a:t>
            </a:r>
            <a:r>
              <a:rPr dirty="0" sz="1700" spc="6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cost</a:t>
            </a:r>
            <a:r>
              <a:rPr dirty="0" sz="1700" spc="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per</a:t>
            </a:r>
            <a:r>
              <a:rPr dirty="0" sz="1700" spc="7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20">
                <a:solidFill>
                  <a:srgbClr val="FFFFFF"/>
                </a:solidFill>
                <a:latin typeface="Arial"/>
                <a:cs typeface="Arial"/>
              </a:rPr>
              <a:t>mile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3438" y="1255562"/>
            <a:ext cx="10337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85" b="1">
                <a:solidFill>
                  <a:srgbClr val="FF8600"/>
                </a:solidFill>
                <a:latin typeface="Arial"/>
                <a:cs typeface="Arial"/>
              </a:rPr>
              <a:t>Testing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6138" y="1688632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3438" y="1879852"/>
            <a:ext cx="3540125" cy="1758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information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table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form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test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program: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05"/>
              </a:spcBef>
              <a:buChar char="•"/>
              <a:tabLst>
                <a:tab pos="240665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calculate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expected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outcome</a:t>
            </a:r>
            <a:endParaRPr sz="1600">
              <a:latin typeface="Arial"/>
              <a:cs typeface="Arial"/>
            </a:endParaRPr>
          </a:p>
          <a:p>
            <a:pPr marL="241300" marR="219075" indent="-228600">
              <a:lnSpc>
                <a:spcPct val="100000"/>
              </a:lnSpc>
              <a:spcBef>
                <a:spcPts val="710"/>
              </a:spcBef>
              <a:buChar char="•"/>
              <a:tabLst>
                <a:tab pos="241300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complete</a:t>
            </a:r>
            <a:r>
              <a:rPr dirty="0" sz="1600" spc="-1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test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plan</a:t>
            </a:r>
            <a:r>
              <a:rPr dirty="0" sz="1600" spc="-13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0">
                <a:solidFill>
                  <a:srgbClr val="4A494A"/>
                </a:solidFill>
                <a:latin typeface="Arial"/>
                <a:cs typeface="Arial"/>
              </a:rPr>
              <a:t>check</a:t>
            </a:r>
            <a:r>
              <a:rPr dirty="0" sz="1600" spc="-1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your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program</a:t>
            </a:r>
            <a:endParaRPr sz="1600">
              <a:latin typeface="Arial"/>
              <a:cs typeface="Arial"/>
            </a:endParaRPr>
          </a:p>
          <a:p>
            <a:pPr marL="240665" indent="-227965">
              <a:lnSpc>
                <a:spcPct val="100000"/>
              </a:lnSpc>
              <a:spcBef>
                <a:spcPts val="710"/>
              </a:spcBef>
              <a:buChar char="•"/>
              <a:tabLst>
                <a:tab pos="240665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debug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any</a:t>
            </a:r>
            <a:r>
              <a:rPr dirty="0" sz="1600" spc="-8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errors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9" name="object 9" descr=""/>
          <p:cNvGraphicFramePr>
            <a:graphicFrameLocks noGrp="1"/>
          </p:cNvGraphicFramePr>
          <p:nvPr/>
        </p:nvGraphicFramePr>
        <p:xfrm>
          <a:off x="4751997" y="1879650"/>
          <a:ext cx="3493770" cy="25749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50265"/>
                <a:gridCol w="942340"/>
                <a:gridCol w="808990"/>
                <a:gridCol w="812800"/>
              </a:tblGrid>
              <a:tr h="318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</a:pPr>
                      <a:r>
                        <a:rPr dirty="0" sz="600" spc="-3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Test</a:t>
                      </a:r>
                      <a:r>
                        <a:rPr dirty="0" sz="6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input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25400">
                    <a:lnL w="3175">
                      <a:solidFill>
                        <a:srgbClr val="4A494A"/>
                      </a:solidFill>
                      <a:prstDash val="solid"/>
                    </a:lnL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161925">
                        <a:lnSpc>
                          <a:spcPct val="100000"/>
                        </a:lnSpc>
                      </a:pPr>
                      <a:r>
                        <a:rPr dirty="0" sz="600" spc="-3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Expected</a:t>
                      </a:r>
                      <a:r>
                        <a:rPr dirty="0" sz="600" spc="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outcome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25400"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marL="143510" marR="152400" indent="-34290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dirty="0" sz="600" spc="-3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Actual</a:t>
                      </a:r>
                      <a:r>
                        <a:rPr dirty="0" sz="600" spc="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outcome</a:t>
                      </a:r>
                      <a:r>
                        <a:rPr dirty="0" sz="600" spc="50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from</a:t>
                      </a:r>
                      <a:r>
                        <a:rPr dirty="0" sz="600" spc="-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program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65405"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marL="212725">
                        <a:lnSpc>
                          <a:spcPct val="100000"/>
                        </a:lnSpc>
                      </a:pPr>
                      <a:r>
                        <a:rPr dirty="0" sz="600" spc="-4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Any</a:t>
                      </a:r>
                      <a:r>
                        <a:rPr dirty="0" sz="6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6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action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25400"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/>
                    </a:solidFill>
                  </a:tcPr>
                </a:tc>
              </a:tr>
              <a:tr h="5645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5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00" spc="-2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56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95"/>
                        </a:spcBef>
                      </a:pPr>
                      <a:endParaRPr sz="500">
                        <a:latin typeface="Times New Roman"/>
                        <a:cs typeface="Times New Roman"/>
                      </a:endParaRPr>
                    </a:p>
                    <a:p>
                      <a:pPr algn="ctr" marL="17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*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0.8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5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500">
                        <a:latin typeface="Arial"/>
                        <a:cs typeface="Arial"/>
                      </a:endParaRPr>
                    </a:p>
                    <a:p>
                      <a:pPr algn="ctr" marL="15240">
                        <a:lnSpc>
                          <a:spcPct val="100000"/>
                        </a:lnSpc>
                      </a:pP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51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*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0.4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20.4</a:t>
                      </a:r>
                      <a:endParaRPr sz="500">
                        <a:latin typeface="Arial"/>
                        <a:cs typeface="Arial"/>
                      </a:endParaRPr>
                    </a:p>
                    <a:p>
                      <a:pPr algn="ctr" marL="15240">
                        <a:lnSpc>
                          <a:spcPct val="100000"/>
                        </a:lnSpc>
                      </a:pP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Total</a:t>
                      </a:r>
                      <a:r>
                        <a:rPr dirty="0" sz="500" spc="-3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=</a:t>
                      </a:r>
                      <a:r>
                        <a:rPr dirty="0" sz="500" spc="-3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24.40</a:t>
                      </a:r>
                      <a:endParaRPr sz="500">
                        <a:latin typeface="Arial"/>
                        <a:cs typeface="Arial"/>
                      </a:endParaRPr>
                    </a:p>
                    <a:p>
                      <a:pPr algn="ctr" marL="138430" marR="11493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cost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of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the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trip</a:t>
                      </a:r>
                      <a:r>
                        <a:rPr dirty="0" sz="500" spc="-1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for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56</a:t>
                      </a:r>
                      <a:r>
                        <a:rPr dirty="0" sz="500" spc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miles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is</a:t>
                      </a:r>
                      <a:r>
                        <a:rPr dirty="0" sz="500" spc="-2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5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£24.40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1206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435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7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00" spc="-5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4762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600" spc="-2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26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5588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</a:pPr>
                      <a:r>
                        <a:rPr dirty="0" sz="600" spc="-2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81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311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35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</a:pPr>
                      <a:r>
                        <a:rPr dirty="0" sz="600" spc="-25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1.5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438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422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  <a:p>
                      <a:pPr algn="ctr" marR="6985">
                        <a:lnSpc>
                          <a:spcPct val="100000"/>
                        </a:lnSpc>
                      </a:pPr>
                      <a:r>
                        <a:rPr dirty="0" sz="600" spc="-20" b="1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12.5</a:t>
                      </a:r>
                      <a:endParaRPr sz="600">
                        <a:latin typeface="Arial"/>
                        <a:cs typeface="Arial"/>
                      </a:endParaRPr>
                    </a:p>
                  </a:txBody>
                  <a:tcPr marL="0" marR="0" marB="0" marT="43815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  <a:solidFill>
                      <a:srgbClr val="FF8600">
                        <a:alpha val="299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D89F84C4-756B-408F-B992-03B6332CAD9C}"/>
</file>

<file path=customXml/itemProps2.xml><?xml version="1.0" encoding="utf-8"?>
<ds:datastoreItem xmlns:ds="http://schemas.openxmlformats.org/officeDocument/2006/customXml" ds:itemID="{9862742F-101C-4280-94EB-213CFC01A3CE}"/>
</file>

<file path=customXml/itemProps3.xml><?xml version="1.0" encoding="utf-8"?>
<ds:datastoreItem xmlns:ds="http://schemas.openxmlformats.org/officeDocument/2006/customXml" ds:itemID="{D2D7C998-8244-4CD4-AC8F-6D0CC0C82FA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2024-09-26T16:22:34Z</dcterms:created>
  <dcterms:modified xsi:type="dcterms:W3CDTF">2024-09-26T16:22:34Z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