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1"/>
  </p:notesMasterIdLst>
  <p:sldIdLst>
    <p:sldId id="259" r:id="rId2"/>
    <p:sldId id="260" r:id="rId3"/>
    <p:sldId id="262" r:id="rId4"/>
    <p:sldId id="270" r:id="rId5"/>
    <p:sldId id="273" r:id="rId6"/>
    <p:sldId id="274" r:id="rId7"/>
    <p:sldId id="272" r:id="rId8"/>
    <p:sldId id="271" r:id="rId9"/>
    <p:sldId id="275"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B67A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713" autoAdjust="0"/>
    <p:restoredTop sz="82572" autoAdjust="0"/>
  </p:normalViewPr>
  <p:slideViewPr>
    <p:cSldViewPr snapToGrid="0" snapToObjects="1">
      <p:cViewPr varScale="1">
        <p:scale>
          <a:sx n="55" d="100"/>
          <a:sy n="55" d="100"/>
        </p:scale>
        <p:origin x="1212" y="4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7B6694E-DD74-4985-B02A-8B1B747F3985}" type="datetimeFigureOut">
              <a:rPr lang="en-GB" smtClean="0"/>
              <a:t>11/04/2023</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554641-B7BD-4F18-8915-F83804924B09}" type="slidenum">
              <a:rPr lang="en-GB" smtClean="0"/>
              <a:t>‹#›</a:t>
            </a:fld>
            <a:endParaRPr lang="en-GB"/>
          </a:p>
        </p:txBody>
      </p:sp>
    </p:spTree>
    <p:extLst>
      <p:ext uri="{BB962C8B-B14F-4D97-AF65-F5344CB8AC3E}">
        <p14:creationId xmlns:p14="http://schemas.microsoft.com/office/powerpoint/2010/main" val="20916149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D554641-B7BD-4F18-8915-F83804924B09}" type="slidenum">
              <a:rPr lang="en-GB" smtClean="0"/>
              <a:t>3</a:t>
            </a:fld>
            <a:endParaRPr lang="en-GB"/>
          </a:p>
        </p:txBody>
      </p:sp>
    </p:spTree>
    <p:extLst>
      <p:ext uri="{BB962C8B-B14F-4D97-AF65-F5344CB8AC3E}">
        <p14:creationId xmlns:p14="http://schemas.microsoft.com/office/powerpoint/2010/main" val="26210149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D554641-B7BD-4F18-8915-F83804924B09}" type="slidenum">
              <a:rPr lang="en-GB" smtClean="0"/>
              <a:t>4</a:t>
            </a:fld>
            <a:endParaRPr lang="en-GB"/>
          </a:p>
        </p:txBody>
      </p:sp>
    </p:spTree>
    <p:extLst>
      <p:ext uri="{BB962C8B-B14F-4D97-AF65-F5344CB8AC3E}">
        <p14:creationId xmlns:p14="http://schemas.microsoft.com/office/powerpoint/2010/main" val="33620915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D554641-B7BD-4F18-8915-F83804924B09}" type="slidenum">
              <a:rPr lang="en-GB" smtClean="0"/>
              <a:t>5</a:t>
            </a:fld>
            <a:endParaRPr lang="en-GB"/>
          </a:p>
        </p:txBody>
      </p:sp>
    </p:spTree>
    <p:extLst>
      <p:ext uri="{BB962C8B-B14F-4D97-AF65-F5344CB8AC3E}">
        <p14:creationId xmlns:p14="http://schemas.microsoft.com/office/powerpoint/2010/main" val="15705133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D554641-B7BD-4F18-8915-F83804924B09}" type="slidenum">
              <a:rPr lang="en-GB" smtClean="0"/>
              <a:t>6</a:t>
            </a:fld>
            <a:endParaRPr lang="en-GB"/>
          </a:p>
        </p:txBody>
      </p:sp>
    </p:spTree>
    <p:extLst>
      <p:ext uri="{BB962C8B-B14F-4D97-AF65-F5344CB8AC3E}">
        <p14:creationId xmlns:p14="http://schemas.microsoft.com/office/powerpoint/2010/main" val="32520354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D554641-B7BD-4F18-8915-F83804924B09}" type="slidenum">
              <a:rPr lang="en-GB" smtClean="0"/>
              <a:t>7</a:t>
            </a:fld>
            <a:endParaRPr lang="en-GB"/>
          </a:p>
        </p:txBody>
      </p:sp>
    </p:spTree>
    <p:extLst>
      <p:ext uri="{BB962C8B-B14F-4D97-AF65-F5344CB8AC3E}">
        <p14:creationId xmlns:p14="http://schemas.microsoft.com/office/powerpoint/2010/main" val="30070999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D554641-B7BD-4F18-8915-F83804924B09}" type="slidenum">
              <a:rPr lang="en-GB" smtClean="0"/>
              <a:t>9</a:t>
            </a:fld>
            <a:endParaRPr lang="en-GB"/>
          </a:p>
        </p:txBody>
      </p:sp>
    </p:spTree>
    <p:extLst>
      <p:ext uri="{BB962C8B-B14F-4D97-AF65-F5344CB8AC3E}">
        <p14:creationId xmlns:p14="http://schemas.microsoft.com/office/powerpoint/2010/main" val="8783461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4/11/2023</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12050983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4/11/2023</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139327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4/11/2023</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91759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8" name="Picture 7" descr="Logo&#10;&#10;Description automatically generated with low confidence">
            <a:extLst>
              <a:ext uri="{FF2B5EF4-FFF2-40B4-BE49-F238E27FC236}">
                <a16:creationId xmlns:a16="http://schemas.microsoft.com/office/drawing/2014/main" id="{25BF5AA7-781A-631F-0207-359CE8A44ADB}"/>
              </a:ext>
            </a:extLst>
          </p:cNvPr>
          <p:cNvPicPr>
            <a:picLocks noChangeAspect="1"/>
          </p:cNvPicPr>
          <p:nvPr userDrawn="1"/>
        </p:nvPicPr>
        <p:blipFill>
          <a:blip r:embed="rId2"/>
          <a:stretch>
            <a:fillRect/>
          </a:stretch>
        </p:blipFill>
        <p:spPr>
          <a:xfrm>
            <a:off x="7857460" y="6155118"/>
            <a:ext cx="1190846" cy="617822"/>
          </a:xfrm>
          <a:prstGeom prst="rect">
            <a:avLst/>
          </a:prstGeom>
        </p:spPr>
      </p:pic>
    </p:spTree>
    <p:extLst>
      <p:ext uri="{BB962C8B-B14F-4D97-AF65-F5344CB8AC3E}">
        <p14:creationId xmlns:p14="http://schemas.microsoft.com/office/powerpoint/2010/main" val="11703658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4/11/2023</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15365046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4/11/2023</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5425956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4/11/2023</a:t>
            </a:fld>
            <a:endParaRPr lang="en-US"/>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11902134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4/11/2023</a:t>
            </a:fld>
            <a:endParaRPr 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1077025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4/11/2023</a:t>
            </a:fld>
            <a:endParaRPr 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19750228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4/11/2023</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55457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4/11/2023</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6996867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724491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3.jpeg"/><Relationship Id="rId7"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2.jpg"/></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4.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18185BC-0788-4217-9907-D80163D13B10}"/>
              </a:ext>
            </a:extLst>
          </p:cNvPr>
          <p:cNvSpPr txBox="1"/>
          <p:nvPr/>
        </p:nvSpPr>
        <p:spPr>
          <a:xfrm>
            <a:off x="185196" y="1141079"/>
            <a:ext cx="8727310" cy="830997"/>
          </a:xfrm>
          <a:prstGeom prst="rect">
            <a:avLst/>
          </a:prstGeom>
          <a:noFill/>
        </p:spPr>
        <p:txBody>
          <a:bodyPr wrap="square" rtlCol="0">
            <a:spAutoFit/>
          </a:bodyPr>
          <a:lstStyle/>
          <a:p>
            <a:pPr algn="ctr"/>
            <a:r>
              <a:rPr lang="en-GB" sz="4800" b="1" dirty="0">
                <a:solidFill>
                  <a:srgbClr val="9B67A9"/>
                </a:solidFill>
                <a:latin typeface="Arial"/>
                <a:cs typeface="Arial"/>
              </a:rPr>
              <a:t>Design a Coronation Throne</a:t>
            </a:r>
          </a:p>
        </p:txBody>
      </p:sp>
      <p:sp>
        <p:nvSpPr>
          <p:cNvPr id="7" name="TextBox 6">
            <a:extLst>
              <a:ext uri="{FF2B5EF4-FFF2-40B4-BE49-F238E27FC236}">
                <a16:creationId xmlns:a16="http://schemas.microsoft.com/office/drawing/2014/main" id="{BEDA8375-DFF6-40A7-9531-A73E0B5A4DDF}"/>
              </a:ext>
            </a:extLst>
          </p:cNvPr>
          <p:cNvSpPr txBox="1"/>
          <p:nvPr/>
        </p:nvSpPr>
        <p:spPr>
          <a:xfrm>
            <a:off x="424543" y="5170566"/>
            <a:ext cx="8392886" cy="830997"/>
          </a:xfrm>
          <a:prstGeom prst="rect">
            <a:avLst/>
          </a:prstGeom>
          <a:noFill/>
        </p:spPr>
        <p:txBody>
          <a:bodyPr wrap="square" rtlCol="0">
            <a:spAutoFit/>
          </a:bodyPr>
          <a:lstStyle/>
          <a:p>
            <a:pPr algn="ctr"/>
            <a:r>
              <a:rPr lang="en-GB" sz="2400" dirty="0">
                <a:latin typeface="Arial" panose="020B0604020202020204" pitchFamily="34" charset="0"/>
                <a:cs typeface="Arial" panose="020B0604020202020204" pitchFamily="34" charset="0"/>
              </a:rPr>
              <a:t>Design a throne for use by the new King </a:t>
            </a:r>
          </a:p>
          <a:p>
            <a:pPr algn="ctr"/>
            <a:r>
              <a:rPr lang="en-GB" sz="2400" dirty="0">
                <a:latin typeface="Arial" panose="020B0604020202020204" pitchFamily="34" charset="0"/>
                <a:cs typeface="Arial" panose="020B0604020202020204" pitchFamily="34" charset="0"/>
              </a:rPr>
              <a:t>which includes modern technologies</a:t>
            </a:r>
          </a:p>
        </p:txBody>
      </p:sp>
      <p:pic>
        <p:nvPicPr>
          <p:cNvPr id="2" name="Picture 1">
            <a:extLst>
              <a:ext uri="{FF2B5EF4-FFF2-40B4-BE49-F238E27FC236}">
                <a16:creationId xmlns:a16="http://schemas.microsoft.com/office/drawing/2014/main" id="{9E4ED5CC-21DA-E247-3457-9D9FCC3054DD}"/>
              </a:ext>
            </a:extLst>
          </p:cNvPr>
          <p:cNvPicPr>
            <a:picLocks noChangeAspect="1"/>
          </p:cNvPicPr>
          <p:nvPr/>
        </p:nvPicPr>
        <p:blipFill>
          <a:blip r:embed="rId3"/>
          <a:stretch>
            <a:fillRect/>
          </a:stretch>
        </p:blipFill>
        <p:spPr>
          <a:xfrm>
            <a:off x="3317628" y="2276543"/>
            <a:ext cx="2508744" cy="2609382"/>
          </a:xfrm>
          <a:prstGeom prst="rect">
            <a:avLst/>
          </a:prstGeom>
        </p:spPr>
      </p:pic>
      <p:pic>
        <p:nvPicPr>
          <p:cNvPr id="6" name="Picture 5">
            <a:extLst>
              <a:ext uri="{FF2B5EF4-FFF2-40B4-BE49-F238E27FC236}">
                <a16:creationId xmlns:a16="http://schemas.microsoft.com/office/drawing/2014/main" id="{0108AAA2-F8E7-4AAE-0CA6-99C57B197685}"/>
              </a:ext>
            </a:extLst>
          </p:cNvPr>
          <p:cNvPicPr>
            <a:picLocks noChangeAspect="1"/>
          </p:cNvPicPr>
          <p:nvPr/>
        </p:nvPicPr>
        <p:blipFill>
          <a:blip r:embed="rId4"/>
          <a:stretch>
            <a:fillRect/>
          </a:stretch>
        </p:blipFill>
        <p:spPr>
          <a:xfrm>
            <a:off x="612812" y="2904725"/>
            <a:ext cx="1596063" cy="1253705"/>
          </a:xfrm>
          <a:prstGeom prst="rect">
            <a:avLst/>
          </a:prstGeom>
        </p:spPr>
      </p:pic>
      <p:pic>
        <p:nvPicPr>
          <p:cNvPr id="8" name="Picture 7">
            <a:extLst>
              <a:ext uri="{FF2B5EF4-FFF2-40B4-BE49-F238E27FC236}">
                <a16:creationId xmlns:a16="http://schemas.microsoft.com/office/drawing/2014/main" id="{5000B720-AF85-09B7-4431-8C1BA85EB373}"/>
              </a:ext>
            </a:extLst>
          </p:cNvPr>
          <p:cNvPicPr>
            <a:picLocks noChangeAspect="1"/>
          </p:cNvPicPr>
          <p:nvPr/>
        </p:nvPicPr>
        <p:blipFill>
          <a:blip r:embed="rId4"/>
          <a:stretch>
            <a:fillRect/>
          </a:stretch>
        </p:blipFill>
        <p:spPr>
          <a:xfrm>
            <a:off x="6935125" y="2904891"/>
            <a:ext cx="1596063" cy="1253705"/>
          </a:xfrm>
          <a:prstGeom prst="rect">
            <a:avLst/>
          </a:prstGeom>
        </p:spPr>
      </p:pic>
    </p:spTree>
    <p:extLst>
      <p:ext uri="{BB962C8B-B14F-4D97-AF65-F5344CB8AC3E}">
        <p14:creationId xmlns:p14="http://schemas.microsoft.com/office/powerpoint/2010/main" val="36850688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D99C4D6-3205-43EF-AF3E-5F32B2CD4C9B}"/>
              </a:ext>
            </a:extLst>
          </p:cNvPr>
          <p:cNvSpPr txBox="1"/>
          <p:nvPr/>
        </p:nvSpPr>
        <p:spPr>
          <a:xfrm>
            <a:off x="487896" y="1074509"/>
            <a:ext cx="8168208" cy="4708981"/>
          </a:xfrm>
          <a:prstGeom prst="rect">
            <a:avLst/>
          </a:prstGeom>
          <a:noFill/>
        </p:spPr>
        <p:txBody>
          <a:bodyPr wrap="square">
            <a:spAutoFit/>
          </a:bodyPr>
          <a:lstStyle/>
          <a:p>
            <a:pPr fontAlgn="base"/>
            <a:r>
              <a:rPr lang="en-GB" sz="2000" b="1" u="sng" dirty="0">
                <a:effectLst/>
                <a:latin typeface="Arial" panose="020B0604020202020204" pitchFamily="34" charset="0"/>
                <a:ea typeface="Times New Roman" panose="02020603050405020304" pitchFamily="18" charset="0"/>
              </a:rPr>
              <a:t>Stay safe</a:t>
            </a:r>
            <a:r>
              <a:rPr lang="en-GB" sz="2000" b="1" dirty="0">
                <a:effectLst/>
                <a:latin typeface="Arial" panose="020B0604020202020204" pitchFamily="34" charset="0"/>
                <a:ea typeface="Times New Roman" panose="02020603050405020304" pitchFamily="18" charset="0"/>
              </a:rPr>
              <a:t>  </a:t>
            </a:r>
          </a:p>
          <a:p>
            <a:pPr fontAlgn="base"/>
            <a:endParaRPr lang="en-GB" sz="2000" dirty="0">
              <a:effectLst/>
              <a:latin typeface="Times New Roman" panose="02020603050405020304" pitchFamily="18" charset="0"/>
              <a:ea typeface="Times New Roman" panose="02020603050405020304" pitchFamily="18" charset="0"/>
            </a:endParaRPr>
          </a:p>
          <a:p>
            <a:pPr fontAlgn="base"/>
            <a:r>
              <a:rPr lang="en-GB" sz="2000" dirty="0">
                <a:effectLst/>
                <a:latin typeface="Arial" panose="020B0604020202020204" pitchFamily="34" charset="0"/>
                <a:ea typeface="Times New Roman" panose="02020603050405020304" pitchFamily="18" charset="0"/>
              </a:rPr>
              <a:t>Whether you are a scientist researching a new medicine or an engineer solving climate change, safety always comes first. An adult must always be around and supervising when doing this activity. You are responsible for:</a:t>
            </a:r>
            <a:endParaRPr lang="en-GB" sz="2000" dirty="0">
              <a:effectLst/>
              <a:latin typeface="Times New Roman" panose="02020603050405020304" pitchFamily="18" charset="0"/>
              <a:ea typeface="Times New Roman" panose="02020603050405020304" pitchFamily="18" charset="0"/>
            </a:endParaRPr>
          </a:p>
          <a:p>
            <a:pPr fontAlgn="base"/>
            <a:r>
              <a:rPr lang="en-GB" sz="2000" dirty="0">
                <a:effectLst/>
                <a:latin typeface="Arial" panose="020B0604020202020204" pitchFamily="34" charset="0"/>
                <a:ea typeface="Times New Roman" panose="02020603050405020304" pitchFamily="18" charset="0"/>
              </a:rPr>
              <a:t> </a:t>
            </a:r>
            <a:endParaRPr lang="en-GB" sz="2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2000" dirty="0">
                <a:effectLst/>
                <a:latin typeface="Arial" panose="020B0604020202020204" pitchFamily="34" charset="0"/>
                <a:ea typeface="Times New Roman" panose="02020603050405020304" pitchFamily="18" charset="0"/>
              </a:rPr>
              <a:t>ensuring that any equipment used for this activity is in good working condition</a:t>
            </a:r>
            <a:endParaRPr lang="en-GB" sz="2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2000" dirty="0">
                <a:effectLst/>
                <a:latin typeface="Arial" panose="020B0604020202020204" pitchFamily="34" charset="0"/>
                <a:ea typeface="Times New Roman" panose="02020603050405020304" pitchFamily="18" charset="0"/>
              </a:rPr>
              <a:t>behaving sensibly and following any safety instructions so as not to hurt or injure yourself or others </a:t>
            </a:r>
            <a:endParaRPr lang="en-GB" sz="2000" dirty="0">
              <a:effectLst/>
              <a:latin typeface="Times New Roman" panose="02020603050405020304" pitchFamily="18" charset="0"/>
              <a:ea typeface="Times New Roman" panose="02020603050405020304" pitchFamily="18" charset="0"/>
            </a:endParaRPr>
          </a:p>
          <a:p>
            <a:pPr fontAlgn="base"/>
            <a:r>
              <a:rPr lang="en-US" sz="2000" dirty="0">
                <a:effectLst/>
                <a:latin typeface="Arial" panose="020B0604020202020204" pitchFamily="34" charset="0"/>
                <a:ea typeface="Times New Roman" panose="02020603050405020304" pitchFamily="18" charset="0"/>
              </a:rPr>
              <a:t> </a:t>
            </a:r>
            <a:endParaRPr lang="en-GB" sz="2000" dirty="0">
              <a:effectLst/>
              <a:latin typeface="Times New Roman" panose="02020603050405020304" pitchFamily="18" charset="0"/>
              <a:ea typeface="Times New Roman" panose="02020603050405020304" pitchFamily="18" charset="0"/>
            </a:endParaRPr>
          </a:p>
          <a:p>
            <a:pPr fontAlgn="base"/>
            <a:r>
              <a:rPr lang="en-GB" sz="2000" dirty="0">
                <a:effectLst/>
                <a:latin typeface="Arial" panose="020B0604020202020204" pitchFamily="34" charset="0"/>
                <a:ea typeface="Times New Roman" panose="02020603050405020304" pitchFamily="18" charset="0"/>
              </a:rPr>
              <a:t>Please note that in the absence of any negligence or other breach of duty by us, this activity is carried out at your own risk. It is important to take extra care at the stages marked with this symbol: </a:t>
            </a:r>
            <a:r>
              <a:rPr lang="en-GB" sz="2000" dirty="0">
                <a:effectLst/>
                <a:latin typeface="Segoe UI Emoji" panose="020B0502040204020203" pitchFamily="34" charset="0"/>
                <a:ea typeface="Times New Roman" panose="02020603050405020304" pitchFamily="18" charset="0"/>
                <a:cs typeface="Segoe UI Emoji" panose="020B0502040204020203" pitchFamily="34" charset="0"/>
              </a:rPr>
              <a:t>⚠</a:t>
            </a:r>
            <a:r>
              <a:rPr lang="en-GB" sz="2000" dirty="0">
                <a:effectLst/>
                <a:latin typeface="Arial" panose="020B0604020202020204" pitchFamily="34" charset="0"/>
                <a:ea typeface="Times New Roman" panose="02020603050405020304" pitchFamily="18" charset="0"/>
              </a:rPr>
              <a:t> </a:t>
            </a:r>
            <a:endParaRPr lang="en-GB" sz="20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7723507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8079896-395F-7CC2-F72B-05726F3B7460}"/>
              </a:ext>
            </a:extLst>
          </p:cNvPr>
          <p:cNvSpPr txBox="1"/>
          <p:nvPr/>
        </p:nvSpPr>
        <p:spPr>
          <a:xfrm>
            <a:off x="270386" y="1834987"/>
            <a:ext cx="7237243" cy="4154984"/>
          </a:xfrm>
          <a:prstGeom prst="rect">
            <a:avLst/>
          </a:prstGeom>
          <a:noFill/>
        </p:spPr>
        <p:txBody>
          <a:bodyPr wrap="square">
            <a:spAutoFit/>
          </a:bodyPr>
          <a:lstStyle/>
          <a:p>
            <a:pPr marL="342900" indent="-342900" algn="l">
              <a:buFont typeface="Arial" panose="020B0604020202020204" pitchFamily="34" charset="0"/>
              <a:buChar char="•"/>
            </a:pPr>
            <a:r>
              <a:rPr lang="en-GB" sz="2400" i="0" dirty="0">
                <a:solidFill>
                  <a:srgbClr val="0B0C0C"/>
                </a:solidFill>
                <a:effectLst/>
                <a:latin typeface="Arial" panose="020B0604020202020204" pitchFamily="34" charset="0"/>
                <a:cs typeface="Arial" panose="020B0604020202020204" pitchFamily="34" charset="0"/>
              </a:rPr>
              <a:t>The coronation of King Charles III will take place on Saturday 6 May 2023</a:t>
            </a:r>
          </a:p>
          <a:p>
            <a:pPr marL="342900" indent="-342900" algn="l">
              <a:buFont typeface="Arial" panose="020B0604020202020204" pitchFamily="34" charset="0"/>
              <a:buChar char="•"/>
            </a:pPr>
            <a:r>
              <a:rPr lang="en-GB" sz="2400" dirty="0">
                <a:solidFill>
                  <a:srgbClr val="0B0C0C"/>
                </a:solidFill>
                <a:latin typeface="Arial" panose="020B0604020202020204" pitchFamily="34" charset="0"/>
                <a:cs typeface="Arial" panose="020B0604020202020204" pitchFamily="34" charset="0"/>
              </a:rPr>
              <a:t>There will be a bank holiday on Monday 8 May</a:t>
            </a:r>
            <a:endParaRPr lang="en-GB" sz="2400" i="0" dirty="0">
              <a:solidFill>
                <a:srgbClr val="0B0C0C"/>
              </a:solidFill>
              <a:effectLst/>
              <a:latin typeface="Arial" panose="020B0604020202020204" pitchFamily="34" charset="0"/>
              <a:cs typeface="Arial" panose="020B0604020202020204" pitchFamily="34" charset="0"/>
            </a:endParaRPr>
          </a:p>
          <a:p>
            <a:pPr marL="342900" indent="-342900" algn="l">
              <a:buFont typeface="Arial" panose="020B0604020202020204" pitchFamily="34" charset="0"/>
              <a:buChar char="•"/>
            </a:pPr>
            <a:r>
              <a:rPr lang="en-GB" sz="2400" dirty="0">
                <a:solidFill>
                  <a:srgbClr val="0B0C0C"/>
                </a:solidFill>
                <a:latin typeface="Arial" panose="020B0604020202020204" pitchFamily="34" charset="0"/>
                <a:cs typeface="Arial" panose="020B0604020202020204" pitchFamily="34" charset="0"/>
              </a:rPr>
              <a:t>Lots of </a:t>
            </a:r>
            <a:r>
              <a:rPr lang="en-GB" sz="2400" i="0" dirty="0">
                <a:solidFill>
                  <a:srgbClr val="0B0C0C"/>
                </a:solidFill>
                <a:effectLst/>
                <a:latin typeface="Arial" panose="020B0604020202020204" pitchFamily="34" charset="0"/>
                <a:cs typeface="Arial" panose="020B0604020202020204" pitchFamily="34" charset="0"/>
              </a:rPr>
              <a:t>public events will take place to celebrate this historic event</a:t>
            </a:r>
          </a:p>
          <a:p>
            <a:pPr algn="l"/>
            <a:endParaRPr lang="en-GB" sz="2400" i="0" dirty="0">
              <a:solidFill>
                <a:srgbClr val="0B0C0C"/>
              </a:solidFill>
              <a:effectLst/>
            </a:endParaRPr>
          </a:p>
          <a:p>
            <a:pPr algn="l"/>
            <a:r>
              <a:rPr lang="en-GB" sz="2400" dirty="0">
                <a:solidFill>
                  <a:srgbClr val="0B0C0C"/>
                </a:solidFill>
                <a:latin typeface="Arial" panose="020B0604020202020204" pitchFamily="34" charset="0"/>
                <a:cs typeface="Arial" panose="020B0604020202020204" pitchFamily="34" charset="0"/>
              </a:rPr>
              <a:t>Your task:</a:t>
            </a:r>
            <a:endParaRPr lang="en-GB" sz="2400" i="0" dirty="0">
              <a:solidFill>
                <a:srgbClr val="0B0C0C"/>
              </a:solidFill>
              <a:effectLst/>
              <a:latin typeface="Arial" panose="020B0604020202020204" pitchFamily="34" charset="0"/>
              <a:cs typeface="Arial" panose="020B0604020202020204" pitchFamily="34" charset="0"/>
            </a:endParaRPr>
          </a:p>
          <a:p>
            <a:pPr marL="342900" indent="-342900" algn="l">
              <a:buFont typeface="Arial" panose="020B0604020202020204" pitchFamily="34" charset="0"/>
              <a:buChar char="•"/>
            </a:pPr>
            <a:r>
              <a:rPr lang="en-US" sz="2400" dirty="0">
                <a:effectLst/>
                <a:latin typeface="Arial" panose="020B0604020202020204" pitchFamily="34" charset="0"/>
                <a:cs typeface="Arial" panose="020B0604020202020204" pitchFamily="34" charset="0"/>
              </a:rPr>
              <a:t>Design </a:t>
            </a:r>
            <a:r>
              <a:rPr lang="en-US" sz="2400" dirty="0">
                <a:latin typeface="Arial" panose="020B0604020202020204" pitchFamily="34" charset="0"/>
                <a:cs typeface="Arial" panose="020B0604020202020204" pitchFamily="34" charset="0"/>
              </a:rPr>
              <a:t>a throne for use by the new King that incorporates modern technologies</a:t>
            </a:r>
            <a:endParaRPr lang="en-GB" sz="2400" dirty="0">
              <a:effectLst/>
              <a:latin typeface="Arial" panose="020B0604020202020204" pitchFamily="34" charset="0"/>
              <a:cs typeface="Arial" panose="020B0604020202020204" pitchFamily="34" charset="0"/>
            </a:endParaRPr>
          </a:p>
          <a:p>
            <a:pPr marL="342900" indent="-342900" algn="l">
              <a:buFont typeface="Arial" panose="020B0604020202020204" pitchFamily="34" charset="0"/>
              <a:buChar char="•"/>
            </a:pPr>
            <a:endParaRPr lang="en-GB" sz="2400" b="1" dirty="0">
              <a:effectLst/>
            </a:endParaRPr>
          </a:p>
          <a:p>
            <a:pPr marL="342900" indent="-342900" algn="l">
              <a:buFont typeface="Arial" panose="020B0604020202020204" pitchFamily="34" charset="0"/>
              <a:buChar char="•"/>
            </a:pPr>
            <a:endParaRPr lang="en-GB" sz="2400" b="1" dirty="0">
              <a:effectLst/>
              <a:latin typeface="GDS Transport"/>
            </a:endParaRPr>
          </a:p>
        </p:txBody>
      </p:sp>
      <p:sp>
        <p:nvSpPr>
          <p:cNvPr id="5" name="Title 1">
            <a:extLst>
              <a:ext uri="{FF2B5EF4-FFF2-40B4-BE49-F238E27FC236}">
                <a16:creationId xmlns:a16="http://schemas.microsoft.com/office/drawing/2014/main" id="{DEF2421B-11CB-6A31-FD3A-C1B895593922}"/>
              </a:ext>
            </a:extLst>
          </p:cNvPr>
          <p:cNvSpPr txBox="1">
            <a:spLocks/>
          </p:cNvSpPr>
          <p:nvPr/>
        </p:nvSpPr>
        <p:spPr>
          <a:xfrm>
            <a:off x="190459" y="1101343"/>
            <a:ext cx="2954677" cy="723414"/>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600" b="1" dirty="0">
                <a:latin typeface="Arial" panose="020B0604020202020204" pitchFamily="34" charset="0"/>
                <a:cs typeface="Arial" panose="020B0604020202020204" pitchFamily="34" charset="0"/>
              </a:rPr>
              <a:t>Design brief</a:t>
            </a:r>
          </a:p>
        </p:txBody>
      </p:sp>
      <p:pic>
        <p:nvPicPr>
          <p:cNvPr id="6" name="Picture 5" descr="Shape&#10;&#10;Description automatically generated with low confidence">
            <a:extLst>
              <a:ext uri="{FF2B5EF4-FFF2-40B4-BE49-F238E27FC236}">
                <a16:creationId xmlns:a16="http://schemas.microsoft.com/office/drawing/2014/main" id="{0D56629D-B396-B455-A845-9C66577C0F03}"/>
              </a:ext>
            </a:extLst>
          </p:cNvPr>
          <p:cNvPicPr>
            <a:picLocks noChangeAspect="1"/>
          </p:cNvPicPr>
          <p:nvPr/>
        </p:nvPicPr>
        <p:blipFill>
          <a:blip r:embed="rId4"/>
          <a:stretch>
            <a:fillRect/>
          </a:stretch>
        </p:blipFill>
        <p:spPr>
          <a:xfrm>
            <a:off x="6869251" y="2363703"/>
            <a:ext cx="2144965" cy="3636498"/>
          </a:xfrm>
          <a:prstGeom prst="rect">
            <a:avLst/>
          </a:prstGeom>
        </p:spPr>
      </p:pic>
    </p:spTree>
    <p:extLst>
      <p:ext uri="{BB962C8B-B14F-4D97-AF65-F5344CB8AC3E}">
        <p14:creationId xmlns:p14="http://schemas.microsoft.com/office/powerpoint/2010/main" val="6498228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8079896-395F-7CC2-F72B-05726F3B7460}"/>
              </a:ext>
            </a:extLst>
          </p:cNvPr>
          <p:cNvSpPr txBox="1"/>
          <p:nvPr/>
        </p:nvSpPr>
        <p:spPr>
          <a:xfrm>
            <a:off x="270386" y="1847532"/>
            <a:ext cx="7030746" cy="3046988"/>
          </a:xfrm>
          <a:prstGeom prst="rect">
            <a:avLst/>
          </a:prstGeom>
          <a:noFill/>
        </p:spPr>
        <p:txBody>
          <a:bodyPr wrap="square">
            <a:spAutoFit/>
          </a:bodyPr>
          <a:lstStyle/>
          <a:p>
            <a:pPr algn="l"/>
            <a:r>
              <a:rPr lang="en-GB" sz="2400" b="1" i="0" dirty="0">
                <a:solidFill>
                  <a:srgbClr val="0B0C0C"/>
                </a:solidFill>
                <a:effectLst/>
                <a:latin typeface="Arial" panose="020B0604020202020204" pitchFamily="34" charset="0"/>
                <a:cs typeface="Arial" panose="020B0604020202020204" pitchFamily="34" charset="0"/>
              </a:rPr>
              <a:t>Design a throne for King Charles III that must:</a:t>
            </a:r>
          </a:p>
          <a:p>
            <a:pPr algn="l"/>
            <a:endParaRPr lang="en-GB" sz="2400" b="1" i="0" dirty="0">
              <a:solidFill>
                <a:srgbClr val="0B0C0C"/>
              </a:solidFill>
              <a:effectLst/>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be suitable for the King to sit on comfortably </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include modern technologies</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be aesthetically appealing</a:t>
            </a:r>
          </a:p>
          <a:p>
            <a:endParaRPr lang="en-GB" sz="2400" dirty="0">
              <a:cs typeface="Arial" panose="020B0604020202020204" pitchFamily="34" charset="0"/>
            </a:endParaRPr>
          </a:p>
          <a:p>
            <a:pPr marL="342900" indent="-342900" algn="l">
              <a:buFont typeface="Arial" panose="020B0604020202020204" pitchFamily="34" charset="0"/>
              <a:buChar char="•"/>
            </a:pPr>
            <a:endParaRPr lang="en-GB" sz="2400" b="1" dirty="0">
              <a:effectLst/>
            </a:endParaRPr>
          </a:p>
          <a:p>
            <a:pPr marL="342900" indent="-342900" algn="l">
              <a:buFont typeface="Arial" panose="020B0604020202020204" pitchFamily="34" charset="0"/>
              <a:buChar char="•"/>
            </a:pPr>
            <a:endParaRPr lang="en-GB" sz="2400" b="1" dirty="0">
              <a:effectLst/>
              <a:latin typeface="GDS Transport"/>
            </a:endParaRPr>
          </a:p>
        </p:txBody>
      </p:sp>
      <p:sp>
        <p:nvSpPr>
          <p:cNvPr id="5" name="Title 1">
            <a:extLst>
              <a:ext uri="{FF2B5EF4-FFF2-40B4-BE49-F238E27FC236}">
                <a16:creationId xmlns:a16="http://schemas.microsoft.com/office/drawing/2014/main" id="{DEF2421B-11CB-6A31-FD3A-C1B895593922}"/>
              </a:ext>
            </a:extLst>
          </p:cNvPr>
          <p:cNvSpPr txBox="1">
            <a:spLocks/>
          </p:cNvSpPr>
          <p:nvPr/>
        </p:nvSpPr>
        <p:spPr>
          <a:xfrm>
            <a:off x="190459" y="1101343"/>
            <a:ext cx="5334041" cy="723414"/>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600" b="1" dirty="0">
                <a:latin typeface="Arial" panose="020B0604020202020204" pitchFamily="34" charset="0"/>
                <a:cs typeface="Arial" panose="020B0604020202020204" pitchFamily="34" charset="0"/>
              </a:rPr>
              <a:t>Design criteria</a:t>
            </a:r>
          </a:p>
        </p:txBody>
      </p:sp>
      <p:pic>
        <p:nvPicPr>
          <p:cNvPr id="6" name="Picture 5" descr="A picture containing seat, chair, furniture, decorated&#10;&#10;Description automatically generated">
            <a:extLst>
              <a:ext uri="{FF2B5EF4-FFF2-40B4-BE49-F238E27FC236}">
                <a16:creationId xmlns:a16="http://schemas.microsoft.com/office/drawing/2014/main" id="{5FF3627A-12AF-6562-B358-01FDC4BC2743}"/>
              </a:ext>
            </a:extLst>
          </p:cNvPr>
          <p:cNvPicPr>
            <a:picLocks noChangeAspect="1"/>
          </p:cNvPicPr>
          <p:nvPr/>
        </p:nvPicPr>
        <p:blipFill>
          <a:blip r:embed="rId4"/>
          <a:stretch>
            <a:fillRect/>
          </a:stretch>
        </p:blipFill>
        <p:spPr>
          <a:xfrm>
            <a:off x="5524500" y="999743"/>
            <a:ext cx="3747429" cy="5187500"/>
          </a:xfrm>
          <a:prstGeom prst="rect">
            <a:avLst/>
          </a:prstGeom>
        </p:spPr>
      </p:pic>
    </p:spTree>
    <p:extLst>
      <p:ext uri="{BB962C8B-B14F-4D97-AF65-F5344CB8AC3E}">
        <p14:creationId xmlns:p14="http://schemas.microsoft.com/office/powerpoint/2010/main" val="10933838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2421B-11CB-6A31-FD3A-C1B895593922}"/>
              </a:ext>
            </a:extLst>
          </p:cNvPr>
          <p:cNvSpPr txBox="1">
            <a:spLocks/>
          </p:cNvSpPr>
          <p:nvPr/>
        </p:nvSpPr>
        <p:spPr>
          <a:xfrm>
            <a:off x="190459" y="1101343"/>
            <a:ext cx="5334041" cy="723414"/>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600" b="1" dirty="0">
                <a:latin typeface="Arial" panose="020B0604020202020204" pitchFamily="34" charset="0"/>
                <a:cs typeface="Arial" panose="020B0604020202020204" pitchFamily="34" charset="0"/>
              </a:rPr>
              <a:t>Examples of thrones</a:t>
            </a:r>
          </a:p>
        </p:txBody>
      </p:sp>
      <p:pic>
        <p:nvPicPr>
          <p:cNvPr id="6" name="Picture 5" descr="A picture containing seat, chair, furniture, decorated&#10;&#10;Description automatically generated">
            <a:extLst>
              <a:ext uri="{FF2B5EF4-FFF2-40B4-BE49-F238E27FC236}">
                <a16:creationId xmlns:a16="http://schemas.microsoft.com/office/drawing/2014/main" id="{5FF3627A-12AF-6562-B358-01FDC4BC2743}"/>
              </a:ext>
            </a:extLst>
          </p:cNvPr>
          <p:cNvPicPr>
            <a:picLocks noChangeAspect="1"/>
          </p:cNvPicPr>
          <p:nvPr/>
        </p:nvPicPr>
        <p:blipFill>
          <a:blip r:embed="rId4"/>
          <a:stretch>
            <a:fillRect/>
          </a:stretch>
        </p:blipFill>
        <p:spPr>
          <a:xfrm>
            <a:off x="6857580" y="2984155"/>
            <a:ext cx="2315201" cy="3204892"/>
          </a:xfrm>
          <a:prstGeom prst="rect">
            <a:avLst/>
          </a:prstGeom>
        </p:spPr>
      </p:pic>
      <p:pic>
        <p:nvPicPr>
          <p:cNvPr id="4" name="Picture 3">
            <a:extLst>
              <a:ext uri="{FF2B5EF4-FFF2-40B4-BE49-F238E27FC236}">
                <a16:creationId xmlns:a16="http://schemas.microsoft.com/office/drawing/2014/main" id="{1B4165A8-AF09-6F07-EA68-52B726084554}"/>
              </a:ext>
            </a:extLst>
          </p:cNvPr>
          <p:cNvPicPr>
            <a:picLocks noChangeAspect="1"/>
          </p:cNvPicPr>
          <p:nvPr/>
        </p:nvPicPr>
        <p:blipFill>
          <a:blip r:embed="rId5"/>
          <a:stretch>
            <a:fillRect/>
          </a:stretch>
        </p:blipFill>
        <p:spPr>
          <a:xfrm>
            <a:off x="6151396" y="1064211"/>
            <a:ext cx="2315202" cy="2315202"/>
          </a:xfrm>
          <a:prstGeom prst="rect">
            <a:avLst/>
          </a:prstGeom>
        </p:spPr>
      </p:pic>
      <p:pic>
        <p:nvPicPr>
          <p:cNvPr id="8" name="Picture 7" descr="Shape&#10;&#10;Description automatically generated with low confidence">
            <a:extLst>
              <a:ext uri="{FF2B5EF4-FFF2-40B4-BE49-F238E27FC236}">
                <a16:creationId xmlns:a16="http://schemas.microsoft.com/office/drawing/2014/main" id="{6E5B5BF8-D62E-82D5-CE3E-575F4417074D}"/>
              </a:ext>
            </a:extLst>
          </p:cNvPr>
          <p:cNvPicPr>
            <a:picLocks noChangeAspect="1"/>
          </p:cNvPicPr>
          <p:nvPr/>
        </p:nvPicPr>
        <p:blipFill>
          <a:blip r:embed="rId6"/>
          <a:stretch>
            <a:fillRect/>
          </a:stretch>
        </p:blipFill>
        <p:spPr>
          <a:xfrm>
            <a:off x="190459" y="3396226"/>
            <a:ext cx="1905627" cy="2677500"/>
          </a:xfrm>
          <a:prstGeom prst="rect">
            <a:avLst/>
          </a:prstGeom>
        </p:spPr>
      </p:pic>
      <p:pic>
        <p:nvPicPr>
          <p:cNvPr id="10" name="Picture 9" descr="A statue of a person&#10;&#10;Description automatically generated with low confidence">
            <a:extLst>
              <a:ext uri="{FF2B5EF4-FFF2-40B4-BE49-F238E27FC236}">
                <a16:creationId xmlns:a16="http://schemas.microsoft.com/office/drawing/2014/main" id="{AA2BF01C-7EB3-AF89-C149-C3E919899A89}"/>
              </a:ext>
            </a:extLst>
          </p:cNvPr>
          <p:cNvPicPr>
            <a:picLocks noChangeAspect="1"/>
          </p:cNvPicPr>
          <p:nvPr/>
        </p:nvPicPr>
        <p:blipFill>
          <a:blip r:embed="rId7"/>
          <a:stretch>
            <a:fillRect/>
          </a:stretch>
        </p:blipFill>
        <p:spPr>
          <a:xfrm>
            <a:off x="4636167" y="2349304"/>
            <a:ext cx="2329896" cy="3500313"/>
          </a:xfrm>
          <a:prstGeom prst="rect">
            <a:avLst/>
          </a:prstGeom>
        </p:spPr>
      </p:pic>
      <p:pic>
        <p:nvPicPr>
          <p:cNvPr id="12" name="Picture 11" descr="A picture containing text&#10;&#10;Description automatically generated">
            <a:extLst>
              <a:ext uri="{FF2B5EF4-FFF2-40B4-BE49-F238E27FC236}">
                <a16:creationId xmlns:a16="http://schemas.microsoft.com/office/drawing/2014/main" id="{774413D9-49D5-A5FD-520F-C6ED2AE7C821}"/>
              </a:ext>
            </a:extLst>
          </p:cNvPr>
          <p:cNvPicPr>
            <a:picLocks noChangeAspect="1"/>
          </p:cNvPicPr>
          <p:nvPr/>
        </p:nvPicPr>
        <p:blipFill>
          <a:blip r:embed="rId8"/>
          <a:stretch>
            <a:fillRect/>
          </a:stretch>
        </p:blipFill>
        <p:spPr>
          <a:xfrm>
            <a:off x="1124943" y="1619754"/>
            <a:ext cx="2197147" cy="2197147"/>
          </a:xfrm>
          <a:prstGeom prst="rect">
            <a:avLst/>
          </a:prstGeom>
        </p:spPr>
      </p:pic>
      <p:pic>
        <p:nvPicPr>
          <p:cNvPr id="14" name="Picture 13" descr="A picture containing dark, lit, silhouette&#10;&#10;Description automatically generated">
            <a:extLst>
              <a:ext uri="{FF2B5EF4-FFF2-40B4-BE49-F238E27FC236}">
                <a16:creationId xmlns:a16="http://schemas.microsoft.com/office/drawing/2014/main" id="{04E7F456-250F-E7BC-EDA7-CF0A296B54D7}"/>
              </a:ext>
            </a:extLst>
          </p:cNvPr>
          <p:cNvPicPr>
            <a:picLocks noChangeAspect="1"/>
          </p:cNvPicPr>
          <p:nvPr/>
        </p:nvPicPr>
        <p:blipFill rotWithShape="1">
          <a:blip r:embed="rId9"/>
          <a:srcRect l="16037" t="17778" r="14718" b="13230"/>
          <a:stretch/>
        </p:blipFill>
        <p:spPr>
          <a:xfrm>
            <a:off x="2666371" y="3816901"/>
            <a:ext cx="2130711" cy="2122886"/>
          </a:xfrm>
          <a:prstGeom prst="rect">
            <a:avLst/>
          </a:prstGeom>
        </p:spPr>
      </p:pic>
    </p:spTree>
    <p:extLst>
      <p:ext uri="{BB962C8B-B14F-4D97-AF65-F5344CB8AC3E}">
        <p14:creationId xmlns:p14="http://schemas.microsoft.com/office/powerpoint/2010/main" val="18451597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8079896-395F-7CC2-F72B-05726F3B7460}"/>
              </a:ext>
            </a:extLst>
          </p:cNvPr>
          <p:cNvSpPr txBox="1"/>
          <p:nvPr/>
        </p:nvSpPr>
        <p:spPr>
          <a:xfrm>
            <a:off x="270385" y="1847532"/>
            <a:ext cx="8475239" cy="4308872"/>
          </a:xfrm>
          <a:prstGeom prst="rect">
            <a:avLst/>
          </a:prstGeom>
          <a:noFill/>
        </p:spPr>
        <p:txBody>
          <a:bodyPr wrap="square">
            <a:spAutoFit/>
          </a:bodyPr>
          <a:lstStyle/>
          <a:p>
            <a:pPr>
              <a:spcAft>
                <a:spcPts val="1200"/>
              </a:spcAft>
            </a:pPr>
            <a:r>
              <a:rPr lang="en-GB" sz="2400" dirty="0">
                <a:latin typeface="Arial" panose="020B0604020202020204" pitchFamily="34" charset="0"/>
                <a:cs typeface="Arial" panose="020B0604020202020204" pitchFamily="34" charset="0"/>
              </a:rPr>
              <a:t>Your design could include, for example:</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new materials such as carbon fibre and lightweight metals</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lighting, using colourful light emitting diodes (LEDs)</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Built-in speakers</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heating</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the ability to hover, using magnetic levitation, rockets or powerful fans</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wheels to let the throne drive around</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monitor screens and cameras</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robotic arms</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USB charging ports</a:t>
            </a:r>
            <a:endParaRPr lang="en-GB" sz="2400" b="1" dirty="0">
              <a:effectLst/>
              <a:latin typeface="GDS Transport"/>
            </a:endParaRPr>
          </a:p>
        </p:txBody>
      </p:sp>
      <p:sp>
        <p:nvSpPr>
          <p:cNvPr id="5" name="Title 1">
            <a:extLst>
              <a:ext uri="{FF2B5EF4-FFF2-40B4-BE49-F238E27FC236}">
                <a16:creationId xmlns:a16="http://schemas.microsoft.com/office/drawing/2014/main" id="{DEF2421B-11CB-6A31-FD3A-C1B895593922}"/>
              </a:ext>
            </a:extLst>
          </p:cNvPr>
          <p:cNvSpPr txBox="1">
            <a:spLocks/>
          </p:cNvSpPr>
          <p:nvPr/>
        </p:nvSpPr>
        <p:spPr>
          <a:xfrm>
            <a:off x="190459" y="1101343"/>
            <a:ext cx="8475239" cy="723414"/>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600" b="1" dirty="0">
                <a:latin typeface="Arial" panose="020B0604020202020204" pitchFamily="34" charset="0"/>
                <a:cs typeface="Arial" panose="020B0604020202020204" pitchFamily="34" charset="0"/>
              </a:rPr>
              <a:t>Examples of modern technologies</a:t>
            </a:r>
          </a:p>
        </p:txBody>
      </p:sp>
    </p:spTree>
    <p:extLst>
      <p:ext uri="{BB962C8B-B14F-4D97-AF65-F5344CB8AC3E}">
        <p14:creationId xmlns:p14="http://schemas.microsoft.com/office/powerpoint/2010/main" val="15998354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2421B-11CB-6A31-FD3A-C1B895593922}"/>
              </a:ext>
            </a:extLst>
          </p:cNvPr>
          <p:cNvSpPr txBox="1">
            <a:spLocks/>
          </p:cNvSpPr>
          <p:nvPr/>
        </p:nvSpPr>
        <p:spPr>
          <a:xfrm>
            <a:off x="190459" y="1101343"/>
            <a:ext cx="5334041" cy="723414"/>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endParaRPr lang="en-GB" sz="3600" b="1" dirty="0">
              <a:latin typeface="+mn-lt"/>
              <a:cs typeface="Arial" panose="020B0604020202020204" pitchFamily="34" charset="0"/>
            </a:endParaRPr>
          </a:p>
        </p:txBody>
      </p:sp>
      <p:pic>
        <p:nvPicPr>
          <p:cNvPr id="6" name="Picture 5">
            <a:extLst>
              <a:ext uri="{FF2B5EF4-FFF2-40B4-BE49-F238E27FC236}">
                <a16:creationId xmlns:a16="http://schemas.microsoft.com/office/drawing/2014/main" id="{6B2A833A-E22B-BF64-D2FE-BABDFFC9D534}"/>
              </a:ext>
            </a:extLst>
          </p:cNvPr>
          <p:cNvPicPr>
            <a:picLocks noChangeAspect="1"/>
          </p:cNvPicPr>
          <p:nvPr/>
        </p:nvPicPr>
        <p:blipFill>
          <a:blip r:embed="rId4"/>
          <a:stretch>
            <a:fillRect/>
          </a:stretch>
        </p:blipFill>
        <p:spPr>
          <a:xfrm>
            <a:off x="1061979" y="1101343"/>
            <a:ext cx="7124078" cy="4909311"/>
          </a:xfrm>
          <a:prstGeom prst="rect">
            <a:avLst/>
          </a:prstGeom>
        </p:spPr>
      </p:pic>
    </p:spTree>
    <p:extLst>
      <p:ext uri="{BB962C8B-B14F-4D97-AF65-F5344CB8AC3E}">
        <p14:creationId xmlns:p14="http://schemas.microsoft.com/office/powerpoint/2010/main" val="35603336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Content Placeholder 4">
            <a:extLst>
              <a:ext uri="{FF2B5EF4-FFF2-40B4-BE49-F238E27FC236}">
                <a16:creationId xmlns:a16="http://schemas.microsoft.com/office/drawing/2014/main" id="{01CBAE3E-8BF6-43D4-A0F5-E9F29459FC85}"/>
              </a:ext>
            </a:extLst>
          </p:cNvPr>
          <p:cNvSpPr txBox="1">
            <a:spLocks/>
          </p:cNvSpPr>
          <p:nvPr/>
        </p:nvSpPr>
        <p:spPr>
          <a:xfrm>
            <a:off x="385448" y="1155013"/>
            <a:ext cx="8373103" cy="680296"/>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sz="3600" b="1" dirty="0">
                <a:latin typeface="Arial" panose="020B0604020202020204" pitchFamily="34" charset="0"/>
                <a:cs typeface="Arial" panose="020B0604020202020204" pitchFamily="34" charset="0"/>
              </a:rPr>
              <a:t>Peer review</a:t>
            </a:r>
            <a:endParaRPr lang="en-GB" sz="2800" dirty="0">
              <a:latin typeface="Arial" panose="020B0604020202020204" pitchFamily="34" charset="0"/>
              <a:cs typeface="Arial" panose="020B0604020202020204" pitchFamily="34" charset="0"/>
            </a:endParaRPr>
          </a:p>
          <a:p>
            <a:pPr algn="l"/>
            <a:endParaRPr lang="en-GB" sz="3200" dirty="0"/>
          </a:p>
          <a:p>
            <a:endParaRPr lang="en-GB" dirty="0"/>
          </a:p>
        </p:txBody>
      </p:sp>
      <p:sp>
        <p:nvSpPr>
          <p:cNvPr id="6" name="TextBox 5">
            <a:extLst>
              <a:ext uri="{FF2B5EF4-FFF2-40B4-BE49-F238E27FC236}">
                <a16:creationId xmlns:a16="http://schemas.microsoft.com/office/drawing/2014/main" id="{35D72196-AF67-4F8E-B3B6-90468ED3952E}"/>
              </a:ext>
            </a:extLst>
          </p:cNvPr>
          <p:cNvSpPr txBox="1"/>
          <p:nvPr/>
        </p:nvSpPr>
        <p:spPr>
          <a:xfrm>
            <a:off x="385448" y="1938753"/>
            <a:ext cx="7475998" cy="2677656"/>
          </a:xfrm>
          <a:prstGeom prst="rect">
            <a:avLst/>
          </a:prstGeom>
          <a:noFill/>
        </p:spPr>
        <p:txBody>
          <a:bodyPr wrap="square" rtlCol="0">
            <a:spAutoFit/>
          </a:bodyPr>
          <a:lstStyle/>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Ask </a:t>
            </a:r>
            <a:r>
              <a:rPr lang="en-GB" sz="2400" b="1" dirty="0">
                <a:latin typeface="Arial" panose="020B0604020202020204" pitchFamily="34" charset="0"/>
                <a:cs typeface="Arial" panose="020B0604020202020204" pitchFamily="34" charset="0"/>
              </a:rPr>
              <a:t>three</a:t>
            </a:r>
            <a:r>
              <a:rPr lang="en-GB" sz="2400" dirty="0">
                <a:latin typeface="Arial" panose="020B0604020202020204" pitchFamily="34" charset="0"/>
                <a:cs typeface="Arial" panose="020B0604020202020204" pitchFamily="34" charset="0"/>
              </a:rPr>
              <a:t> people to suggest </a:t>
            </a:r>
            <a:r>
              <a:rPr lang="en-GB" sz="2400" b="1" dirty="0">
                <a:latin typeface="Arial" panose="020B0604020202020204" pitchFamily="34" charset="0"/>
                <a:cs typeface="Arial" panose="020B0604020202020204" pitchFamily="34" charset="0"/>
              </a:rPr>
              <a:t>one </a:t>
            </a:r>
            <a:r>
              <a:rPr lang="en-GB" sz="2400" dirty="0">
                <a:latin typeface="Arial" panose="020B0604020202020204" pitchFamily="34" charset="0"/>
                <a:cs typeface="Arial" panose="020B0604020202020204" pitchFamily="34" charset="0"/>
              </a:rPr>
              <a:t>improvement each to your design.</a:t>
            </a:r>
          </a:p>
          <a:p>
            <a:pPr marL="342900" indent="-342900">
              <a:buFont typeface="Arial" panose="020B0604020202020204" pitchFamily="34" charset="0"/>
              <a:buChar char="•"/>
            </a:pPr>
            <a:endParaRPr lang="en-GB" sz="2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Select </a:t>
            </a:r>
            <a:r>
              <a:rPr lang="en-GB" sz="2400" b="1" dirty="0">
                <a:latin typeface="Arial" panose="020B0604020202020204" pitchFamily="34" charset="0"/>
                <a:cs typeface="Arial" panose="020B0604020202020204" pitchFamily="34" charset="0"/>
              </a:rPr>
              <a:t>one </a:t>
            </a:r>
            <a:r>
              <a:rPr lang="en-GB" sz="2400" dirty="0">
                <a:latin typeface="Arial" panose="020B0604020202020204" pitchFamily="34" charset="0"/>
                <a:cs typeface="Arial" panose="020B0604020202020204" pitchFamily="34" charset="0"/>
              </a:rPr>
              <a:t>of these suggested improvements and use it to update your design.</a:t>
            </a:r>
          </a:p>
          <a:p>
            <a:endParaRPr lang="en-GB" sz="2400" dirty="0"/>
          </a:p>
          <a:p>
            <a:pPr marL="457200" indent="-457200">
              <a:buFont typeface="Arial" panose="020B0604020202020204" pitchFamily="34" charset="0"/>
              <a:buChar char="•"/>
            </a:pPr>
            <a:endParaRPr lang="en-GB" sz="2400" dirty="0"/>
          </a:p>
        </p:txBody>
      </p:sp>
    </p:spTree>
    <p:extLst>
      <p:ext uri="{BB962C8B-B14F-4D97-AF65-F5344CB8AC3E}">
        <p14:creationId xmlns:p14="http://schemas.microsoft.com/office/powerpoint/2010/main" val="11975547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Content Placeholder 4">
            <a:extLst>
              <a:ext uri="{FF2B5EF4-FFF2-40B4-BE49-F238E27FC236}">
                <a16:creationId xmlns:a16="http://schemas.microsoft.com/office/drawing/2014/main" id="{01CBAE3E-8BF6-43D4-A0F5-E9F29459FC85}"/>
              </a:ext>
            </a:extLst>
          </p:cNvPr>
          <p:cNvSpPr txBox="1">
            <a:spLocks/>
          </p:cNvSpPr>
          <p:nvPr/>
        </p:nvSpPr>
        <p:spPr>
          <a:xfrm>
            <a:off x="385448" y="1155013"/>
            <a:ext cx="8373103" cy="680296"/>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sz="3600" b="1" dirty="0">
                <a:latin typeface="Arial" panose="020B0604020202020204" pitchFamily="34" charset="0"/>
                <a:cs typeface="Arial" panose="020B0604020202020204" pitchFamily="34" charset="0"/>
              </a:rPr>
              <a:t>Example</a:t>
            </a:r>
            <a:endParaRPr lang="en-GB" sz="2800" dirty="0">
              <a:latin typeface="Arial" panose="020B0604020202020204" pitchFamily="34" charset="0"/>
              <a:cs typeface="Arial" panose="020B0604020202020204" pitchFamily="34" charset="0"/>
            </a:endParaRPr>
          </a:p>
          <a:p>
            <a:pPr algn="l"/>
            <a:endParaRPr lang="en-GB" sz="3200" dirty="0"/>
          </a:p>
          <a:p>
            <a:endParaRPr lang="en-GB" dirty="0"/>
          </a:p>
        </p:txBody>
      </p:sp>
      <p:sp>
        <p:nvSpPr>
          <p:cNvPr id="6" name="TextBox 5">
            <a:extLst>
              <a:ext uri="{FF2B5EF4-FFF2-40B4-BE49-F238E27FC236}">
                <a16:creationId xmlns:a16="http://schemas.microsoft.com/office/drawing/2014/main" id="{35D72196-AF67-4F8E-B3B6-90468ED3952E}"/>
              </a:ext>
            </a:extLst>
          </p:cNvPr>
          <p:cNvSpPr txBox="1"/>
          <p:nvPr/>
        </p:nvSpPr>
        <p:spPr>
          <a:xfrm>
            <a:off x="5514535" y="5582385"/>
            <a:ext cx="3444191" cy="830997"/>
          </a:xfrm>
          <a:prstGeom prst="rect">
            <a:avLst/>
          </a:prstGeom>
          <a:noFill/>
        </p:spPr>
        <p:txBody>
          <a:bodyPr wrap="square" rtlCol="0">
            <a:spAutoFit/>
          </a:bodyPr>
          <a:lstStyle/>
          <a:p>
            <a:r>
              <a:rPr lang="en-GB" sz="2400" i="1" dirty="0"/>
              <a:t>(with thanks to Sammie)</a:t>
            </a:r>
          </a:p>
          <a:p>
            <a:pPr marL="457200" indent="-457200">
              <a:buFont typeface="Arial" panose="020B0604020202020204" pitchFamily="34" charset="0"/>
              <a:buChar char="•"/>
            </a:pPr>
            <a:endParaRPr lang="en-GB" sz="2400" dirty="0"/>
          </a:p>
        </p:txBody>
      </p:sp>
      <p:pic>
        <p:nvPicPr>
          <p:cNvPr id="7" name="Picture 6" descr="Diagram&#10;&#10;Description automatically generated">
            <a:extLst>
              <a:ext uri="{FF2B5EF4-FFF2-40B4-BE49-F238E27FC236}">
                <a16:creationId xmlns:a16="http://schemas.microsoft.com/office/drawing/2014/main" id="{7B6B229F-6B9D-B92F-8B8E-A0C2C3045428}"/>
              </a:ext>
            </a:extLst>
          </p:cNvPr>
          <p:cNvPicPr>
            <a:picLocks noChangeAspect="1"/>
          </p:cNvPicPr>
          <p:nvPr/>
        </p:nvPicPr>
        <p:blipFill rotWithShape="1">
          <a:blip r:embed="rId4"/>
          <a:srcRect t="11670" b="4155"/>
          <a:stretch/>
        </p:blipFill>
        <p:spPr>
          <a:xfrm>
            <a:off x="1425100" y="1810837"/>
            <a:ext cx="6293797" cy="3771548"/>
          </a:xfrm>
          <a:prstGeom prst="rect">
            <a:avLst/>
          </a:prstGeom>
        </p:spPr>
      </p:pic>
    </p:spTree>
    <p:extLst>
      <p:ext uri="{BB962C8B-B14F-4D97-AF65-F5344CB8AC3E}">
        <p14:creationId xmlns:p14="http://schemas.microsoft.com/office/powerpoint/2010/main" val="90856716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1156</TotalTime>
  <Words>321</Words>
  <Application>Microsoft Office PowerPoint</Application>
  <PresentationFormat>On-screen Show (4:3)</PresentationFormat>
  <Paragraphs>49</Paragraphs>
  <Slides>9</Slides>
  <Notes>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9</vt:i4>
      </vt:variant>
    </vt:vector>
  </HeadingPairs>
  <TitlesOfParts>
    <vt:vector size="17" baseType="lpstr">
      <vt:lpstr>Arial</vt:lpstr>
      <vt:lpstr>Calibri</vt:lpstr>
      <vt:lpstr>Calibri Light</vt:lpstr>
      <vt:lpstr>GDS Transport</vt:lpstr>
      <vt:lpstr>Segoe UI Emoji</vt:lpstr>
      <vt:lpstr>Symbol</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Make a crown presentation</dc:title>
  <dc:subject>Making and assembling a crown from card strips</dc:subject>
  <dc:creator>Attainment in Education Ltd</dc:creator>
  <cp:keywords>paper crown_x000d_
paper activities_x000d_
make a crown_x000d_
crafts for 5 year olds_x000d_
art and craft with paper_x000d_
how to make a paper crown_x000d_
how to make a crown_x000d_
diy crown_x000d_
crafts for 4 year olds_x000d_
craft activities for 4 year olds_x000d_
easy crafts with paper_x000d_
printable paper crafts_x000d_
arts and crafts for 4 year olds_x000d_
arts and crafts for 5 year olds_x000d_
craft ideas for 4 year olds_x000d_
craft ideas for 5 year olds_x000d_
make your own crown_x000d_
cool crafts with paper_x000d_
dt projects ks2_x000d_
learning primary_x000d_
how to make a crown from paper_x000d_
ks1 dt_x000d_
primary activities_x000d_
paper crafts to do at home_x000d_
paper tearing activity_x000d_
how to make a crown out of paper_x000d_
paper crown craft_x000d_
arts and crafts to do at home with paper_x000d_
how to make a tiara_x000d_
diy tiara_x000d_
fun pap</cp:keywords>
  <cp:lastModifiedBy>Holly Margerison-Smith</cp:lastModifiedBy>
  <cp:revision>83</cp:revision>
  <dcterms:created xsi:type="dcterms:W3CDTF">2017-06-28T15:11:57Z</dcterms:created>
  <dcterms:modified xsi:type="dcterms:W3CDTF">2023-04-11T13:54:39Z</dcterms:modified>
</cp:coreProperties>
</file>