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4"/>
  </p:notesMasterIdLst>
  <p:sldIdLst>
    <p:sldId id="257" r:id="rId2"/>
    <p:sldId id="258" r:id="rId3"/>
    <p:sldId id="275" r:id="rId4"/>
    <p:sldId id="285" r:id="rId5"/>
    <p:sldId id="261" r:id="rId6"/>
    <p:sldId id="282" r:id="rId7"/>
    <p:sldId id="289" r:id="rId8"/>
    <p:sldId id="298" r:id="rId9"/>
    <p:sldId id="290" r:id="rId10"/>
    <p:sldId id="292" r:id="rId11"/>
    <p:sldId id="291" r:id="rId12"/>
    <p:sldId id="279" r:id="rId13"/>
  </p:sldIdLst>
  <p:sldSz cx="9144000" cy="6858000" type="screen4x3"/>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78" autoAdjust="0"/>
    <p:restoredTop sz="86536" autoAdjust="0"/>
  </p:normalViewPr>
  <p:slideViewPr>
    <p:cSldViewPr snapToGrid="0" snapToObjects="1">
      <p:cViewPr varScale="1">
        <p:scale>
          <a:sx n="58" d="100"/>
          <a:sy n="58" d="100"/>
        </p:scale>
        <p:origin x="1292" y="36"/>
      </p:cViewPr>
      <p:guideLst>
        <p:guide orient="horz" pos="2160"/>
        <p:guide pos="2880"/>
      </p:guideLst>
    </p:cSldViewPr>
  </p:slideViewPr>
  <p:outlineViewPr>
    <p:cViewPr>
      <p:scale>
        <a:sx n="33" d="100"/>
        <a:sy n="33" d="100"/>
      </p:scale>
      <p:origin x="48" y="2227"/>
    </p:cViewPr>
  </p:outlineViewPr>
  <p:notesTextViewPr>
    <p:cViewPr>
      <p:scale>
        <a:sx n="1" d="1"/>
        <a:sy n="1" d="1"/>
      </p:scale>
      <p:origin x="0" y="0"/>
    </p:cViewPr>
  </p:notesTextViewPr>
  <p:sorterViewPr>
    <p:cViewPr>
      <p:scale>
        <a:sx n="160" d="100"/>
        <a:sy n="160" d="100"/>
      </p:scale>
      <p:origin x="0" y="84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vl1pPr>
          </a:lstStyle>
          <a:p>
            <a:endParaRPr lang="en-GB" dirty="0"/>
          </a:p>
        </p:txBody>
      </p:sp>
      <p:sp>
        <p:nvSpPr>
          <p:cNvPr id="3" name="Date Placeholder 2"/>
          <p:cNvSpPr>
            <a:spLocks noGrp="1"/>
          </p:cNvSpPr>
          <p:nvPr>
            <p:ph type="dt" idx="1"/>
          </p:nvPr>
        </p:nvSpPr>
        <p:spPr>
          <a:xfrm>
            <a:off x="4023992" y="0"/>
            <a:ext cx="3078427" cy="511731"/>
          </a:xfrm>
          <a:prstGeom prst="rect">
            <a:avLst/>
          </a:prstGeom>
        </p:spPr>
        <p:txBody>
          <a:bodyPr vert="horz" lIns="99075" tIns="49538" rIns="99075" bIns="49538" rtlCol="0"/>
          <a:lstStyle>
            <a:lvl1pPr algn="r">
              <a:defRPr sz="1300"/>
            </a:lvl1pPr>
          </a:lstStyle>
          <a:p>
            <a:fld id="{AEA3F3DB-661F-4333-A0CB-545784DD0186}" type="datetimeFigureOut">
              <a:rPr lang="en-GB" smtClean="0"/>
              <a:t>11/04/2023</a:t>
            </a:fld>
            <a:endParaRPr lang="en-GB" dirty="0"/>
          </a:p>
        </p:txBody>
      </p:sp>
      <p:sp>
        <p:nvSpPr>
          <p:cNvPr id="4" name="Slide Image Placeholder 3"/>
          <p:cNvSpPr>
            <a:spLocks noGrp="1" noRot="1" noChangeAspect="1"/>
          </p:cNvSpPr>
          <p:nvPr>
            <p:ph type="sldImg" idx="2"/>
          </p:nvPr>
        </p:nvSpPr>
        <p:spPr>
          <a:xfrm>
            <a:off x="995363" y="768350"/>
            <a:ext cx="5113337" cy="3836988"/>
          </a:xfrm>
          <a:prstGeom prst="rect">
            <a:avLst/>
          </a:prstGeom>
          <a:noFill/>
          <a:ln w="12700">
            <a:solidFill>
              <a:prstClr val="black"/>
            </a:solidFill>
          </a:ln>
        </p:spPr>
        <p:txBody>
          <a:bodyPr vert="horz" lIns="99075" tIns="49538" rIns="99075" bIns="49538" rtlCol="0" anchor="ctr"/>
          <a:lstStyle/>
          <a:p>
            <a:endParaRPr lang="en-GB" dirty="0"/>
          </a:p>
        </p:txBody>
      </p:sp>
      <p:sp>
        <p:nvSpPr>
          <p:cNvPr id="5" name="Notes Placeholder 4"/>
          <p:cNvSpPr>
            <a:spLocks noGrp="1"/>
          </p:cNvSpPr>
          <p:nvPr>
            <p:ph type="body" sz="quarter" idx="3"/>
          </p:nvPr>
        </p:nvSpPr>
        <p:spPr>
          <a:xfrm>
            <a:off x="710407" y="4861441"/>
            <a:ext cx="5683250" cy="4605576"/>
          </a:xfrm>
          <a:prstGeom prst="rect">
            <a:avLst/>
          </a:prstGeom>
        </p:spPr>
        <p:txBody>
          <a:bodyPr vert="horz" lIns="99075" tIns="49538" rIns="99075" bIns="495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106"/>
            <a:ext cx="3078427" cy="511731"/>
          </a:xfrm>
          <a:prstGeom prst="rect">
            <a:avLst/>
          </a:prstGeom>
        </p:spPr>
        <p:txBody>
          <a:bodyPr vert="horz" lIns="99075" tIns="49538" rIns="99075" bIns="49538" rtlCol="0" anchor="b"/>
          <a:lstStyle>
            <a:lvl1pPr algn="l">
              <a:defRPr sz="1300"/>
            </a:lvl1pPr>
          </a:lstStyle>
          <a:p>
            <a:endParaRPr lang="en-GB" dirty="0"/>
          </a:p>
        </p:txBody>
      </p:sp>
      <p:sp>
        <p:nvSpPr>
          <p:cNvPr id="7" name="Slide Number Placeholder 6"/>
          <p:cNvSpPr>
            <a:spLocks noGrp="1"/>
          </p:cNvSpPr>
          <p:nvPr>
            <p:ph type="sldNum" sz="quarter" idx="5"/>
          </p:nvPr>
        </p:nvSpPr>
        <p:spPr>
          <a:xfrm>
            <a:off x="4023992" y="9721106"/>
            <a:ext cx="3078427" cy="511731"/>
          </a:xfrm>
          <a:prstGeom prst="rect">
            <a:avLst/>
          </a:prstGeom>
        </p:spPr>
        <p:txBody>
          <a:bodyPr vert="horz" lIns="99075" tIns="49538" rIns="99075" bIns="49538" rtlCol="0" anchor="b"/>
          <a:lstStyle>
            <a:lvl1pPr algn="r">
              <a:defRPr sz="1300"/>
            </a:lvl1pPr>
          </a:lstStyle>
          <a:p>
            <a:fld id="{9FAD2273-74D6-40EF-A458-75E4AFD88CD9}" type="slidenum">
              <a:rPr lang="en-GB" smtClean="0"/>
              <a:t>‹#›</a:t>
            </a:fld>
            <a:endParaRPr lang="en-GB" dirty="0"/>
          </a:p>
        </p:txBody>
      </p:sp>
    </p:spTree>
    <p:extLst>
      <p:ext uri="{BB962C8B-B14F-4D97-AF65-F5344CB8AC3E}">
        <p14:creationId xmlns:p14="http://schemas.microsoft.com/office/powerpoint/2010/main" val="2954743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app=desktop&amp;v=BJimE7w1iS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Safety Warning</a:t>
            </a:r>
          </a:p>
        </p:txBody>
      </p:sp>
      <p:sp>
        <p:nvSpPr>
          <p:cNvPr id="4" name="Slide Number Placeholder 3"/>
          <p:cNvSpPr>
            <a:spLocks noGrp="1"/>
          </p:cNvSpPr>
          <p:nvPr>
            <p:ph type="sldNum" sz="quarter" idx="10"/>
          </p:nvPr>
        </p:nvSpPr>
        <p:spPr/>
        <p:txBody>
          <a:bodyPr/>
          <a:lstStyle/>
          <a:p>
            <a:fld id="{9FAD2273-74D6-40EF-A458-75E4AFD88CD9}" type="slidenum">
              <a:rPr lang="en-GB" smtClean="0"/>
              <a:t>2</a:t>
            </a:fld>
            <a:endParaRPr lang="en-GB" dirty="0"/>
          </a:p>
        </p:txBody>
      </p:sp>
    </p:spTree>
    <p:extLst>
      <p:ext uri="{BB962C8B-B14F-4D97-AF65-F5344CB8AC3E}">
        <p14:creationId xmlns:p14="http://schemas.microsoft.com/office/powerpoint/2010/main" val="3836724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and discuss the design brief with learners.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 the Coronation with learners, what this involves and its importance in the United Kingdom.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that learners will </a:t>
            </a:r>
            <a:r>
              <a:rPr lang="en-GB" sz="1200" dirty="0"/>
              <a:t>paint rocks with Union Jacks to make a line or paint individual rocks with Red, White and Blue to make a larger flag display for a school entrance or front garden.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36FFA728-7C25-4CCC-8013-DCE6384EC718}" type="slidenum">
              <a:rPr lang="en-GB" smtClean="0"/>
              <a:t>3</a:t>
            </a:fld>
            <a:endParaRPr lang="en-GB"/>
          </a:p>
        </p:txBody>
      </p:sp>
    </p:spTree>
    <p:extLst>
      <p:ext uri="{BB962C8B-B14F-4D97-AF65-F5344CB8AC3E}">
        <p14:creationId xmlns:p14="http://schemas.microsoft.com/office/powerpoint/2010/main" val="2836427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could be done as a short class discussion or as a larger research based activity if learners have access to computers and the internet.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first link shows an American flag styled rock garden.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second link </a:t>
            </a:r>
            <a:r>
              <a:rPr lang="en-GB" sz="1200" dirty="0">
                <a:hlinkClick r:id="rId3"/>
              </a:rPr>
              <a:t>https://www.youtube.com/watch?app=desktop&amp;v=BJimE7w1iSs</a:t>
            </a:r>
            <a:r>
              <a:rPr lang="en-GB" sz="1200" dirty="0"/>
              <a:t>is a video clip that could be watched to help with ideas.</a:t>
            </a:r>
          </a:p>
          <a:p>
            <a:endParaRPr lang="en-GB" dirty="0"/>
          </a:p>
        </p:txBody>
      </p:sp>
      <p:sp>
        <p:nvSpPr>
          <p:cNvPr id="4" name="Slide Number Placeholder 3"/>
          <p:cNvSpPr>
            <a:spLocks noGrp="1"/>
          </p:cNvSpPr>
          <p:nvPr>
            <p:ph type="sldNum" sz="quarter" idx="10"/>
          </p:nvPr>
        </p:nvSpPr>
        <p:spPr/>
        <p:txBody>
          <a:bodyPr/>
          <a:lstStyle/>
          <a:p>
            <a:fld id="{9FAD2273-74D6-40EF-A458-75E4AFD88CD9}" type="slidenum">
              <a:rPr lang="en-GB" smtClean="0"/>
              <a:t>4</a:t>
            </a:fld>
            <a:endParaRPr lang="en-GB" dirty="0"/>
          </a:p>
        </p:txBody>
      </p:sp>
    </p:spTree>
    <p:extLst>
      <p:ext uri="{BB962C8B-B14F-4D97-AF65-F5344CB8AC3E}">
        <p14:creationId xmlns:p14="http://schemas.microsoft.com/office/powerpoint/2010/main" val="1465052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The learners can discuss what images might be used and explain their thoughts in a whole group discussion. </a:t>
            </a:r>
          </a:p>
          <a:p>
            <a:r>
              <a:rPr lang="en-GB" sz="1200" dirty="0"/>
              <a:t>Learners could write down their image ideas</a:t>
            </a:r>
            <a:r>
              <a:rPr lang="en-GB" sz="1200"/>
              <a:t>, produce a spider chart </a:t>
            </a:r>
            <a:r>
              <a:rPr lang="en-GB" sz="1200" dirty="0"/>
              <a:t>or </a:t>
            </a:r>
            <a:r>
              <a:rPr lang="en-GB" sz="1200"/>
              <a:t>draw sketches </a:t>
            </a:r>
            <a:r>
              <a:rPr lang="en-GB" sz="1200" dirty="0"/>
              <a:t>if this helps them to plan it out.</a:t>
            </a:r>
          </a:p>
        </p:txBody>
      </p:sp>
      <p:sp>
        <p:nvSpPr>
          <p:cNvPr id="4" name="Slide Number Placeholder 3"/>
          <p:cNvSpPr>
            <a:spLocks noGrp="1"/>
          </p:cNvSpPr>
          <p:nvPr>
            <p:ph type="sldNum" sz="quarter" idx="5"/>
          </p:nvPr>
        </p:nvSpPr>
        <p:spPr/>
        <p:txBody>
          <a:bodyPr/>
          <a:lstStyle/>
          <a:p>
            <a:fld id="{9FAD2273-74D6-40EF-A458-75E4AFD88CD9}" type="slidenum">
              <a:rPr lang="en-GB" smtClean="0"/>
              <a:t>5</a:t>
            </a:fld>
            <a:endParaRPr lang="en-GB" dirty="0"/>
          </a:p>
        </p:txBody>
      </p:sp>
    </p:spTree>
    <p:extLst>
      <p:ext uri="{BB962C8B-B14F-4D97-AF65-F5344CB8AC3E}">
        <p14:creationId xmlns:p14="http://schemas.microsoft.com/office/powerpoint/2010/main" val="2589118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could be shown to explain the origins of the UK flag.</a:t>
            </a:r>
          </a:p>
        </p:txBody>
      </p:sp>
      <p:sp>
        <p:nvSpPr>
          <p:cNvPr id="4" name="Slide Number Placeholder 3"/>
          <p:cNvSpPr>
            <a:spLocks noGrp="1"/>
          </p:cNvSpPr>
          <p:nvPr>
            <p:ph type="sldNum" sz="quarter" idx="5"/>
          </p:nvPr>
        </p:nvSpPr>
        <p:spPr/>
        <p:txBody>
          <a:bodyPr/>
          <a:lstStyle/>
          <a:p>
            <a:fld id="{9FAD2273-74D6-40EF-A458-75E4AFD88CD9}" type="slidenum">
              <a:rPr lang="en-GB" smtClean="0"/>
              <a:t>6</a:t>
            </a:fld>
            <a:endParaRPr lang="en-GB" dirty="0"/>
          </a:p>
        </p:txBody>
      </p:sp>
    </p:spTree>
    <p:extLst>
      <p:ext uri="{BB962C8B-B14F-4D97-AF65-F5344CB8AC3E}">
        <p14:creationId xmlns:p14="http://schemas.microsoft.com/office/powerpoint/2010/main" val="1395872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AD2273-74D6-40EF-A458-75E4AFD88CD9}" type="slidenum">
              <a:rPr lang="en-GB" smtClean="0"/>
              <a:t>7</a:t>
            </a:fld>
            <a:endParaRPr lang="en-GB" dirty="0"/>
          </a:p>
        </p:txBody>
      </p:sp>
    </p:spTree>
    <p:extLst>
      <p:ext uri="{BB962C8B-B14F-4D97-AF65-F5344CB8AC3E}">
        <p14:creationId xmlns:p14="http://schemas.microsoft.com/office/powerpoint/2010/main" val="3087381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or the activity design sheet handout as a template for the stones to be used. </a:t>
            </a:r>
          </a:p>
          <a:p>
            <a:r>
              <a:rPr lang="en-GB" dirty="0"/>
              <a:t>These could be printed on red, white and blue paper so that when cut out they could be arranged to make up the flag or another suitable design.</a:t>
            </a:r>
          </a:p>
        </p:txBody>
      </p:sp>
      <p:sp>
        <p:nvSpPr>
          <p:cNvPr id="4" name="Slide Number Placeholder 3"/>
          <p:cNvSpPr>
            <a:spLocks noGrp="1"/>
          </p:cNvSpPr>
          <p:nvPr>
            <p:ph type="sldNum" sz="quarter" idx="5"/>
          </p:nvPr>
        </p:nvSpPr>
        <p:spPr/>
        <p:txBody>
          <a:bodyPr/>
          <a:lstStyle/>
          <a:p>
            <a:fld id="{9FAD2273-74D6-40EF-A458-75E4AFD88CD9}" type="slidenum">
              <a:rPr lang="en-GB" smtClean="0"/>
              <a:t>8</a:t>
            </a:fld>
            <a:endParaRPr lang="en-GB" dirty="0"/>
          </a:p>
        </p:txBody>
      </p:sp>
    </p:spTree>
    <p:extLst>
      <p:ext uri="{BB962C8B-B14F-4D97-AF65-F5344CB8AC3E}">
        <p14:creationId xmlns:p14="http://schemas.microsoft.com/office/powerpoint/2010/main" val="186369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that learners will need to scale their design in order to create a full sized garden display.  </a:t>
            </a:r>
          </a:p>
          <a:p>
            <a:r>
              <a:rPr lang="en-GB" dirty="0"/>
              <a:t>The following slides give a maths activity learners could do to achieve this, or they could be given an appropriate scale by the teacher.</a:t>
            </a:r>
          </a:p>
        </p:txBody>
      </p:sp>
      <p:sp>
        <p:nvSpPr>
          <p:cNvPr id="4" name="Slide Number Placeholder 3"/>
          <p:cNvSpPr>
            <a:spLocks noGrp="1"/>
          </p:cNvSpPr>
          <p:nvPr>
            <p:ph type="sldNum" sz="quarter" idx="5"/>
          </p:nvPr>
        </p:nvSpPr>
        <p:spPr/>
        <p:txBody>
          <a:bodyPr/>
          <a:lstStyle/>
          <a:p>
            <a:fld id="{9FAD2273-74D6-40EF-A458-75E4AFD88CD9}" type="slidenum">
              <a:rPr lang="en-GB" smtClean="0"/>
              <a:t>9</a:t>
            </a:fld>
            <a:endParaRPr lang="en-GB" dirty="0"/>
          </a:p>
        </p:txBody>
      </p:sp>
    </p:spTree>
    <p:extLst>
      <p:ext uri="{BB962C8B-B14F-4D97-AF65-F5344CB8AC3E}">
        <p14:creationId xmlns:p14="http://schemas.microsoft.com/office/powerpoint/2010/main" val="3099401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the safety requirements when using paint to colour the stones.</a:t>
            </a:r>
          </a:p>
        </p:txBody>
      </p:sp>
      <p:sp>
        <p:nvSpPr>
          <p:cNvPr id="4" name="Slide Number Placeholder 3"/>
          <p:cNvSpPr>
            <a:spLocks noGrp="1"/>
          </p:cNvSpPr>
          <p:nvPr>
            <p:ph type="sldNum" sz="quarter" idx="5"/>
          </p:nvPr>
        </p:nvSpPr>
        <p:spPr/>
        <p:txBody>
          <a:bodyPr/>
          <a:lstStyle/>
          <a:p>
            <a:fld id="{9FAD2273-74D6-40EF-A458-75E4AFD88CD9}" type="slidenum">
              <a:rPr lang="en-GB" smtClean="0"/>
              <a:t>11</a:t>
            </a:fld>
            <a:endParaRPr lang="en-GB" dirty="0"/>
          </a:p>
        </p:txBody>
      </p:sp>
    </p:spTree>
    <p:extLst>
      <p:ext uri="{BB962C8B-B14F-4D97-AF65-F5344CB8AC3E}">
        <p14:creationId xmlns:p14="http://schemas.microsoft.com/office/powerpoint/2010/main" val="1805030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032933"/>
            <a:ext cx="7886700" cy="657756"/>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pic>
        <p:nvPicPr>
          <p:cNvPr id="7" name="Picture 6" descr="Logo&#10;&#10;Description automatically generated with low confidence">
            <a:extLst>
              <a:ext uri="{FF2B5EF4-FFF2-40B4-BE49-F238E27FC236}">
                <a16:creationId xmlns:a16="http://schemas.microsoft.com/office/drawing/2014/main" id="{25BF5AA7-781A-631F-0207-359CE8A44ADB}"/>
              </a:ext>
            </a:extLst>
          </p:cNvPr>
          <p:cNvPicPr>
            <a:picLocks noChangeAspect="1"/>
          </p:cNvPicPr>
          <p:nvPr userDrawn="1"/>
        </p:nvPicPr>
        <p:blipFill>
          <a:blip r:embed="rId2"/>
          <a:stretch>
            <a:fillRect/>
          </a:stretch>
        </p:blipFill>
        <p:spPr>
          <a:xfrm>
            <a:off x="7829550" y="6176963"/>
            <a:ext cx="1190846" cy="617822"/>
          </a:xfrm>
          <a:prstGeom prst="rect">
            <a:avLst/>
          </a:prstGeom>
        </p:spPr>
      </p:pic>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tinselbox.com/american-flag-inspired-rock-garden-art/"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youtube.com/watch?app=desktop&amp;v=BJimE7w1iS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2143" y="1178219"/>
            <a:ext cx="8119711" cy="830997"/>
          </a:xfrm>
          <a:prstGeom prst="rect">
            <a:avLst/>
          </a:prstGeom>
          <a:noFill/>
        </p:spPr>
        <p:txBody>
          <a:bodyPr wrap="square" rtlCol="0">
            <a:spAutoFit/>
          </a:bodyPr>
          <a:lstStyle/>
          <a:p>
            <a:pPr algn="ctr"/>
            <a:r>
              <a:rPr lang="en-GB" sz="4800" b="1" dirty="0">
                <a:cs typeface="Arial"/>
              </a:rPr>
              <a:t>Create a stone garden display</a:t>
            </a:r>
            <a:endParaRPr lang="en-US" sz="4800" b="1" dirty="0">
              <a:cs typeface="Arial"/>
            </a:endParaRPr>
          </a:p>
        </p:txBody>
      </p:sp>
      <p:sp>
        <p:nvSpPr>
          <p:cNvPr id="6" name="TextBox 5">
            <a:extLst>
              <a:ext uri="{FF2B5EF4-FFF2-40B4-BE49-F238E27FC236}">
                <a16:creationId xmlns:a16="http://schemas.microsoft.com/office/drawing/2014/main" id="{56DC60A3-752F-4355-B71F-61B141DF7F41}"/>
              </a:ext>
            </a:extLst>
          </p:cNvPr>
          <p:cNvSpPr txBox="1"/>
          <p:nvPr/>
        </p:nvSpPr>
        <p:spPr>
          <a:xfrm>
            <a:off x="687636" y="5101339"/>
            <a:ext cx="7768726" cy="830997"/>
          </a:xfrm>
          <a:prstGeom prst="rect">
            <a:avLst/>
          </a:prstGeom>
          <a:noFill/>
        </p:spPr>
        <p:txBody>
          <a:bodyPr wrap="square" rtlCol="0">
            <a:spAutoFit/>
          </a:bodyPr>
          <a:lstStyle>
            <a:defPPr>
              <a:defRPr lang="en-US"/>
            </a:defPPr>
            <a:lvl1pPr algn="ctr">
              <a:defRPr sz="2400">
                <a:latin typeface="Arial" panose="020B0604020202020204" pitchFamily="34" charset="0"/>
                <a:cs typeface="Arial" panose="020B0604020202020204" pitchFamily="34" charset="0"/>
              </a:defRPr>
            </a:lvl1pPr>
          </a:lstStyle>
          <a:p>
            <a:r>
              <a:rPr lang="en-GB" dirty="0">
                <a:latin typeface="+mn-lt"/>
              </a:rPr>
              <a:t>Creating a stone garden display for the school entrance to celebrate the coronation of King Charles III</a:t>
            </a:r>
          </a:p>
        </p:txBody>
      </p:sp>
      <p:pic>
        <p:nvPicPr>
          <p:cNvPr id="1026" name="Picture 2" descr="Free Union Jack British illustration and picture">
            <a:extLst>
              <a:ext uri="{FF2B5EF4-FFF2-40B4-BE49-F238E27FC236}">
                <a16:creationId xmlns:a16="http://schemas.microsoft.com/office/drawing/2014/main" id="{5BCF43BC-1F67-BF2D-F04A-A779D19810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5039" y="2466217"/>
            <a:ext cx="3733922" cy="2178121"/>
          </a:xfrm>
          <a:prstGeom prst="rect">
            <a:avLst/>
          </a:prstGeom>
          <a:noFill/>
          <a:extLst>
            <a:ext uri="{909E8E84-426E-40DD-AFC4-6F175D3DCCD1}">
              <a14:hiddenFill xmlns:a14="http://schemas.microsoft.com/office/drawing/2010/main">
                <a:solidFill>
                  <a:srgbClr val="FFFFFF"/>
                </a:solidFill>
              </a14:hiddenFill>
            </a:ext>
          </a:extLst>
        </p:spPr>
      </p:pic>
      <p:pic>
        <p:nvPicPr>
          <p:cNvPr id="2" name="Google Shape;87;p1">
            <a:extLst>
              <a:ext uri="{FF2B5EF4-FFF2-40B4-BE49-F238E27FC236}">
                <a16:creationId xmlns:a16="http://schemas.microsoft.com/office/drawing/2014/main" id="{A96FD732-070A-E5ED-8C0E-D809EDBC6816}"/>
              </a:ext>
            </a:extLst>
          </p:cNvPr>
          <p:cNvPicPr preferRelativeResize="0"/>
          <p:nvPr/>
        </p:nvPicPr>
        <p:blipFill>
          <a:blip r:embed="rId3">
            <a:alphaModFix/>
          </a:blip>
          <a:stretch>
            <a:fillRect/>
          </a:stretch>
        </p:blipFill>
        <p:spPr>
          <a:xfrm>
            <a:off x="6783324" y="2362614"/>
            <a:ext cx="1673038" cy="2337124"/>
          </a:xfrm>
          <a:prstGeom prst="rect">
            <a:avLst/>
          </a:prstGeom>
          <a:noFill/>
          <a:ln>
            <a:noFill/>
          </a:ln>
        </p:spPr>
      </p:pic>
      <p:pic>
        <p:nvPicPr>
          <p:cNvPr id="3" name="Google Shape;87;p1">
            <a:extLst>
              <a:ext uri="{FF2B5EF4-FFF2-40B4-BE49-F238E27FC236}">
                <a16:creationId xmlns:a16="http://schemas.microsoft.com/office/drawing/2014/main" id="{54177682-7888-400A-2D06-09A2AF103816}"/>
              </a:ext>
            </a:extLst>
          </p:cNvPr>
          <p:cNvPicPr preferRelativeResize="0"/>
          <p:nvPr/>
        </p:nvPicPr>
        <p:blipFill>
          <a:blip r:embed="rId3">
            <a:alphaModFix/>
          </a:blip>
          <a:stretch>
            <a:fillRect/>
          </a:stretch>
        </p:blipFill>
        <p:spPr>
          <a:xfrm>
            <a:off x="540383" y="2288591"/>
            <a:ext cx="1673038" cy="2337124"/>
          </a:xfrm>
          <a:prstGeom prst="rect">
            <a:avLst/>
          </a:prstGeom>
          <a:noFill/>
          <a:ln>
            <a:noFill/>
          </a:ln>
        </p:spPr>
      </p:pic>
    </p:spTree>
    <p:extLst>
      <p:ext uri="{BB962C8B-B14F-4D97-AF65-F5344CB8AC3E}">
        <p14:creationId xmlns:p14="http://schemas.microsoft.com/office/powerpoint/2010/main" val="573508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49955" y="2388424"/>
            <a:ext cx="5418304" cy="3308880"/>
          </a:xfrm>
        </p:spPr>
        <p:txBody>
          <a:bodyPr>
            <a:normAutofit/>
          </a:bodyPr>
          <a:lstStyle/>
          <a:p>
            <a:r>
              <a:rPr lang="en-GB" sz="2400" dirty="0"/>
              <a:t>Count the number of paper ‘stones’ you used for the design</a:t>
            </a:r>
          </a:p>
          <a:p>
            <a:r>
              <a:rPr lang="en-GB" sz="2400" dirty="0"/>
              <a:t>Multiply this number by the scaling factor</a:t>
            </a:r>
          </a:p>
          <a:p>
            <a:r>
              <a:rPr lang="en-GB" sz="2400" dirty="0"/>
              <a:t>Round the answer up to a whole number</a:t>
            </a:r>
          </a:p>
          <a:p>
            <a:r>
              <a:rPr lang="en-GB" sz="2400" dirty="0"/>
              <a:t>The answer is the number of real stones you will need to make the big display</a:t>
            </a:r>
          </a:p>
        </p:txBody>
      </p:sp>
      <p:pic>
        <p:nvPicPr>
          <p:cNvPr id="3" name="Picture 4">
            <a:extLst>
              <a:ext uri="{FF2B5EF4-FFF2-40B4-BE49-F238E27FC236}">
                <a16:creationId xmlns:a16="http://schemas.microsoft.com/office/drawing/2014/main" id="{A95CD46E-D965-C1D7-3A9A-9C8C8E8081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4777" y="2144890"/>
            <a:ext cx="2404667" cy="1655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Ruler, Geometry, Measuring, Inches">
            <a:extLst>
              <a:ext uri="{FF2B5EF4-FFF2-40B4-BE49-F238E27FC236}">
                <a16:creationId xmlns:a16="http://schemas.microsoft.com/office/drawing/2014/main" id="{55C00755-9A54-B78A-22EF-ACE737667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4777" y="4042864"/>
            <a:ext cx="2573867" cy="128693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F9D6EEF6-B8BD-2C64-5620-8C9928AF25BD}"/>
              </a:ext>
            </a:extLst>
          </p:cNvPr>
          <p:cNvSpPr>
            <a:spLocks noGrp="1"/>
          </p:cNvSpPr>
          <p:nvPr>
            <p:ph type="title"/>
          </p:nvPr>
        </p:nvSpPr>
        <p:spPr>
          <a:xfrm>
            <a:off x="263526" y="1365664"/>
            <a:ext cx="8445918" cy="657756"/>
          </a:xfrm>
        </p:spPr>
        <p:txBody>
          <a:bodyPr>
            <a:noAutofit/>
          </a:bodyPr>
          <a:lstStyle/>
          <a:p>
            <a:r>
              <a:rPr lang="en-GB" sz="3600" b="1" dirty="0">
                <a:latin typeface="+mn-lt"/>
              </a:rPr>
              <a:t>Scaling up: calculating the number of stones needed, part 2</a:t>
            </a:r>
          </a:p>
        </p:txBody>
      </p:sp>
    </p:spTree>
    <p:extLst>
      <p:ext uri="{BB962C8B-B14F-4D97-AF65-F5344CB8AC3E}">
        <p14:creationId xmlns:p14="http://schemas.microsoft.com/office/powerpoint/2010/main" val="2795933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4600" y="2012287"/>
            <a:ext cx="5130800" cy="4029740"/>
          </a:xfrm>
        </p:spPr>
        <p:txBody>
          <a:bodyPr>
            <a:normAutofit/>
          </a:bodyPr>
          <a:lstStyle/>
          <a:p>
            <a:r>
              <a:rPr lang="en-GB" sz="2400" dirty="0"/>
              <a:t>Paint can be messy</a:t>
            </a:r>
          </a:p>
          <a:p>
            <a:r>
              <a:rPr lang="en-GB" sz="2400" dirty="0"/>
              <a:t>Paint looks great on the thing you are colouring</a:t>
            </a:r>
          </a:p>
          <a:p>
            <a:pPr marL="0" indent="0">
              <a:buNone/>
            </a:pPr>
            <a:r>
              <a:rPr lang="en-GB" sz="2400" dirty="0"/>
              <a:t>BUT</a:t>
            </a:r>
          </a:p>
          <a:p>
            <a:r>
              <a:rPr lang="en-GB" sz="2400" dirty="0"/>
              <a:t>Not great on your clothes, hands, face, the floor or the furniture</a:t>
            </a:r>
          </a:p>
          <a:p>
            <a:r>
              <a:rPr lang="en-GB" sz="2400" dirty="0"/>
              <a:t>Take care, use gloves and wash your hands afterwards</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77351"/>
            <a:ext cx="3107267" cy="4029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1E1329F7-F32A-301D-6C75-13FDCF6CBB67}"/>
              </a:ext>
            </a:extLst>
          </p:cNvPr>
          <p:cNvSpPr txBox="1"/>
          <p:nvPr/>
        </p:nvSpPr>
        <p:spPr>
          <a:xfrm>
            <a:off x="5238370" y="1368399"/>
            <a:ext cx="461765" cy="369332"/>
          </a:xfrm>
          <a:prstGeom prst="rect">
            <a:avLst/>
          </a:prstGeom>
          <a:noFill/>
        </p:spPr>
        <p:txBody>
          <a:bodyPr wrap="square">
            <a:spAutoFit/>
          </a:bodyPr>
          <a:lstStyle/>
          <a:p>
            <a:r>
              <a:rPr lang="en-GB" sz="1800" dirty="0">
                <a:effectLst/>
                <a:latin typeface="Arial" panose="020B0604020202020204" pitchFamily="34" charset="0"/>
                <a:ea typeface="Times New Roman" panose="02020603050405020304" pitchFamily="18" charset="0"/>
                <a:cs typeface="Arial" panose="020B0604020202020204" pitchFamily="34" charset="0"/>
              </a:rPr>
              <a:t>⚠</a:t>
            </a:r>
            <a:endParaRPr lang="en-GB" dirty="0"/>
          </a:p>
        </p:txBody>
      </p:sp>
      <p:sp>
        <p:nvSpPr>
          <p:cNvPr id="6" name="Title 1">
            <a:extLst>
              <a:ext uri="{FF2B5EF4-FFF2-40B4-BE49-F238E27FC236}">
                <a16:creationId xmlns:a16="http://schemas.microsoft.com/office/drawing/2014/main" id="{F296C737-8521-95DC-8786-001D2C52DB12}"/>
              </a:ext>
            </a:extLst>
          </p:cNvPr>
          <p:cNvSpPr txBox="1">
            <a:spLocks/>
          </p:cNvSpPr>
          <p:nvPr/>
        </p:nvSpPr>
        <p:spPr>
          <a:xfrm>
            <a:off x="263526" y="1174750"/>
            <a:ext cx="8067674" cy="6577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mn-lt"/>
              </a:rPr>
              <a:t>Being safe when painting</a:t>
            </a:r>
          </a:p>
        </p:txBody>
      </p:sp>
    </p:spTree>
    <p:extLst>
      <p:ext uri="{BB962C8B-B14F-4D97-AF65-F5344CB8AC3E}">
        <p14:creationId xmlns:p14="http://schemas.microsoft.com/office/powerpoint/2010/main" val="1802009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37" y="1955059"/>
            <a:ext cx="8408276" cy="3625934"/>
          </a:xfrm>
        </p:spPr>
        <p:txBody>
          <a:bodyPr>
            <a:normAutofit/>
          </a:bodyPr>
          <a:lstStyle/>
          <a:p>
            <a:r>
              <a:rPr lang="en-GB" sz="2400" dirty="0"/>
              <a:t>Create a border around the display</a:t>
            </a:r>
          </a:p>
          <a:p>
            <a:r>
              <a:rPr lang="en-GB" sz="2400" dirty="0"/>
              <a:t>Include flowers and plants in the design to make the display look even better</a:t>
            </a:r>
          </a:p>
          <a:p>
            <a:r>
              <a:rPr lang="en-GB" sz="2400" dirty="0"/>
              <a:t>Design a new flag that would represent the whole of the United Kingdom</a:t>
            </a:r>
          </a:p>
          <a:p>
            <a:endParaRPr lang="en-GB" sz="2400" dirty="0"/>
          </a:p>
        </p:txBody>
      </p:sp>
      <p:sp>
        <p:nvSpPr>
          <p:cNvPr id="6" name="Title 1">
            <a:extLst>
              <a:ext uri="{FF2B5EF4-FFF2-40B4-BE49-F238E27FC236}">
                <a16:creationId xmlns:a16="http://schemas.microsoft.com/office/drawing/2014/main" id="{E91C4E0F-B9C8-EEAB-CB04-DEA93A5F7182}"/>
              </a:ext>
            </a:extLst>
          </p:cNvPr>
          <p:cNvSpPr txBox="1">
            <a:spLocks/>
          </p:cNvSpPr>
          <p:nvPr/>
        </p:nvSpPr>
        <p:spPr>
          <a:xfrm>
            <a:off x="231037" y="1154621"/>
            <a:ext cx="2154811" cy="6805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mn-lt"/>
                <a:cs typeface="Arial" panose="020B0604020202020204" pitchFamily="34" charset="0"/>
              </a:rPr>
              <a:t>Extension</a:t>
            </a:r>
          </a:p>
        </p:txBody>
      </p:sp>
    </p:spTree>
    <p:extLst>
      <p:ext uri="{BB962C8B-B14F-4D97-AF65-F5344CB8AC3E}">
        <p14:creationId xmlns:p14="http://schemas.microsoft.com/office/powerpoint/2010/main" val="1025357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FF7871-7151-D8E4-3983-3F498EF6082E}"/>
              </a:ext>
            </a:extLst>
          </p:cNvPr>
          <p:cNvSpPr txBox="1"/>
          <p:nvPr/>
        </p:nvSpPr>
        <p:spPr>
          <a:xfrm>
            <a:off x="899592" y="1143759"/>
            <a:ext cx="7344816" cy="4570482"/>
          </a:xfrm>
          <a:prstGeom prst="rect">
            <a:avLst/>
          </a:prstGeom>
          <a:noFill/>
        </p:spPr>
        <p:txBody>
          <a:bodyPr wrap="square">
            <a:spAutoFit/>
          </a:bodyPr>
          <a:lstStyle/>
          <a:p>
            <a:pPr fontAlgn="base"/>
            <a:r>
              <a:rPr lang="en-GB" sz="2000" b="1" u="sng" dirty="0">
                <a:effectLst/>
                <a:latin typeface="Calibri" panose="020F0502020204030204" pitchFamily="34" charset="0"/>
                <a:ea typeface="Times New Roman" panose="02020603050405020304" pitchFamily="18" charset="0"/>
                <a:cs typeface="Calibri" panose="020F0502020204030204" pitchFamily="34" charset="0"/>
              </a:rPr>
              <a:t>Stay safe</a:t>
            </a:r>
            <a:r>
              <a:rPr lang="en-GB" sz="2000" b="1" dirty="0">
                <a:effectLst/>
                <a:latin typeface="Calibri" panose="020F0502020204030204" pitchFamily="34" charset="0"/>
                <a:ea typeface="Times New Roman" panose="02020603050405020304" pitchFamily="18" charset="0"/>
                <a:cs typeface="Calibri" panose="020F0502020204030204" pitchFamily="34" charset="0"/>
              </a:rPr>
              <a:t>  </a:t>
            </a:r>
          </a:p>
          <a:p>
            <a:pPr fontAlgn="base"/>
            <a:endParaRPr lang="en-GB" sz="1100" dirty="0">
              <a:effectLst/>
              <a:latin typeface="Calibri" panose="020F0502020204030204" pitchFamily="34" charset="0"/>
              <a:ea typeface="Times New Roman" panose="02020603050405020304" pitchFamily="18" charset="0"/>
              <a:cs typeface="Calibri" panose="020F0502020204030204" pitchFamily="34" charset="0"/>
            </a:endParaRPr>
          </a:p>
          <a:p>
            <a:pPr fontAlgn="base"/>
            <a:r>
              <a:rPr lang="en-GB" sz="2000" dirty="0">
                <a:effectLst/>
                <a:latin typeface="Calibri" panose="020F0502020204030204" pitchFamily="34" charset="0"/>
                <a:ea typeface="Times New Roman" panose="02020603050405020304" pitchFamily="18" charset="0"/>
                <a:cs typeface="Calibri" panose="020F0502020204030204" pitchFamily="34" charset="0"/>
              </a:rPr>
              <a:t>Whether you are a scientist researching a new medicine or an engineer solving climate change, safety always comes first. An adult must always be around and supervising when doing this activity. You are responsible for:</a:t>
            </a:r>
            <a:endParaRPr lang="en-GB" sz="3600" dirty="0">
              <a:effectLst/>
              <a:latin typeface="Calibri" panose="020F0502020204030204" pitchFamily="34" charset="0"/>
              <a:ea typeface="Times New Roman" panose="02020603050405020304" pitchFamily="18" charset="0"/>
              <a:cs typeface="Calibri" panose="020F0502020204030204" pitchFamily="34" charset="0"/>
            </a:endParaRPr>
          </a:p>
          <a:p>
            <a:pPr fontAlgn="base"/>
            <a:r>
              <a:rPr lang="en-GB" sz="2000" dirty="0">
                <a:effectLst/>
                <a:latin typeface="Calibri" panose="020F0502020204030204" pitchFamily="34" charset="0"/>
                <a:ea typeface="Times New Roman" panose="02020603050405020304" pitchFamily="18" charset="0"/>
                <a:cs typeface="Calibri" panose="020F0502020204030204" pitchFamily="34" charset="0"/>
              </a:rPr>
              <a:t> </a:t>
            </a:r>
            <a:endParaRPr lang="en-GB" sz="3600"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buFont typeface="Symbol" panose="05050102010706020507" pitchFamily="18" charset="2"/>
              <a:buChar char=""/>
            </a:pPr>
            <a:r>
              <a:rPr lang="en-GB" sz="2000" dirty="0">
                <a:effectLst/>
                <a:latin typeface="Calibri" panose="020F0502020204030204" pitchFamily="34" charset="0"/>
                <a:ea typeface="Times New Roman" panose="02020603050405020304" pitchFamily="18" charset="0"/>
                <a:cs typeface="Calibri" panose="020F0502020204030204" pitchFamily="34" charset="0"/>
              </a:rPr>
              <a:t>ensuring that any equipment used for this activity is in good working condition</a:t>
            </a:r>
            <a:endParaRPr lang="en-GB" sz="3600"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buFont typeface="Symbol" panose="05050102010706020507" pitchFamily="18" charset="2"/>
              <a:buChar char=""/>
            </a:pPr>
            <a:r>
              <a:rPr lang="en-GB" sz="2000" dirty="0">
                <a:effectLst/>
                <a:latin typeface="Calibri" panose="020F0502020204030204" pitchFamily="34" charset="0"/>
                <a:ea typeface="Times New Roman" panose="02020603050405020304" pitchFamily="18" charset="0"/>
                <a:cs typeface="Calibri" panose="020F0502020204030204" pitchFamily="34" charset="0"/>
              </a:rPr>
              <a:t>behaving sensibly and following any safety instructions so as not to hurt or injure yourself or others </a:t>
            </a:r>
            <a:endParaRPr lang="en-GB" sz="3600" dirty="0">
              <a:effectLst/>
              <a:latin typeface="Calibri" panose="020F0502020204030204" pitchFamily="34" charset="0"/>
              <a:ea typeface="Times New Roman" panose="02020603050405020304" pitchFamily="18" charset="0"/>
              <a:cs typeface="Calibri" panose="020F0502020204030204" pitchFamily="34" charset="0"/>
            </a:endParaRPr>
          </a:p>
          <a:p>
            <a:pPr fontAlgn="base"/>
            <a:r>
              <a:rPr lang="en-US" sz="2000" dirty="0">
                <a:effectLst/>
                <a:latin typeface="Calibri" panose="020F0502020204030204" pitchFamily="34" charset="0"/>
                <a:ea typeface="Times New Roman" panose="02020603050405020304" pitchFamily="18" charset="0"/>
                <a:cs typeface="Calibri" panose="020F0502020204030204" pitchFamily="34" charset="0"/>
              </a:rPr>
              <a:t> </a:t>
            </a:r>
            <a:endParaRPr lang="en-GB" sz="3600" dirty="0">
              <a:effectLst/>
              <a:latin typeface="Calibri" panose="020F0502020204030204" pitchFamily="34" charset="0"/>
              <a:ea typeface="Times New Roman" panose="02020603050405020304" pitchFamily="18" charset="0"/>
              <a:cs typeface="Calibri" panose="020F0502020204030204" pitchFamily="34" charset="0"/>
            </a:endParaRPr>
          </a:p>
          <a:p>
            <a:pPr fontAlgn="base"/>
            <a:r>
              <a:rPr lang="en-GB" sz="2000" dirty="0">
                <a:effectLst/>
                <a:latin typeface="Calibri" panose="020F0502020204030204" pitchFamily="34" charset="0"/>
                <a:ea typeface="Times New Roman" panose="02020603050405020304" pitchFamily="18" charset="0"/>
                <a:cs typeface="Calibri" panose="020F0502020204030204" pitchFamily="34" charset="0"/>
              </a:rPr>
              <a:t>Please note that in the absence of any negligence or other breach of duty by us, this activity is carried out at your own risk. It is important to take extra care at the stages marked with this symbol: ⚠ </a:t>
            </a:r>
            <a:endParaRPr lang="en-GB" sz="36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154751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231037" y="1154621"/>
            <a:ext cx="3016988" cy="680519"/>
          </a:xfrm>
        </p:spPr>
        <p:txBody>
          <a:bodyPr>
            <a:normAutofit/>
          </a:bodyPr>
          <a:lstStyle/>
          <a:p>
            <a:r>
              <a:rPr lang="en-GB" sz="3600" b="1" dirty="0">
                <a:latin typeface="Calibri" panose="020F0502020204030204" pitchFamily="34" charset="0"/>
                <a:ea typeface="Calibri" panose="020F0502020204030204" pitchFamily="34" charset="0"/>
                <a:cs typeface="Calibri" panose="020F0502020204030204" pitchFamily="34" charset="0"/>
              </a:rPr>
              <a:t>Design brief</a:t>
            </a:r>
          </a:p>
        </p:txBody>
      </p:sp>
      <p:sp>
        <p:nvSpPr>
          <p:cNvPr id="4" name="TextBox 3">
            <a:extLst>
              <a:ext uri="{FF2B5EF4-FFF2-40B4-BE49-F238E27FC236}">
                <a16:creationId xmlns:a16="http://schemas.microsoft.com/office/drawing/2014/main" id="{F235A329-F13A-4775-9DE3-B3855F3CDB81}"/>
              </a:ext>
            </a:extLst>
          </p:cNvPr>
          <p:cNvSpPr txBox="1"/>
          <p:nvPr/>
        </p:nvSpPr>
        <p:spPr>
          <a:xfrm>
            <a:off x="271778" y="1917727"/>
            <a:ext cx="7122444" cy="3785652"/>
          </a:xfrm>
          <a:prstGeom prst="rect">
            <a:avLst/>
          </a:prstGeom>
          <a:noFill/>
        </p:spPr>
        <p:txBody>
          <a:bodyPr wrap="square">
            <a:spAutoFit/>
          </a:bodyPr>
          <a:lstStyle/>
          <a:p>
            <a:pPr marL="342900" indent="-342900">
              <a:buFont typeface="Arial" panose="020B0604020202020204" pitchFamily="34" charset="0"/>
              <a:buChar char="•"/>
            </a:pPr>
            <a:r>
              <a:rPr lang="en-GB" sz="2400" dirty="0">
                <a:cs typeface="Arial" panose="020B0604020202020204" pitchFamily="34" charset="0"/>
              </a:rPr>
              <a:t>The coronation of King Charles III will take place on Saturday 6 May 2023</a:t>
            </a:r>
          </a:p>
          <a:p>
            <a:pPr marL="342900" indent="-342900">
              <a:buFont typeface="Arial" panose="020B0604020202020204" pitchFamily="34" charset="0"/>
              <a:buChar char="•"/>
            </a:pPr>
            <a:r>
              <a:rPr lang="en-GB" sz="2400" dirty="0">
                <a:cs typeface="Arial" panose="020B0604020202020204" pitchFamily="34" charset="0"/>
              </a:rPr>
              <a:t>There will be a bank holiday on Monday 8 May</a:t>
            </a:r>
          </a:p>
          <a:p>
            <a:pPr marL="342900" indent="-342900">
              <a:buFont typeface="Arial" panose="020B0604020202020204" pitchFamily="34" charset="0"/>
              <a:buChar char="•"/>
            </a:pPr>
            <a:r>
              <a:rPr lang="en-GB" sz="2400" dirty="0">
                <a:cs typeface="Arial" panose="020B0604020202020204" pitchFamily="34" charset="0"/>
              </a:rPr>
              <a:t>Lots of public events will take place to celebrate this historic occasion</a:t>
            </a:r>
          </a:p>
          <a:p>
            <a:pPr marL="342900" indent="-342900">
              <a:buFont typeface="Arial" panose="020B0604020202020204" pitchFamily="34" charset="0"/>
              <a:buChar char="•"/>
            </a:pPr>
            <a:endParaRPr lang="en-GB" sz="2400" dirty="0">
              <a:cs typeface="Arial" panose="020B0604020202020204" pitchFamily="34" charset="0"/>
            </a:endParaRPr>
          </a:p>
          <a:p>
            <a:pPr marL="342900" indent="-342900">
              <a:buFont typeface="Arial" panose="020B0604020202020204" pitchFamily="34" charset="0"/>
              <a:buChar char="•"/>
            </a:pPr>
            <a:r>
              <a:rPr lang="en-GB" sz="2400" dirty="0">
                <a:cs typeface="Arial" panose="020B0604020202020204" pitchFamily="34" charset="0"/>
              </a:rPr>
              <a:t>Your task is to create a stone garden decoration for the entrance to your school to celebrate the Coronation</a:t>
            </a:r>
          </a:p>
          <a:p>
            <a:pPr marL="342900" indent="-342900">
              <a:buFont typeface="Arial" panose="020B0604020202020204" pitchFamily="34" charset="0"/>
              <a:buChar char="•"/>
            </a:pPr>
            <a:r>
              <a:rPr lang="en-GB" sz="2400" dirty="0">
                <a:cs typeface="Arial" panose="020B0604020202020204" pitchFamily="34" charset="0"/>
              </a:rPr>
              <a:t>Don’t forget to use your imagination!</a:t>
            </a:r>
          </a:p>
        </p:txBody>
      </p:sp>
      <p:pic>
        <p:nvPicPr>
          <p:cNvPr id="2" name="Picture 4" descr="Crown, King, Emperor, Royal, Royalty">
            <a:extLst>
              <a:ext uri="{FF2B5EF4-FFF2-40B4-BE49-F238E27FC236}">
                <a16:creationId xmlns:a16="http://schemas.microsoft.com/office/drawing/2014/main" id="{102274E8-F074-982C-D78F-989B0E918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1831" y="4555689"/>
            <a:ext cx="1520257" cy="1276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68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6B0AA5D-B686-2448-8CA4-CD1714037F22}"/>
              </a:ext>
            </a:extLst>
          </p:cNvPr>
          <p:cNvSpPr>
            <a:spLocks noGrp="1"/>
          </p:cNvSpPr>
          <p:nvPr>
            <p:ph type="title"/>
          </p:nvPr>
        </p:nvSpPr>
        <p:spPr>
          <a:xfrm>
            <a:off x="231037" y="1154621"/>
            <a:ext cx="3016988" cy="680519"/>
          </a:xfrm>
        </p:spPr>
        <p:txBody>
          <a:bodyPr>
            <a:normAutofit/>
          </a:bodyPr>
          <a:lstStyle/>
          <a:p>
            <a:r>
              <a:rPr lang="en-GB" sz="3600" b="1" dirty="0">
                <a:latin typeface="Calibri" panose="020F0502020204030204" pitchFamily="34" charset="0"/>
                <a:ea typeface="Calibri" panose="020F0502020204030204" pitchFamily="34" charset="0"/>
                <a:cs typeface="Calibri" panose="020F0502020204030204" pitchFamily="34" charset="0"/>
              </a:rPr>
              <a:t>Starter</a:t>
            </a:r>
          </a:p>
        </p:txBody>
      </p:sp>
      <p:sp>
        <p:nvSpPr>
          <p:cNvPr id="12" name="TextBox 11">
            <a:extLst>
              <a:ext uri="{FF2B5EF4-FFF2-40B4-BE49-F238E27FC236}">
                <a16:creationId xmlns:a16="http://schemas.microsoft.com/office/drawing/2014/main" id="{003E3B95-0557-2C98-2094-C87F216AD62B}"/>
              </a:ext>
            </a:extLst>
          </p:cNvPr>
          <p:cNvSpPr txBox="1"/>
          <p:nvPr/>
        </p:nvSpPr>
        <p:spPr>
          <a:xfrm>
            <a:off x="231037" y="1835140"/>
            <a:ext cx="8477111" cy="3231654"/>
          </a:xfrm>
          <a:prstGeom prst="rect">
            <a:avLst/>
          </a:prstGeom>
          <a:noFill/>
        </p:spPr>
        <p:txBody>
          <a:bodyPr wrap="square">
            <a:spAutoFit/>
          </a:bodyPr>
          <a:lstStyle/>
          <a:p>
            <a:pPr marL="342900" indent="-342900">
              <a:buFont typeface="Arial" panose="020B0604020202020204" pitchFamily="34" charset="0"/>
              <a:buChar char="•"/>
            </a:pPr>
            <a:r>
              <a:rPr lang="en-GB" sz="2400" dirty="0">
                <a:cs typeface="Arial" panose="020B0604020202020204" pitchFamily="34" charset="0"/>
              </a:rPr>
              <a:t>Look at examples of existing rock display designs</a:t>
            </a:r>
          </a:p>
          <a:p>
            <a:pPr marL="342900" indent="-342900">
              <a:buFont typeface="Arial" panose="020B0604020202020204" pitchFamily="34" charset="0"/>
              <a:buChar char="•"/>
            </a:pPr>
            <a:r>
              <a:rPr lang="en-GB" sz="2400" dirty="0">
                <a:cs typeface="Arial" panose="020B0604020202020204" pitchFamily="34" charset="0"/>
              </a:rPr>
              <a:t>What is good about them and what could be done better?</a:t>
            </a:r>
          </a:p>
          <a:p>
            <a:pPr marL="342900" indent="-342900">
              <a:buFont typeface="Arial" panose="020B0604020202020204" pitchFamily="34" charset="0"/>
              <a:buChar char="•"/>
            </a:pPr>
            <a:endParaRPr lang="en-GB" sz="2400" dirty="0">
              <a:cs typeface="Arial" panose="020B0604020202020204" pitchFamily="34" charset="0"/>
            </a:endParaRPr>
          </a:p>
          <a:p>
            <a:r>
              <a:rPr lang="en-GB" sz="2400" dirty="0">
                <a:cs typeface="Arial" panose="020B0604020202020204" pitchFamily="34" charset="0"/>
              </a:rPr>
              <a:t>Links to help:</a:t>
            </a:r>
          </a:p>
          <a:p>
            <a:endParaRPr lang="en-GB" sz="2400" dirty="0">
              <a:cs typeface="Arial" panose="020B0604020202020204" pitchFamily="34" charset="0"/>
            </a:endParaRPr>
          </a:p>
          <a:p>
            <a:pPr marL="342900" indent="-342900">
              <a:buFont typeface="Arial" panose="020B0604020202020204" pitchFamily="34" charset="0"/>
              <a:buChar char="•"/>
            </a:pPr>
            <a:r>
              <a:rPr lang="en-GB" sz="2000" dirty="0">
                <a:hlinkClick r:id="rId3"/>
              </a:rPr>
              <a:t>https://www.tinselbox.com/american-flag-inspired-rock-garden-art/</a:t>
            </a:r>
            <a:endParaRPr lang="en-GB" sz="2000" dirty="0"/>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r>
              <a:rPr lang="en-GB" sz="2000" dirty="0">
                <a:hlinkClick r:id="rId4"/>
              </a:rPr>
              <a:t>https://www.youtube.com/watch?app=desktop&amp;v=BJimE7w1iSs</a:t>
            </a:r>
            <a:endParaRPr lang="en-GB" sz="2000" dirty="0"/>
          </a:p>
          <a:p>
            <a:pPr marL="342900" indent="-342900">
              <a:buFont typeface="Arial" panose="020B0604020202020204" pitchFamily="34" charset="0"/>
              <a:buChar char="•"/>
            </a:pPr>
            <a:endParaRPr lang="en-GB" sz="2400" dirty="0"/>
          </a:p>
        </p:txBody>
      </p:sp>
    </p:spTree>
    <p:extLst>
      <p:ext uri="{BB962C8B-B14F-4D97-AF65-F5344CB8AC3E}">
        <p14:creationId xmlns:p14="http://schemas.microsoft.com/office/powerpoint/2010/main" val="905133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62305" y="1094171"/>
            <a:ext cx="8228161" cy="832399"/>
          </a:xfrm>
          <a:prstGeom prst="rect">
            <a:avLst/>
          </a:prstGeom>
        </p:spPr>
        <p:txBody>
          <a:bodyPr vert="horz" lIns="91440" tIns="45720" rIns="91440" bIns="45720" rtlCol="0" anchor="ctr">
            <a:normAutofit/>
          </a:bodyPr>
          <a:lstStyle>
            <a:lvl1pPr>
              <a:lnSpc>
                <a:spcPct val="90000"/>
              </a:lnSpc>
              <a:spcBef>
                <a:spcPts val="1000"/>
              </a:spcBef>
              <a:buFont typeface="Arial" panose="020B0604020202020204" pitchFamily="34" charset="0"/>
              <a:buNone/>
              <a:defRPr sz="3600" b="1"/>
            </a:lvl1pPr>
          </a:lstStyle>
          <a:p>
            <a:r>
              <a:rPr lang="en-GB"/>
              <a:t>What do we need?</a:t>
            </a:r>
            <a:endParaRPr lang="en-GB" dirty="0"/>
          </a:p>
        </p:txBody>
      </p:sp>
      <p:sp>
        <p:nvSpPr>
          <p:cNvPr id="6" name="Content Placeholder 2"/>
          <p:cNvSpPr txBox="1">
            <a:spLocks/>
          </p:cNvSpPr>
          <p:nvPr/>
        </p:nvSpPr>
        <p:spPr>
          <a:xfrm>
            <a:off x="162305" y="1923748"/>
            <a:ext cx="8819390" cy="28175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t>Most of the garden will be made using painted stones</a:t>
            </a:r>
          </a:p>
          <a:p>
            <a:r>
              <a:rPr lang="en-GB" sz="2400"/>
              <a:t>You need to think about the images that will be created with them</a:t>
            </a:r>
          </a:p>
          <a:p>
            <a:r>
              <a:rPr lang="en-GB" sz="2400"/>
              <a:t>You could create a crown, a Union flag or something else that suits your school</a:t>
            </a:r>
            <a:endParaRPr lang="en-GB" sz="2400" dirty="0"/>
          </a:p>
        </p:txBody>
      </p:sp>
      <p:pic>
        <p:nvPicPr>
          <p:cNvPr id="2" name="Picture 5">
            <a:extLst>
              <a:ext uri="{FF2B5EF4-FFF2-40B4-BE49-F238E27FC236}">
                <a16:creationId xmlns:a16="http://schemas.microsoft.com/office/drawing/2014/main" id="{9DB84170-B209-A020-0DEE-F5C6C62FC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5752" y="4269392"/>
            <a:ext cx="2015649" cy="160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6">
            <a:extLst>
              <a:ext uri="{FF2B5EF4-FFF2-40B4-BE49-F238E27FC236}">
                <a16:creationId xmlns:a16="http://schemas.microsoft.com/office/drawing/2014/main" id="{F518F332-CD1C-C2BF-3017-E1DADE38E7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698" y="3921542"/>
            <a:ext cx="2048650" cy="102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Google Shape;87;p1">
            <a:extLst>
              <a:ext uri="{FF2B5EF4-FFF2-40B4-BE49-F238E27FC236}">
                <a16:creationId xmlns:a16="http://schemas.microsoft.com/office/drawing/2014/main" id="{35763DEC-AD6C-F022-3BF9-028A4C65813C}"/>
              </a:ext>
            </a:extLst>
          </p:cNvPr>
          <p:cNvPicPr preferRelativeResize="0"/>
          <p:nvPr/>
        </p:nvPicPr>
        <p:blipFill>
          <a:blip r:embed="rId5">
            <a:alphaModFix/>
          </a:blip>
          <a:stretch>
            <a:fillRect/>
          </a:stretch>
        </p:blipFill>
        <p:spPr>
          <a:xfrm>
            <a:off x="7083851" y="3572771"/>
            <a:ext cx="1673038" cy="2337124"/>
          </a:xfrm>
          <a:prstGeom prst="rect">
            <a:avLst/>
          </a:prstGeom>
          <a:noFill/>
          <a:ln>
            <a:noFill/>
          </a:ln>
        </p:spPr>
      </p:pic>
      <p:pic>
        <p:nvPicPr>
          <p:cNvPr id="7" name="Picture 7">
            <a:extLst>
              <a:ext uri="{FF2B5EF4-FFF2-40B4-BE49-F238E27FC236}">
                <a16:creationId xmlns:a16="http://schemas.microsoft.com/office/drawing/2014/main" id="{4A1E29A8-2735-CE69-BCE3-17913B748A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2804" y="3793093"/>
            <a:ext cx="2219644" cy="1849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666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299" y="1863099"/>
            <a:ext cx="6323682" cy="4013315"/>
          </a:xfrm>
        </p:spPr>
        <p:txBody>
          <a:bodyPr>
            <a:normAutofit lnSpcReduction="10000"/>
          </a:bodyPr>
          <a:lstStyle/>
          <a:p>
            <a:pPr marL="0" indent="0">
              <a:buNone/>
            </a:pPr>
            <a:r>
              <a:rPr lang="en-GB" sz="2400" dirty="0"/>
              <a:t>The Union Jack is made up of flags from three of the countries in the United Kingdom:</a:t>
            </a:r>
          </a:p>
          <a:p>
            <a:r>
              <a:rPr lang="en-GB" sz="2400" dirty="0"/>
              <a:t>Scotland - St Andrew</a:t>
            </a:r>
          </a:p>
          <a:p>
            <a:r>
              <a:rPr lang="en-GB" sz="2400" dirty="0"/>
              <a:t>Ireland - St Patrick</a:t>
            </a:r>
          </a:p>
          <a:p>
            <a:r>
              <a:rPr lang="en-GB" sz="2400" dirty="0"/>
              <a:t>England - St George</a:t>
            </a:r>
          </a:p>
          <a:p>
            <a:endParaRPr lang="en-GB" sz="2400" dirty="0"/>
          </a:p>
          <a:p>
            <a:r>
              <a:rPr lang="en-GB" sz="2400" dirty="0"/>
              <a:t>All three are laid on top of each other to make the UK flag</a:t>
            </a:r>
          </a:p>
          <a:p>
            <a:r>
              <a:rPr lang="en-GB" sz="2400" dirty="0"/>
              <a:t>Wales is not shown on the Union Jack – why do you think this is?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609" y="1213656"/>
            <a:ext cx="2038123" cy="122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2180" y="2844582"/>
            <a:ext cx="1995551" cy="1197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3151" y="4496919"/>
            <a:ext cx="1944581" cy="1235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033676" y="2432413"/>
            <a:ext cx="1829988" cy="369332"/>
          </a:xfrm>
          <a:prstGeom prst="rect">
            <a:avLst/>
          </a:prstGeom>
          <a:noFill/>
        </p:spPr>
        <p:txBody>
          <a:bodyPr wrap="none" rtlCol="0">
            <a:spAutoFit/>
          </a:bodyPr>
          <a:lstStyle/>
          <a:p>
            <a:pPr algn="ctr"/>
            <a:r>
              <a:rPr lang="en-GB" dirty="0"/>
              <a:t>Flag of St Andrew</a:t>
            </a:r>
          </a:p>
        </p:txBody>
      </p:sp>
      <p:sp>
        <p:nvSpPr>
          <p:cNvPr id="8" name="TextBox 7"/>
          <p:cNvSpPr txBox="1"/>
          <p:nvPr/>
        </p:nvSpPr>
        <p:spPr>
          <a:xfrm>
            <a:off x="7104493" y="4041913"/>
            <a:ext cx="1730923" cy="369332"/>
          </a:xfrm>
          <a:prstGeom prst="rect">
            <a:avLst/>
          </a:prstGeom>
          <a:noFill/>
        </p:spPr>
        <p:txBody>
          <a:bodyPr wrap="none" rtlCol="0">
            <a:spAutoFit/>
          </a:bodyPr>
          <a:lstStyle/>
          <a:p>
            <a:pPr algn="ctr"/>
            <a:r>
              <a:rPr lang="en-GB" dirty="0"/>
              <a:t>Flag of St Patrick</a:t>
            </a:r>
          </a:p>
        </p:txBody>
      </p:sp>
      <p:sp>
        <p:nvSpPr>
          <p:cNvPr id="9" name="TextBox 8"/>
          <p:cNvSpPr txBox="1"/>
          <p:nvPr/>
        </p:nvSpPr>
        <p:spPr>
          <a:xfrm>
            <a:off x="7105742" y="5732538"/>
            <a:ext cx="1779398" cy="369332"/>
          </a:xfrm>
          <a:prstGeom prst="rect">
            <a:avLst/>
          </a:prstGeom>
          <a:noFill/>
        </p:spPr>
        <p:txBody>
          <a:bodyPr wrap="none" rtlCol="0">
            <a:spAutoFit/>
          </a:bodyPr>
          <a:lstStyle/>
          <a:p>
            <a:pPr algn="ctr"/>
            <a:r>
              <a:rPr lang="en-GB" dirty="0"/>
              <a:t>Flag of St George</a:t>
            </a:r>
          </a:p>
        </p:txBody>
      </p:sp>
      <p:sp>
        <p:nvSpPr>
          <p:cNvPr id="7" name="Title 1">
            <a:extLst>
              <a:ext uri="{FF2B5EF4-FFF2-40B4-BE49-F238E27FC236}">
                <a16:creationId xmlns:a16="http://schemas.microsoft.com/office/drawing/2014/main" id="{5750A0AE-7FA8-4AA8-2BD7-8E82B014FA61}"/>
              </a:ext>
            </a:extLst>
          </p:cNvPr>
          <p:cNvSpPr txBox="1">
            <a:spLocks/>
          </p:cNvSpPr>
          <p:nvPr/>
        </p:nvSpPr>
        <p:spPr>
          <a:xfrm>
            <a:off x="231354" y="1049097"/>
            <a:ext cx="4905090" cy="832399"/>
          </a:xfrm>
          <a:prstGeom prst="rect">
            <a:avLst/>
          </a:prstGeom>
        </p:spPr>
        <p:txBody>
          <a:bodyPr vert="horz" lIns="91440" tIns="45720" rIns="91440" bIns="45720" rtlCol="0" anchor="ctr">
            <a:normAutofit/>
          </a:bodyPr>
          <a:lstStyle>
            <a:lvl1pPr>
              <a:lnSpc>
                <a:spcPct val="90000"/>
              </a:lnSpc>
              <a:spcBef>
                <a:spcPts val="1000"/>
              </a:spcBef>
              <a:buFont typeface="Arial" panose="020B0604020202020204" pitchFamily="34" charset="0"/>
              <a:buNone/>
              <a:defRPr sz="3600" b="1"/>
            </a:lvl1pPr>
          </a:lstStyle>
          <a:p>
            <a:r>
              <a:rPr lang="en-GB" dirty="0"/>
              <a:t>The Union Jack flag</a:t>
            </a:r>
          </a:p>
        </p:txBody>
      </p:sp>
    </p:spTree>
    <p:extLst>
      <p:ext uri="{BB962C8B-B14F-4D97-AF65-F5344CB8AC3E}">
        <p14:creationId xmlns:p14="http://schemas.microsoft.com/office/powerpoint/2010/main" val="3189783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4864" y="5630012"/>
            <a:ext cx="7886700" cy="657756"/>
          </a:xfrm>
        </p:spPr>
        <p:txBody>
          <a:bodyPr>
            <a:normAutofit/>
          </a:bodyPr>
          <a:lstStyle/>
          <a:p>
            <a:pPr marL="0" indent="0">
              <a:buNone/>
            </a:pPr>
            <a:r>
              <a:rPr lang="en-GB" sz="2400" dirty="0"/>
              <a:t>Use this to help you lay out the Union Flag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864" y="1216427"/>
            <a:ext cx="8561980" cy="4280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497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69F8B558-9BF1-13AA-9E96-B4E583EF2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1951" y="2107096"/>
            <a:ext cx="5440098" cy="3773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576551F9-CDBF-2BA2-CC4E-F125A29F6725}"/>
              </a:ext>
            </a:extLst>
          </p:cNvPr>
          <p:cNvSpPr>
            <a:spLocks noGrp="1"/>
          </p:cNvSpPr>
          <p:nvPr>
            <p:ph type="title"/>
          </p:nvPr>
        </p:nvSpPr>
        <p:spPr>
          <a:xfrm>
            <a:off x="263526" y="1202881"/>
            <a:ext cx="8445918" cy="657756"/>
          </a:xfrm>
        </p:spPr>
        <p:txBody>
          <a:bodyPr>
            <a:noAutofit/>
          </a:bodyPr>
          <a:lstStyle/>
          <a:p>
            <a:r>
              <a:rPr lang="en-GB" sz="3600" b="1" dirty="0">
                <a:latin typeface="+mn-lt"/>
              </a:rPr>
              <a:t>Creating your design</a:t>
            </a:r>
          </a:p>
        </p:txBody>
      </p:sp>
    </p:spTree>
    <p:extLst>
      <p:ext uri="{BB962C8B-B14F-4D97-AF65-F5344CB8AC3E}">
        <p14:creationId xmlns:p14="http://schemas.microsoft.com/office/powerpoint/2010/main" val="1027300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526" y="1330942"/>
            <a:ext cx="8445918" cy="657756"/>
          </a:xfrm>
        </p:spPr>
        <p:txBody>
          <a:bodyPr>
            <a:noAutofit/>
          </a:bodyPr>
          <a:lstStyle/>
          <a:p>
            <a:r>
              <a:rPr lang="en-GB" sz="3600" b="1" dirty="0">
                <a:latin typeface="+mn-lt"/>
              </a:rPr>
              <a:t>Scaling up: calculating the number of stones needed, part 1</a:t>
            </a:r>
          </a:p>
        </p:txBody>
      </p:sp>
      <p:sp>
        <p:nvSpPr>
          <p:cNvPr id="4" name="Content Placeholder 3"/>
          <p:cNvSpPr>
            <a:spLocks noGrp="1"/>
          </p:cNvSpPr>
          <p:nvPr>
            <p:ph idx="1"/>
          </p:nvPr>
        </p:nvSpPr>
        <p:spPr>
          <a:xfrm>
            <a:off x="349955" y="2304368"/>
            <a:ext cx="5610578" cy="3615879"/>
          </a:xfrm>
        </p:spPr>
        <p:txBody>
          <a:bodyPr>
            <a:normAutofit/>
          </a:bodyPr>
          <a:lstStyle/>
          <a:p>
            <a:r>
              <a:rPr lang="en-GB" sz="2400" dirty="0"/>
              <a:t>Measure the width of the paper design This is Width_1</a:t>
            </a:r>
          </a:p>
          <a:p>
            <a:r>
              <a:rPr lang="en-GB" sz="2400" dirty="0"/>
              <a:t>Measure the width of the area to be covered. This is Width_2</a:t>
            </a:r>
          </a:p>
          <a:p>
            <a:r>
              <a:rPr lang="en-GB" sz="2400" dirty="0"/>
              <a:t>Use the same units to measure the two widths! </a:t>
            </a:r>
          </a:p>
          <a:p>
            <a:r>
              <a:rPr lang="en-GB" sz="2400" dirty="0"/>
              <a:t>Divide Width_2 by Width_1</a:t>
            </a:r>
          </a:p>
          <a:p>
            <a:r>
              <a:rPr lang="en-GB" sz="2400" dirty="0"/>
              <a:t>The result is the scaling factor, S</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4777" y="2144890"/>
            <a:ext cx="2404667" cy="1655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Ruler, Geometry, Measuring, Inches">
            <a:extLst>
              <a:ext uri="{FF2B5EF4-FFF2-40B4-BE49-F238E27FC236}">
                <a16:creationId xmlns:a16="http://schemas.microsoft.com/office/drawing/2014/main" id="{24CEB1EC-A004-BE1E-DCA9-C8B8EFDC6F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0178" y="4112308"/>
            <a:ext cx="2573867" cy="1286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4475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106</TotalTime>
  <Words>892</Words>
  <Application>Microsoft Office PowerPoint</Application>
  <PresentationFormat>On-screen Show (4:3)</PresentationFormat>
  <Paragraphs>89</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Symbol</vt:lpstr>
      <vt:lpstr>Office Theme</vt:lpstr>
      <vt:lpstr>PowerPoint Presentation</vt:lpstr>
      <vt:lpstr>PowerPoint Presentation</vt:lpstr>
      <vt:lpstr>Design brief</vt:lpstr>
      <vt:lpstr>Starter</vt:lpstr>
      <vt:lpstr>PowerPoint Presentation</vt:lpstr>
      <vt:lpstr>PowerPoint Presentation</vt:lpstr>
      <vt:lpstr>PowerPoint Presentation</vt:lpstr>
      <vt:lpstr>Creating your design</vt:lpstr>
      <vt:lpstr>Scaling up: calculating the number of stones needed, part 1</vt:lpstr>
      <vt:lpstr>Scaling up: calculating the number of stones needed, part 2</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an entrance presentation</dc:title>
  <dc:creator>Attainment in Education Ltd</dc:creator>
  <cp:lastModifiedBy>Holly Margerison-Smith</cp:lastModifiedBy>
  <cp:revision>105</cp:revision>
  <cp:lastPrinted>2022-03-29T15:10:40Z</cp:lastPrinted>
  <dcterms:created xsi:type="dcterms:W3CDTF">2017-06-28T15:11:57Z</dcterms:created>
  <dcterms:modified xsi:type="dcterms:W3CDTF">2023-04-11T14:00:59Z</dcterms:modified>
</cp:coreProperties>
</file>