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84" r:id="rId2"/>
  </p:sldMasterIdLst>
  <p:notesMasterIdLst>
    <p:notesMasterId r:id="rId10"/>
  </p:notesMasterIdLst>
  <p:sldIdLst>
    <p:sldId id="256" r:id="rId3"/>
    <p:sldId id="281" r:id="rId4"/>
    <p:sldId id="280" r:id="rId5"/>
    <p:sldId id="282" r:id="rId6"/>
    <p:sldId id="287" r:id="rId7"/>
    <p:sldId id="289" r:id="rId8"/>
    <p:sldId id="28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009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44" autoAdjust="0"/>
    <p:restoredTop sz="90660" autoAdjust="0"/>
  </p:normalViewPr>
  <p:slideViewPr>
    <p:cSldViewPr snapToObjects="1" showGuides="1">
      <p:cViewPr varScale="1">
        <p:scale>
          <a:sx n="62" d="100"/>
          <a:sy n="62" d="100"/>
        </p:scale>
        <p:origin x="115" y="53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549028-C136-4B59-AFEB-A2A783CA1FA5}" type="datetimeFigureOut">
              <a:rPr lang="en-GB" smtClean="0"/>
              <a:pPr/>
              <a:t>14/10/2018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513D1-043E-4418-B60F-DDDC6CA78FA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456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250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Use a hollow cardboard box. Show a finished example when showing where the holes go so learners can see in 3D.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640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Use corrugated card for stiffness.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753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Teacher could talk about pivots and how these work, giving examples of their use in mechanical systems.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334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elastic band will form the ‘string’ for the instrument. It can be tied to the box </a:t>
            </a:r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 tying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knot inside the box if the knot is bigger than the hole; alternatively, the elastic band could tie around a matchstick or similar, or a second hole could be made to allow it to loop back to the outside and be tied to itself. This should be tight enough when first fitted so that a clear note is heard when it is plucked, but with some ‘give’ left in it so it can be tightened further without breaking when the handle is lifted.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751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As the handle is raised the elastic band will become tighter. The tighter the elastic band, the higher the frequency/pitch of the notes produced. The handle is acting like a string tensioner, or tuner. </a:t>
            </a:r>
            <a:r>
              <a:rPr lang="en-GB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Learners could record testing results in a table or write a paragraph summarising their findings.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2743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019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225A7-1FCF-4218-B6CF-653056D0AA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F8BA6E-02EE-4B15-A4E6-05734FA5B6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682F4F-CFA7-4E19-B4FE-00788CFC7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14/10/2018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2784F-07F3-4BEB-90B5-6D835F9D6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B2E747-6920-41A8-B783-1CE4BB481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723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CED71-AF02-49C8-99B1-EAD22473A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B0719B-FB10-474C-B863-6E05E9CF32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2D224D-A115-4B9B-AC4D-1231CE3A0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14/10/2018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EDD1A-54B6-4337-8E56-85CFA6BBF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61CE53-A9C4-43C2-A397-8043F22E1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842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2C6C72-4BE9-4350-9645-89CB984442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E3BF05-212A-4C62-9DBD-23DAE21129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21974-F671-486D-ADB7-528DAC5A3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14/10/2018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8FCBFB-82BE-4831-A1C8-C8882EB3B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80C6E-0714-48E1-AC85-9E8E1B175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150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10/14/2018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493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10/14/2018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0697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10/14/2018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230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10/14/2018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625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10/14/2018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805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10/14/2018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8966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10/14/2018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8802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10/14/2018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807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55AA0-9E44-4569-9715-F41D1A549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13DA0-9077-456D-BD3C-C34E8A408A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70C380-F0FD-4A5F-AE3E-C45111BCA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14/10/2018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53528-18AB-44A9-8AFA-8EA03299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5A775-BBC8-41F0-9C7F-D92609B24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6121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10/14/2018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0227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10/14/2018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4608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10/14/2018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143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48CDC-BEB6-48DD-9C34-D56F53FB6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7ACC29-344C-4E95-ABFE-07B31F063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D376F-EB65-4E1D-813D-DC7C4DD06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14/10/2018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03E503-04D4-4F29-9722-1E253CC72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35B51-12FA-4847-80AD-E4618AB9F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615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25855-7149-4909-B4F9-AEC74BBFA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322DF-C295-40DB-A586-53424A7315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6F80E0-0D3F-4C2B-AB08-597A981385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B66487-24A9-46CF-92AB-69C2194DC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14/10/2018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F79E76-39E5-4E92-B246-F94784FD1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B2C0F0-6056-45C4-A78B-2F069ED86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958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341B3-7194-41CD-9A09-974119464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ACE4BA-25CC-4401-B2C4-266295BB12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B4D051-1364-4BB9-9B16-950D262A2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0F6878-690F-4975-8FDC-25FFF3F0B5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AE439E-F4C6-449E-AB06-3986347D84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45EB58-E76E-44F5-8E90-E1BBCBDFE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14/10/2018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98111F-C0CB-437A-9E91-4B57C39E5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171246-A391-49BC-B8B2-34EB273C2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109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87E4B-080B-4098-B45F-2FB51C47F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A1489A-B93A-4732-B23B-0714064D9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14/10/2018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8952CA-5CFB-4D2D-B228-5B2AC4C32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FB201A-E422-4CFC-A078-B1813BFF1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785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A7614B-4BA6-4647-8922-17C90E4BA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14/10/2018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3066E7-8C36-4E7B-8FDF-93F3EC374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EFB072-02C0-424D-AC90-486B4E6D1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06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81FB7-1BF1-4B5E-8C69-EEB48EB4C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42B0F-FE14-471D-8AF0-36D1C3CAE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25AADD-BA24-46CB-94CD-C2BB58EA5C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BAB4A9-585F-45D0-967B-30D92EE2B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14/10/2018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9E0003-F7CB-4A26-95EF-5253A8D1D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A6690E-E82C-4AF5-BA1E-3785E4A91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125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6FAA3-1618-466F-A0E8-D8F96CFD0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7920A5-318C-42AF-9027-4ED134D45A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AE4F9D-C849-4BDA-9959-E4D0E5D4CA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F8E3A2-D649-4843-9A1C-2EB87167F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449B-2E27-418B-91DE-5CAA555BBF07}" type="datetimeFigureOut">
              <a:rPr lang="en-GB" smtClean="0"/>
              <a:t>14/10/2018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0979A3-BD7F-4AD7-BE1F-32E005387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292BE2-BECA-429B-8C62-9E7FFDCE7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582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0118D3-B488-4A9E-A602-143EDF653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2D01A5-E65E-4020-A8AD-803061A580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585184-AA2A-4AE6-9F06-3576EA301D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9449B-2E27-418B-91DE-5CAA555BBF07}" type="datetimeFigureOut">
              <a:rPr lang="en-GB" smtClean="0"/>
              <a:t>14/10/2018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039341-FB01-49F3-9763-722F36FAF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A139B-3922-4387-A320-585E1688F0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595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9449B-2E27-418B-91DE-5CAA555BBF07}" type="datetimeFigureOut">
              <a:rPr lang="en-GB" smtClean="0"/>
              <a:t>14/10/2018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2E7FB-CF86-43A1-B235-544D89561B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752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7604" y="1357317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solidFill>
                  <a:srgbClr val="0093D3"/>
                </a:solidFill>
                <a:latin typeface="Arial"/>
                <a:cs typeface="Arial"/>
              </a:rPr>
              <a:t>Super Sounds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983557-E0FA-4717-BC03-55234762300F}"/>
              </a:ext>
            </a:extLst>
          </p:cNvPr>
          <p:cNvSpPr txBox="1"/>
          <p:nvPr/>
        </p:nvSpPr>
        <p:spPr>
          <a:xfrm>
            <a:off x="1763688" y="5269850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Making a single stringed instrument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7CAB0C-2403-4C2E-9569-A079841089B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562" t="43699" r="19288" b="25851"/>
          <a:stretch/>
        </p:blipFill>
        <p:spPr>
          <a:xfrm>
            <a:off x="4067944" y="2908705"/>
            <a:ext cx="4752528" cy="16407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FEED10-5CA4-4CB3-9F29-B9D9688F18F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538" r="4325"/>
          <a:stretch/>
        </p:blipFill>
        <p:spPr>
          <a:xfrm>
            <a:off x="344867" y="2351620"/>
            <a:ext cx="3384376" cy="275492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D5F7D4F-C388-41B2-8156-098AD28184B2}"/>
              </a:ext>
            </a:extLst>
          </p:cNvPr>
          <p:cNvSpPr txBox="1"/>
          <p:nvPr/>
        </p:nvSpPr>
        <p:spPr>
          <a:xfrm>
            <a:off x="124338" y="1250335"/>
            <a:ext cx="8543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Step 1 – Preparing the box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659E52-88F4-4644-A9FE-538537899714}"/>
              </a:ext>
            </a:extLst>
          </p:cNvPr>
          <p:cNvSpPr txBox="1"/>
          <p:nvPr/>
        </p:nvSpPr>
        <p:spPr>
          <a:xfrm>
            <a:off x="98579" y="2035171"/>
            <a:ext cx="4185389" cy="361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r>
              <a:rPr lang="en-GB" sz="3200" dirty="0"/>
              <a:t>Make a </a:t>
            </a:r>
            <a:r>
              <a:rPr lang="en-GB" sz="3200" b="1" dirty="0"/>
              <a:t>hole</a:t>
            </a:r>
            <a:r>
              <a:rPr lang="en-GB" sz="3200" dirty="0"/>
              <a:t> in the </a:t>
            </a:r>
            <a:r>
              <a:rPr lang="en-GB" sz="3200" b="1" dirty="0"/>
              <a:t>middle</a:t>
            </a:r>
            <a:r>
              <a:rPr lang="en-GB" sz="3200" dirty="0"/>
              <a:t> of </a:t>
            </a:r>
            <a:r>
              <a:rPr lang="en-GB" sz="3200" b="1" dirty="0"/>
              <a:t>one side</a:t>
            </a:r>
            <a:r>
              <a:rPr lang="en-GB" sz="3200" dirty="0"/>
              <a:t> of the box as shown.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r>
              <a:rPr lang="en-GB" sz="3200" dirty="0"/>
              <a:t>Make </a:t>
            </a:r>
            <a:r>
              <a:rPr lang="en-GB" sz="3200" b="1" dirty="0"/>
              <a:t>another hole </a:t>
            </a:r>
            <a:r>
              <a:rPr lang="en-GB" sz="3200" dirty="0"/>
              <a:t>on the </a:t>
            </a:r>
            <a:r>
              <a:rPr lang="en-GB" sz="3200" b="1" dirty="0"/>
              <a:t>front </a:t>
            </a:r>
            <a:r>
              <a:rPr lang="en-GB" sz="3200" dirty="0"/>
              <a:t>of the box, but close to the </a:t>
            </a:r>
            <a:r>
              <a:rPr lang="en-GB" sz="3200" b="1" dirty="0"/>
              <a:t>edge</a:t>
            </a:r>
            <a:r>
              <a:rPr lang="en-GB" sz="3200" dirty="0"/>
              <a:t> as shown. </a:t>
            </a:r>
            <a:endParaRPr lang="en-GB" sz="28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D4F210C-A229-4E9C-BFA5-F7CDDAF06DBF}"/>
              </a:ext>
            </a:extLst>
          </p:cNvPr>
          <p:cNvGrpSpPr/>
          <p:nvPr/>
        </p:nvGrpSpPr>
        <p:grpSpPr>
          <a:xfrm>
            <a:off x="4716016" y="2779899"/>
            <a:ext cx="4104456" cy="2117348"/>
            <a:chOff x="4936976" y="2414416"/>
            <a:chExt cx="4255588" cy="2555868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FE8DA96-D5E5-4734-BE1C-6A6ADF07D9A9}"/>
                </a:ext>
              </a:extLst>
            </p:cNvPr>
            <p:cNvSpPr/>
            <p:nvPr/>
          </p:nvSpPr>
          <p:spPr>
            <a:xfrm>
              <a:off x="4936976" y="3327872"/>
              <a:ext cx="3103599" cy="163346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0A10585D-8515-43AB-9BC4-A1411ADB65E6}"/>
                </a:ext>
              </a:extLst>
            </p:cNvPr>
            <p:cNvCxnSpPr/>
            <p:nvPr/>
          </p:nvCxnSpPr>
          <p:spPr>
            <a:xfrm flipV="1">
              <a:off x="4936976" y="2420888"/>
              <a:ext cx="1147192" cy="906984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457E4AE-5EA6-43C1-9616-4DF821646567}"/>
                </a:ext>
              </a:extLst>
            </p:cNvPr>
            <p:cNvCxnSpPr/>
            <p:nvPr/>
          </p:nvCxnSpPr>
          <p:spPr>
            <a:xfrm flipV="1">
              <a:off x="8045372" y="2427361"/>
              <a:ext cx="1147192" cy="906984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080F9EC-CEF3-4F38-9584-F2BCD147D260}"/>
                </a:ext>
              </a:extLst>
            </p:cNvPr>
            <p:cNvCxnSpPr/>
            <p:nvPr/>
          </p:nvCxnSpPr>
          <p:spPr>
            <a:xfrm>
              <a:off x="6084168" y="2420888"/>
              <a:ext cx="307778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3EA6CA0-7AA8-4543-AF20-EA5F5767213E}"/>
                </a:ext>
              </a:extLst>
            </p:cNvPr>
            <p:cNvCxnSpPr/>
            <p:nvPr/>
          </p:nvCxnSpPr>
          <p:spPr>
            <a:xfrm flipV="1">
              <a:off x="8040575" y="4063300"/>
              <a:ext cx="1147192" cy="906984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BD2EFBF-752E-4ADC-B7F9-AF1B840A541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186052" y="2414416"/>
              <a:ext cx="1715" cy="1636474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33502797-CCCC-466B-831F-66B632F25B44}"/>
              </a:ext>
            </a:extLst>
          </p:cNvPr>
          <p:cNvSpPr/>
          <p:nvPr/>
        </p:nvSpPr>
        <p:spPr>
          <a:xfrm>
            <a:off x="6104693" y="4105220"/>
            <a:ext cx="216024" cy="21602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9337628-E183-484D-880C-880D39B2E420}"/>
              </a:ext>
            </a:extLst>
          </p:cNvPr>
          <p:cNvSpPr txBox="1"/>
          <p:nvPr/>
        </p:nvSpPr>
        <p:spPr>
          <a:xfrm>
            <a:off x="4778655" y="5370428"/>
            <a:ext cx="1043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Hole 1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863E0FB-D6F1-4806-BC48-53E0A49F2BD4}"/>
              </a:ext>
            </a:extLst>
          </p:cNvPr>
          <p:cNvCxnSpPr>
            <a:cxnSpLocks/>
          </p:cNvCxnSpPr>
          <p:nvPr/>
        </p:nvCxnSpPr>
        <p:spPr>
          <a:xfrm flipV="1">
            <a:off x="5329857" y="4414502"/>
            <a:ext cx="774836" cy="955926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ED0C812-CC2E-4BE1-A919-67D19F46E1D5}"/>
              </a:ext>
            </a:extLst>
          </p:cNvPr>
          <p:cNvSpPr txBox="1"/>
          <p:nvPr/>
        </p:nvSpPr>
        <p:spPr>
          <a:xfrm>
            <a:off x="7452558" y="1545511"/>
            <a:ext cx="1007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Hole 2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CB7709D-5FED-4534-9888-0343E586D831}"/>
              </a:ext>
            </a:extLst>
          </p:cNvPr>
          <p:cNvCxnSpPr>
            <a:cxnSpLocks/>
          </p:cNvCxnSpPr>
          <p:nvPr/>
        </p:nvCxnSpPr>
        <p:spPr>
          <a:xfrm>
            <a:off x="8109851" y="1973001"/>
            <a:ext cx="496911" cy="1394791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C27A24F3-C502-410D-B072-7135627F1846}"/>
              </a:ext>
            </a:extLst>
          </p:cNvPr>
          <p:cNvSpPr/>
          <p:nvPr/>
        </p:nvSpPr>
        <p:spPr>
          <a:xfrm>
            <a:off x="8587793" y="3449082"/>
            <a:ext cx="159363" cy="19654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963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D5F7D4F-C388-41B2-8156-098AD28184B2}"/>
              </a:ext>
            </a:extLst>
          </p:cNvPr>
          <p:cNvSpPr txBox="1"/>
          <p:nvPr/>
        </p:nvSpPr>
        <p:spPr>
          <a:xfrm>
            <a:off x="124339" y="1250335"/>
            <a:ext cx="7703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Step 2 – Making the handle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659E52-88F4-4644-A9FE-538537899714}"/>
              </a:ext>
            </a:extLst>
          </p:cNvPr>
          <p:cNvSpPr txBox="1"/>
          <p:nvPr/>
        </p:nvSpPr>
        <p:spPr>
          <a:xfrm>
            <a:off x="124337" y="1928287"/>
            <a:ext cx="543190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r>
              <a:rPr lang="en-GB" sz="3200" dirty="0"/>
              <a:t>Cut a </a:t>
            </a:r>
            <a:r>
              <a:rPr lang="en-GB" sz="3200" b="1" dirty="0"/>
              <a:t>piece of card </a:t>
            </a:r>
            <a:r>
              <a:rPr lang="en-GB" sz="3200" dirty="0"/>
              <a:t>around the </a:t>
            </a:r>
            <a:r>
              <a:rPr lang="en-GB" sz="3200" b="1" dirty="0"/>
              <a:t>same length</a:t>
            </a:r>
            <a:r>
              <a:rPr lang="en-GB" sz="3200" dirty="0"/>
              <a:t> as the </a:t>
            </a:r>
            <a:r>
              <a:rPr lang="en-GB" sz="3200" b="1" dirty="0"/>
              <a:t>box.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r>
              <a:rPr lang="en-GB" sz="3200" dirty="0"/>
              <a:t>Use a </a:t>
            </a:r>
            <a:r>
              <a:rPr lang="en-GB" sz="3200" b="1" dirty="0"/>
              <a:t>hole punch </a:t>
            </a:r>
            <a:r>
              <a:rPr lang="en-GB" sz="3200" dirty="0"/>
              <a:t>to make a </a:t>
            </a:r>
            <a:r>
              <a:rPr lang="en-GB" sz="3200" b="1" dirty="0"/>
              <a:t>hole</a:t>
            </a:r>
            <a:r>
              <a:rPr lang="en-GB" sz="3200" dirty="0"/>
              <a:t> at </a:t>
            </a:r>
            <a:r>
              <a:rPr lang="en-GB" sz="3200" b="1" dirty="0"/>
              <a:t>either end </a:t>
            </a:r>
            <a:r>
              <a:rPr lang="en-GB" sz="3200" dirty="0"/>
              <a:t>as shown. 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r>
              <a:rPr lang="en-GB" sz="3200" dirty="0"/>
              <a:t>Repeat up to </a:t>
            </a:r>
            <a:r>
              <a:rPr lang="en-GB" sz="3200" b="1" dirty="0"/>
              <a:t>four times </a:t>
            </a:r>
            <a:r>
              <a:rPr lang="en-GB" sz="3200" dirty="0"/>
              <a:t>and </a:t>
            </a:r>
            <a:r>
              <a:rPr lang="en-GB" sz="3200" b="1" dirty="0"/>
              <a:t>glue</a:t>
            </a:r>
            <a:r>
              <a:rPr lang="en-GB" sz="3200" dirty="0"/>
              <a:t> the </a:t>
            </a:r>
            <a:r>
              <a:rPr lang="en-GB" sz="3200" b="1" dirty="0"/>
              <a:t>pieces together </a:t>
            </a:r>
            <a:r>
              <a:rPr lang="en-GB" sz="3200" dirty="0"/>
              <a:t>to make a </a:t>
            </a:r>
            <a:r>
              <a:rPr lang="en-GB" sz="3200" b="1" dirty="0"/>
              <a:t>stiff handle</a:t>
            </a:r>
            <a:r>
              <a:rPr lang="en-GB" sz="3200" dirty="0"/>
              <a:t>.</a:t>
            </a:r>
            <a:endParaRPr lang="en-GB" sz="28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10C3857-87B1-4479-9DA4-BC5C215FAB64}"/>
              </a:ext>
            </a:extLst>
          </p:cNvPr>
          <p:cNvGrpSpPr/>
          <p:nvPr/>
        </p:nvGrpSpPr>
        <p:grpSpPr>
          <a:xfrm>
            <a:off x="7488324" y="2037199"/>
            <a:ext cx="936104" cy="3797999"/>
            <a:chOff x="5580112" y="2007264"/>
            <a:chExt cx="936104" cy="3797999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CB3A87AE-A57E-42F6-A667-1AD61BC9C4E2}"/>
                </a:ext>
              </a:extLst>
            </p:cNvPr>
            <p:cNvSpPr/>
            <p:nvPr/>
          </p:nvSpPr>
          <p:spPr>
            <a:xfrm>
              <a:off x="5580112" y="2007264"/>
              <a:ext cx="936104" cy="37979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5DF29966-18C1-4038-A334-80A75C3E4306}"/>
                </a:ext>
              </a:extLst>
            </p:cNvPr>
            <p:cNvSpPr/>
            <p:nvPr/>
          </p:nvSpPr>
          <p:spPr>
            <a:xfrm>
              <a:off x="5940152" y="2167973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45E6566-4A00-41CC-8EBB-9EC73DEC5761}"/>
                </a:ext>
              </a:extLst>
            </p:cNvPr>
            <p:cNvSpPr/>
            <p:nvPr/>
          </p:nvSpPr>
          <p:spPr>
            <a:xfrm>
              <a:off x="5940152" y="5391641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9679507A-A926-4AF8-8CB8-0F87B9A0DC7E}"/>
              </a:ext>
            </a:extLst>
          </p:cNvPr>
          <p:cNvSpPr txBox="1"/>
          <p:nvPr/>
        </p:nvSpPr>
        <p:spPr>
          <a:xfrm>
            <a:off x="6156176" y="3733286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Holes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D63DDDB-CB43-4BED-A985-0B9F080EEDD4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6624228" y="2484319"/>
            <a:ext cx="1113291" cy="1248967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BD4E4FA-7F2D-4567-8A1B-5548C3E45870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6624228" y="4194951"/>
            <a:ext cx="1113291" cy="1254546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306702A-09B6-404E-918C-811B83F14F1A}"/>
              </a:ext>
            </a:extLst>
          </p:cNvPr>
          <p:cNvSpPr txBox="1"/>
          <p:nvPr/>
        </p:nvSpPr>
        <p:spPr>
          <a:xfrm>
            <a:off x="5667083" y="1451541"/>
            <a:ext cx="19142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Card handle (four layers)</a:t>
            </a:r>
          </a:p>
        </p:txBody>
      </p:sp>
    </p:spTree>
    <p:extLst>
      <p:ext uri="{BB962C8B-B14F-4D97-AF65-F5344CB8AC3E}">
        <p14:creationId xmlns:p14="http://schemas.microsoft.com/office/powerpoint/2010/main" val="888626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D5F7D4F-C388-41B2-8156-098AD28184B2}"/>
              </a:ext>
            </a:extLst>
          </p:cNvPr>
          <p:cNvSpPr txBox="1"/>
          <p:nvPr/>
        </p:nvSpPr>
        <p:spPr>
          <a:xfrm>
            <a:off x="124338" y="1250335"/>
            <a:ext cx="8768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Step 3 – Attaching the handle to the box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659E52-88F4-4644-A9FE-538537899714}"/>
              </a:ext>
            </a:extLst>
          </p:cNvPr>
          <p:cNvSpPr txBox="1"/>
          <p:nvPr/>
        </p:nvSpPr>
        <p:spPr>
          <a:xfrm>
            <a:off x="106341" y="1952988"/>
            <a:ext cx="460410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r>
              <a:rPr lang="en-GB" sz="3200" dirty="0"/>
              <a:t>Push a </a:t>
            </a:r>
            <a:r>
              <a:rPr lang="en-GB" sz="3200" b="1" dirty="0"/>
              <a:t>paper fastener </a:t>
            </a:r>
            <a:r>
              <a:rPr lang="en-GB" sz="3200" dirty="0"/>
              <a:t>through one of the </a:t>
            </a:r>
            <a:r>
              <a:rPr lang="en-GB" sz="3200" b="1" dirty="0"/>
              <a:t>holes</a:t>
            </a:r>
            <a:r>
              <a:rPr lang="en-GB" sz="3200" dirty="0"/>
              <a:t> in the </a:t>
            </a:r>
            <a:r>
              <a:rPr lang="en-GB" sz="3200" b="1" dirty="0"/>
              <a:t>handle.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r>
              <a:rPr lang="en-GB" sz="3200" dirty="0"/>
              <a:t>Then push the </a:t>
            </a:r>
            <a:r>
              <a:rPr lang="en-GB" sz="3200" b="1" dirty="0"/>
              <a:t>fastener </a:t>
            </a:r>
            <a:r>
              <a:rPr lang="en-GB" sz="3200" dirty="0"/>
              <a:t>through </a:t>
            </a:r>
            <a:r>
              <a:rPr lang="en-GB" sz="3200" b="1" dirty="0"/>
              <a:t>hole 1 </a:t>
            </a:r>
            <a:r>
              <a:rPr lang="en-GB" sz="3200" dirty="0"/>
              <a:t>in the box and </a:t>
            </a:r>
            <a:r>
              <a:rPr lang="en-GB" sz="3200" b="1" dirty="0"/>
              <a:t>secure</a:t>
            </a:r>
            <a:r>
              <a:rPr lang="en-GB" sz="3200" dirty="0"/>
              <a:t> it. This will create a </a:t>
            </a:r>
            <a:r>
              <a:rPr lang="en-GB" sz="3200" b="1" dirty="0"/>
              <a:t>pivot</a:t>
            </a:r>
            <a:r>
              <a:rPr lang="en-GB" sz="3200" dirty="0"/>
              <a:t> for the handle.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endParaRPr lang="en-GB" sz="2400" dirty="0"/>
          </a:p>
          <a:p>
            <a:pPr>
              <a:spcAft>
                <a:spcPts val="600"/>
              </a:spcAft>
            </a:pPr>
            <a:endParaRPr lang="en-GB" sz="29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6632EF9-DEB9-4824-B78B-D61DFB01D262}"/>
              </a:ext>
            </a:extLst>
          </p:cNvPr>
          <p:cNvGrpSpPr/>
          <p:nvPr/>
        </p:nvGrpSpPr>
        <p:grpSpPr>
          <a:xfrm>
            <a:off x="5030416" y="2691947"/>
            <a:ext cx="3886288" cy="1685470"/>
            <a:chOff x="4716016" y="2779899"/>
            <a:chExt cx="4617908" cy="211734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E473DD6-E8D3-4297-A19C-21CBD78E1A1C}"/>
                </a:ext>
              </a:extLst>
            </p:cNvPr>
            <p:cNvGrpSpPr/>
            <p:nvPr/>
          </p:nvGrpSpPr>
          <p:grpSpPr>
            <a:xfrm>
              <a:off x="4716016" y="2779899"/>
              <a:ext cx="4104456" cy="2117348"/>
              <a:chOff x="4936976" y="2414416"/>
              <a:chExt cx="4255588" cy="2555868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F9DA826-92E5-4139-9652-3121A4A46C30}"/>
                  </a:ext>
                </a:extLst>
              </p:cNvPr>
              <p:cNvSpPr/>
              <p:nvPr/>
            </p:nvSpPr>
            <p:spPr>
              <a:xfrm>
                <a:off x="4936976" y="3327872"/>
                <a:ext cx="3103599" cy="1633464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F85677EE-9671-493A-B2C0-28396675634B}"/>
                  </a:ext>
                </a:extLst>
              </p:cNvPr>
              <p:cNvCxnSpPr/>
              <p:nvPr/>
            </p:nvCxnSpPr>
            <p:spPr>
              <a:xfrm flipV="1">
                <a:off x="4936976" y="2420888"/>
                <a:ext cx="1147192" cy="90698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C4D5DFE9-A4CD-4D3C-9CF6-F06925534E76}"/>
                  </a:ext>
                </a:extLst>
              </p:cNvPr>
              <p:cNvCxnSpPr/>
              <p:nvPr/>
            </p:nvCxnSpPr>
            <p:spPr>
              <a:xfrm flipV="1">
                <a:off x="8045372" y="2427361"/>
                <a:ext cx="1147192" cy="90698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280B8771-D60A-4630-AE6D-0E7BE9E7CD1F}"/>
                  </a:ext>
                </a:extLst>
              </p:cNvPr>
              <p:cNvCxnSpPr/>
              <p:nvPr/>
            </p:nvCxnSpPr>
            <p:spPr>
              <a:xfrm>
                <a:off x="6084168" y="2420888"/>
                <a:ext cx="307778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2E6F1A6A-55FB-41B4-A5EA-809E75C75E0B}"/>
                  </a:ext>
                </a:extLst>
              </p:cNvPr>
              <p:cNvCxnSpPr/>
              <p:nvPr/>
            </p:nvCxnSpPr>
            <p:spPr>
              <a:xfrm flipV="1">
                <a:off x="8040575" y="4063300"/>
                <a:ext cx="1147192" cy="90698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F17C078B-3E97-4835-9C26-6542AB7D16A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186052" y="2414416"/>
                <a:ext cx="1715" cy="163647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</p:grp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EA29F5F-D8C1-43F1-BBC2-976D881EE0DC}"/>
                </a:ext>
              </a:extLst>
            </p:cNvPr>
            <p:cNvSpPr/>
            <p:nvPr/>
          </p:nvSpPr>
          <p:spPr>
            <a:xfrm>
              <a:off x="6025355" y="3973204"/>
              <a:ext cx="3308569" cy="49216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A894190-815B-42A0-A8DD-0DA0F60A8F52}"/>
                </a:ext>
              </a:extLst>
            </p:cNvPr>
            <p:cNvSpPr/>
            <p:nvPr/>
          </p:nvSpPr>
          <p:spPr>
            <a:xfrm rot="5400000">
              <a:off x="9012202" y="4101589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3486C0C-DD9B-49AC-8726-10315927C1FC}"/>
                </a:ext>
              </a:extLst>
            </p:cNvPr>
            <p:cNvSpPr/>
            <p:nvPr/>
          </p:nvSpPr>
          <p:spPr>
            <a:xfrm rot="5400000">
              <a:off x="6199969" y="4105220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E7D6EAF2-5F7E-4934-A8F8-01FFB46A3EB0}"/>
              </a:ext>
            </a:extLst>
          </p:cNvPr>
          <p:cNvSpPr/>
          <p:nvPr/>
        </p:nvSpPr>
        <p:spPr>
          <a:xfrm>
            <a:off x="8263859" y="3278314"/>
            <a:ext cx="159363" cy="19654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ED6BF5-3E04-4169-9A39-B15B18223F58}"/>
              </a:ext>
            </a:extLst>
          </p:cNvPr>
          <p:cNvSpPr txBox="1"/>
          <p:nvPr/>
        </p:nvSpPr>
        <p:spPr>
          <a:xfrm>
            <a:off x="5699742" y="3977208"/>
            <a:ext cx="1298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Hole 1</a:t>
            </a:r>
          </a:p>
        </p:txBody>
      </p:sp>
    </p:spTree>
    <p:extLst>
      <p:ext uri="{BB962C8B-B14F-4D97-AF65-F5344CB8AC3E}">
        <p14:creationId xmlns:p14="http://schemas.microsoft.com/office/powerpoint/2010/main" val="2628071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D5F7D4F-C388-41B2-8156-098AD28184B2}"/>
              </a:ext>
            </a:extLst>
          </p:cNvPr>
          <p:cNvSpPr txBox="1"/>
          <p:nvPr/>
        </p:nvSpPr>
        <p:spPr>
          <a:xfrm>
            <a:off x="124338" y="1250335"/>
            <a:ext cx="8768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Step 4 – Attaching the string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659E52-88F4-4644-A9FE-538537899714}"/>
              </a:ext>
            </a:extLst>
          </p:cNvPr>
          <p:cNvSpPr txBox="1"/>
          <p:nvPr/>
        </p:nvSpPr>
        <p:spPr>
          <a:xfrm>
            <a:off x="148983" y="1981264"/>
            <a:ext cx="4423017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r>
              <a:rPr lang="en-GB" sz="2800" dirty="0"/>
              <a:t>Cut an </a:t>
            </a:r>
            <a:r>
              <a:rPr lang="en-GB" sz="2800" b="1" dirty="0"/>
              <a:t>elastic band </a:t>
            </a:r>
            <a:r>
              <a:rPr lang="en-GB" sz="2800" dirty="0"/>
              <a:t>as shown to form a </a:t>
            </a:r>
            <a:r>
              <a:rPr lang="en-GB" sz="2800" b="1" dirty="0"/>
              <a:t>straight piece. 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r>
              <a:rPr lang="en-GB" sz="2800" dirty="0"/>
              <a:t>Tie </a:t>
            </a:r>
            <a:r>
              <a:rPr lang="en-GB" sz="2800" b="1" dirty="0"/>
              <a:t>one end </a:t>
            </a:r>
            <a:r>
              <a:rPr lang="en-GB" sz="2800" dirty="0"/>
              <a:t>of the </a:t>
            </a:r>
            <a:r>
              <a:rPr lang="en-GB" sz="2800" b="1" dirty="0"/>
              <a:t>elastic band</a:t>
            </a:r>
            <a:r>
              <a:rPr lang="en-GB" sz="2800" dirty="0"/>
              <a:t> to the </a:t>
            </a:r>
            <a:r>
              <a:rPr lang="en-GB" sz="2800" b="1" dirty="0"/>
              <a:t>free hole </a:t>
            </a:r>
            <a:r>
              <a:rPr lang="en-GB" sz="2800" dirty="0"/>
              <a:t>in the </a:t>
            </a:r>
            <a:r>
              <a:rPr lang="en-GB" sz="2800" b="1" dirty="0"/>
              <a:t>handle.</a:t>
            </a:r>
            <a:r>
              <a:rPr lang="en-GB" sz="2800" dirty="0"/>
              <a:t> Tie the </a:t>
            </a:r>
            <a:r>
              <a:rPr lang="en-GB" sz="2800" b="1" dirty="0"/>
              <a:t>other end </a:t>
            </a:r>
            <a:r>
              <a:rPr lang="en-GB" sz="2800" dirty="0"/>
              <a:t>to </a:t>
            </a:r>
            <a:r>
              <a:rPr lang="en-GB" sz="2800" b="1" dirty="0"/>
              <a:t>hole 2 </a:t>
            </a:r>
            <a:r>
              <a:rPr lang="en-GB" sz="2800" dirty="0"/>
              <a:t>in the </a:t>
            </a:r>
            <a:r>
              <a:rPr lang="en-GB" sz="2800" b="1" dirty="0"/>
              <a:t>box. </a:t>
            </a:r>
            <a:r>
              <a:rPr lang="en-GB" sz="2800" dirty="0"/>
              <a:t>Make sure the </a:t>
            </a:r>
            <a:r>
              <a:rPr lang="en-GB" sz="2800" b="1" dirty="0"/>
              <a:t>elastic band</a:t>
            </a:r>
            <a:r>
              <a:rPr lang="en-GB" sz="2800" dirty="0"/>
              <a:t> is </a:t>
            </a:r>
            <a:r>
              <a:rPr lang="en-GB" sz="2800" b="1" dirty="0"/>
              <a:t>tight.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endParaRPr lang="en-GB" sz="28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70DBD5D-1F13-4D4A-894D-701EAA1140C7}"/>
              </a:ext>
            </a:extLst>
          </p:cNvPr>
          <p:cNvGrpSpPr/>
          <p:nvPr/>
        </p:nvGrpSpPr>
        <p:grpSpPr>
          <a:xfrm>
            <a:off x="4813789" y="3955487"/>
            <a:ext cx="3886288" cy="1685470"/>
            <a:chOff x="4716016" y="2779899"/>
            <a:chExt cx="4617908" cy="211734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4EDAF88-5947-4F94-A2F0-FFFEC1870B0A}"/>
                </a:ext>
              </a:extLst>
            </p:cNvPr>
            <p:cNvGrpSpPr/>
            <p:nvPr/>
          </p:nvGrpSpPr>
          <p:grpSpPr>
            <a:xfrm>
              <a:off x="4716016" y="2779899"/>
              <a:ext cx="4104456" cy="2117348"/>
              <a:chOff x="4936976" y="2414416"/>
              <a:chExt cx="4255588" cy="2555868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8BA1704-B455-41E1-9368-D44CBFA7BD57}"/>
                  </a:ext>
                </a:extLst>
              </p:cNvPr>
              <p:cNvSpPr/>
              <p:nvPr/>
            </p:nvSpPr>
            <p:spPr>
              <a:xfrm>
                <a:off x="4936976" y="3327872"/>
                <a:ext cx="3103599" cy="1633464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3CC4630C-B0D6-48C4-84BE-12B77A0809C1}"/>
                  </a:ext>
                </a:extLst>
              </p:cNvPr>
              <p:cNvCxnSpPr/>
              <p:nvPr/>
            </p:nvCxnSpPr>
            <p:spPr>
              <a:xfrm flipV="1">
                <a:off x="4936976" y="2420888"/>
                <a:ext cx="1147192" cy="90698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0AEC15B1-FB15-49C0-B882-036626AEBD7A}"/>
                  </a:ext>
                </a:extLst>
              </p:cNvPr>
              <p:cNvCxnSpPr/>
              <p:nvPr/>
            </p:nvCxnSpPr>
            <p:spPr>
              <a:xfrm flipV="1">
                <a:off x="8045372" y="2427361"/>
                <a:ext cx="1147192" cy="90698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128FEEB9-C44C-49C4-9696-05A9244EC8E2}"/>
                  </a:ext>
                </a:extLst>
              </p:cNvPr>
              <p:cNvCxnSpPr/>
              <p:nvPr/>
            </p:nvCxnSpPr>
            <p:spPr>
              <a:xfrm>
                <a:off x="6084168" y="2420888"/>
                <a:ext cx="307778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FEF75150-4098-415C-A697-A8F250DE236F}"/>
                  </a:ext>
                </a:extLst>
              </p:cNvPr>
              <p:cNvCxnSpPr/>
              <p:nvPr/>
            </p:nvCxnSpPr>
            <p:spPr>
              <a:xfrm flipV="1">
                <a:off x="8040575" y="4063300"/>
                <a:ext cx="1147192" cy="90698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613A41C-B867-4F02-9172-C17C4B21F3D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186052" y="2414416"/>
                <a:ext cx="1715" cy="1636474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74BD7CD-A3FE-4CA3-B51A-2464923851BB}"/>
                </a:ext>
              </a:extLst>
            </p:cNvPr>
            <p:cNvSpPr/>
            <p:nvPr/>
          </p:nvSpPr>
          <p:spPr>
            <a:xfrm>
              <a:off x="6025355" y="3973204"/>
              <a:ext cx="3308569" cy="49216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0E07DC7-AD5E-48FF-AB40-6028077636AD}"/>
                </a:ext>
              </a:extLst>
            </p:cNvPr>
            <p:cNvSpPr/>
            <p:nvPr/>
          </p:nvSpPr>
          <p:spPr>
            <a:xfrm rot="5400000">
              <a:off x="9012202" y="4101589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E5C66B7-7AA2-4F23-9A74-95A9DE92818F}"/>
                </a:ext>
              </a:extLst>
            </p:cNvPr>
            <p:cNvSpPr/>
            <p:nvPr/>
          </p:nvSpPr>
          <p:spPr>
            <a:xfrm rot="5400000">
              <a:off x="6199969" y="4105220"/>
              <a:ext cx="216024" cy="21602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76474D61-9F07-47E5-9F40-B0AC96F2C995}"/>
              </a:ext>
            </a:extLst>
          </p:cNvPr>
          <p:cNvSpPr/>
          <p:nvPr/>
        </p:nvSpPr>
        <p:spPr>
          <a:xfrm>
            <a:off x="8047232" y="4541854"/>
            <a:ext cx="159363" cy="19654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9FAF9F5-E5DC-4892-9E70-D15264523B4C}"/>
              </a:ext>
            </a:extLst>
          </p:cNvPr>
          <p:cNvCxnSpPr>
            <a:cxnSpLocks/>
            <a:stCxn id="20" idx="7"/>
            <a:endCxn id="29" idx="0"/>
          </p:cNvCxnSpPr>
          <p:nvPr/>
        </p:nvCxnSpPr>
        <p:spPr>
          <a:xfrm flipH="1" flipV="1">
            <a:off x="8126914" y="4541854"/>
            <a:ext cx="457587" cy="612514"/>
          </a:xfrm>
          <a:prstGeom prst="line">
            <a:avLst/>
          </a:prstGeom>
          <a:ln w="57150"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1A4ADDFA-3CFF-4C42-BD68-3B65C4408125}"/>
              </a:ext>
            </a:extLst>
          </p:cNvPr>
          <p:cNvSpPr txBox="1"/>
          <p:nvPr/>
        </p:nvSpPr>
        <p:spPr>
          <a:xfrm>
            <a:off x="8201403" y="4124991"/>
            <a:ext cx="997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Hole 2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301B60CB-43B5-4303-AF0B-98F2F89D514D}"/>
              </a:ext>
            </a:extLst>
          </p:cNvPr>
          <p:cNvSpPr/>
          <p:nvPr/>
        </p:nvSpPr>
        <p:spPr>
          <a:xfrm>
            <a:off x="5159604" y="2184057"/>
            <a:ext cx="1512168" cy="1195079"/>
          </a:xfrm>
          <a:prstGeom prst="ellipse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B13C76A-181B-403E-9EB0-4036BCEFD36C}"/>
              </a:ext>
            </a:extLst>
          </p:cNvPr>
          <p:cNvCxnSpPr>
            <a:cxnSpLocks/>
          </p:cNvCxnSpPr>
          <p:nvPr/>
        </p:nvCxnSpPr>
        <p:spPr>
          <a:xfrm flipH="1">
            <a:off x="7037486" y="2784122"/>
            <a:ext cx="1886993" cy="0"/>
          </a:xfrm>
          <a:prstGeom prst="line">
            <a:avLst/>
          </a:prstGeom>
          <a:ln w="57150"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4CA4765-3242-417E-8A12-CA3E3659F0D4}"/>
              </a:ext>
            </a:extLst>
          </p:cNvPr>
          <p:cNvCxnSpPr>
            <a:cxnSpLocks/>
            <a:endCxn id="2" idx="4"/>
          </p:cNvCxnSpPr>
          <p:nvPr/>
        </p:nvCxnSpPr>
        <p:spPr>
          <a:xfrm flipH="1">
            <a:off x="5915688" y="3379136"/>
            <a:ext cx="1032576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3015BAFE-B83A-42C2-9FD6-AE6EF3723D0C}"/>
              </a:ext>
            </a:extLst>
          </p:cNvPr>
          <p:cNvSpPr txBox="1"/>
          <p:nvPr/>
        </p:nvSpPr>
        <p:spPr>
          <a:xfrm>
            <a:off x="6737269" y="3127379"/>
            <a:ext cx="1775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Cut here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17AD518-EBF9-47DE-86B9-60C96AF9718A}"/>
              </a:ext>
            </a:extLst>
          </p:cNvPr>
          <p:cNvSpPr txBox="1"/>
          <p:nvPr/>
        </p:nvSpPr>
        <p:spPr>
          <a:xfrm>
            <a:off x="7024469" y="2215402"/>
            <a:ext cx="1942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Straight piece</a:t>
            </a:r>
          </a:p>
        </p:txBody>
      </p:sp>
    </p:spTree>
    <p:extLst>
      <p:ext uri="{BB962C8B-B14F-4D97-AF65-F5344CB8AC3E}">
        <p14:creationId xmlns:p14="http://schemas.microsoft.com/office/powerpoint/2010/main" val="1134429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D5F7D4F-C388-41B2-8156-098AD28184B2}"/>
              </a:ext>
            </a:extLst>
          </p:cNvPr>
          <p:cNvSpPr txBox="1"/>
          <p:nvPr/>
        </p:nvSpPr>
        <p:spPr>
          <a:xfrm>
            <a:off x="124338" y="1153089"/>
            <a:ext cx="8768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Step 5 – Testing the instrument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659E52-88F4-4644-A9FE-538537899714}"/>
              </a:ext>
            </a:extLst>
          </p:cNvPr>
          <p:cNvSpPr txBox="1"/>
          <p:nvPr/>
        </p:nvSpPr>
        <p:spPr>
          <a:xfrm>
            <a:off x="33568" y="1772816"/>
            <a:ext cx="4869228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r>
              <a:rPr lang="en-GB" sz="2400" dirty="0"/>
              <a:t>Pluck the </a:t>
            </a:r>
            <a:r>
              <a:rPr lang="en-GB" sz="2400" b="1" dirty="0"/>
              <a:t>elastic band</a:t>
            </a:r>
            <a:r>
              <a:rPr lang="en-GB" sz="2400" dirty="0"/>
              <a:t>. Write down the </a:t>
            </a:r>
            <a:r>
              <a:rPr lang="en-GB" sz="2400" b="1" dirty="0"/>
              <a:t>pitch</a:t>
            </a:r>
            <a:r>
              <a:rPr lang="en-GB" sz="2400" dirty="0"/>
              <a:t> of the </a:t>
            </a:r>
            <a:r>
              <a:rPr lang="en-GB" sz="2400" b="1" dirty="0"/>
              <a:t>note</a:t>
            </a:r>
            <a:r>
              <a:rPr lang="en-GB" sz="2400" dirty="0"/>
              <a:t> that you hear. Is it </a:t>
            </a:r>
            <a:r>
              <a:rPr lang="en-GB" sz="2400" b="1" dirty="0"/>
              <a:t>high</a:t>
            </a:r>
            <a:r>
              <a:rPr lang="en-GB" sz="2400" dirty="0"/>
              <a:t> or </a:t>
            </a:r>
            <a:r>
              <a:rPr lang="en-GB" sz="2400" b="1" dirty="0"/>
              <a:t>low?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r>
              <a:rPr lang="en-GB" sz="2400" dirty="0"/>
              <a:t>Move the </a:t>
            </a:r>
            <a:r>
              <a:rPr lang="en-GB" sz="2400" b="1" dirty="0"/>
              <a:t>handle upwards </a:t>
            </a:r>
            <a:r>
              <a:rPr lang="en-GB" sz="2400" dirty="0"/>
              <a:t>so that the </a:t>
            </a:r>
            <a:r>
              <a:rPr lang="en-GB" sz="2400" b="1" dirty="0"/>
              <a:t>elastic band </a:t>
            </a:r>
            <a:r>
              <a:rPr lang="en-GB" sz="2400" dirty="0"/>
              <a:t>begins to </a:t>
            </a:r>
            <a:r>
              <a:rPr lang="en-GB" sz="2400" b="1" dirty="0"/>
              <a:t>stretch</a:t>
            </a:r>
            <a:r>
              <a:rPr lang="en-GB" sz="2400" dirty="0"/>
              <a:t> and repeat </a:t>
            </a:r>
            <a:r>
              <a:rPr lang="en-GB" sz="2400" b="1" dirty="0"/>
              <a:t>step 1.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r>
              <a:rPr lang="en-GB" sz="2400" dirty="0"/>
              <a:t>Keep moving the </a:t>
            </a:r>
            <a:r>
              <a:rPr lang="en-GB" sz="2400" b="1" dirty="0"/>
              <a:t>handle upwards </a:t>
            </a:r>
            <a:r>
              <a:rPr lang="en-GB" sz="2400" dirty="0"/>
              <a:t>and repeating </a:t>
            </a:r>
            <a:r>
              <a:rPr lang="en-GB" sz="2400" b="1" dirty="0"/>
              <a:t>step 1.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arenR"/>
            </a:pPr>
            <a:r>
              <a:rPr lang="en-GB" sz="2400" dirty="0"/>
              <a:t>What happens to the </a:t>
            </a:r>
            <a:r>
              <a:rPr lang="en-GB" sz="2400" b="1" dirty="0"/>
              <a:t>pitch</a:t>
            </a:r>
            <a:r>
              <a:rPr lang="en-GB" sz="2400" dirty="0"/>
              <a:t> of the </a:t>
            </a:r>
            <a:r>
              <a:rPr lang="en-GB" sz="2400" b="1" dirty="0"/>
              <a:t>notes </a:t>
            </a:r>
            <a:r>
              <a:rPr lang="en-GB" sz="2400" dirty="0"/>
              <a:t>produced as the </a:t>
            </a:r>
            <a:r>
              <a:rPr lang="en-GB" sz="2400" b="1" dirty="0"/>
              <a:t>handle</a:t>
            </a:r>
            <a:r>
              <a:rPr lang="en-GB" sz="2400" dirty="0"/>
              <a:t> is </a:t>
            </a:r>
            <a:r>
              <a:rPr lang="en-GB" sz="2400" b="1" dirty="0"/>
              <a:t>raised. Why</a:t>
            </a:r>
            <a:r>
              <a:rPr lang="en-GB" sz="2400" dirty="0"/>
              <a:t> is this happening?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4EDAF88-5947-4F94-A2F0-FFFEC1870B0A}"/>
              </a:ext>
            </a:extLst>
          </p:cNvPr>
          <p:cNvGrpSpPr/>
          <p:nvPr/>
        </p:nvGrpSpPr>
        <p:grpSpPr>
          <a:xfrm>
            <a:off x="5006192" y="1940244"/>
            <a:ext cx="3454183" cy="1685470"/>
            <a:chOff x="4936976" y="2414416"/>
            <a:chExt cx="4255588" cy="2555868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8BA1704-B455-41E1-9368-D44CBFA7BD57}"/>
                </a:ext>
              </a:extLst>
            </p:cNvPr>
            <p:cNvSpPr/>
            <p:nvPr/>
          </p:nvSpPr>
          <p:spPr>
            <a:xfrm>
              <a:off x="4936976" y="3327872"/>
              <a:ext cx="3103599" cy="163346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CC4630C-B0D6-48C4-84BE-12B77A0809C1}"/>
                </a:ext>
              </a:extLst>
            </p:cNvPr>
            <p:cNvCxnSpPr/>
            <p:nvPr/>
          </p:nvCxnSpPr>
          <p:spPr>
            <a:xfrm flipV="1">
              <a:off x="4936976" y="2420888"/>
              <a:ext cx="1147192" cy="906984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AEC15B1-FB15-49C0-B882-036626AEBD7A}"/>
                </a:ext>
              </a:extLst>
            </p:cNvPr>
            <p:cNvCxnSpPr/>
            <p:nvPr/>
          </p:nvCxnSpPr>
          <p:spPr>
            <a:xfrm flipV="1">
              <a:off x="8045372" y="2427361"/>
              <a:ext cx="1147192" cy="906984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28FEEB9-C44C-49C4-9696-05A9244EC8E2}"/>
                </a:ext>
              </a:extLst>
            </p:cNvPr>
            <p:cNvCxnSpPr/>
            <p:nvPr/>
          </p:nvCxnSpPr>
          <p:spPr>
            <a:xfrm>
              <a:off x="6084168" y="2420888"/>
              <a:ext cx="307778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EF75150-4098-415C-A697-A8F250DE236F}"/>
                </a:ext>
              </a:extLst>
            </p:cNvPr>
            <p:cNvCxnSpPr/>
            <p:nvPr/>
          </p:nvCxnSpPr>
          <p:spPr>
            <a:xfrm flipV="1">
              <a:off x="8040575" y="4063300"/>
              <a:ext cx="1147192" cy="906984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613A41C-B867-4F02-9172-C17C4B21F3D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186052" y="2414416"/>
              <a:ext cx="1715" cy="1636474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76474D61-9F07-47E5-9F40-B0AC96F2C995}"/>
              </a:ext>
            </a:extLst>
          </p:cNvPr>
          <p:cNvSpPr/>
          <p:nvPr/>
        </p:nvSpPr>
        <p:spPr>
          <a:xfrm>
            <a:off x="8239635" y="2526611"/>
            <a:ext cx="159363" cy="19654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9FAF9F5-E5DC-4892-9E70-D15264523B4C}"/>
              </a:ext>
            </a:extLst>
          </p:cNvPr>
          <p:cNvCxnSpPr>
            <a:cxnSpLocks/>
          </p:cNvCxnSpPr>
          <p:nvPr/>
        </p:nvCxnSpPr>
        <p:spPr>
          <a:xfrm flipH="1" flipV="1">
            <a:off x="8315165" y="2607861"/>
            <a:ext cx="457587" cy="612514"/>
          </a:xfrm>
          <a:prstGeom prst="line">
            <a:avLst/>
          </a:prstGeom>
          <a:ln w="57150"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9A80815-63A3-4D65-99D9-C272771F8373}"/>
              </a:ext>
            </a:extLst>
          </p:cNvPr>
          <p:cNvGrpSpPr/>
          <p:nvPr/>
        </p:nvGrpSpPr>
        <p:grpSpPr>
          <a:xfrm>
            <a:off x="4922359" y="4323882"/>
            <a:ext cx="3454183" cy="1685470"/>
            <a:chOff x="4936976" y="2414416"/>
            <a:chExt cx="4255588" cy="2555868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C16225D-8A8D-463A-ACFA-21F334552560}"/>
                </a:ext>
              </a:extLst>
            </p:cNvPr>
            <p:cNvSpPr/>
            <p:nvPr/>
          </p:nvSpPr>
          <p:spPr>
            <a:xfrm>
              <a:off x="4936976" y="3327872"/>
              <a:ext cx="3103599" cy="163346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1529B868-9285-4FC8-ABB1-760D964EB910}"/>
                </a:ext>
              </a:extLst>
            </p:cNvPr>
            <p:cNvCxnSpPr/>
            <p:nvPr/>
          </p:nvCxnSpPr>
          <p:spPr>
            <a:xfrm flipV="1">
              <a:off x="4936976" y="2420888"/>
              <a:ext cx="1147192" cy="906984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85E24BA-F68D-48DD-ACC2-D803758BB9CB}"/>
                </a:ext>
              </a:extLst>
            </p:cNvPr>
            <p:cNvCxnSpPr/>
            <p:nvPr/>
          </p:nvCxnSpPr>
          <p:spPr>
            <a:xfrm flipV="1">
              <a:off x="8045372" y="2427361"/>
              <a:ext cx="1147192" cy="906984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4A9CA76-F64B-47FC-872B-D38169E88BA4}"/>
                </a:ext>
              </a:extLst>
            </p:cNvPr>
            <p:cNvCxnSpPr/>
            <p:nvPr/>
          </p:nvCxnSpPr>
          <p:spPr>
            <a:xfrm>
              <a:off x="6084168" y="2420888"/>
              <a:ext cx="307778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CC10F0D0-DB47-482E-ADE6-78231B60D020}"/>
                </a:ext>
              </a:extLst>
            </p:cNvPr>
            <p:cNvCxnSpPr/>
            <p:nvPr/>
          </p:nvCxnSpPr>
          <p:spPr>
            <a:xfrm flipV="1">
              <a:off x="8040575" y="4063300"/>
              <a:ext cx="1147192" cy="906984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2E832EB5-02B3-49F6-B94E-9C5EC9B695E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186052" y="2414416"/>
              <a:ext cx="1715" cy="1636474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44" name="Oval 43">
            <a:extLst>
              <a:ext uri="{FF2B5EF4-FFF2-40B4-BE49-F238E27FC236}">
                <a16:creationId xmlns:a16="http://schemas.microsoft.com/office/drawing/2014/main" id="{3248EC77-9896-43B6-A23A-90295D49624D}"/>
              </a:ext>
            </a:extLst>
          </p:cNvPr>
          <p:cNvSpPr/>
          <p:nvPr/>
        </p:nvSpPr>
        <p:spPr>
          <a:xfrm>
            <a:off x="8155802" y="4910249"/>
            <a:ext cx="159363" cy="19654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4B179F1-5F7C-4634-8379-888F2E97361D}"/>
              </a:ext>
            </a:extLst>
          </p:cNvPr>
          <p:cNvCxnSpPr>
            <a:cxnSpLocks/>
            <a:endCxn id="32" idx="2"/>
          </p:cNvCxnSpPr>
          <p:nvPr/>
        </p:nvCxnSpPr>
        <p:spPr>
          <a:xfrm flipH="1" flipV="1">
            <a:off x="7979614" y="3664061"/>
            <a:ext cx="273990" cy="1274972"/>
          </a:xfrm>
          <a:prstGeom prst="line">
            <a:avLst/>
          </a:prstGeom>
          <a:ln w="38100"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4E604CA-0E25-4D07-96A1-F47C53C20B74}"/>
              </a:ext>
            </a:extLst>
          </p:cNvPr>
          <p:cNvCxnSpPr/>
          <p:nvPr/>
        </p:nvCxnSpPr>
        <p:spPr>
          <a:xfrm flipH="1" flipV="1">
            <a:off x="8758893" y="3683839"/>
            <a:ext cx="9144" cy="1422951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C74BD7CD-A3FE-4CA3-B51A-2464923851BB}"/>
              </a:ext>
            </a:extLst>
          </p:cNvPr>
          <p:cNvSpPr/>
          <p:nvPr/>
        </p:nvSpPr>
        <p:spPr>
          <a:xfrm>
            <a:off x="6108091" y="2882509"/>
            <a:ext cx="2784389" cy="3917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ADFA7D1-F974-4CC3-86F2-9B038321BDCB}"/>
              </a:ext>
            </a:extLst>
          </p:cNvPr>
          <p:cNvCxnSpPr>
            <a:cxnSpLocks/>
          </p:cNvCxnSpPr>
          <p:nvPr/>
        </p:nvCxnSpPr>
        <p:spPr>
          <a:xfrm flipH="1" flipV="1">
            <a:off x="8660224" y="3019419"/>
            <a:ext cx="94906" cy="123951"/>
          </a:xfrm>
          <a:prstGeom prst="line">
            <a:avLst/>
          </a:prstGeom>
          <a:ln w="57150"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CA465A5F-3910-43BD-8210-6EF490308E65}"/>
              </a:ext>
            </a:extLst>
          </p:cNvPr>
          <p:cNvSpPr/>
          <p:nvPr/>
        </p:nvSpPr>
        <p:spPr>
          <a:xfrm rot="18872840">
            <a:off x="5717137" y="4418299"/>
            <a:ext cx="2784389" cy="3917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E5C66B7-7AA2-4F23-9A74-95A9DE92818F}"/>
              </a:ext>
            </a:extLst>
          </p:cNvPr>
          <p:cNvSpPr/>
          <p:nvPr/>
        </p:nvSpPr>
        <p:spPr>
          <a:xfrm rot="5400000">
            <a:off x="6259960" y="2990319"/>
            <a:ext cx="171961" cy="18179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7C1209A-76A8-4B19-92A8-C2FD0116171B}"/>
              </a:ext>
            </a:extLst>
          </p:cNvPr>
          <p:cNvSpPr/>
          <p:nvPr/>
        </p:nvSpPr>
        <p:spPr>
          <a:xfrm rot="5400000">
            <a:off x="6176127" y="5373957"/>
            <a:ext cx="171961" cy="18179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D7687E3-2FF1-4DC1-8262-8660B24805D6}"/>
              </a:ext>
            </a:extLst>
          </p:cNvPr>
          <p:cNvCxnSpPr>
            <a:cxnSpLocks/>
            <a:endCxn id="32" idx="2"/>
          </p:cNvCxnSpPr>
          <p:nvPr/>
        </p:nvCxnSpPr>
        <p:spPr>
          <a:xfrm flipH="1" flipV="1">
            <a:off x="7979614" y="3664061"/>
            <a:ext cx="35624" cy="167482"/>
          </a:xfrm>
          <a:prstGeom prst="line">
            <a:avLst/>
          </a:prstGeom>
          <a:ln w="38100"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56526181-0926-406B-B872-A10151231458}"/>
              </a:ext>
            </a:extLst>
          </p:cNvPr>
          <p:cNvSpPr/>
          <p:nvPr/>
        </p:nvSpPr>
        <p:spPr>
          <a:xfrm rot="5400000">
            <a:off x="7893634" y="3659142"/>
            <a:ext cx="171961" cy="181799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0E07DC7-AD5E-48FF-AB40-6028077636AD}"/>
              </a:ext>
            </a:extLst>
          </p:cNvPr>
          <p:cNvSpPr/>
          <p:nvPr/>
        </p:nvSpPr>
        <p:spPr>
          <a:xfrm rot="5400000">
            <a:off x="8618733" y="2991531"/>
            <a:ext cx="171961" cy="181799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254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D5F7D4F-C388-41B2-8156-098AD28184B2}"/>
              </a:ext>
            </a:extLst>
          </p:cNvPr>
          <p:cNvSpPr txBox="1"/>
          <p:nvPr/>
        </p:nvSpPr>
        <p:spPr>
          <a:xfrm>
            <a:off x="124338" y="1250335"/>
            <a:ext cx="8768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Example made by a student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0CF8165-4ADA-46FE-AA8A-8420850638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562" t="43699" r="19288" b="25851"/>
          <a:stretch/>
        </p:blipFill>
        <p:spPr>
          <a:xfrm>
            <a:off x="5462410" y="2287918"/>
            <a:ext cx="3240360" cy="111869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FCA4AAD-A2CA-4EB5-A984-3F3A7BF0429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538" r="4325"/>
          <a:stretch/>
        </p:blipFill>
        <p:spPr>
          <a:xfrm>
            <a:off x="539552" y="2060848"/>
            <a:ext cx="4668728" cy="380040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47B6F27-52F0-4468-A291-C7E41E7B57A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4562" t="14534" r="3538" b="14534"/>
          <a:stretch/>
        </p:blipFill>
        <p:spPr>
          <a:xfrm>
            <a:off x="5456657" y="3573016"/>
            <a:ext cx="3246113" cy="210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37719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resentation testing vehicl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5953</TotalTime>
  <Words>517</Words>
  <Application>Microsoft Office PowerPoint</Application>
  <PresentationFormat>On-screen Show (4:3)</PresentationFormat>
  <Paragraphs>41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Custom Design</vt:lpstr>
      <vt:lpstr>Presentation testing vehicles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Investigating electricity</dc:title>
  <dc:creator>Attainment in Education</dc:creator>
  <cp:lastModifiedBy>Paul Anderson</cp:lastModifiedBy>
  <cp:revision>310</cp:revision>
  <dcterms:created xsi:type="dcterms:W3CDTF">2012-08-07T14:34:21Z</dcterms:created>
  <dcterms:modified xsi:type="dcterms:W3CDTF">2018-10-14T22:19:43Z</dcterms:modified>
</cp:coreProperties>
</file>