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9" r:id="rId2"/>
    <p:sldId id="260" r:id="rId3"/>
    <p:sldId id="278" r:id="rId4"/>
    <p:sldId id="264" r:id="rId5"/>
    <p:sldId id="279" r:id="rId6"/>
    <p:sldId id="280" r:id="rId7"/>
    <p:sldId id="281" r:id="rId8"/>
    <p:sldId id="28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90980" autoAdjust="0"/>
  </p:normalViewPr>
  <p:slideViewPr>
    <p:cSldViewPr snapToGrid="0" snapToObjects="1">
      <p:cViewPr varScale="1">
        <p:scale>
          <a:sx n="78" d="100"/>
          <a:sy n="78" d="100"/>
        </p:scale>
        <p:origin x="1594"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3</a:t>
            </a:fld>
            <a:endParaRPr lang="en-GB"/>
          </a:p>
        </p:txBody>
      </p:sp>
    </p:spTree>
    <p:extLst>
      <p:ext uri="{BB962C8B-B14F-4D97-AF65-F5344CB8AC3E}">
        <p14:creationId xmlns:p14="http://schemas.microsoft.com/office/powerpoint/2010/main" val="2313486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spcBef>
                <a:spcPts val="0"/>
              </a:spcBef>
              <a:buNone/>
              <a:defRPr/>
            </a:pPr>
            <a:r>
              <a:rPr lang="en-GB" dirty="0"/>
              <a:t>Source of escape velocity value https://www.britannica.com/science/escape-velocity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Learners could be asked to think of something really fast and work out whether it is faster or slower than escape velocity.</a:t>
            </a:r>
          </a:p>
          <a:p>
            <a:pPr marL="0" indent="0">
              <a:lnSpc>
                <a:spcPct val="100000"/>
              </a:lnSpc>
              <a:spcBef>
                <a:spcPts val="0"/>
              </a:spcBef>
              <a:buNone/>
              <a:defRPr/>
            </a:pPr>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3540837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2593376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https://www.nasa.gov/audience/forstudents/5-8/features/nasa-knows/what-was-the-saturn-v-58.html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https://www.spacex.com/vehicles/falcon-heavy/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a:p>
        </p:txBody>
      </p:sp>
    </p:spTree>
    <p:extLst>
      <p:ext uri="{BB962C8B-B14F-4D97-AF65-F5344CB8AC3E}">
        <p14:creationId xmlns:p14="http://schemas.microsoft.com/office/powerpoint/2010/main" val="4146840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a:p>
        </p:txBody>
      </p:sp>
    </p:spTree>
    <p:extLst>
      <p:ext uri="{BB962C8B-B14F-4D97-AF65-F5344CB8AC3E}">
        <p14:creationId xmlns:p14="http://schemas.microsoft.com/office/powerpoint/2010/main" val="1818064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314960" y="5444253"/>
            <a:ext cx="8554720" cy="5313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Calculating the amount of energy needed to launch a rocket</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dirty="0">
                <a:solidFill>
                  <a:srgbClr val="201F1E"/>
                </a:solidFill>
                <a:latin typeface="Arial" panose="020B0604020202020204" pitchFamily="34" charset="0"/>
                <a:cs typeface="Arial" panose="020B0604020202020204" pitchFamily="34" charset="0"/>
              </a:rPr>
              <a:t>Flying high!</a:t>
            </a:r>
            <a:endParaRPr lang="en-GB" sz="4800" b="1" dirty="0">
              <a:latin typeface="Arial" panose="020B0604020202020204" pitchFamily="34" charset="0"/>
              <a:cs typeface="Arial" panose="020B0604020202020204" pitchFamily="34" charset="0"/>
            </a:endParaRPr>
          </a:p>
        </p:txBody>
      </p:sp>
      <p:pic>
        <p:nvPicPr>
          <p:cNvPr id="1026" name="Picture 2" descr="Rocket Launch, Spacex, Lift-Off, Launch, Flames">
            <a:extLst>
              <a:ext uri="{FF2B5EF4-FFF2-40B4-BE49-F238E27FC236}">
                <a16:creationId xmlns:a16="http://schemas.microsoft.com/office/drawing/2014/main" id="{279EB713-BDFA-9B45-E18B-D6D390815C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163" y="2112190"/>
            <a:ext cx="4673600" cy="3115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606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7026411" cy="680519"/>
          </a:xfrm>
        </p:spPr>
        <p:txBody>
          <a:bodyPr>
            <a:normAutofit/>
          </a:bodyPr>
          <a:lstStyle/>
          <a:p>
            <a:r>
              <a:rPr lang="en-GB" sz="3600" b="1" dirty="0">
                <a:latin typeface="Arial" panose="020B0604020202020204" pitchFamily="34" charset="0"/>
                <a:cs typeface="Arial" panose="020B0604020202020204" pitchFamily="34" charset="0"/>
              </a:rPr>
              <a:t>Context – blast off!</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8" y="2236579"/>
            <a:ext cx="6332322" cy="3139321"/>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Rockets carry satellites, people and supplies into space</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It takes a lot of energy to get a rocket from the ground into space</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amount of energy increases as the weight of the rocket gets heavier</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5" name="Picture 2">
            <a:extLst>
              <a:ext uri="{FF2B5EF4-FFF2-40B4-BE49-F238E27FC236}">
                <a16:creationId xmlns:a16="http://schemas.microsoft.com/office/drawing/2014/main" id="{E315AA9D-469D-0DCB-E2B5-5C452A8625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4494" y="1946900"/>
            <a:ext cx="1957388"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7078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162" y="983965"/>
            <a:ext cx="7886700" cy="902842"/>
          </a:xfrm>
        </p:spPr>
        <p:txBody>
          <a:bodyPr>
            <a:normAutofit/>
          </a:bodyPr>
          <a:lstStyle/>
          <a:p>
            <a:r>
              <a:rPr lang="en-GB" sz="3600" b="1" dirty="0">
                <a:latin typeface="Arial" panose="020B0604020202020204" pitchFamily="34" charset="0"/>
                <a:cs typeface="Arial" panose="020B0604020202020204" pitchFamily="34" charset="0"/>
              </a:rPr>
              <a:t>What is escape velocity?</a:t>
            </a:r>
            <a:endParaRPr lang="en-GB" sz="3600" dirty="0"/>
          </a:p>
        </p:txBody>
      </p:sp>
      <p:sp>
        <p:nvSpPr>
          <p:cNvPr id="3" name="Content Placeholder 2"/>
          <p:cNvSpPr>
            <a:spLocks noGrp="1"/>
          </p:cNvSpPr>
          <p:nvPr>
            <p:ph idx="1"/>
          </p:nvPr>
        </p:nvSpPr>
        <p:spPr>
          <a:xfrm>
            <a:off x="153162" y="1719390"/>
            <a:ext cx="6229350" cy="4215066"/>
          </a:xfrm>
        </p:spPr>
        <p:txBody>
          <a:bodyPr>
            <a:normAutofit/>
          </a:bodyPr>
          <a:lstStyle/>
          <a:p>
            <a:r>
              <a:rPr lang="en-GB" sz="2400" dirty="0"/>
              <a:t>Scientists have known for over 200 years that anything that goes fast enough straight up can ‘escape’ the earth and fly into space.</a:t>
            </a:r>
          </a:p>
          <a:p>
            <a:r>
              <a:rPr lang="en-GB" sz="2400" dirty="0"/>
              <a:t>This rate of movement is called the ‘escape velocity’.</a:t>
            </a:r>
          </a:p>
          <a:p>
            <a:r>
              <a:rPr lang="en-GB" sz="2400" dirty="0"/>
              <a:t>They knew this because the maths said so. Sir Isaac Newton proved it but some still didn’t believe it.</a:t>
            </a:r>
          </a:p>
          <a:p>
            <a:r>
              <a:rPr lang="en-GB" sz="2400" dirty="0"/>
              <a:t>It wasn’t until the launch of the first satellite into space in 1957 that it was really used for real.</a:t>
            </a:r>
          </a:p>
        </p:txBody>
      </p:sp>
      <p:grpSp>
        <p:nvGrpSpPr>
          <p:cNvPr id="6" name="Group 5"/>
          <p:cNvGrpSpPr/>
          <p:nvPr/>
        </p:nvGrpSpPr>
        <p:grpSpPr>
          <a:xfrm>
            <a:off x="6098925" y="1719390"/>
            <a:ext cx="2891913" cy="4020782"/>
            <a:chOff x="6252087" y="1151382"/>
            <a:chExt cx="2891913" cy="4020782"/>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2087" y="1151382"/>
              <a:ext cx="2891913" cy="3082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885432" y="4248834"/>
              <a:ext cx="1800749" cy="923330"/>
            </a:xfrm>
            <a:prstGeom prst="rect">
              <a:avLst/>
            </a:prstGeom>
            <a:noFill/>
          </p:spPr>
          <p:txBody>
            <a:bodyPr wrap="none" rtlCol="0">
              <a:spAutoFit/>
            </a:bodyPr>
            <a:lstStyle/>
            <a:p>
              <a:pPr algn="ctr"/>
              <a:r>
                <a:rPr lang="en-GB" dirty="0"/>
                <a:t>Sir Isaac Newton.</a:t>
              </a:r>
            </a:p>
            <a:p>
              <a:pPr algn="ctr"/>
              <a:r>
                <a:rPr lang="en-GB" dirty="0"/>
                <a:t>1643-1727</a:t>
              </a:r>
            </a:p>
            <a:p>
              <a:pPr algn="ctr"/>
              <a:r>
                <a:rPr lang="en-GB" dirty="0"/>
                <a:t>(Great Hair)</a:t>
              </a:r>
            </a:p>
          </p:txBody>
        </p:sp>
      </p:grpSp>
    </p:spTree>
    <p:extLst>
      <p:ext uri="{BB962C8B-B14F-4D97-AF65-F5344CB8AC3E}">
        <p14:creationId xmlns:p14="http://schemas.microsoft.com/office/powerpoint/2010/main" val="2332138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48929"/>
            <a:ext cx="7520581" cy="680519"/>
          </a:xfrm>
        </p:spPr>
        <p:txBody>
          <a:bodyPr>
            <a:normAutofit/>
          </a:bodyPr>
          <a:lstStyle/>
          <a:p>
            <a:r>
              <a:rPr lang="en-GB" sz="3600" b="1" dirty="0">
                <a:latin typeface="Arial" panose="020B0604020202020204" pitchFamily="34" charset="0"/>
                <a:cs typeface="Arial" panose="020B0604020202020204" pitchFamily="34" charset="0"/>
              </a:rPr>
              <a:t>Escape velocity</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8" y="1851871"/>
            <a:ext cx="8201762"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At the Earth’s surface, if atmospheric resistance is disregarded, escape velocity = 11.2 km/s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That is equivalent to 40,320 km/h or 25,053 miles per hour!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For comparison, the speed of sound is just 1225 km/h – so escape velocity is 32.9 x the speed of sound!</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At the surface of the moon the escape velocity is approximately 2.4 km/s</a:t>
            </a:r>
          </a:p>
        </p:txBody>
      </p:sp>
    </p:spTree>
    <p:extLst>
      <p:ext uri="{BB962C8B-B14F-4D97-AF65-F5344CB8AC3E}">
        <p14:creationId xmlns:p14="http://schemas.microsoft.com/office/powerpoint/2010/main" val="2910977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087357"/>
            <a:ext cx="7520581" cy="680519"/>
          </a:xfrm>
        </p:spPr>
        <p:txBody>
          <a:bodyPr>
            <a:normAutofit/>
          </a:bodyPr>
          <a:lstStyle/>
          <a:p>
            <a:r>
              <a:rPr lang="en-GB" sz="3600" b="1" dirty="0">
                <a:latin typeface="Arial" panose="020B0604020202020204" pitchFamily="34" charset="0"/>
                <a:cs typeface="Arial" panose="020B0604020202020204" pitchFamily="34" charset="0"/>
              </a:rPr>
              <a:t>Energy formula</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5" y="1738883"/>
            <a:ext cx="8506563" cy="830997"/>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To calculate the amount of energy needed for something to reach escape velocity we can use the formula:</a:t>
            </a:r>
          </a:p>
        </p:txBody>
      </p:sp>
      <p:sp>
        <p:nvSpPr>
          <p:cNvPr id="12" name="Rectangle 11">
            <a:extLst>
              <a:ext uri="{FF2B5EF4-FFF2-40B4-BE49-F238E27FC236}">
                <a16:creationId xmlns:a16="http://schemas.microsoft.com/office/drawing/2014/main" id="{23DC24F0-2E8F-F10C-DD90-1D92F6F0911D}"/>
              </a:ext>
            </a:extLst>
          </p:cNvPr>
          <p:cNvSpPr/>
          <p:nvPr/>
        </p:nvSpPr>
        <p:spPr>
          <a:xfrm>
            <a:off x="2590287" y="3290966"/>
            <a:ext cx="346120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E = ½ mv</a:t>
            </a:r>
            <a:r>
              <a:rPr lang="en-US" sz="5400" b="1" cap="none" spc="0" baseline="30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anose="020B0604020202020204" pitchFamily="34" charset="0"/>
                <a:cs typeface="Arial" panose="020B0604020202020204" pitchFamily="34" charset="0"/>
              </a:rPr>
              <a:t>2</a:t>
            </a:r>
          </a:p>
        </p:txBody>
      </p:sp>
      <p:sp>
        <p:nvSpPr>
          <p:cNvPr id="13" name="Oval Callout 5">
            <a:extLst>
              <a:ext uri="{FF2B5EF4-FFF2-40B4-BE49-F238E27FC236}">
                <a16:creationId xmlns:a16="http://schemas.microsoft.com/office/drawing/2014/main" id="{02041BFB-6ED2-448A-C772-6A146817F7E3}"/>
              </a:ext>
            </a:extLst>
          </p:cNvPr>
          <p:cNvSpPr/>
          <p:nvPr/>
        </p:nvSpPr>
        <p:spPr>
          <a:xfrm>
            <a:off x="6920662" y="3723387"/>
            <a:ext cx="1964116" cy="799042"/>
          </a:xfrm>
          <a:prstGeom prst="wedgeEllipseCallout">
            <a:avLst>
              <a:gd name="adj1" fmla="val -116183"/>
              <a:gd name="adj2" fmla="val -14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Arial" panose="020B0604020202020204" pitchFamily="34" charset="0"/>
                <a:cs typeface="Arial" panose="020B0604020202020204" pitchFamily="34" charset="0"/>
              </a:rPr>
              <a:t>Velocity</a:t>
            </a:r>
          </a:p>
        </p:txBody>
      </p:sp>
      <p:sp>
        <p:nvSpPr>
          <p:cNvPr id="14" name="Oval Callout 6">
            <a:extLst>
              <a:ext uri="{FF2B5EF4-FFF2-40B4-BE49-F238E27FC236}">
                <a16:creationId xmlns:a16="http://schemas.microsoft.com/office/drawing/2014/main" id="{1A44D550-6E97-FAA3-463B-E40B49823112}"/>
              </a:ext>
            </a:extLst>
          </p:cNvPr>
          <p:cNvSpPr/>
          <p:nvPr/>
        </p:nvSpPr>
        <p:spPr>
          <a:xfrm>
            <a:off x="5135745" y="2586792"/>
            <a:ext cx="1481328" cy="670792"/>
          </a:xfrm>
          <a:prstGeom prst="wedgeEllipseCallout">
            <a:avLst>
              <a:gd name="adj1" fmla="val -56604"/>
              <a:gd name="adj2" fmla="val 983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Arial" panose="020B0604020202020204" pitchFamily="34" charset="0"/>
                <a:cs typeface="Arial" panose="020B0604020202020204" pitchFamily="34" charset="0"/>
              </a:rPr>
              <a:t>Mass</a:t>
            </a:r>
          </a:p>
        </p:txBody>
      </p:sp>
      <p:sp>
        <p:nvSpPr>
          <p:cNvPr id="15" name="Oval Callout 7">
            <a:extLst>
              <a:ext uri="{FF2B5EF4-FFF2-40B4-BE49-F238E27FC236}">
                <a16:creationId xmlns:a16="http://schemas.microsoft.com/office/drawing/2014/main" id="{B656E644-CB67-3372-772D-80DC3CA7B0F8}"/>
              </a:ext>
            </a:extLst>
          </p:cNvPr>
          <p:cNvSpPr/>
          <p:nvPr/>
        </p:nvSpPr>
        <p:spPr>
          <a:xfrm>
            <a:off x="238438" y="3452116"/>
            <a:ext cx="1906872" cy="670792"/>
          </a:xfrm>
          <a:prstGeom prst="wedgeEllipseCallout">
            <a:avLst>
              <a:gd name="adj1" fmla="val 82424"/>
              <a:gd name="adj2" fmla="val 16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Arial" panose="020B0604020202020204" pitchFamily="34" charset="0"/>
                <a:cs typeface="Arial" panose="020B0604020202020204" pitchFamily="34" charset="0"/>
              </a:rPr>
              <a:t>Energy</a:t>
            </a:r>
          </a:p>
        </p:txBody>
      </p:sp>
      <p:sp>
        <p:nvSpPr>
          <p:cNvPr id="2" name="TextBox 1">
            <a:extLst>
              <a:ext uri="{FF2B5EF4-FFF2-40B4-BE49-F238E27FC236}">
                <a16:creationId xmlns:a16="http://schemas.microsoft.com/office/drawing/2014/main" id="{75029D3D-9878-51F9-7419-E69EBEE497B6}"/>
              </a:ext>
            </a:extLst>
          </p:cNvPr>
          <p:cNvSpPr txBox="1"/>
          <p:nvPr/>
        </p:nvSpPr>
        <p:spPr>
          <a:xfrm>
            <a:off x="318718" y="4570314"/>
            <a:ext cx="8506563" cy="1200329"/>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 is for energy, measured in joules (J)</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 stands for mass, measured kilograms (kg)</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v stands for velocity, measured in metres per second (m/s)</a:t>
            </a:r>
          </a:p>
        </p:txBody>
      </p:sp>
    </p:spTree>
    <p:extLst>
      <p:ext uri="{BB962C8B-B14F-4D97-AF65-F5344CB8AC3E}">
        <p14:creationId xmlns:p14="http://schemas.microsoft.com/office/powerpoint/2010/main" val="1731415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08283"/>
            <a:ext cx="3396085" cy="680519"/>
          </a:xfrm>
        </p:spPr>
        <p:txBody>
          <a:bodyPr>
            <a:normAutofit/>
          </a:bodyPr>
          <a:lstStyle/>
          <a:p>
            <a:r>
              <a:rPr lang="en-GB" sz="3600" b="1" dirty="0">
                <a:latin typeface="Arial" panose="020B0604020202020204" pitchFamily="34" charset="0"/>
                <a:cs typeface="Arial" panose="020B0604020202020204" pitchFamily="34" charset="0"/>
              </a:rPr>
              <a:t>Rocket mass</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6" y="1802785"/>
            <a:ext cx="5086922" cy="4401205"/>
          </a:xfrm>
          <a:prstGeom prst="rect">
            <a:avLst/>
          </a:prstGeom>
          <a:noFill/>
        </p:spPr>
        <p:txBody>
          <a:bodyPr wrap="square">
            <a:spAutoFit/>
          </a:bodyPr>
          <a:lstStyle/>
          <a:p>
            <a:pPr marL="342900" indent="-342900">
              <a:spcAft>
                <a:spcPts val="9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biggest rocket ever was the Saturn V</a:t>
            </a:r>
          </a:p>
          <a:p>
            <a:pPr marL="342900" indent="-342900">
              <a:spcAft>
                <a:spcPts val="900"/>
              </a:spcAft>
              <a:buFont typeface="Arial" panose="020B0604020202020204" pitchFamily="34" charset="0"/>
              <a:buChar char="•"/>
            </a:pPr>
            <a:r>
              <a:rPr lang="en-GB" sz="2400" dirty="0">
                <a:latin typeface="Arial" panose="020B0604020202020204" pitchFamily="34" charset="0"/>
                <a:cs typeface="Arial" panose="020B0604020202020204" pitchFamily="34" charset="0"/>
              </a:rPr>
              <a:t>It launched the NASA Apollo missions into space</a:t>
            </a:r>
          </a:p>
          <a:p>
            <a:pPr marL="342900" indent="-342900">
              <a:spcAft>
                <a:spcPts val="900"/>
              </a:spcAft>
              <a:buFont typeface="Arial" panose="020B0604020202020204" pitchFamily="34" charset="0"/>
              <a:buChar char="•"/>
            </a:pPr>
            <a:r>
              <a:rPr lang="en-GB" sz="2400" dirty="0">
                <a:latin typeface="Arial" panose="020B0604020202020204" pitchFamily="34" charset="0"/>
                <a:cs typeface="Arial" panose="020B0604020202020204" pitchFamily="34" charset="0"/>
              </a:rPr>
              <a:t>It had a mass of 2.8 million kilograms = 2,800,000 kg</a:t>
            </a:r>
          </a:p>
          <a:p>
            <a:pPr marL="342900" indent="-342900">
              <a:spcAft>
                <a:spcPts val="900"/>
              </a:spcAft>
              <a:buFont typeface="Arial" panose="020B0604020202020204" pitchFamily="34" charset="0"/>
              <a:buChar char="•"/>
            </a:pPr>
            <a:r>
              <a:rPr lang="en-GB" sz="2400" dirty="0">
                <a:latin typeface="Arial" panose="020B0604020202020204" pitchFamily="34" charset="0"/>
                <a:cs typeface="Arial" panose="020B0604020202020204" pitchFamily="34" charset="0"/>
              </a:rPr>
              <a:t>Most of that was fuel to launch the rocket itself!</a:t>
            </a:r>
          </a:p>
          <a:p>
            <a:pPr marL="342900" indent="-342900">
              <a:spcAft>
                <a:spcPts val="9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newer Space X rockets have a mass of 1,420,788 kg</a:t>
            </a:r>
          </a:p>
        </p:txBody>
      </p:sp>
      <p:pic>
        <p:nvPicPr>
          <p:cNvPr id="2050" name="Picture 2" descr="Rocket, Nasa, Saturn V, Future, Space, Technology">
            <a:extLst>
              <a:ext uri="{FF2B5EF4-FFF2-40B4-BE49-F238E27FC236}">
                <a16:creationId xmlns:a16="http://schemas.microsoft.com/office/drawing/2014/main" id="{5FEF5D4F-C5E3-7BBF-CB80-B48A89E016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6880" y="1542548"/>
            <a:ext cx="3175000" cy="4329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024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6860643" cy="680519"/>
          </a:xfrm>
        </p:spPr>
        <p:txBody>
          <a:bodyPr>
            <a:normAutofit/>
          </a:bodyPr>
          <a:lstStyle/>
          <a:p>
            <a:r>
              <a:rPr lang="en-GB" sz="3600" b="1" dirty="0">
                <a:latin typeface="Arial" panose="020B0604020202020204" pitchFamily="34" charset="0"/>
                <a:cs typeface="Arial" panose="020B0604020202020204" pitchFamily="34" charset="0"/>
              </a:rPr>
              <a:t>Calculation for Space X rocket</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8" y="1851871"/>
            <a:ext cx="8564046" cy="3062377"/>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Escape velocity is 11.2 km/s, which is 11200 m/s</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The Space X Falcon has a mass of 1,420,788 kg</a:t>
            </a:r>
          </a:p>
          <a:p>
            <a:pPr marL="342900" indent="-342900">
              <a:spcAft>
                <a:spcPts val="600"/>
              </a:spcAft>
              <a:buFont typeface="Arial" panose="020B0604020202020204" pitchFamily="34" charset="0"/>
              <a:buChar char="•"/>
            </a:pPr>
            <a:r>
              <a:rPr lang="en-GB" sz="2400" dirty="0">
                <a:latin typeface="Arial" panose="020B0604020202020204" pitchFamily="34" charset="0"/>
                <a:cs typeface="Arial" panose="020B0604020202020204" pitchFamily="34" charset="0"/>
              </a:rPr>
              <a:t>So, E = ½ mv</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 ½ (1,420,788 x 11200</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a:t>
            </a:r>
          </a:p>
          <a:p>
            <a:pPr algn="ctr">
              <a:spcBef>
                <a:spcPts val="1200"/>
              </a:spcBef>
              <a:spcAft>
                <a:spcPts val="1200"/>
              </a:spcAft>
            </a:pPr>
            <a:r>
              <a:rPr lang="en-GB" sz="2800" dirty="0">
                <a:latin typeface="Arial" panose="020B0604020202020204" pitchFamily="34" charset="0"/>
                <a:cs typeface="Arial" panose="020B0604020202020204" pitchFamily="34" charset="0"/>
              </a:rPr>
              <a:t>E = </a:t>
            </a:r>
            <a:r>
              <a:rPr lang="en-GB" sz="2800" b="1" u="sng" dirty="0">
                <a:latin typeface="Arial" panose="020B0604020202020204" pitchFamily="34" charset="0"/>
                <a:cs typeface="Arial" panose="020B0604020202020204" pitchFamily="34" charset="0"/>
              </a:rPr>
              <a:t>89,111,823,360,000 J</a:t>
            </a:r>
            <a:r>
              <a:rPr lang="en-GB" sz="2800" dirty="0">
                <a:latin typeface="Arial" panose="020B0604020202020204" pitchFamily="34" charset="0"/>
                <a:cs typeface="Arial" panose="020B0604020202020204" pitchFamily="34" charset="0"/>
              </a:rPr>
              <a:t>, or </a:t>
            </a:r>
            <a:r>
              <a:rPr lang="en-GB" sz="2800" b="1" u="sng" dirty="0">
                <a:latin typeface="Arial" panose="020B0604020202020204" pitchFamily="34" charset="0"/>
                <a:cs typeface="Arial" panose="020B0604020202020204" pitchFamily="34" charset="0"/>
              </a:rPr>
              <a:t>8.9 x 10</a:t>
            </a:r>
            <a:r>
              <a:rPr lang="en-GB" sz="2800" b="1" u="sng" baseline="30000" dirty="0">
                <a:latin typeface="Arial" panose="020B0604020202020204" pitchFamily="34" charset="0"/>
                <a:cs typeface="Arial" panose="020B0604020202020204" pitchFamily="34" charset="0"/>
              </a:rPr>
              <a:t>13</a:t>
            </a:r>
            <a:r>
              <a:rPr lang="en-GB" sz="2800" b="1" u="sng" dirty="0">
                <a:latin typeface="Arial" panose="020B0604020202020204" pitchFamily="34" charset="0"/>
                <a:cs typeface="Arial" panose="020B0604020202020204" pitchFamily="34" charset="0"/>
              </a:rPr>
              <a:t> J</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That’s a very big number indeed!</a:t>
            </a:r>
          </a:p>
          <a:p>
            <a:pPr marL="342900" indent="-342900">
              <a:spcBef>
                <a:spcPts val="1200"/>
              </a:spcBef>
              <a:buFont typeface="Arial" panose="020B0604020202020204" pitchFamily="34" charset="0"/>
              <a:buChar char="•"/>
            </a:pPr>
            <a:r>
              <a:rPr lang="en-GB" sz="2400" dirty="0">
                <a:latin typeface="Arial" panose="020B0604020202020204" pitchFamily="34" charset="0"/>
                <a:cs typeface="Arial" panose="020B0604020202020204" pitchFamily="34" charset="0"/>
              </a:rPr>
              <a:t>Perform the same calculation for the Saturn V rocket</a:t>
            </a:r>
          </a:p>
        </p:txBody>
      </p:sp>
    </p:spTree>
    <p:extLst>
      <p:ext uri="{BB962C8B-B14F-4D97-AF65-F5344CB8AC3E}">
        <p14:creationId xmlns:p14="http://schemas.microsoft.com/office/powerpoint/2010/main" val="21426856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773</TotalTime>
  <Words>600</Words>
  <Application>Microsoft Office PowerPoint</Application>
  <PresentationFormat>On-screen Show (4:3)</PresentationFormat>
  <Paragraphs>60</Paragraphs>
  <Slides>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Segoe UI Emoji</vt:lpstr>
      <vt:lpstr>Symbol</vt:lpstr>
      <vt:lpstr>Times New Roman</vt:lpstr>
      <vt:lpstr>Office Theme</vt:lpstr>
      <vt:lpstr>PowerPoint Presentation</vt:lpstr>
      <vt:lpstr>PowerPoint Presentation</vt:lpstr>
      <vt:lpstr>Context – blast off!</vt:lpstr>
      <vt:lpstr>What is escape velocity?</vt:lpstr>
      <vt:lpstr>Escape velocity</vt:lpstr>
      <vt:lpstr>Energy formula</vt:lpstr>
      <vt:lpstr>Rocket mass</vt:lpstr>
      <vt:lpstr>Calculation for Space X rocket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Flying high presentation</dc:title>
  <dc:subject>Calculating the amount of energy needed to launch a rocket into space</dc:subject>
  <dc:creator>Attainment in Education</dc:creator>
  <cp:keywords>energy, escape velocity, formulae, future of flight, gravity, mass, rocket, satellite, space, KS3 Motion and forces, Calculate results and interpret</cp:keywords>
  <cp:lastModifiedBy>Marie Neighbour</cp:lastModifiedBy>
  <cp:revision>118</cp:revision>
  <dcterms:created xsi:type="dcterms:W3CDTF">2017-06-28T15:11:57Z</dcterms:created>
  <dcterms:modified xsi:type="dcterms:W3CDTF">2022-10-11T07:53:16Z</dcterms:modified>
</cp:coreProperties>
</file>