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4"/>
  </p:notesMasterIdLst>
  <p:sldIdLst>
    <p:sldId id="277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0545" autoAdjust="0"/>
  </p:normalViewPr>
  <p:slideViewPr>
    <p:cSldViewPr snapToGrid="0">
      <p:cViewPr varScale="1">
        <p:scale>
          <a:sx n="52" d="100"/>
          <a:sy n="52" d="100"/>
        </p:scale>
        <p:origin x="19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C3944-9A9A-4C2B-9C2C-169FF02148EB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C24CA-5230-45F6-A8D3-9DDEE08AB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5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Read through the slide with children and ask them to look carefully at the image of the axe and think about the different properties of the handle and the head.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C24CA-5230-45F6-A8D3-9DDEE08ABC3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403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Expected answer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Freddie gives the most scientifically correct answer: The axe head is a metal because it is hard.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the other choices tell you about students’ misunderstandings can be found in the teacher notes for this activity.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C24CA-5230-45F6-A8D3-9DDEE08ABC3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69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D5447D-8A5C-4AA4-A3E6-0D2CBFEFA9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Axe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1432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An axe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 can be used for chopping down trees. It has a handle and a </a:t>
            </a:r>
            <a:r>
              <a:rPr lang="en-US" dirty="0">
                <a:latin typeface="Century Gothic" panose="020B0502020202020204" pitchFamily="34" charset="0"/>
              </a:rPr>
              <a:t>head.</a:t>
            </a: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88BEEF1-47C7-40F8-8D68-94007F870665}"/>
              </a:ext>
            </a:extLst>
          </p:cNvPr>
          <p:cNvGrpSpPr/>
          <p:nvPr/>
        </p:nvGrpSpPr>
        <p:grpSpPr>
          <a:xfrm>
            <a:off x="370199" y="1685755"/>
            <a:ext cx="8280838" cy="3801673"/>
            <a:chOff x="370199" y="1685755"/>
            <a:chExt cx="8280838" cy="3801673"/>
          </a:xfrm>
        </p:grpSpPr>
        <p:pic>
          <p:nvPicPr>
            <p:cNvPr id="14" name="Picture 13" descr="A picture containing outdoor, wooden, wood, grass&#10;&#10;Description automatically generated">
              <a:extLst>
                <a:ext uri="{FF2B5EF4-FFF2-40B4-BE49-F238E27FC236}">
                  <a16:creationId xmlns:a16="http://schemas.microsoft.com/office/drawing/2014/main" id="{13DE8EE0-9479-45ED-8DA6-B6F0D2D63931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7546" y="1685755"/>
              <a:ext cx="5173145" cy="380167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44D713-A222-43EC-9CFE-06197FE95C1B}"/>
                </a:ext>
              </a:extLst>
            </p:cNvPr>
            <p:cNvSpPr txBox="1"/>
            <p:nvPr/>
          </p:nvSpPr>
          <p:spPr>
            <a:xfrm>
              <a:off x="370199" y="2803955"/>
              <a:ext cx="1074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dirty="0">
                  <a:latin typeface="Century Gothic" panose="020B0502020202020204" pitchFamily="34" charset="0"/>
                </a:rPr>
                <a:t>axe handle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19ACFD-27A6-4818-9ACF-1B25ADB37DDC}"/>
                </a:ext>
              </a:extLst>
            </p:cNvPr>
            <p:cNvSpPr txBox="1"/>
            <p:nvPr/>
          </p:nvSpPr>
          <p:spPr>
            <a:xfrm>
              <a:off x="7576839" y="2777394"/>
              <a:ext cx="10741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latin typeface="Century Gothic" panose="020B0502020202020204" pitchFamily="34" charset="0"/>
                </a:rPr>
                <a:t>axe head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2851B30-3118-4A7F-B770-87591BE7FCE5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1444397" y="3127121"/>
              <a:ext cx="1245794" cy="228639"/>
            </a:xfrm>
            <a:prstGeom prst="line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55C7D0D-FCA1-454C-AF29-0613635D30FE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>
              <a:off x="5804452" y="3100560"/>
              <a:ext cx="1772387" cy="323165"/>
            </a:xfrm>
            <a:prstGeom prst="line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64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CFB0292-D3B3-4DCF-86F8-27F7A9D7F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9541"/>
            <a:ext cx="9150889" cy="621845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 pitchFamily="34" charset="0"/>
              </a:rPr>
              <a:t>Axe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39D7AE7-E23F-4230-BA3F-92771F3CAC35}"/>
              </a:ext>
            </a:extLst>
          </p:cNvPr>
          <p:cNvGrpSpPr/>
          <p:nvPr/>
        </p:nvGrpSpPr>
        <p:grpSpPr>
          <a:xfrm>
            <a:off x="468698" y="2158195"/>
            <a:ext cx="8170842" cy="3181150"/>
            <a:chOff x="454571" y="2193818"/>
            <a:chExt cx="8170842" cy="3181150"/>
          </a:xfrm>
        </p:grpSpPr>
        <p:grpSp>
          <p:nvGrpSpPr>
            <p:cNvPr id="8" name="Group 7"/>
            <p:cNvGrpSpPr/>
            <p:nvPr/>
          </p:nvGrpSpPr>
          <p:grpSpPr>
            <a:xfrm>
              <a:off x="3669887" y="3739325"/>
              <a:ext cx="1804226" cy="1349662"/>
              <a:chOff x="0" y="0"/>
              <a:chExt cx="1307747" cy="937443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832132" y="325939"/>
                <a:ext cx="475615" cy="611504"/>
                <a:chOff x="543016" y="-19087"/>
                <a:chExt cx="527901" cy="688155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543016" y="315550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613717" y="-19087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" name="Rounded Rectangular Callout 1"/>
            <p:cNvSpPr/>
            <p:nvPr/>
          </p:nvSpPr>
          <p:spPr>
            <a:xfrm>
              <a:off x="1058325" y="2422590"/>
              <a:ext cx="3001992" cy="1167385"/>
            </a:xfrm>
            <a:prstGeom prst="wedgeRoundRectCallout">
              <a:avLst>
                <a:gd name="adj1" fmla="val 42549"/>
                <a:gd name="adj2" fmla="val 7023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000" b="1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Elsie:</a:t>
              </a:r>
              <a:r>
                <a:rPr lang="en-GB" sz="2000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axe head is not a metal because it is not shiny.</a:t>
              </a:r>
            </a:p>
          </p:txBody>
        </p:sp>
        <p:sp>
          <p:nvSpPr>
            <p:cNvPr id="30" name="Rounded Rectangular Callout 29"/>
            <p:cNvSpPr/>
            <p:nvPr/>
          </p:nvSpPr>
          <p:spPr>
            <a:xfrm>
              <a:off x="5898674" y="3965464"/>
              <a:ext cx="2726739" cy="1167385"/>
            </a:xfrm>
            <a:prstGeom prst="wedgeRoundRectCallout">
              <a:avLst>
                <a:gd name="adj1" fmla="val -64197"/>
                <a:gd name="adj2" fmla="val -1304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000" b="1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Isla:</a:t>
              </a:r>
              <a:r>
                <a:rPr lang="en-GB" sz="2000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axe head is a metal because it is heavy.</a:t>
              </a:r>
            </a:p>
          </p:txBody>
        </p:sp>
        <p:sp>
          <p:nvSpPr>
            <p:cNvPr id="31" name="Rounded Rectangular Callout 30"/>
            <p:cNvSpPr/>
            <p:nvPr/>
          </p:nvSpPr>
          <p:spPr>
            <a:xfrm>
              <a:off x="454571" y="4207582"/>
              <a:ext cx="2731237" cy="1167386"/>
            </a:xfrm>
            <a:prstGeom prst="wedgeRoundRectCallout">
              <a:avLst>
                <a:gd name="adj1" fmla="val 64901"/>
                <a:gd name="adj2" fmla="val -34306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000" b="1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Logan:</a:t>
              </a:r>
              <a:r>
                <a:rPr lang="en-GB" sz="2000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axe head is a metal because it is sharp.</a:t>
              </a:r>
            </a:p>
          </p:txBody>
        </p:sp>
        <p:sp>
          <p:nvSpPr>
            <p:cNvPr id="32" name="Rounded Rectangular Callout 31"/>
            <p:cNvSpPr/>
            <p:nvPr/>
          </p:nvSpPr>
          <p:spPr>
            <a:xfrm>
              <a:off x="4817933" y="2193818"/>
              <a:ext cx="2652735" cy="1167384"/>
            </a:xfrm>
            <a:prstGeom prst="wedgeRoundRectCallout">
              <a:avLst>
                <a:gd name="adj1" fmla="val -38606"/>
                <a:gd name="adj2" fmla="val 79241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000" b="1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Freddie:</a:t>
              </a:r>
              <a:r>
                <a:rPr lang="en-GB" sz="2000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axe head is a metal because it is hard.</a:t>
              </a:r>
            </a:p>
          </p:txBody>
        </p: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345870" y="817128"/>
            <a:ext cx="8329214" cy="160546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4000"/>
              </a:lnSpc>
            </a:pPr>
            <a:r>
              <a:rPr lang="en-GB" dirty="0">
                <a:latin typeface="Century Gothic" panose="020B0502020202020204" pitchFamily="34" charset="0"/>
              </a:rPr>
              <a:t>Some children are discussing whether the </a:t>
            </a:r>
            <a:r>
              <a:rPr lang="en-GB" b="1" dirty="0">
                <a:latin typeface="Century Gothic" panose="020B0502020202020204" pitchFamily="34" charset="0"/>
              </a:rPr>
              <a:t>axe head</a:t>
            </a:r>
            <a:r>
              <a:rPr lang="en-GB" dirty="0">
                <a:latin typeface="Century Gothic" panose="020B0502020202020204" pitchFamily="34" charset="0"/>
              </a:rPr>
              <a:t> is made of metal. </a:t>
            </a:r>
          </a:p>
          <a:p>
            <a:pPr>
              <a:lnSpc>
                <a:spcPct val="114000"/>
              </a:lnSpc>
            </a:pPr>
            <a:r>
              <a:rPr lang="en-GB" dirty="0">
                <a:latin typeface="Century Gothic" panose="020B0502020202020204" pitchFamily="34" charset="0"/>
              </a:rPr>
              <a:t>They use properties of materials to explain their answers. </a:t>
            </a:r>
          </a:p>
          <a:p>
            <a:pPr>
              <a:lnSpc>
                <a:spcPct val="114000"/>
              </a:lnSpc>
              <a:spcBef>
                <a:spcPts val="1800"/>
              </a:spcBef>
            </a:pPr>
            <a:r>
              <a:rPr lang="en-GB" dirty="0">
                <a:latin typeface="Century Gothic" panose="020B0502020202020204" pitchFamily="34" charset="0"/>
              </a:rPr>
              <a:t>Who do you agree with, and why</a:t>
            </a:r>
            <a:r>
              <a:rPr lang="en-GB" dirty="0"/>
              <a:t>?</a:t>
            </a:r>
          </a:p>
          <a:p>
            <a:r>
              <a:rPr lang="en-GB" dirty="0"/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26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616</TotalTime>
  <Words>180</Words>
  <Application>Microsoft Office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Nicky Waller</cp:lastModifiedBy>
  <cp:revision>22</cp:revision>
  <dcterms:created xsi:type="dcterms:W3CDTF">2020-05-12T11:33:06Z</dcterms:created>
  <dcterms:modified xsi:type="dcterms:W3CDTF">2021-01-30T10:51:05Z</dcterms:modified>
</cp:coreProperties>
</file>