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9" r:id="rId2"/>
    <p:sldId id="26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000" autoAdjust="0"/>
  </p:normalViewPr>
  <p:slideViewPr>
    <p:cSldViewPr snapToGrid="0">
      <p:cViewPr varScale="1">
        <p:scale>
          <a:sx n="68" d="100"/>
          <a:sy n="68" d="100"/>
        </p:scale>
        <p:origin x="14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Discuss</a:t>
            </a:r>
            <a:r>
              <a:rPr lang="en-GB" baseline="0" dirty="0" smtClean="0"/>
              <a:t> how we can use a classification key to help us to decide which group something might belong to. A key uses the answers to different yes/no questions.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3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children to look closely at the image of a penguin and think about what they already know about the features of a penguin.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Image: penguin – pixabay.com/4270613 (3032601)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29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Calvin (“It’s definitely a bird. It has feathers!”)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38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children to look closely at the image of a bat and think about what they already know about the features of a bat.</a:t>
            </a:r>
            <a:endParaRPr lang="en-GB" dirty="0" smtClean="0"/>
          </a:p>
          <a:p>
            <a:r>
              <a:rPr lang="en-GB" dirty="0" smtClean="0"/>
              <a:t>Image: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 – pixabay.com/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Sweetaholic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(1633706)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315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Layla (“It’s a mammal because it has fur not feathers.”)</a:t>
            </a: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932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children to look closely at the image of a whale and think about what they already know about the features of a whale.</a:t>
            </a:r>
            <a:endParaRPr lang="en-GB" dirty="0" smtClean="0"/>
          </a:p>
          <a:p>
            <a:r>
              <a:rPr lang="en-GB" dirty="0" smtClean="0"/>
              <a:t>Image: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whale – pixabay.com/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skeeze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(1945416)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168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Yasmin (“It lives under water but it’s a mammal because it doesn’t have scales.”)</a:t>
            </a: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05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latin typeface="Century Gothic" panose="020B0502020202020204" pitchFamily="34" charset="0"/>
              </a:rPr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43751" y="729013"/>
            <a:ext cx="9000249" cy="1563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b="1" dirty="0">
                <a:latin typeface="Century Gothic" panose="020B0502020202020204" pitchFamily="34" charset="0"/>
              </a:rPr>
              <a:t>Classification key</a:t>
            </a:r>
            <a:endParaRPr lang="en-GB" sz="1700" dirty="0">
              <a:latin typeface="Century Gothic" panose="020B0502020202020204" pitchFamily="34" charset="0"/>
            </a:endParaRPr>
          </a:p>
          <a:p>
            <a:pPr lvl="0">
              <a:spcAft>
                <a:spcPts val="1200"/>
              </a:spcAft>
              <a:defRPr/>
            </a:pPr>
            <a:r>
              <a:rPr lang="en-GB" sz="1700" dirty="0">
                <a:latin typeface="Century Gothic" panose="020B0502020202020204" pitchFamily="34" charset="0"/>
              </a:rPr>
              <a:t>A </a:t>
            </a:r>
            <a:r>
              <a:rPr lang="en-GB" sz="1700" b="1" dirty="0">
                <a:latin typeface="Century Gothic" panose="020B0502020202020204" pitchFamily="34" charset="0"/>
              </a:rPr>
              <a:t>key</a:t>
            </a:r>
            <a:r>
              <a:rPr lang="en-GB" sz="1700" dirty="0">
                <a:latin typeface="Century Gothic" panose="020B0502020202020204" pitchFamily="34" charset="0"/>
              </a:rPr>
              <a:t> is a set of questions that can help us to classify an </a:t>
            </a:r>
            <a:r>
              <a:rPr lang="en-GB" sz="1700" dirty="0" smtClean="0">
                <a:latin typeface="Century Gothic" panose="020B0502020202020204" pitchFamily="34" charset="0"/>
              </a:rPr>
              <a:t>organism (living thing) </a:t>
            </a:r>
            <a:r>
              <a:rPr lang="en-GB" sz="1700" dirty="0">
                <a:latin typeface="Century Gothic" panose="020B0502020202020204" pitchFamily="34" charset="0"/>
              </a:rPr>
              <a:t>into a group.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700" dirty="0" smtClean="0">
                <a:latin typeface="Century Gothic" panose="020B0502020202020204" pitchFamily="34" charset="0"/>
              </a:rPr>
              <a:t>Use this key to help you </a:t>
            </a:r>
            <a:r>
              <a:rPr lang="en-GB" sz="1700" dirty="0">
                <a:latin typeface="Century Gothic" panose="020B0502020202020204" pitchFamily="34" charset="0"/>
              </a:rPr>
              <a:t>to classify penguins, bats and whales.</a:t>
            </a:r>
          </a:p>
        </p:txBody>
      </p:sp>
      <p:sp>
        <p:nvSpPr>
          <p:cNvPr id="29" name="Text Box 8"/>
          <p:cNvSpPr txBox="1"/>
          <p:nvPr/>
        </p:nvSpPr>
        <p:spPr>
          <a:xfrm>
            <a:off x="2193036" y="4043999"/>
            <a:ext cx="1905000" cy="4572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Does it have feathers</a:t>
            </a: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0" name="Text Box 10"/>
          <p:cNvSpPr txBox="1"/>
          <p:nvPr/>
        </p:nvSpPr>
        <p:spPr>
          <a:xfrm>
            <a:off x="5146166" y="4043999"/>
            <a:ext cx="2034921" cy="4572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Does it have gills,</a:t>
            </a:r>
          </a:p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 scales on its skin</a:t>
            </a: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812036" y="5691824"/>
            <a:ext cx="5715000" cy="457200"/>
            <a:chOff x="0" y="0"/>
            <a:chExt cx="5715000" cy="457200"/>
          </a:xfrm>
        </p:grpSpPr>
        <p:sp>
          <p:nvSpPr>
            <p:cNvPr id="24" name="Text Box 12"/>
            <p:cNvSpPr txBox="1"/>
            <p:nvPr/>
          </p:nvSpPr>
          <p:spPr>
            <a:xfrm>
              <a:off x="0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BIRD</a:t>
              </a:r>
              <a:endPara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 Box 40"/>
            <p:cNvSpPr txBox="1"/>
            <p:nvPr/>
          </p:nvSpPr>
          <p:spPr>
            <a:xfrm>
              <a:off x="1514475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MAMMAL</a:t>
              </a:r>
              <a:endPara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 Box 58"/>
            <p:cNvSpPr txBox="1"/>
            <p:nvPr/>
          </p:nvSpPr>
          <p:spPr>
            <a:xfrm>
              <a:off x="3028950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FISH</a:t>
              </a:r>
              <a:endPara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 Box 59"/>
            <p:cNvSpPr txBox="1"/>
            <p:nvPr/>
          </p:nvSpPr>
          <p:spPr>
            <a:xfrm>
              <a:off x="4552950" y="0"/>
              <a:ext cx="1162050" cy="4572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It’s a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b="1" dirty="0">
                  <a:effectLst/>
                  <a:latin typeface="Century Gothic" panose="020B0502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MAMMAL</a:t>
              </a:r>
              <a:endPara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H="1">
            <a:off x="3211576" y="2853374"/>
            <a:ext cx="1485900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98111" y="2853374"/>
            <a:ext cx="1485900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411476" y="450119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7"/>
          <p:cNvSpPr txBox="1"/>
          <p:nvPr/>
        </p:nvSpPr>
        <p:spPr>
          <a:xfrm>
            <a:off x="3715766" y="2396174"/>
            <a:ext cx="1905000" cy="4572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Does it have wings</a:t>
            </a:r>
            <a:r>
              <a:rPr lang="en-GB" sz="1200" dirty="0">
                <a:effectLst/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088386" y="450119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507736" y="449738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184646" y="4497389"/>
            <a:ext cx="676275" cy="112395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71"/>
          <p:cNvSpPr txBox="1"/>
          <p:nvPr/>
        </p:nvSpPr>
        <p:spPr>
          <a:xfrm>
            <a:off x="3355086" y="3262949"/>
            <a:ext cx="60007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19" name="Text Box 72"/>
          <p:cNvSpPr txBox="1"/>
          <p:nvPr/>
        </p:nvSpPr>
        <p:spPr>
          <a:xfrm>
            <a:off x="5431536" y="3262949"/>
            <a:ext cx="4286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20" name="Text Box 73"/>
          <p:cNvSpPr txBox="1"/>
          <p:nvPr/>
        </p:nvSpPr>
        <p:spPr>
          <a:xfrm>
            <a:off x="2193036" y="4891089"/>
            <a:ext cx="6191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21" name="Text Box 74"/>
          <p:cNvSpPr txBox="1"/>
          <p:nvPr/>
        </p:nvSpPr>
        <p:spPr>
          <a:xfrm>
            <a:off x="3355086" y="4891089"/>
            <a:ext cx="4286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22" name="Text Box 75"/>
          <p:cNvSpPr txBox="1"/>
          <p:nvPr/>
        </p:nvSpPr>
        <p:spPr>
          <a:xfrm>
            <a:off x="5340097" y="4891089"/>
            <a:ext cx="567690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23" name="Text Box 76"/>
          <p:cNvSpPr txBox="1"/>
          <p:nvPr/>
        </p:nvSpPr>
        <p:spPr>
          <a:xfrm>
            <a:off x="6450711" y="4891089"/>
            <a:ext cx="428625" cy="2769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2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4490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latin typeface="Century Gothic" panose="020B0502020202020204" pitchFamily="34" charset="0"/>
              </a:rPr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863125"/>
            <a:ext cx="851807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latin typeface="Century Gothic" panose="020B0502020202020204" pitchFamily="34" charset="0"/>
              </a:rPr>
              <a:t>Part 1: Penguin</a:t>
            </a:r>
          </a:p>
          <a:p>
            <a:pPr lvl="0">
              <a:defRPr/>
            </a:pPr>
            <a:endParaRPr lang="en-GB" dirty="0">
              <a:latin typeface="Century Gothic" panose="020B0502020202020204" pitchFamily="34" charset="0"/>
            </a:endParaRPr>
          </a:p>
          <a:p>
            <a:pPr lvl="0">
              <a:defRPr/>
            </a:pPr>
            <a:r>
              <a:rPr lang="en-GB" dirty="0">
                <a:latin typeface="Century Gothic" panose="020B0502020202020204" pitchFamily="34" charset="0"/>
              </a:rPr>
              <a:t>Some children talk about how to classify a penguin</a:t>
            </a:r>
            <a:r>
              <a:rPr lang="en-GB" dirty="0" smtClean="0">
                <a:latin typeface="Century Gothic" panose="020B0502020202020204" pitchFamily="34" charset="0"/>
              </a:rPr>
              <a:t>.</a:t>
            </a:r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876">
            <a:off x="2015484" y="2465065"/>
            <a:ext cx="5113032" cy="34351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70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latin typeface="Century Gothic" panose="020B0502020202020204" pitchFamily="34" charset="0"/>
              </a:rPr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768239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>
                <a:latin typeface="Century Gothic" panose="020B0502020202020204" pitchFamily="34" charset="0"/>
              </a:rPr>
              <a:t>Some </a:t>
            </a:r>
            <a:r>
              <a:rPr lang="en-GB" dirty="0">
                <a:latin typeface="Century Gothic" panose="020B0502020202020204" pitchFamily="34" charset="0"/>
              </a:rPr>
              <a:t>children talk about how to classify a penguin</a:t>
            </a:r>
            <a:r>
              <a:rPr lang="en-GB" dirty="0" smtClean="0">
                <a:latin typeface="Century Gothic" panose="020B0502020202020204" pitchFamily="34" charset="0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876">
            <a:off x="6394319" y="144883"/>
            <a:ext cx="2615012" cy="1756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02385" y="4107749"/>
            <a:ext cx="2804941" cy="443718"/>
            <a:chOff x="402385" y="4107749"/>
            <a:chExt cx="2804941" cy="443718"/>
          </a:xfrm>
        </p:grpSpPr>
        <p:sp>
          <p:nvSpPr>
            <p:cNvPr id="7" name="Rectangle 6"/>
            <p:cNvSpPr/>
            <p:nvPr/>
          </p:nvSpPr>
          <p:spPr>
            <a:xfrm>
              <a:off x="402385" y="4107749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15110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7841" y="4148774"/>
              <a:ext cx="2229485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Calvin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1625" y="1840551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332620" y="2036766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908932" y="1430374"/>
            <a:ext cx="1837583" cy="792000"/>
          </a:xfrm>
          <a:prstGeom prst="wedgeRoundRectCallout">
            <a:avLst>
              <a:gd name="adj1" fmla="val 64424"/>
              <a:gd name="adj2" fmla="val 2014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Calvin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It’s definitely a bird. It has feathers!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795410" y="2199961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3925" y="2243141"/>
            <a:ext cx="475615" cy="608966"/>
            <a:chOff x="0" y="0"/>
            <a:chExt cx="475615" cy="609416"/>
          </a:xfrm>
        </p:grpSpPr>
        <p:sp>
          <p:nvSpPr>
            <p:cNvPr id="29" name="Freeform 28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4223631" y="2572161"/>
            <a:ext cx="2496345" cy="792000"/>
          </a:xfrm>
          <a:prstGeom prst="wedgeRoundRectCallout">
            <a:avLst>
              <a:gd name="adj1" fmla="val -49083"/>
              <a:gd name="adj2" fmla="val -649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Layla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lives on land and in the water, so it’s an amphibian.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402385" y="2524536"/>
            <a:ext cx="2250257" cy="792000"/>
          </a:xfrm>
          <a:prstGeom prst="wedgeRoundRectCallout">
            <a:avLst>
              <a:gd name="adj1" fmla="val 50948"/>
              <a:gd name="adj2" fmla="val -62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Yasmin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has wings but can’t fly. I think it’s a mammal.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4101604" y="1369414"/>
            <a:ext cx="1721225" cy="792000"/>
          </a:xfrm>
          <a:prstGeom prst="wedgeRoundRectCallout">
            <a:avLst>
              <a:gd name="adj1" fmla="val 71827"/>
              <a:gd name="adj2" fmla="val 353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Ellie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kern="12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But it can’t fly, so it can’t be a bird.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224288" y="3603640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latin typeface="Century Gothic" panose="020B0502020202020204" pitchFamily="34" charset="0"/>
              </a:rPr>
              <a:t>Who do you think is correct</a:t>
            </a:r>
            <a:r>
              <a:rPr lang="en-GB" dirty="0" smtClean="0">
                <a:latin typeface="+mn-lt"/>
              </a:rPr>
              <a:t>?</a:t>
            </a:r>
            <a:r>
              <a:rPr lang="en-GB" dirty="0" smtClean="0">
                <a:latin typeface="Century Gothic" panose="020B0502020202020204" pitchFamily="34" charset="0"/>
              </a:rPr>
              <a:t> </a:t>
            </a:r>
            <a:endParaRPr lang="en-GB" dirty="0"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02385" y="4659409"/>
            <a:ext cx="2040369" cy="443718"/>
            <a:chOff x="402385" y="4659409"/>
            <a:chExt cx="2040369" cy="443718"/>
          </a:xfrm>
        </p:grpSpPr>
        <p:sp>
          <p:nvSpPr>
            <p:cNvPr id="38" name="Rectangle 37"/>
            <p:cNvSpPr/>
            <p:nvPr/>
          </p:nvSpPr>
          <p:spPr>
            <a:xfrm>
              <a:off x="402385" y="4659409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7200" y="470276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77841" y="4700434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Ellie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2385" y="5215560"/>
            <a:ext cx="2040369" cy="443718"/>
            <a:chOff x="402385" y="5215560"/>
            <a:chExt cx="2040369" cy="443718"/>
          </a:xfrm>
        </p:grpSpPr>
        <p:sp>
          <p:nvSpPr>
            <p:cNvPr id="41" name="Rectangle 40"/>
            <p:cNvSpPr/>
            <p:nvPr/>
          </p:nvSpPr>
          <p:spPr>
            <a:xfrm>
              <a:off x="402385" y="5215560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7200" y="5258914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7841" y="5256585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Layla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2385" y="5769894"/>
            <a:ext cx="2040369" cy="443718"/>
            <a:chOff x="402385" y="5769894"/>
            <a:chExt cx="2040369" cy="443718"/>
          </a:xfrm>
        </p:grpSpPr>
        <p:sp>
          <p:nvSpPr>
            <p:cNvPr id="44" name="Rectangle 43"/>
            <p:cNvSpPr/>
            <p:nvPr/>
          </p:nvSpPr>
          <p:spPr>
            <a:xfrm>
              <a:off x="402385" y="5769894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7200" y="581324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77841" y="5810919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Yasmin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396318" y="4518106"/>
            <a:ext cx="313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entury Gothic" panose="020B0502020202020204" pitchFamily="34" charset="0"/>
              </a:rPr>
              <a:t>Remember to use the key to help you to decide.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81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latin typeface="Century Gothic" panose="020B0502020202020204" pitchFamily="34" charset="0"/>
              </a:rPr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863125"/>
            <a:ext cx="851807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latin typeface="Century Gothic" panose="020B0502020202020204" pitchFamily="34" charset="0"/>
              </a:rPr>
              <a:t>Part </a:t>
            </a:r>
            <a:r>
              <a:rPr lang="en-GB" b="1" dirty="0" smtClean="0">
                <a:latin typeface="Century Gothic" panose="020B0502020202020204" pitchFamily="34" charset="0"/>
              </a:rPr>
              <a:t>2: Bat</a:t>
            </a:r>
            <a:endParaRPr lang="en-GB" b="1" dirty="0">
              <a:latin typeface="Century Gothic" panose="020B0502020202020204" pitchFamily="34" charset="0"/>
            </a:endParaRPr>
          </a:p>
          <a:p>
            <a:pPr lvl="0">
              <a:defRPr/>
            </a:pPr>
            <a:endParaRPr lang="en-GB" dirty="0">
              <a:latin typeface="Century Gothic" panose="020B0502020202020204" pitchFamily="34" charset="0"/>
            </a:endParaRPr>
          </a:p>
          <a:p>
            <a:pPr lvl="0">
              <a:defRPr/>
            </a:pPr>
            <a:r>
              <a:rPr lang="en-GB" dirty="0">
                <a:latin typeface="Century Gothic" panose="020B0502020202020204" pitchFamily="34" charset="0"/>
              </a:rPr>
              <a:t>Some children talk about how to classify a </a:t>
            </a:r>
            <a:r>
              <a:rPr lang="en-GB" dirty="0" smtClean="0">
                <a:latin typeface="Century Gothic" panose="020B0502020202020204" pitchFamily="34" charset="0"/>
              </a:rPr>
              <a:t>bat.</a:t>
            </a:r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493">
            <a:off x="2282400" y="2451315"/>
            <a:ext cx="4579200" cy="343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11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latin typeface="Century Gothic" panose="020B0502020202020204" pitchFamily="34" charset="0"/>
              </a:rPr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768239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>
                <a:latin typeface="Century Gothic" panose="020B0502020202020204" pitchFamily="34" charset="0"/>
              </a:rPr>
              <a:t>Some </a:t>
            </a:r>
            <a:r>
              <a:rPr lang="en-GB" dirty="0">
                <a:latin typeface="Century Gothic" panose="020B0502020202020204" pitchFamily="34" charset="0"/>
              </a:rPr>
              <a:t>children talk about how to classify a </a:t>
            </a:r>
            <a:r>
              <a:rPr lang="en-GB" dirty="0" smtClean="0">
                <a:latin typeface="Century Gothic" panose="020B0502020202020204" pitchFamily="34" charset="0"/>
              </a:rPr>
              <a:t>bat.</a:t>
            </a: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1625" y="1840551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332620" y="2036766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773544" y="1430374"/>
            <a:ext cx="1972971" cy="792000"/>
          </a:xfrm>
          <a:prstGeom prst="wedgeRoundRectCallout">
            <a:avLst>
              <a:gd name="adj1" fmla="val 64424"/>
              <a:gd name="adj2" fmla="val 2014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Calvin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 bat must be a bird because it can fly.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795410" y="2199961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3925" y="2243141"/>
            <a:ext cx="475615" cy="608966"/>
            <a:chOff x="0" y="0"/>
            <a:chExt cx="475615" cy="609416"/>
          </a:xfrm>
        </p:grpSpPr>
        <p:sp>
          <p:nvSpPr>
            <p:cNvPr id="29" name="Freeform 28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Century Gothic" panose="020B0502020202020204" pitchFamily="34" charset="0"/>
              </a:endParaRPr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4223631" y="2572161"/>
            <a:ext cx="2185795" cy="792000"/>
          </a:xfrm>
          <a:prstGeom prst="wedgeRoundRectCallout">
            <a:avLst>
              <a:gd name="adj1" fmla="val -49083"/>
              <a:gd name="adj2" fmla="val -649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Layla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It’s a mammal because it has fur not feathers.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773544" y="2524536"/>
            <a:ext cx="1879098" cy="792000"/>
          </a:xfrm>
          <a:prstGeom prst="wedgeRoundRectCallout">
            <a:avLst>
              <a:gd name="adj1" fmla="val 50948"/>
              <a:gd name="adj2" fmla="val -62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Yasmin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Mammals can’t fly, so it must be a bird.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4101603" y="1369414"/>
            <a:ext cx="1928260" cy="792000"/>
          </a:xfrm>
          <a:prstGeom prst="wedgeRoundRectCallout">
            <a:avLst>
              <a:gd name="adj1" fmla="val 71827"/>
              <a:gd name="adj2" fmla="val 353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Ellie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 think it’s a bird because it has wings.</a:t>
            </a:r>
            <a:endParaRPr lang="en-GB" sz="1200" dirty="0">
              <a:effectLst/>
              <a:latin typeface="Century Gothic" panose="020B0502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224288" y="3603640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latin typeface="Century Gothic" panose="020B0502020202020204" pitchFamily="34" charset="0"/>
              </a:rPr>
              <a:t>Who do you think is correct</a:t>
            </a:r>
            <a:r>
              <a:rPr lang="en-GB" dirty="0" smtClean="0">
                <a:latin typeface="+mn-lt"/>
              </a:rPr>
              <a:t>?</a:t>
            </a:r>
            <a:r>
              <a:rPr lang="en-GB" dirty="0" smtClean="0">
                <a:latin typeface="Century Gothic" panose="020B0502020202020204" pitchFamily="34" charset="0"/>
              </a:rPr>
              <a:t> </a:t>
            </a:r>
            <a:endParaRPr lang="en-GB" dirty="0">
              <a:latin typeface="+mn-lt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493">
            <a:off x="6573480" y="227110"/>
            <a:ext cx="2342400" cy="1756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8" name="Group 47"/>
          <p:cNvGrpSpPr/>
          <p:nvPr/>
        </p:nvGrpSpPr>
        <p:grpSpPr>
          <a:xfrm>
            <a:off x="402385" y="4107749"/>
            <a:ext cx="2804941" cy="443718"/>
            <a:chOff x="402385" y="4107749"/>
            <a:chExt cx="2804941" cy="443718"/>
          </a:xfrm>
        </p:grpSpPr>
        <p:sp>
          <p:nvSpPr>
            <p:cNvPr id="49" name="Rectangle 48"/>
            <p:cNvSpPr/>
            <p:nvPr/>
          </p:nvSpPr>
          <p:spPr>
            <a:xfrm>
              <a:off x="402385" y="4107749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7200" y="415110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77841" y="4148774"/>
              <a:ext cx="2229485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Calvin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02385" y="4659409"/>
            <a:ext cx="2040369" cy="443718"/>
            <a:chOff x="402385" y="4659409"/>
            <a:chExt cx="2040369" cy="443718"/>
          </a:xfrm>
        </p:grpSpPr>
        <p:sp>
          <p:nvSpPr>
            <p:cNvPr id="53" name="Rectangle 52"/>
            <p:cNvSpPr/>
            <p:nvPr/>
          </p:nvSpPr>
          <p:spPr>
            <a:xfrm>
              <a:off x="402385" y="4659409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57200" y="470276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77841" y="4700434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Ellie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02385" y="5215560"/>
            <a:ext cx="2040369" cy="443718"/>
            <a:chOff x="402385" y="5215560"/>
            <a:chExt cx="2040369" cy="443718"/>
          </a:xfrm>
        </p:grpSpPr>
        <p:sp>
          <p:nvSpPr>
            <p:cNvPr id="57" name="Rectangle 56"/>
            <p:cNvSpPr/>
            <p:nvPr/>
          </p:nvSpPr>
          <p:spPr>
            <a:xfrm>
              <a:off x="402385" y="5215560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7200" y="5258914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77841" y="5256585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Layla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02385" y="5769894"/>
            <a:ext cx="2040369" cy="443718"/>
            <a:chOff x="402385" y="5769894"/>
            <a:chExt cx="2040369" cy="443718"/>
          </a:xfrm>
        </p:grpSpPr>
        <p:sp>
          <p:nvSpPr>
            <p:cNvPr id="61" name="Rectangle 60"/>
            <p:cNvSpPr/>
            <p:nvPr/>
          </p:nvSpPr>
          <p:spPr>
            <a:xfrm>
              <a:off x="402385" y="5769894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57200" y="581324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77841" y="5810919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Yasmin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396318" y="4518106"/>
            <a:ext cx="313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entury Gothic" panose="020B0502020202020204" pitchFamily="34" charset="0"/>
              </a:rPr>
              <a:t>Remember to use the key to help you to decide.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6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latin typeface="Century Gothic" panose="020B0502020202020204" pitchFamily="34" charset="0"/>
              </a:rPr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863125"/>
            <a:ext cx="851807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>
                <a:latin typeface="Century Gothic" panose="020B0502020202020204" pitchFamily="34" charset="0"/>
              </a:rPr>
              <a:t>Part </a:t>
            </a:r>
            <a:r>
              <a:rPr lang="en-GB" b="1" dirty="0" smtClean="0">
                <a:latin typeface="Century Gothic" panose="020B0502020202020204" pitchFamily="34" charset="0"/>
              </a:rPr>
              <a:t>3: Whale</a:t>
            </a:r>
            <a:endParaRPr lang="en-GB" b="1" dirty="0">
              <a:latin typeface="Century Gothic" panose="020B0502020202020204" pitchFamily="34" charset="0"/>
            </a:endParaRPr>
          </a:p>
          <a:p>
            <a:pPr lvl="0">
              <a:defRPr/>
            </a:pPr>
            <a:endParaRPr lang="en-GB" dirty="0">
              <a:latin typeface="Century Gothic" panose="020B0502020202020204" pitchFamily="34" charset="0"/>
            </a:endParaRPr>
          </a:p>
          <a:p>
            <a:pPr lvl="0">
              <a:defRPr/>
            </a:pPr>
            <a:r>
              <a:rPr lang="en-GB" dirty="0">
                <a:latin typeface="Century Gothic" panose="020B0502020202020204" pitchFamily="34" charset="0"/>
              </a:rPr>
              <a:t>Some children talk about how to classify a </a:t>
            </a:r>
            <a:r>
              <a:rPr lang="en-GB" dirty="0" smtClean="0">
                <a:latin typeface="Century Gothic" panose="020B0502020202020204" pitchFamily="34" charset="0"/>
              </a:rPr>
              <a:t>whale.</a:t>
            </a:r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4079">
            <a:off x="1986099" y="2455457"/>
            <a:ext cx="5171802" cy="343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35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Is it a bird…?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24288" y="768239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Some </a:t>
            </a:r>
            <a:r>
              <a:rPr lang="en-GB" dirty="0"/>
              <a:t>children talk about how to classify a </a:t>
            </a:r>
            <a:r>
              <a:rPr lang="en-GB" dirty="0" smtClean="0"/>
              <a:t>whale.</a:t>
            </a: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2991625" y="1806047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332620" y="2002262"/>
            <a:ext cx="475615" cy="611505"/>
            <a:chOff x="0" y="0"/>
            <a:chExt cx="527901" cy="688156"/>
          </a:xfrm>
        </p:grpSpPr>
        <p:sp>
          <p:nvSpPr>
            <p:cNvPr id="33" name="Freeform 32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2" name="Rounded Rectangular Callout 21"/>
          <p:cNvSpPr/>
          <p:nvPr/>
        </p:nvSpPr>
        <p:spPr>
          <a:xfrm>
            <a:off x="402386" y="1395870"/>
            <a:ext cx="2344130" cy="792000"/>
          </a:xfrm>
          <a:prstGeom prst="wedgeRoundRectCallout">
            <a:avLst>
              <a:gd name="adj1" fmla="val 60744"/>
              <a:gd name="adj2" fmla="val 20148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A. Calvin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When it jumps out of the sea it looks like it’s flying!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795410" y="2165457"/>
            <a:ext cx="475615" cy="611505"/>
            <a:chOff x="0" y="0"/>
            <a:chExt cx="527901" cy="688156"/>
          </a:xfrm>
        </p:grpSpPr>
        <p:sp>
          <p:nvSpPr>
            <p:cNvPr id="31" name="Freeform 3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13925" y="2208637"/>
            <a:ext cx="475615" cy="608966"/>
            <a:chOff x="0" y="0"/>
            <a:chExt cx="475615" cy="609416"/>
          </a:xfrm>
        </p:grpSpPr>
        <p:sp>
          <p:nvSpPr>
            <p:cNvPr id="29" name="Freeform 28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5" name="Rounded Rectangular Callout 24"/>
          <p:cNvSpPr/>
          <p:nvPr/>
        </p:nvSpPr>
        <p:spPr>
          <a:xfrm>
            <a:off x="4223632" y="2537657"/>
            <a:ext cx="1495682" cy="792000"/>
          </a:xfrm>
          <a:prstGeom prst="wedgeRoundRectCallout">
            <a:avLst>
              <a:gd name="adj1" fmla="val -49083"/>
              <a:gd name="adj2" fmla="val -6493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C. Layla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can swim, so it’s a fish.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249025" y="2490032"/>
            <a:ext cx="2403617" cy="981244"/>
          </a:xfrm>
          <a:prstGeom prst="wedgeRoundRectCallout">
            <a:avLst>
              <a:gd name="adj1" fmla="val 50948"/>
              <a:gd name="adj2" fmla="val -6205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D. Yasmin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It lives under water but it’s a mammal because it doesn’t have scales.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4101603" y="1334910"/>
            <a:ext cx="1451450" cy="792000"/>
          </a:xfrm>
          <a:prstGeom prst="wedgeRoundRectCallout">
            <a:avLst>
              <a:gd name="adj1" fmla="val 71827"/>
              <a:gd name="adj2" fmla="val 3531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2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B. Ellie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Are those fins or wings?</a:t>
            </a:r>
            <a:endParaRPr lang="en-GB" sz="12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224288" y="3603640"/>
            <a:ext cx="8518076" cy="49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latin typeface="Century Gothic" panose="020B0502020202020204" pitchFamily="34" charset="0"/>
              </a:rPr>
              <a:t>Who do you think is correct</a:t>
            </a:r>
            <a:r>
              <a:rPr lang="en-GB" dirty="0" smtClean="0">
                <a:latin typeface="+mn-lt"/>
              </a:rPr>
              <a:t>?</a:t>
            </a:r>
            <a:r>
              <a:rPr lang="en-GB" dirty="0" smtClean="0">
                <a:latin typeface="Century Gothic" panose="020B0502020202020204" pitchFamily="34" charset="0"/>
              </a:rPr>
              <a:t> </a:t>
            </a:r>
            <a:endParaRPr lang="en-GB" dirty="0">
              <a:latin typeface="+mn-lt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4079">
            <a:off x="6308111" y="225028"/>
            <a:ext cx="2645534" cy="17567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7" name="Group 46"/>
          <p:cNvGrpSpPr/>
          <p:nvPr/>
        </p:nvGrpSpPr>
        <p:grpSpPr>
          <a:xfrm>
            <a:off x="402385" y="4107749"/>
            <a:ext cx="2804941" cy="443718"/>
            <a:chOff x="402385" y="4107749"/>
            <a:chExt cx="2804941" cy="443718"/>
          </a:xfrm>
        </p:grpSpPr>
        <p:sp>
          <p:nvSpPr>
            <p:cNvPr id="49" name="Rectangle 48"/>
            <p:cNvSpPr/>
            <p:nvPr/>
          </p:nvSpPr>
          <p:spPr>
            <a:xfrm>
              <a:off x="402385" y="4107749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7200" y="415110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A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77841" y="4148774"/>
              <a:ext cx="2229485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Calvin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02385" y="4659409"/>
            <a:ext cx="2040369" cy="443718"/>
            <a:chOff x="402385" y="4659409"/>
            <a:chExt cx="2040369" cy="443718"/>
          </a:xfrm>
        </p:grpSpPr>
        <p:sp>
          <p:nvSpPr>
            <p:cNvPr id="53" name="Rectangle 52"/>
            <p:cNvSpPr/>
            <p:nvPr/>
          </p:nvSpPr>
          <p:spPr>
            <a:xfrm>
              <a:off x="402385" y="4659409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57200" y="4702763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B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77841" y="4700434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Ellie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02385" y="5215560"/>
            <a:ext cx="2040369" cy="443718"/>
            <a:chOff x="402385" y="5215560"/>
            <a:chExt cx="2040369" cy="443718"/>
          </a:xfrm>
        </p:grpSpPr>
        <p:sp>
          <p:nvSpPr>
            <p:cNvPr id="57" name="Rectangle 56"/>
            <p:cNvSpPr/>
            <p:nvPr/>
          </p:nvSpPr>
          <p:spPr>
            <a:xfrm>
              <a:off x="402385" y="5215560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7200" y="5258914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C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77841" y="5256585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Layla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02385" y="5769894"/>
            <a:ext cx="2040369" cy="443718"/>
            <a:chOff x="402385" y="5769894"/>
            <a:chExt cx="2040369" cy="443718"/>
          </a:xfrm>
        </p:grpSpPr>
        <p:sp>
          <p:nvSpPr>
            <p:cNvPr id="61" name="Rectangle 60"/>
            <p:cNvSpPr/>
            <p:nvPr/>
          </p:nvSpPr>
          <p:spPr>
            <a:xfrm>
              <a:off x="402385" y="5769894"/>
              <a:ext cx="2040369" cy="443718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entury Gothic" panose="020B0502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57200" y="581324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D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77841" y="5810919"/>
              <a:ext cx="1464913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rm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Century Gothic" panose="020B0502020202020204" pitchFamily="34" charset="0"/>
                  <a:ea typeface="Verdana" panose="020B0604030504040204" pitchFamily="34" charset="0"/>
                </a:rPr>
                <a:t>Yasmin</a:t>
              </a:r>
              <a:endParaRPr lang="en-GB" dirty="0">
                <a:solidFill>
                  <a:srgbClr val="10253F"/>
                </a:solidFill>
                <a:latin typeface="Century Gothic" panose="020B050202020202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396318" y="4518106"/>
            <a:ext cx="313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entury Gothic" panose="020B0502020202020204" pitchFamily="34" charset="0"/>
              </a:rPr>
              <a:t>Remember to use the key to help you to decide.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10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176</TotalTime>
  <Words>660</Words>
  <Application>Microsoft Office PowerPoint</Application>
  <PresentationFormat>On-screen Show (4:3)</PresentationFormat>
  <Paragraphs>114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Nicky Waller</cp:lastModifiedBy>
  <cp:revision>19</cp:revision>
  <dcterms:created xsi:type="dcterms:W3CDTF">2019-04-06T13:55:09Z</dcterms:created>
  <dcterms:modified xsi:type="dcterms:W3CDTF">2021-02-03T14:27:01Z</dcterms:modified>
</cp:coreProperties>
</file>