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 id="2147483684" r:id="rId2"/>
    <p:sldMasterId id="2147483708" r:id="rId3"/>
    <p:sldMasterId id="2147483720" r:id="rId4"/>
  </p:sldMasterIdLst>
  <p:notesMasterIdLst>
    <p:notesMasterId r:id="rId19"/>
  </p:notesMasterIdLst>
  <p:handoutMasterIdLst>
    <p:handoutMasterId r:id="rId20"/>
  </p:handoutMasterIdLst>
  <p:sldIdLst>
    <p:sldId id="270" r:id="rId5"/>
    <p:sldId id="257" r:id="rId6"/>
    <p:sldId id="262" r:id="rId7"/>
    <p:sldId id="321" r:id="rId8"/>
    <p:sldId id="316" r:id="rId9"/>
    <p:sldId id="322" r:id="rId10"/>
    <p:sldId id="323" r:id="rId11"/>
    <p:sldId id="324" r:id="rId12"/>
    <p:sldId id="325" r:id="rId13"/>
    <p:sldId id="327" r:id="rId14"/>
    <p:sldId id="326" r:id="rId15"/>
    <p:sldId id="328" r:id="rId16"/>
    <p:sldId id="329" r:id="rId17"/>
    <p:sldId id="320"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B5DE75E-A315-6E15-5D4B-FB1DFA458808}" name="Paul Anderson" initials="PA" userId="eb06f4ae563f6f66" providerId="Windows Live"/>
  <p188:author id="{7F6D4AA4-764A-822C-5E12-64A461E97E4A}" name="David Hills-Taylor" initials="DHT" userId="78abecb0f368a2bc"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0"/>
    <p:restoredTop sz="90950" autoAdjust="0"/>
  </p:normalViewPr>
  <p:slideViewPr>
    <p:cSldViewPr snapToGrid="0" snapToObjects="1">
      <p:cViewPr varScale="1">
        <p:scale>
          <a:sx n="76" d="100"/>
          <a:sy n="76" d="100"/>
        </p:scale>
        <p:origin x="2694"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FC82A6D-5B87-78DF-5401-214D5C50327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FB7E8D2A-F88C-89E0-3FE0-79B91E9D78A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BD76EED-233C-454C-A142-7452DC8FE68E}" type="datetimeFigureOut">
              <a:rPr lang="en-GB" smtClean="0"/>
              <a:t>12/04/2023</a:t>
            </a:fld>
            <a:endParaRPr lang="en-GB"/>
          </a:p>
        </p:txBody>
      </p:sp>
      <p:sp>
        <p:nvSpPr>
          <p:cNvPr id="4" name="Footer Placeholder 3">
            <a:extLst>
              <a:ext uri="{FF2B5EF4-FFF2-40B4-BE49-F238E27FC236}">
                <a16:creationId xmlns:a16="http://schemas.microsoft.com/office/drawing/2014/main" id="{8AC2F6D9-6396-8BDC-3680-15C05D1BC5F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D1786078-9277-4D88-27A3-82186532AF1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FDDF4DE-1335-443F-9BA8-2A04B9526899}" type="slidenum">
              <a:rPr lang="en-GB" smtClean="0"/>
              <a:t>‹#›</a:t>
            </a:fld>
            <a:endParaRPr lang="en-GB"/>
          </a:p>
        </p:txBody>
      </p:sp>
    </p:spTree>
    <p:extLst>
      <p:ext uri="{BB962C8B-B14F-4D97-AF65-F5344CB8AC3E}">
        <p14:creationId xmlns:p14="http://schemas.microsoft.com/office/powerpoint/2010/main" val="40370867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7F889-9E18-41E6-8973-F6D11122191D}" type="datetimeFigureOut">
              <a:rPr lang="en-GB" smtClean="0"/>
              <a:t>12/04/2023</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FFA728-7C25-4CCC-8013-DCE6384EC718}" type="slidenum">
              <a:rPr lang="en-GB" smtClean="0"/>
              <a:t>‹#›</a:t>
            </a:fld>
            <a:endParaRPr lang="en-GB" dirty="0"/>
          </a:p>
        </p:txBody>
      </p:sp>
    </p:spTree>
    <p:extLst>
      <p:ext uri="{BB962C8B-B14F-4D97-AF65-F5344CB8AC3E}">
        <p14:creationId xmlns:p14="http://schemas.microsoft.com/office/powerpoint/2010/main" val="2536835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7A6C618-01BC-4F34-BEEA-3EF1E0D0278F}" type="slidenum">
              <a:rPr lang="en-GB" smtClean="0"/>
              <a:t>3</a:t>
            </a:fld>
            <a:endParaRPr lang="en-GB"/>
          </a:p>
        </p:txBody>
      </p:sp>
    </p:spTree>
    <p:extLst>
      <p:ext uri="{BB962C8B-B14F-4D97-AF65-F5344CB8AC3E}">
        <p14:creationId xmlns:p14="http://schemas.microsoft.com/office/powerpoint/2010/main" val="20693059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7A6C618-01BC-4F34-BEEA-3EF1E0D0278F}" type="slidenum">
              <a:rPr lang="en-GB" smtClean="0"/>
              <a:t>12</a:t>
            </a:fld>
            <a:endParaRPr lang="en-GB"/>
          </a:p>
        </p:txBody>
      </p:sp>
    </p:spTree>
    <p:extLst>
      <p:ext uri="{BB962C8B-B14F-4D97-AF65-F5344CB8AC3E}">
        <p14:creationId xmlns:p14="http://schemas.microsoft.com/office/powerpoint/2010/main" val="1706849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7A6C618-01BC-4F34-BEEA-3EF1E0D0278F}" type="slidenum">
              <a:rPr lang="en-GB" smtClean="0"/>
              <a:t>13</a:t>
            </a:fld>
            <a:endParaRPr lang="en-GB"/>
          </a:p>
        </p:txBody>
      </p:sp>
    </p:spTree>
    <p:extLst>
      <p:ext uri="{BB962C8B-B14F-4D97-AF65-F5344CB8AC3E}">
        <p14:creationId xmlns:p14="http://schemas.microsoft.com/office/powerpoint/2010/main" val="41699431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7A6C618-01BC-4F34-BEEA-3EF1E0D0278F}" type="slidenum">
              <a:rPr lang="en-GB" smtClean="0"/>
              <a:t>14</a:t>
            </a:fld>
            <a:endParaRPr lang="en-GB"/>
          </a:p>
        </p:txBody>
      </p:sp>
    </p:spTree>
    <p:extLst>
      <p:ext uri="{BB962C8B-B14F-4D97-AF65-F5344CB8AC3E}">
        <p14:creationId xmlns:p14="http://schemas.microsoft.com/office/powerpoint/2010/main" val="3579960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Fairfield website: https://www.fairfields.co.uk/</a:t>
            </a:r>
          </a:p>
        </p:txBody>
      </p:sp>
      <p:sp>
        <p:nvSpPr>
          <p:cNvPr id="4" name="Slide Number Placeholder 3"/>
          <p:cNvSpPr>
            <a:spLocks noGrp="1"/>
          </p:cNvSpPr>
          <p:nvPr>
            <p:ph type="sldNum" sz="quarter" idx="5"/>
          </p:nvPr>
        </p:nvSpPr>
        <p:spPr/>
        <p:txBody>
          <a:bodyPr/>
          <a:lstStyle/>
          <a:p>
            <a:fld id="{37A6C618-01BC-4F34-BEEA-3EF1E0D0278F}" type="slidenum">
              <a:rPr lang="en-GB" smtClean="0"/>
              <a:t>4</a:t>
            </a:fld>
            <a:endParaRPr lang="en-GB"/>
          </a:p>
        </p:txBody>
      </p:sp>
    </p:spTree>
    <p:extLst>
      <p:ext uri="{BB962C8B-B14F-4D97-AF65-F5344CB8AC3E}">
        <p14:creationId xmlns:p14="http://schemas.microsoft.com/office/powerpoint/2010/main" val="30669027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Always take care when using scissors.</a:t>
            </a:r>
          </a:p>
        </p:txBody>
      </p:sp>
      <p:sp>
        <p:nvSpPr>
          <p:cNvPr id="4" name="Slide Number Placeholder 3"/>
          <p:cNvSpPr>
            <a:spLocks noGrp="1"/>
          </p:cNvSpPr>
          <p:nvPr>
            <p:ph type="sldNum" sz="quarter" idx="5"/>
          </p:nvPr>
        </p:nvSpPr>
        <p:spPr/>
        <p:txBody>
          <a:bodyPr/>
          <a:lstStyle/>
          <a:p>
            <a:fld id="{37A6C618-01BC-4F34-BEEA-3EF1E0D0278F}" type="slidenum">
              <a:rPr lang="en-GB" smtClean="0"/>
              <a:t>5</a:t>
            </a:fld>
            <a:endParaRPr lang="en-GB"/>
          </a:p>
        </p:txBody>
      </p:sp>
    </p:spTree>
    <p:extLst>
      <p:ext uri="{BB962C8B-B14F-4D97-AF65-F5344CB8AC3E}">
        <p14:creationId xmlns:p14="http://schemas.microsoft.com/office/powerpoint/2010/main" val="38322195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7A6C618-01BC-4F34-BEEA-3EF1E0D0278F}" type="slidenum">
              <a:rPr lang="en-GB" smtClean="0"/>
              <a:t>6</a:t>
            </a:fld>
            <a:endParaRPr lang="en-GB"/>
          </a:p>
        </p:txBody>
      </p:sp>
    </p:spTree>
    <p:extLst>
      <p:ext uri="{BB962C8B-B14F-4D97-AF65-F5344CB8AC3E}">
        <p14:creationId xmlns:p14="http://schemas.microsoft.com/office/powerpoint/2010/main" val="34469725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Always take care when using scissors.</a:t>
            </a:r>
          </a:p>
        </p:txBody>
      </p:sp>
      <p:sp>
        <p:nvSpPr>
          <p:cNvPr id="4" name="Slide Number Placeholder 3"/>
          <p:cNvSpPr>
            <a:spLocks noGrp="1"/>
          </p:cNvSpPr>
          <p:nvPr>
            <p:ph type="sldNum" sz="quarter" idx="5"/>
          </p:nvPr>
        </p:nvSpPr>
        <p:spPr/>
        <p:txBody>
          <a:bodyPr/>
          <a:lstStyle/>
          <a:p>
            <a:fld id="{37A6C618-01BC-4F34-BEEA-3EF1E0D0278F}" type="slidenum">
              <a:rPr lang="en-GB" smtClean="0"/>
              <a:t>7</a:t>
            </a:fld>
            <a:endParaRPr lang="en-GB"/>
          </a:p>
        </p:txBody>
      </p:sp>
    </p:spTree>
    <p:extLst>
      <p:ext uri="{BB962C8B-B14F-4D97-AF65-F5344CB8AC3E}">
        <p14:creationId xmlns:p14="http://schemas.microsoft.com/office/powerpoint/2010/main" val="37271545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7A6C618-01BC-4F34-BEEA-3EF1E0D0278F}" type="slidenum">
              <a:rPr lang="en-GB" smtClean="0"/>
              <a:t>8</a:t>
            </a:fld>
            <a:endParaRPr lang="en-GB"/>
          </a:p>
        </p:txBody>
      </p:sp>
    </p:spTree>
    <p:extLst>
      <p:ext uri="{BB962C8B-B14F-4D97-AF65-F5344CB8AC3E}">
        <p14:creationId xmlns:p14="http://schemas.microsoft.com/office/powerpoint/2010/main" val="36646145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7A6C618-01BC-4F34-BEEA-3EF1E0D0278F}" type="slidenum">
              <a:rPr lang="en-GB" smtClean="0"/>
              <a:t>9</a:t>
            </a:fld>
            <a:endParaRPr lang="en-GB"/>
          </a:p>
        </p:txBody>
      </p:sp>
    </p:spTree>
    <p:extLst>
      <p:ext uri="{BB962C8B-B14F-4D97-AF65-F5344CB8AC3E}">
        <p14:creationId xmlns:p14="http://schemas.microsoft.com/office/powerpoint/2010/main" val="5447711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7A6C618-01BC-4F34-BEEA-3EF1E0D0278F}" type="slidenum">
              <a:rPr lang="en-GB" smtClean="0"/>
              <a:t>10</a:t>
            </a:fld>
            <a:endParaRPr lang="en-GB"/>
          </a:p>
        </p:txBody>
      </p:sp>
    </p:spTree>
    <p:extLst>
      <p:ext uri="{BB962C8B-B14F-4D97-AF65-F5344CB8AC3E}">
        <p14:creationId xmlns:p14="http://schemas.microsoft.com/office/powerpoint/2010/main" val="28842101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7A6C618-01BC-4F34-BEEA-3EF1E0D0278F}" type="slidenum">
              <a:rPr lang="en-GB" smtClean="0"/>
              <a:t>11</a:t>
            </a:fld>
            <a:endParaRPr lang="en-GB"/>
          </a:p>
        </p:txBody>
      </p:sp>
    </p:spTree>
    <p:extLst>
      <p:ext uri="{BB962C8B-B14F-4D97-AF65-F5344CB8AC3E}">
        <p14:creationId xmlns:p14="http://schemas.microsoft.com/office/powerpoint/2010/main" val="34258584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381489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4270890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4010933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9336711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915683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8640810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6201313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5101708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0314396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630056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93893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7292450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3269611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110411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5910948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5324384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7647534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801462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050385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2645458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7854883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473487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8314867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9059053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9228086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9661824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7125718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E55ADD6-F8CE-1748-83D1-037D91A2E22A}" type="datetimeFigureOut">
              <a:rPr lang="en-US" smtClean="0"/>
              <a:pPr/>
              <a:t>4/12/2023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55049701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4/12/2023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pic>
        <p:nvPicPr>
          <p:cNvPr id="8" name="Picture 7" descr="A picture containing logo&#10;&#10;Description automatically generated">
            <a:extLst>
              <a:ext uri="{FF2B5EF4-FFF2-40B4-BE49-F238E27FC236}">
                <a16:creationId xmlns:a16="http://schemas.microsoft.com/office/drawing/2014/main" id="{430C2B57-6C82-CA88-761B-1EF4A2CE506A}"/>
              </a:ext>
            </a:extLst>
          </p:cNvPr>
          <p:cNvPicPr>
            <a:picLocks noChangeAspect="1"/>
          </p:cNvPicPr>
          <p:nvPr userDrawn="1"/>
        </p:nvPicPr>
        <p:blipFill>
          <a:blip r:embed="rId2"/>
          <a:stretch>
            <a:fillRect/>
          </a:stretch>
        </p:blipFill>
        <p:spPr>
          <a:xfrm>
            <a:off x="7780713" y="6170469"/>
            <a:ext cx="1300852" cy="621027"/>
          </a:xfrm>
          <a:prstGeom prst="rect">
            <a:avLst/>
          </a:prstGeom>
        </p:spPr>
      </p:pic>
    </p:spTree>
    <p:extLst>
      <p:ext uri="{BB962C8B-B14F-4D97-AF65-F5344CB8AC3E}">
        <p14:creationId xmlns:p14="http://schemas.microsoft.com/office/powerpoint/2010/main" val="34143974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5ADD6-F8CE-1748-83D1-037D91A2E22A}" type="datetimeFigureOut">
              <a:rPr lang="en-US" smtClean="0"/>
              <a:pPr/>
              <a:t>4/12/2023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73268393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E55ADD6-F8CE-1748-83D1-037D91A2E22A}" type="datetimeFigureOut">
              <a:rPr lang="en-US" smtClean="0"/>
              <a:pPr/>
              <a:t>4/12/2023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052981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E55ADD6-F8CE-1748-83D1-037D91A2E22A}" type="datetimeFigureOut">
              <a:rPr lang="en-US" smtClean="0"/>
              <a:pPr/>
              <a:t>4/12/2023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31732940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E55ADD6-F8CE-1748-83D1-037D91A2E22A}" type="datetimeFigureOut">
              <a:rPr lang="en-US" smtClean="0"/>
              <a:pPr/>
              <a:t>4/12/2023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1297372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67442694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55ADD6-F8CE-1748-83D1-037D91A2E22A}" type="datetimeFigureOut">
              <a:rPr lang="en-US" smtClean="0"/>
              <a:pPr/>
              <a:t>4/12/2023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77954051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55ADD6-F8CE-1748-83D1-037D91A2E22A}" type="datetimeFigureOut">
              <a:rPr lang="en-US" smtClean="0"/>
              <a:pPr/>
              <a:t>4/12/2023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134861646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55ADD6-F8CE-1748-83D1-037D91A2E22A}" type="datetimeFigureOut">
              <a:rPr lang="en-US" smtClean="0"/>
              <a:pPr/>
              <a:t>4/12/2023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9677209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4/12/2023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315439660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4/12/2023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1878246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790658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376809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742560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775636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4/12/2023</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854483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0493579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4229379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1774910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C9449B-2E27-418B-91DE-5CAA555BBF07}" type="datetimeFigureOut">
              <a:rPr lang="en-GB" smtClean="0"/>
              <a:t>12/04/2023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02E7FB-CF86-43A1-B235-544D89561BB4}" type="slidenum">
              <a:rPr lang="en-GB" smtClean="0"/>
              <a:t>‹#›</a:t>
            </a:fld>
            <a:endParaRPr lang="en-GB"/>
          </a:p>
        </p:txBody>
      </p:sp>
    </p:spTree>
    <p:extLst>
      <p:ext uri="{BB962C8B-B14F-4D97-AF65-F5344CB8AC3E}">
        <p14:creationId xmlns:p14="http://schemas.microsoft.com/office/powerpoint/2010/main" val="3178435304"/>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35.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35.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9.xml"/><Relationship Id="rId1" Type="http://schemas.openxmlformats.org/officeDocument/2006/relationships/slideLayout" Target="../slideLayouts/slideLayout35.xml"/><Relationship Id="rId4" Type="http://schemas.openxmlformats.org/officeDocument/2006/relationships/image" Target="../media/image25.jpeg"/></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0.xml"/><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1.xml"/><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35.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35.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35.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35.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35.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7D83397-CCC0-4BFA-B43F-C32B14DC99B0}"/>
              </a:ext>
            </a:extLst>
          </p:cNvPr>
          <p:cNvSpPr txBox="1"/>
          <p:nvPr/>
        </p:nvSpPr>
        <p:spPr>
          <a:xfrm>
            <a:off x="843774" y="5396579"/>
            <a:ext cx="7456447" cy="461665"/>
          </a:xfrm>
          <a:prstGeom prst="rect">
            <a:avLst/>
          </a:prstGeom>
          <a:noFill/>
        </p:spPr>
        <p:txBody>
          <a:bodyPr wrap="square" rtlCol="0">
            <a:spAutoFit/>
          </a:bodyPr>
          <a:lstStyle/>
          <a:p>
            <a:pPr algn="ctr"/>
            <a:r>
              <a:rPr lang="en-GB" sz="2400" dirty="0">
                <a:cs typeface="Arial" panose="020B0604020202020204" pitchFamily="34" charset="0"/>
              </a:rPr>
              <a:t>Making a model of a hydraulic boat lift using syringes</a:t>
            </a:r>
          </a:p>
        </p:txBody>
      </p:sp>
      <p:sp>
        <p:nvSpPr>
          <p:cNvPr id="2" name="TextBox 1">
            <a:extLst>
              <a:ext uri="{FF2B5EF4-FFF2-40B4-BE49-F238E27FC236}">
                <a16:creationId xmlns:a16="http://schemas.microsoft.com/office/drawing/2014/main" id="{16B3F7E0-2939-0CBB-D3C7-6BEEEF515A1E}"/>
              </a:ext>
            </a:extLst>
          </p:cNvPr>
          <p:cNvSpPr txBox="1"/>
          <p:nvPr/>
        </p:nvSpPr>
        <p:spPr>
          <a:xfrm>
            <a:off x="279400" y="1116815"/>
            <a:ext cx="8612321" cy="830997"/>
          </a:xfrm>
          <a:prstGeom prst="rect">
            <a:avLst/>
          </a:prstGeom>
          <a:noFill/>
        </p:spPr>
        <p:txBody>
          <a:bodyPr wrap="square" rtlCol="0">
            <a:spAutoFit/>
          </a:bodyPr>
          <a:lstStyle/>
          <a:p>
            <a:r>
              <a:rPr lang="en-US" sz="4800" b="1" dirty="0">
                <a:cs typeface="Arial" panose="020B0604020202020204" pitchFamily="34" charset="0"/>
              </a:rPr>
              <a:t>Make a model hydraulic boat lift</a:t>
            </a:r>
          </a:p>
        </p:txBody>
      </p:sp>
      <p:pic>
        <p:nvPicPr>
          <p:cNvPr id="5" name="Picture 4" descr="A picture containing text&#10;&#10;Description automatically generated">
            <a:extLst>
              <a:ext uri="{FF2B5EF4-FFF2-40B4-BE49-F238E27FC236}">
                <a16:creationId xmlns:a16="http://schemas.microsoft.com/office/drawing/2014/main" id="{5A36201E-C0B5-11A0-E909-C1E30C9662E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25106" t="19551" r="20584" b="15012"/>
          <a:stretch/>
        </p:blipFill>
        <p:spPr>
          <a:xfrm rot="5400000">
            <a:off x="4836066" y="2133581"/>
            <a:ext cx="3215718" cy="2905980"/>
          </a:xfrm>
          <a:prstGeom prst="rect">
            <a:avLst/>
          </a:prstGeom>
        </p:spPr>
      </p:pic>
      <p:pic>
        <p:nvPicPr>
          <p:cNvPr id="8" name="Picture 7" descr="A large metal structure next to a body of water&#10;&#10;Description automatically generated with low confidence">
            <a:extLst>
              <a:ext uri="{FF2B5EF4-FFF2-40B4-BE49-F238E27FC236}">
                <a16:creationId xmlns:a16="http://schemas.microsoft.com/office/drawing/2014/main" id="{246A5359-356A-93EC-A4BA-5F28E7E64BBF}"/>
              </a:ext>
            </a:extLst>
          </p:cNvPr>
          <p:cNvPicPr>
            <a:picLocks noChangeAspect="1"/>
          </p:cNvPicPr>
          <p:nvPr/>
        </p:nvPicPr>
        <p:blipFill rotWithShape="1">
          <a:blip r:embed="rId3"/>
          <a:srcRect l="19306" r="24722" b="13412"/>
          <a:stretch/>
        </p:blipFill>
        <p:spPr>
          <a:xfrm>
            <a:off x="1435274" y="1978712"/>
            <a:ext cx="3122953" cy="3215717"/>
          </a:xfrm>
          <a:prstGeom prst="rect">
            <a:avLst/>
          </a:prstGeom>
        </p:spPr>
      </p:pic>
    </p:spTree>
    <p:extLst>
      <p:ext uri="{BB962C8B-B14F-4D97-AF65-F5344CB8AC3E}">
        <p14:creationId xmlns:p14="http://schemas.microsoft.com/office/powerpoint/2010/main" val="35611459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147835" y="1014736"/>
            <a:ext cx="1663861" cy="646331"/>
          </a:xfrm>
          <a:prstGeom prst="rect">
            <a:avLst/>
          </a:prstGeom>
          <a:noFill/>
        </p:spPr>
        <p:txBody>
          <a:bodyPr wrap="square" rtlCol="0">
            <a:spAutoFit/>
          </a:bodyPr>
          <a:lstStyle/>
          <a:p>
            <a:r>
              <a:rPr lang="en-US" sz="3600" b="1" dirty="0">
                <a:cs typeface="Arial" panose="020B0604020202020204" pitchFamily="34" charset="0"/>
              </a:rPr>
              <a:t>Step 6</a:t>
            </a:r>
          </a:p>
        </p:txBody>
      </p:sp>
      <p:sp>
        <p:nvSpPr>
          <p:cNvPr id="3" name="TextBox 2">
            <a:extLst>
              <a:ext uri="{FF2B5EF4-FFF2-40B4-BE49-F238E27FC236}">
                <a16:creationId xmlns:a16="http://schemas.microsoft.com/office/drawing/2014/main" id="{A2F655EE-3226-FFAA-D377-924D655D479F}"/>
              </a:ext>
            </a:extLst>
          </p:cNvPr>
          <p:cNvSpPr txBox="1"/>
          <p:nvPr/>
        </p:nvSpPr>
        <p:spPr>
          <a:xfrm>
            <a:off x="393539" y="1893275"/>
            <a:ext cx="2797336" cy="885371"/>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endParaRPr lang="en-GB" sz="2400" dirty="0">
              <a:solidFill>
                <a:srgbClr val="202124"/>
              </a:solidFill>
              <a:latin typeface="arial" panose="020B0604020202020204" pitchFamily="34" charset="0"/>
              <a:cs typeface="Arial" panose="020B0604020202020204" pitchFamily="34" charset="0"/>
            </a:endParaRPr>
          </a:p>
          <a:p>
            <a:pPr>
              <a:lnSpc>
                <a:spcPct val="90000"/>
              </a:lnSpc>
              <a:spcBef>
                <a:spcPts val="1000"/>
              </a:spcBef>
            </a:pPr>
            <a:endParaRPr lang="en-GB" sz="2400" dirty="0">
              <a:solidFill>
                <a:srgbClr val="202124"/>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96BAECAC-7189-ED5C-696B-3FB75669BE07}"/>
              </a:ext>
            </a:extLst>
          </p:cNvPr>
          <p:cNvSpPr txBox="1"/>
          <p:nvPr/>
        </p:nvSpPr>
        <p:spPr>
          <a:xfrm>
            <a:off x="1497766" y="1182133"/>
            <a:ext cx="461765" cy="369332"/>
          </a:xfrm>
          <a:prstGeom prst="rect">
            <a:avLst/>
          </a:prstGeom>
          <a:noFill/>
        </p:spPr>
        <p:txBody>
          <a:bodyPr wrap="square">
            <a:spAutoFit/>
          </a:bodyPr>
          <a:lstStyle/>
          <a:p>
            <a:r>
              <a:rPr lang="en-GB" sz="1800" dirty="0">
                <a:effectLst/>
                <a:latin typeface="Arial" panose="020B0604020202020204" pitchFamily="34" charset="0"/>
                <a:ea typeface="Times New Roman" panose="02020603050405020304" pitchFamily="18" charset="0"/>
                <a:cs typeface="Arial" panose="020B0604020202020204" pitchFamily="34" charset="0"/>
              </a:rPr>
              <a:t>⚠</a:t>
            </a:r>
            <a:endParaRPr lang="en-GB" dirty="0"/>
          </a:p>
        </p:txBody>
      </p:sp>
      <p:pic>
        <p:nvPicPr>
          <p:cNvPr id="7" name="Picture 6" descr="A pen on a piece of paper&#10;&#10;Description automatically generated with low confidence">
            <a:extLst>
              <a:ext uri="{FF2B5EF4-FFF2-40B4-BE49-F238E27FC236}">
                <a16:creationId xmlns:a16="http://schemas.microsoft.com/office/drawing/2014/main" id="{2F030774-8E88-1967-CFBA-F60CB25C7EF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22222" t="29259" r="9999" b="10000"/>
          <a:stretch/>
        </p:blipFill>
        <p:spPr>
          <a:xfrm>
            <a:off x="97870" y="3889461"/>
            <a:ext cx="2810854" cy="1889263"/>
          </a:xfrm>
          <a:prstGeom prst="rect">
            <a:avLst/>
          </a:prstGeom>
        </p:spPr>
      </p:pic>
      <p:pic>
        <p:nvPicPr>
          <p:cNvPr id="14" name="Picture 13">
            <a:extLst>
              <a:ext uri="{FF2B5EF4-FFF2-40B4-BE49-F238E27FC236}">
                <a16:creationId xmlns:a16="http://schemas.microsoft.com/office/drawing/2014/main" id="{1FD9E5B3-D3CC-89A0-F2F0-29C59A9D939D}"/>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27222" r="23333" b="13703"/>
          <a:stretch/>
        </p:blipFill>
        <p:spPr>
          <a:xfrm rot="5400000">
            <a:off x="2352505" y="3400296"/>
            <a:ext cx="3014680" cy="1742179"/>
          </a:xfrm>
          <a:prstGeom prst="rect">
            <a:avLst/>
          </a:prstGeom>
        </p:spPr>
      </p:pic>
      <p:pic>
        <p:nvPicPr>
          <p:cNvPr id="16" name="Picture 15" descr="A dragonfly on a piece of wood&#10;&#10;Description automatically generated with low confidence">
            <a:extLst>
              <a:ext uri="{FF2B5EF4-FFF2-40B4-BE49-F238E27FC236}">
                <a16:creationId xmlns:a16="http://schemas.microsoft.com/office/drawing/2014/main" id="{3AC8D434-30F8-5A23-C087-55C49A4AF440}"/>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t="19259" r="18950" b="14075"/>
          <a:stretch/>
        </p:blipFill>
        <p:spPr>
          <a:xfrm rot="5400000">
            <a:off x="4278751" y="3341503"/>
            <a:ext cx="3014678" cy="1859763"/>
          </a:xfrm>
          <a:prstGeom prst="rect">
            <a:avLst/>
          </a:prstGeom>
        </p:spPr>
      </p:pic>
      <p:pic>
        <p:nvPicPr>
          <p:cNvPr id="18" name="Picture 17" descr="A picture containing indoor, accessory, case&#10;&#10;Description automatically generated">
            <a:extLst>
              <a:ext uri="{FF2B5EF4-FFF2-40B4-BE49-F238E27FC236}">
                <a16:creationId xmlns:a16="http://schemas.microsoft.com/office/drawing/2014/main" id="{7EF34788-78EE-03AE-5378-50E8391A8B45}"/>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t="7346" r="15816" b="10556"/>
          <a:stretch/>
        </p:blipFill>
        <p:spPr>
          <a:xfrm rot="5400000">
            <a:off x="6355462" y="3173664"/>
            <a:ext cx="3050321" cy="2231085"/>
          </a:xfrm>
          <a:prstGeom prst="rect">
            <a:avLst/>
          </a:prstGeom>
        </p:spPr>
      </p:pic>
      <p:sp>
        <p:nvSpPr>
          <p:cNvPr id="19" name="TextBox 18">
            <a:extLst>
              <a:ext uri="{FF2B5EF4-FFF2-40B4-BE49-F238E27FC236}">
                <a16:creationId xmlns:a16="http://schemas.microsoft.com/office/drawing/2014/main" id="{62DAD171-20DA-EC61-EF76-E67D0F9FF1A8}"/>
              </a:ext>
            </a:extLst>
          </p:cNvPr>
          <p:cNvSpPr txBox="1"/>
          <p:nvPr/>
        </p:nvSpPr>
        <p:spPr>
          <a:xfrm>
            <a:off x="229301" y="1689964"/>
            <a:ext cx="8465956" cy="885371"/>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Attach the 10 ml syringes with cable ties to Sides B and C</a:t>
            </a:r>
          </a:p>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Glue Lift E to the syringe tops</a:t>
            </a:r>
          </a:p>
        </p:txBody>
      </p:sp>
    </p:spTree>
    <p:extLst>
      <p:ext uri="{BB962C8B-B14F-4D97-AF65-F5344CB8AC3E}">
        <p14:creationId xmlns:p14="http://schemas.microsoft.com/office/powerpoint/2010/main" val="1870129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312106" y="1076641"/>
            <a:ext cx="2006761" cy="646331"/>
          </a:xfrm>
          <a:prstGeom prst="rect">
            <a:avLst/>
          </a:prstGeom>
          <a:noFill/>
        </p:spPr>
        <p:txBody>
          <a:bodyPr wrap="square" rtlCol="0">
            <a:spAutoFit/>
          </a:bodyPr>
          <a:lstStyle/>
          <a:p>
            <a:r>
              <a:rPr lang="en-US" sz="3600" b="1" dirty="0">
                <a:cs typeface="Arial" panose="020B0604020202020204" pitchFamily="34" charset="0"/>
              </a:rPr>
              <a:t>Step 7</a:t>
            </a:r>
          </a:p>
        </p:txBody>
      </p:sp>
      <p:sp>
        <p:nvSpPr>
          <p:cNvPr id="5" name="TextBox 4">
            <a:extLst>
              <a:ext uri="{FF2B5EF4-FFF2-40B4-BE49-F238E27FC236}">
                <a16:creationId xmlns:a16="http://schemas.microsoft.com/office/drawing/2014/main" id="{96BAECAC-7189-ED5C-696B-3FB75669BE07}"/>
              </a:ext>
            </a:extLst>
          </p:cNvPr>
          <p:cNvSpPr txBox="1"/>
          <p:nvPr/>
        </p:nvSpPr>
        <p:spPr>
          <a:xfrm>
            <a:off x="1593103" y="1243693"/>
            <a:ext cx="461765" cy="369332"/>
          </a:xfrm>
          <a:prstGeom prst="rect">
            <a:avLst/>
          </a:prstGeom>
          <a:noFill/>
        </p:spPr>
        <p:txBody>
          <a:bodyPr wrap="square">
            <a:spAutoFit/>
          </a:bodyPr>
          <a:lstStyle/>
          <a:p>
            <a:r>
              <a:rPr lang="en-GB" sz="1800" dirty="0">
                <a:effectLst/>
                <a:latin typeface="Arial" panose="020B0604020202020204" pitchFamily="34" charset="0"/>
                <a:ea typeface="Times New Roman" panose="02020603050405020304" pitchFamily="18" charset="0"/>
                <a:cs typeface="Arial" panose="020B0604020202020204" pitchFamily="34" charset="0"/>
              </a:rPr>
              <a:t>⚠</a:t>
            </a:r>
            <a:endParaRPr lang="en-GB" dirty="0"/>
          </a:p>
        </p:txBody>
      </p:sp>
      <p:sp>
        <p:nvSpPr>
          <p:cNvPr id="10" name="TextBox 9">
            <a:extLst>
              <a:ext uri="{FF2B5EF4-FFF2-40B4-BE49-F238E27FC236}">
                <a16:creationId xmlns:a16="http://schemas.microsoft.com/office/drawing/2014/main" id="{9AC2AE5F-AD32-1580-9D5F-3AC6EFEB0EEE}"/>
              </a:ext>
            </a:extLst>
          </p:cNvPr>
          <p:cNvSpPr txBox="1"/>
          <p:nvPr/>
        </p:nvSpPr>
        <p:spPr>
          <a:xfrm>
            <a:off x="5520337" y="3078718"/>
            <a:ext cx="344531" cy="369332"/>
          </a:xfrm>
          <a:prstGeom prst="rect">
            <a:avLst/>
          </a:prstGeom>
          <a:solidFill>
            <a:schemeClr val="bg1"/>
          </a:solidFill>
        </p:spPr>
        <p:txBody>
          <a:bodyPr wrap="square" rtlCol="0">
            <a:spAutoFit/>
          </a:bodyPr>
          <a:lstStyle/>
          <a:p>
            <a:endParaRPr lang="en-GB" b="1" dirty="0">
              <a:solidFill>
                <a:srgbClr val="FF0000"/>
              </a:solidFill>
            </a:endParaRPr>
          </a:p>
        </p:txBody>
      </p:sp>
      <p:sp>
        <p:nvSpPr>
          <p:cNvPr id="11" name="TextBox 10">
            <a:extLst>
              <a:ext uri="{FF2B5EF4-FFF2-40B4-BE49-F238E27FC236}">
                <a16:creationId xmlns:a16="http://schemas.microsoft.com/office/drawing/2014/main" id="{046C37F5-2342-5DA5-4942-811726FC71FC}"/>
              </a:ext>
            </a:extLst>
          </p:cNvPr>
          <p:cNvSpPr txBox="1"/>
          <p:nvPr/>
        </p:nvSpPr>
        <p:spPr>
          <a:xfrm>
            <a:off x="4529675" y="3059668"/>
            <a:ext cx="344531" cy="369332"/>
          </a:xfrm>
          <a:prstGeom prst="rect">
            <a:avLst/>
          </a:prstGeom>
          <a:solidFill>
            <a:schemeClr val="bg1"/>
          </a:solidFill>
        </p:spPr>
        <p:txBody>
          <a:bodyPr wrap="square" rtlCol="0">
            <a:spAutoFit/>
          </a:bodyPr>
          <a:lstStyle/>
          <a:p>
            <a:endParaRPr lang="en-GB" b="1" dirty="0">
              <a:solidFill>
                <a:srgbClr val="FF0000"/>
              </a:solidFill>
            </a:endParaRPr>
          </a:p>
        </p:txBody>
      </p:sp>
      <p:sp>
        <p:nvSpPr>
          <p:cNvPr id="12" name="TextBox 11">
            <a:extLst>
              <a:ext uri="{FF2B5EF4-FFF2-40B4-BE49-F238E27FC236}">
                <a16:creationId xmlns:a16="http://schemas.microsoft.com/office/drawing/2014/main" id="{09ADCB9C-82E8-3AA0-EB36-4D8A4EE4C6F6}"/>
              </a:ext>
            </a:extLst>
          </p:cNvPr>
          <p:cNvSpPr txBox="1"/>
          <p:nvPr/>
        </p:nvSpPr>
        <p:spPr>
          <a:xfrm>
            <a:off x="6919907" y="3027997"/>
            <a:ext cx="344531" cy="369332"/>
          </a:xfrm>
          <a:prstGeom prst="rect">
            <a:avLst/>
          </a:prstGeom>
          <a:solidFill>
            <a:schemeClr val="bg1"/>
          </a:solidFill>
        </p:spPr>
        <p:txBody>
          <a:bodyPr wrap="square" rtlCol="0">
            <a:spAutoFit/>
          </a:bodyPr>
          <a:lstStyle/>
          <a:p>
            <a:endParaRPr lang="en-GB" b="1" dirty="0">
              <a:solidFill>
                <a:srgbClr val="FF0000"/>
              </a:solidFill>
            </a:endParaRPr>
          </a:p>
        </p:txBody>
      </p:sp>
      <p:sp>
        <p:nvSpPr>
          <p:cNvPr id="13" name="TextBox 12">
            <a:extLst>
              <a:ext uri="{FF2B5EF4-FFF2-40B4-BE49-F238E27FC236}">
                <a16:creationId xmlns:a16="http://schemas.microsoft.com/office/drawing/2014/main" id="{1AC7A8BB-C6C7-0587-0888-A0B1D529A493}"/>
              </a:ext>
            </a:extLst>
          </p:cNvPr>
          <p:cNvSpPr txBox="1"/>
          <p:nvPr/>
        </p:nvSpPr>
        <p:spPr>
          <a:xfrm>
            <a:off x="5526111" y="2102216"/>
            <a:ext cx="344531" cy="369332"/>
          </a:xfrm>
          <a:prstGeom prst="rect">
            <a:avLst/>
          </a:prstGeom>
          <a:solidFill>
            <a:schemeClr val="bg1"/>
          </a:solidFill>
        </p:spPr>
        <p:txBody>
          <a:bodyPr wrap="square" rtlCol="0">
            <a:spAutoFit/>
          </a:bodyPr>
          <a:lstStyle/>
          <a:p>
            <a:endParaRPr lang="en-GB" b="1" dirty="0">
              <a:solidFill>
                <a:srgbClr val="FF0000"/>
              </a:solidFill>
            </a:endParaRPr>
          </a:p>
        </p:txBody>
      </p:sp>
      <p:pic>
        <p:nvPicPr>
          <p:cNvPr id="7" name="Picture 6" descr="A picture containing text&#10;&#10;Description automatically generated">
            <a:extLst>
              <a:ext uri="{FF2B5EF4-FFF2-40B4-BE49-F238E27FC236}">
                <a16:creationId xmlns:a16="http://schemas.microsoft.com/office/drawing/2014/main" id="{830D1B39-1CAD-75A7-D27F-FF8E1DFB4DC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27608" t="18332" r="-1" b="15556"/>
          <a:stretch/>
        </p:blipFill>
        <p:spPr>
          <a:xfrm rot="5400000">
            <a:off x="5826762" y="1834462"/>
            <a:ext cx="3749930" cy="2568392"/>
          </a:xfrm>
          <a:prstGeom prst="rect">
            <a:avLst/>
          </a:prstGeom>
        </p:spPr>
      </p:pic>
      <p:sp>
        <p:nvSpPr>
          <p:cNvPr id="15" name="TextBox 14">
            <a:extLst>
              <a:ext uri="{FF2B5EF4-FFF2-40B4-BE49-F238E27FC236}">
                <a16:creationId xmlns:a16="http://schemas.microsoft.com/office/drawing/2014/main" id="{833535B8-4AC9-896C-77F5-346332C11372}"/>
              </a:ext>
            </a:extLst>
          </p:cNvPr>
          <p:cNvSpPr txBox="1"/>
          <p:nvPr/>
        </p:nvSpPr>
        <p:spPr>
          <a:xfrm>
            <a:off x="312106" y="1772044"/>
            <a:ext cx="5669594" cy="4185761"/>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Cut two 120 mm lengths of 3 mm clear plastic tube</a:t>
            </a:r>
          </a:p>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Attach tube to two syringes and pull out the plungers</a:t>
            </a:r>
          </a:p>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Attach clear tubes to the lift syringes</a:t>
            </a:r>
          </a:p>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Cut out the boat picture</a:t>
            </a:r>
          </a:p>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Test the model by pressing in the plungers</a:t>
            </a:r>
          </a:p>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Does the lift work?</a:t>
            </a:r>
          </a:p>
          <a:p>
            <a:pPr>
              <a:lnSpc>
                <a:spcPct val="90000"/>
              </a:lnSpc>
              <a:spcBef>
                <a:spcPts val="1000"/>
              </a:spcBef>
            </a:pPr>
            <a:endParaRPr lang="en-GB" sz="2400" dirty="0">
              <a:solidFill>
                <a:srgbClr val="202124"/>
              </a:solidFill>
              <a:latin typeface="arial" panose="020B0604020202020204" pitchFamily="34" charset="0"/>
              <a:cs typeface="Arial" panose="020B0604020202020204" pitchFamily="34" charset="0"/>
            </a:endParaRPr>
          </a:p>
        </p:txBody>
      </p:sp>
      <p:pic>
        <p:nvPicPr>
          <p:cNvPr id="17" name="Picture 16" descr="A picture containing text&#10;&#10;Description automatically generated">
            <a:extLst>
              <a:ext uri="{FF2B5EF4-FFF2-40B4-BE49-F238E27FC236}">
                <a16:creationId xmlns:a16="http://schemas.microsoft.com/office/drawing/2014/main" id="{C2C1A2D4-72E6-2F54-497C-2CB297AD05BA}"/>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8610" t="25741" r="9445" b="15371"/>
          <a:stretch/>
        </p:blipFill>
        <p:spPr>
          <a:xfrm>
            <a:off x="3830770" y="4757969"/>
            <a:ext cx="2282319" cy="1230131"/>
          </a:xfrm>
          <a:prstGeom prst="rect">
            <a:avLst/>
          </a:prstGeom>
        </p:spPr>
      </p:pic>
    </p:spTree>
    <p:extLst>
      <p:ext uri="{BB962C8B-B14F-4D97-AF65-F5344CB8AC3E}">
        <p14:creationId xmlns:p14="http://schemas.microsoft.com/office/powerpoint/2010/main" val="1361936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196769" y="1063787"/>
            <a:ext cx="1422481" cy="646331"/>
          </a:xfrm>
          <a:prstGeom prst="rect">
            <a:avLst/>
          </a:prstGeom>
          <a:noFill/>
        </p:spPr>
        <p:txBody>
          <a:bodyPr wrap="square" rtlCol="0">
            <a:spAutoFit/>
          </a:bodyPr>
          <a:lstStyle/>
          <a:p>
            <a:r>
              <a:rPr lang="en-US" sz="3600" b="1" dirty="0">
                <a:cs typeface="Arial" panose="020B0604020202020204" pitchFamily="34" charset="0"/>
              </a:rPr>
              <a:t>Step 8</a:t>
            </a:r>
          </a:p>
        </p:txBody>
      </p:sp>
      <p:sp>
        <p:nvSpPr>
          <p:cNvPr id="5" name="TextBox 4">
            <a:extLst>
              <a:ext uri="{FF2B5EF4-FFF2-40B4-BE49-F238E27FC236}">
                <a16:creationId xmlns:a16="http://schemas.microsoft.com/office/drawing/2014/main" id="{96BAECAC-7189-ED5C-696B-3FB75669BE07}"/>
              </a:ext>
            </a:extLst>
          </p:cNvPr>
          <p:cNvSpPr txBox="1"/>
          <p:nvPr/>
        </p:nvSpPr>
        <p:spPr>
          <a:xfrm>
            <a:off x="1535615" y="1233250"/>
            <a:ext cx="461765" cy="369332"/>
          </a:xfrm>
          <a:prstGeom prst="rect">
            <a:avLst/>
          </a:prstGeom>
          <a:noFill/>
        </p:spPr>
        <p:txBody>
          <a:bodyPr wrap="square">
            <a:spAutoFit/>
          </a:bodyPr>
          <a:lstStyle/>
          <a:p>
            <a:r>
              <a:rPr lang="en-GB" sz="1800" dirty="0">
                <a:effectLst/>
                <a:latin typeface="Arial" panose="020B0604020202020204" pitchFamily="34" charset="0"/>
                <a:ea typeface="Times New Roman" panose="02020603050405020304" pitchFamily="18" charset="0"/>
                <a:cs typeface="Arial" panose="020B0604020202020204" pitchFamily="34" charset="0"/>
              </a:rPr>
              <a:t>⚠</a:t>
            </a:r>
            <a:endParaRPr lang="en-GB" dirty="0"/>
          </a:p>
        </p:txBody>
      </p:sp>
      <p:sp>
        <p:nvSpPr>
          <p:cNvPr id="10" name="TextBox 9">
            <a:extLst>
              <a:ext uri="{FF2B5EF4-FFF2-40B4-BE49-F238E27FC236}">
                <a16:creationId xmlns:a16="http://schemas.microsoft.com/office/drawing/2014/main" id="{9AC2AE5F-AD32-1580-9D5F-3AC6EFEB0EEE}"/>
              </a:ext>
            </a:extLst>
          </p:cNvPr>
          <p:cNvSpPr txBox="1"/>
          <p:nvPr/>
        </p:nvSpPr>
        <p:spPr>
          <a:xfrm>
            <a:off x="5627644" y="3078718"/>
            <a:ext cx="344531" cy="369332"/>
          </a:xfrm>
          <a:prstGeom prst="rect">
            <a:avLst/>
          </a:prstGeom>
          <a:solidFill>
            <a:schemeClr val="bg1"/>
          </a:solidFill>
        </p:spPr>
        <p:txBody>
          <a:bodyPr wrap="square" rtlCol="0">
            <a:spAutoFit/>
          </a:bodyPr>
          <a:lstStyle/>
          <a:p>
            <a:endParaRPr lang="en-GB" b="1" dirty="0">
              <a:solidFill>
                <a:srgbClr val="FF0000"/>
              </a:solidFill>
            </a:endParaRPr>
          </a:p>
        </p:txBody>
      </p:sp>
      <p:sp>
        <p:nvSpPr>
          <p:cNvPr id="11" name="TextBox 10">
            <a:extLst>
              <a:ext uri="{FF2B5EF4-FFF2-40B4-BE49-F238E27FC236}">
                <a16:creationId xmlns:a16="http://schemas.microsoft.com/office/drawing/2014/main" id="{046C37F5-2342-5DA5-4942-811726FC71FC}"/>
              </a:ext>
            </a:extLst>
          </p:cNvPr>
          <p:cNvSpPr txBox="1"/>
          <p:nvPr/>
        </p:nvSpPr>
        <p:spPr>
          <a:xfrm>
            <a:off x="4636982" y="3059668"/>
            <a:ext cx="344531" cy="369332"/>
          </a:xfrm>
          <a:prstGeom prst="rect">
            <a:avLst/>
          </a:prstGeom>
          <a:solidFill>
            <a:schemeClr val="bg1"/>
          </a:solidFill>
        </p:spPr>
        <p:txBody>
          <a:bodyPr wrap="square" rtlCol="0">
            <a:spAutoFit/>
          </a:bodyPr>
          <a:lstStyle/>
          <a:p>
            <a:endParaRPr lang="en-GB" b="1" dirty="0">
              <a:solidFill>
                <a:srgbClr val="FF0000"/>
              </a:solidFill>
            </a:endParaRPr>
          </a:p>
        </p:txBody>
      </p:sp>
      <p:sp>
        <p:nvSpPr>
          <p:cNvPr id="12" name="TextBox 11">
            <a:extLst>
              <a:ext uri="{FF2B5EF4-FFF2-40B4-BE49-F238E27FC236}">
                <a16:creationId xmlns:a16="http://schemas.microsoft.com/office/drawing/2014/main" id="{09ADCB9C-82E8-3AA0-EB36-4D8A4EE4C6F6}"/>
              </a:ext>
            </a:extLst>
          </p:cNvPr>
          <p:cNvSpPr txBox="1"/>
          <p:nvPr/>
        </p:nvSpPr>
        <p:spPr>
          <a:xfrm>
            <a:off x="6919907" y="3027997"/>
            <a:ext cx="344531" cy="369332"/>
          </a:xfrm>
          <a:prstGeom prst="rect">
            <a:avLst/>
          </a:prstGeom>
          <a:solidFill>
            <a:schemeClr val="bg1"/>
          </a:solidFill>
        </p:spPr>
        <p:txBody>
          <a:bodyPr wrap="square" rtlCol="0">
            <a:spAutoFit/>
          </a:bodyPr>
          <a:lstStyle/>
          <a:p>
            <a:endParaRPr lang="en-GB" b="1" dirty="0">
              <a:solidFill>
                <a:srgbClr val="FF0000"/>
              </a:solidFill>
            </a:endParaRPr>
          </a:p>
        </p:txBody>
      </p:sp>
      <p:sp>
        <p:nvSpPr>
          <p:cNvPr id="13" name="TextBox 12">
            <a:extLst>
              <a:ext uri="{FF2B5EF4-FFF2-40B4-BE49-F238E27FC236}">
                <a16:creationId xmlns:a16="http://schemas.microsoft.com/office/drawing/2014/main" id="{1AC7A8BB-C6C7-0587-0888-A0B1D529A493}"/>
              </a:ext>
            </a:extLst>
          </p:cNvPr>
          <p:cNvSpPr txBox="1"/>
          <p:nvPr/>
        </p:nvSpPr>
        <p:spPr>
          <a:xfrm>
            <a:off x="5633418" y="2102216"/>
            <a:ext cx="344531" cy="369332"/>
          </a:xfrm>
          <a:prstGeom prst="rect">
            <a:avLst/>
          </a:prstGeom>
          <a:solidFill>
            <a:schemeClr val="bg1"/>
          </a:solidFill>
        </p:spPr>
        <p:txBody>
          <a:bodyPr wrap="square" rtlCol="0">
            <a:spAutoFit/>
          </a:bodyPr>
          <a:lstStyle/>
          <a:p>
            <a:endParaRPr lang="en-GB" b="1" dirty="0">
              <a:solidFill>
                <a:srgbClr val="FF0000"/>
              </a:solidFill>
            </a:endParaRPr>
          </a:p>
        </p:txBody>
      </p:sp>
      <p:sp>
        <p:nvSpPr>
          <p:cNvPr id="15" name="TextBox 14">
            <a:extLst>
              <a:ext uri="{FF2B5EF4-FFF2-40B4-BE49-F238E27FC236}">
                <a16:creationId xmlns:a16="http://schemas.microsoft.com/office/drawing/2014/main" id="{833535B8-4AC9-896C-77F5-346332C11372}"/>
              </a:ext>
            </a:extLst>
          </p:cNvPr>
          <p:cNvSpPr txBox="1"/>
          <p:nvPr/>
        </p:nvSpPr>
        <p:spPr>
          <a:xfrm>
            <a:off x="276225" y="1772044"/>
            <a:ext cx="4495800" cy="3929281"/>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Using air in the syringes is called a pneumatic system</a:t>
            </a:r>
          </a:p>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Air is compressible</a:t>
            </a:r>
          </a:p>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To increase the power of the lift we can use a hydraulic system</a:t>
            </a:r>
          </a:p>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Water is a non-compressible liquid. We can put it in the syringes</a:t>
            </a:r>
          </a:p>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Use food dye to colour the water</a:t>
            </a:r>
            <a:endParaRPr lang="en-GB" sz="2000" dirty="0">
              <a:solidFill>
                <a:srgbClr val="202124"/>
              </a:solidFill>
              <a:latin typeface="arial" panose="020B0604020202020204" pitchFamily="34" charset="0"/>
              <a:cs typeface="Arial" panose="020B0604020202020204" pitchFamily="34" charset="0"/>
            </a:endParaRPr>
          </a:p>
        </p:txBody>
      </p:sp>
      <p:pic>
        <p:nvPicPr>
          <p:cNvPr id="4" name="Picture 3" descr="A picture containing indoor, metal&#10;&#10;Description automatically generated">
            <a:extLst>
              <a:ext uri="{FF2B5EF4-FFF2-40B4-BE49-F238E27FC236}">
                <a16:creationId xmlns:a16="http://schemas.microsoft.com/office/drawing/2014/main" id="{1EC3B3A7-80F1-4859-C687-C5CEFE8D049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5218" t="12777" r="4861" b="15000"/>
          <a:stretch/>
        </p:blipFill>
        <p:spPr>
          <a:xfrm rot="5400000">
            <a:off x="4304781" y="2084570"/>
            <a:ext cx="4200055" cy="2846592"/>
          </a:xfrm>
          <a:prstGeom prst="rect">
            <a:avLst/>
          </a:prstGeom>
        </p:spPr>
      </p:pic>
    </p:spTree>
    <p:extLst>
      <p:ext uri="{BB962C8B-B14F-4D97-AF65-F5344CB8AC3E}">
        <p14:creationId xmlns:p14="http://schemas.microsoft.com/office/powerpoint/2010/main" val="8802140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244783" y="1084673"/>
            <a:ext cx="1559086" cy="646331"/>
          </a:xfrm>
          <a:prstGeom prst="rect">
            <a:avLst/>
          </a:prstGeom>
          <a:noFill/>
        </p:spPr>
        <p:txBody>
          <a:bodyPr wrap="square" rtlCol="0">
            <a:spAutoFit/>
          </a:bodyPr>
          <a:lstStyle/>
          <a:p>
            <a:r>
              <a:rPr lang="en-US" sz="3600" b="1" dirty="0">
                <a:cs typeface="Arial" panose="020B0604020202020204" pitchFamily="34" charset="0"/>
              </a:rPr>
              <a:t>Step 9</a:t>
            </a:r>
          </a:p>
        </p:txBody>
      </p:sp>
      <p:sp>
        <p:nvSpPr>
          <p:cNvPr id="5" name="TextBox 4">
            <a:extLst>
              <a:ext uri="{FF2B5EF4-FFF2-40B4-BE49-F238E27FC236}">
                <a16:creationId xmlns:a16="http://schemas.microsoft.com/office/drawing/2014/main" id="{96BAECAC-7189-ED5C-696B-3FB75669BE07}"/>
              </a:ext>
            </a:extLst>
          </p:cNvPr>
          <p:cNvSpPr txBox="1"/>
          <p:nvPr/>
        </p:nvSpPr>
        <p:spPr>
          <a:xfrm>
            <a:off x="1586887" y="1269339"/>
            <a:ext cx="461765" cy="369332"/>
          </a:xfrm>
          <a:prstGeom prst="rect">
            <a:avLst/>
          </a:prstGeom>
          <a:noFill/>
        </p:spPr>
        <p:txBody>
          <a:bodyPr wrap="square">
            <a:spAutoFit/>
          </a:bodyPr>
          <a:lstStyle/>
          <a:p>
            <a:r>
              <a:rPr lang="en-GB" sz="1800" dirty="0">
                <a:effectLst/>
                <a:latin typeface="Arial" panose="020B0604020202020204" pitchFamily="34" charset="0"/>
                <a:ea typeface="Times New Roman" panose="02020603050405020304" pitchFamily="18" charset="0"/>
                <a:cs typeface="Arial" panose="020B0604020202020204" pitchFamily="34" charset="0"/>
              </a:rPr>
              <a:t>⚠</a:t>
            </a:r>
            <a:endParaRPr lang="en-GB" dirty="0"/>
          </a:p>
        </p:txBody>
      </p:sp>
      <p:sp>
        <p:nvSpPr>
          <p:cNvPr id="10" name="TextBox 9">
            <a:extLst>
              <a:ext uri="{FF2B5EF4-FFF2-40B4-BE49-F238E27FC236}">
                <a16:creationId xmlns:a16="http://schemas.microsoft.com/office/drawing/2014/main" id="{9AC2AE5F-AD32-1580-9D5F-3AC6EFEB0EEE}"/>
              </a:ext>
            </a:extLst>
          </p:cNvPr>
          <p:cNvSpPr txBox="1"/>
          <p:nvPr/>
        </p:nvSpPr>
        <p:spPr>
          <a:xfrm>
            <a:off x="5627644" y="3078718"/>
            <a:ext cx="344531" cy="369332"/>
          </a:xfrm>
          <a:prstGeom prst="rect">
            <a:avLst/>
          </a:prstGeom>
          <a:solidFill>
            <a:schemeClr val="bg1"/>
          </a:solidFill>
        </p:spPr>
        <p:txBody>
          <a:bodyPr wrap="square" rtlCol="0">
            <a:spAutoFit/>
          </a:bodyPr>
          <a:lstStyle/>
          <a:p>
            <a:endParaRPr lang="en-GB" b="1" dirty="0">
              <a:solidFill>
                <a:srgbClr val="FF0000"/>
              </a:solidFill>
            </a:endParaRPr>
          </a:p>
        </p:txBody>
      </p:sp>
      <p:sp>
        <p:nvSpPr>
          <p:cNvPr id="11" name="TextBox 10">
            <a:extLst>
              <a:ext uri="{FF2B5EF4-FFF2-40B4-BE49-F238E27FC236}">
                <a16:creationId xmlns:a16="http://schemas.microsoft.com/office/drawing/2014/main" id="{046C37F5-2342-5DA5-4942-811726FC71FC}"/>
              </a:ext>
            </a:extLst>
          </p:cNvPr>
          <p:cNvSpPr txBox="1"/>
          <p:nvPr/>
        </p:nvSpPr>
        <p:spPr>
          <a:xfrm>
            <a:off x="4636982" y="3059668"/>
            <a:ext cx="344531" cy="369332"/>
          </a:xfrm>
          <a:prstGeom prst="rect">
            <a:avLst/>
          </a:prstGeom>
          <a:solidFill>
            <a:schemeClr val="bg1"/>
          </a:solidFill>
        </p:spPr>
        <p:txBody>
          <a:bodyPr wrap="square" rtlCol="0">
            <a:spAutoFit/>
          </a:bodyPr>
          <a:lstStyle/>
          <a:p>
            <a:endParaRPr lang="en-GB" b="1" dirty="0">
              <a:solidFill>
                <a:srgbClr val="FF0000"/>
              </a:solidFill>
            </a:endParaRPr>
          </a:p>
        </p:txBody>
      </p:sp>
      <p:sp>
        <p:nvSpPr>
          <p:cNvPr id="12" name="TextBox 11">
            <a:extLst>
              <a:ext uri="{FF2B5EF4-FFF2-40B4-BE49-F238E27FC236}">
                <a16:creationId xmlns:a16="http://schemas.microsoft.com/office/drawing/2014/main" id="{09ADCB9C-82E8-3AA0-EB36-4D8A4EE4C6F6}"/>
              </a:ext>
            </a:extLst>
          </p:cNvPr>
          <p:cNvSpPr txBox="1"/>
          <p:nvPr/>
        </p:nvSpPr>
        <p:spPr>
          <a:xfrm>
            <a:off x="6919907" y="3027997"/>
            <a:ext cx="344531" cy="369332"/>
          </a:xfrm>
          <a:prstGeom prst="rect">
            <a:avLst/>
          </a:prstGeom>
          <a:solidFill>
            <a:schemeClr val="bg1"/>
          </a:solidFill>
        </p:spPr>
        <p:txBody>
          <a:bodyPr wrap="square" rtlCol="0">
            <a:spAutoFit/>
          </a:bodyPr>
          <a:lstStyle/>
          <a:p>
            <a:endParaRPr lang="en-GB" b="1" dirty="0">
              <a:solidFill>
                <a:srgbClr val="FF0000"/>
              </a:solidFill>
            </a:endParaRPr>
          </a:p>
        </p:txBody>
      </p:sp>
      <p:sp>
        <p:nvSpPr>
          <p:cNvPr id="13" name="TextBox 12">
            <a:extLst>
              <a:ext uri="{FF2B5EF4-FFF2-40B4-BE49-F238E27FC236}">
                <a16:creationId xmlns:a16="http://schemas.microsoft.com/office/drawing/2014/main" id="{1AC7A8BB-C6C7-0587-0888-A0B1D529A493}"/>
              </a:ext>
            </a:extLst>
          </p:cNvPr>
          <p:cNvSpPr txBox="1"/>
          <p:nvPr/>
        </p:nvSpPr>
        <p:spPr>
          <a:xfrm>
            <a:off x="5633418" y="2102216"/>
            <a:ext cx="344531" cy="369332"/>
          </a:xfrm>
          <a:prstGeom prst="rect">
            <a:avLst/>
          </a:prstGeom>
          <a:solidFill>
            <a:schemeClr val="bg1"/>
          </a:solidFill>
        </p:spPr>
        <p:txBody>
          <a:bodyPr wrap="square" rtlCol="0">
            <a:spAutoFit/>
          </a:bodyPr>
          <a:lstStyle/>
          <a:p>
            <a:endParaRPr lang="en-GB" b="1" dirty="0">
              <a:solidFill>
                <a:srgbClr val="FF0000"/>
              </a:solidFill>
            </a:endParaRPr>
          </a:p>
        </p:txBody>
      </p:sp>
      <p:pic>
        <p:nvPicPr>
          <p:cNvPr id="7" name="Picture 6">
            <a:extLst>
              <a:ext uri="{FF2B5EF4-FFF2-40B4-BE49-F238E27FC236}">
                <a16:creationId xmlns:a16="http://schemas.microsoft.com/office/drawing/2014/main" id="{69407A0D-C8EE-A629-5FD3-4200AC158BB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4648247" y="1999664"/>
            <a:ext cx="4148614" cy="3111461"/>
          </a:xfrm>
          <a:prstGeom prst="rect">
            <a:avLst/>
          </a:prstGeom>
        </p:spPr>
      </p:pic>
      <p:sp>
        <p:nvSpPr>
          <p:cNvPr id="8" name="TextBox 7">
            <a:extLst>
              <a:ext uri="{FF2B5EF4-FFF2-40B4-BE49-F238E27FC236}">
                <a16:creationId xmlns:a16="http://schemas.microsoft.com/office/drawing/2014/main" id="{93064234-2210-FE94-9DB3-C77A01F907E5}"/>
              </a:ext>
            </a:extLst>
          </p:cNvPr>
          <p:cNvSpPr txBox="1"/>
          <p:nvPr/>
        </p:nvSpPr>
        <p:spPr>
          <a:xfrm>
            <a:off x="289912" y="1834582"/>
            <a:ext cx="4194384" cy="2932085"/>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Reattach the water filled syringes to the lift syringes</a:t>
            </a:r>
          </a:p>
          <a:p>
            <a:pPr marL="342900" indent="-342900">
              <a:lnSpc>
                <a:spcPct val="90000"/>
              </a:lnSpc>
              <a:spcBef>
                <a:spcPts val="1000"/>
              </a:spcBef>
              <a:buFont typeface="Arial" panose="020B0604020202020204" pitchFamily="34" charset="0"/>
              <a:buChar char="•"/>
            </a:pPr>
            <a:endParaRPr lang="en-GB" sz="2400" dirty="0">
              <a:solidFill>
                <a:srgbClr val="202124"/>
              </a:solidFill>
              <a:cs typeface="Arial" panose="020B0604020202020204" pitchFamily="34" charset="0"/>
            </a:endParaRPr>
          </a:p>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Re-test the boat lift</a:t>
            </a:r>
          </a:p>
          <a:p>
            <a:pPr marL="342900" indent="-342900">
              <a:lnSpc>
                <a:spcPct val="90000"/>
              </a:lnSpc>
              <a:spcBef>
                <a:spcPts val="1000"/>
              </a:spcBef>
              <a:buFont typeface="Arial" panose="020B0604020202020204" pitchFamily="34" charset="0"/>
              <a:buChar char="•"/>
            </a:pPr>
            <a:endParaRPr lang="en-GB" sz="2400" dirty="0">
              <a:solidFill>
                <a:srgbClr val="202124"/>
              </a:solidFill>
              <a:cs typeface="Arial" panose="020B0604020202020204" pitchFamily="34" charset="0"/>
            </a:endParaRPr>
          </a:p>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You should notice a smoother operation</a:t>
            </a:r>
          </a:p>
        </p:txBody>
      </p:sp>
    </p:spTree>
    <p:extLst>
      <p:ext uri="{BB962C8B-B14F-4D97-AF65-F5344CB8AC3E}">
        <p14:creationId xmlns:p14="http://schemas.microsoft.com/office/powerpoint/2010/main" val="1387814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393539" y="1084673"/>
            <a:ext cx="7398316" cy="646331"/>
          </a:xfrm>
          <a:prstGeom prst="rect">
            <a:avLst/>
          </a:prstGeom>
          <a:noFill/>
        </p:spPr>
        <p:txBody>
          <a:bodyPr wrap="square" rtlCol="0">
            <a:spAutoFit/>
          </a:bodyPr>
          <a:lstStyle/>
          <a:p>
            <a:r>
              <a:rPr lang="en-US" sz="3600" b="1" dirty="0">
                <a:cs typeface="Arial" panose="020B0604020202020204" pitchFamily="34" charset="0"/>
              </a:rPr>
              <a:t>Extension</a:t>
            </a:r>
          </a:p>
        </p:txBody>
      </p:sp>
      <p:sp>
        <p:nvSpPr>
          <p:cNvPr id="3" name="TextBox 2">
            <a:extLst>
              <a:ext uri="{FF2B5EF4-FFF2-40B4-BE49-F238E27FC236}">
                <a16:creationId xmlns:a16="http://schemas.microsoft.com/office/drawing/2014/main" id="{A2F655EE-3226-FFAA-D377-924D655D479F}"/>
              </a:ext>
            </a:extLst>
          </p:cNvPr>
          <p:cNvSpPr txBox="1"/>
          <p:nvPr/>
        </p:nvSpPr>
        <p:spPr>
          <a:xfrm>
            <a:off x="393539" y="1958920"/>
            <a:ext cx="8111364" cy="1217769"/>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Investigate how much weight the boat lift can move by gradually increasing the weight lifted. Record your results.</a:t>
            </a:r>
          </a:p>
          <a:p>
            <a:pPr marL="342900" indent="-342900">
              <a:lnSpc>
                <a:spcPct val="90000"/>
              </a:lnSpc>
              <a:spcBef>
                <a:spcPts val="1000"/>
              </a:spcBef>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49573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FD7DB42-1948-8310-13F3-23DA7D59F2B0}"/>
              </a:ext>
            </a:extLst>
          </p:cNvPr>
          <p:cNvSpPr txBox="1"/>
          <p:nvPr/>
        </p:nvSpPr>
        <p:spPr>
          <a:xfrm>
            <a:off x="899592" y="1078974"/>
            <a:ext cx="7344816" cy="4570482"/>
          </a:xfrm>
          <a:prstGeom prst="rect">
            <a:avLst/>
          </a:prstGeom>
          <a:noFill/>
        </p:spPr>
        <p:txBody>
          <a:bodyPr wrap="square">
            <a:spAutoFit/>
          </a:bodyPr>
          <a:lstStyle/>
          <a:p>
            <a:pPr fontAlgn="base"/>
            <a:r>
              <a:rPr lang="en-GB" sz="2000" b="1" u="sng" dirty="0">
                <a:effectLst/>
                <a:latin typeface="Calibri" panose="020F0502020204030204" pitchFamily="34" charset="0"/>
                <a:ea typeface="Times New Roman" panose="02020603050405020304" pitchFamily="18" charset="0"/>
                <a:cs typeface="Calibri" panose="020F0502020204030204" pitchFamily="34" charset="0"/>
              </a:rPr>
              <a:t>Stay safe</a:t>
            </a:r>
            <a:r>
              <a:rPr lang="en-GB" sz="2000" b="1" dirty="0">
                <a:effectLst/>
                <a:latin typeface="Calibri" panose="020F0502020204030204" pitchFamily="34" charset="0"/>
                <a:ea typeface="Times New Roman" panose="02020603050405020304" pitchFamily="18" charset="0"/>
                <a:cs typeface="Calibri" panose="020F0502020204030204" pitchFamily="34" charset="0"/>
              </a:rPr>
              <a:t>  </a:t>
            </a:r>
          </a:p>
          <a:p>
            <a:pPr fontAlgn="base"/>
            <a:endParaRPr lang="en-GB" sz="11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GB" sz="2000" dirty="0">
                <a:effectLst/>
                <a:latin typeface="Calibri" panose="020F0502020204030204" pitchFamily="34" charset="0"/>
                <a:ea typeface="Times New Roman" panose="02020603050405020304" pitchFamily="18" charset="0"/>
                <a:cs typeface="Calibri" panose="020F0502020204030204" pitchFamily="34" charset="0"/>
              </a:rPr>
              <a:t>Whether you are a scientist researching a new medicine or an engineer solving climate change, safety always comes first. An adult must always be around and supervising when doing this activity. You are responsible for:</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GB" sz="2000" dirty="0">
                <a:effectLst/>
                <a:latin typeface="Calibri" panose="020F0502020204030204" pitchFamily="34" charset="0"/>
                <a:ea typeface="Times New Roman" panose="02020603050405020304" pitchFamily="18" charset="0"/>
                <a:cs typeface="Calibri" panose="020F0502020204030204" pitchFamily="34" charset="0"/>
              </a:rPr>
              <a:t>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Font typeface="Symbol" panose="05050102010706020507" pitchFamily="18" charset="2"/>
              <a:buChar char=""/>
            </a:pPr>
            <a:r>
              <a:rPr lang="en-GB" sz="2000" dirty="0">
                <a:effectLst/>
                <a:latin typeface="Calibri" panose="020F0502020204030204" pitchFamily="34" charset="0"/>
                <a:ea typeface="Times New Roman" panose="02020603050405020304" pitchFamily="18" charset="0"/>
                <a:cs typeface="Calibri" panose="020F0502020204030204" pitchFamily="34" charset="0"/>
              </a:rPr>
              <a:t>ensuring that any equipment used for this activity is in good working condition</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Font typeface="Symbol" panose="05050102010706020507" pitchFamily="18" charset="2"/>
              <a:buChar char=""/>
            </a:pPr>
            <a:r>
              <a:rPr lang="en-GB" sz="2000" dirty="0">
                <a:effectLst/>
                <a:latin typeface="Calibri" panose="020F0502020204030204" pitchFamily="34" charset="0"/>
                <a:ea typeface="Times New Roman" panose="02020603050405020304" pitchFamily="18" charset="0"/>
                <a:cs typeface="Calibri" panose="020F0502020204030204" pitchFamily="34" charset="0"/>
              </a:rPr>
              <a:t>behaving sensibly and following any safety instructions so as not to hurt or injure yourself or others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US" sz="2000" dirty="0">
                <a:effectLst/>
                <a:latin typeface="Calibri" panose="020F0502020204030204" pitchFamily="34" charset="0"/>
                <a:ea typeface="Times New Roman" panose="02020603050405020304" pitchFamily="18" charset="0"/>
                <a:cs typeface="Calibri" panose="020F0502020204030204" pitchFamily="34" charset="0"/>
              </a:rPr>
              <a:t>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GB" sz="2000" dirty="0">
                <a:effectLst/>
                <a:latin typeface="Calibri" panose="020F0502020204030204" pitchFamily="34" charset="0"/>
                <a:ea typeface="Times New Roman" panose="02020603050405020304" pitchFamily="18" charset="0"/>
                <a:cs typeface="Calibri" panose="020F0502020204030204" pitchFamily="34" charset="0"/>
              </a:rPr>
              <a:t>Please note that in the absence of any negligence or other breach of duty by us, this activity is carried out at your own risk. It is important to take extra care at the stages marked with this symbol: ⚠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573508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393538" y="1084673"/>
            <a:ext cx="7330223" cy="646331"/>
          </a:xfrm>
          <a:prstGeom prst="rect">
            <a:avLst/>
          </a:prstGeom>
          <a:noFill/>
        </p:spPr>
        <p:txBody>
          <a:bodyPr wrap="square" rtlCol="0">
            <a:spAutoFit/>
          </a:bodyPr>
          <a:lstStyle/>
          <a:p>
            <a:r>
              <a:rPr lang="en-US" sz="3600" b="1" dirty="0">
                <a:cs typeface="Arial" panose="020B0604020202020204" pitchFamily="34" charset="0"/>
              </a:rPr>
              <a:t>Hydraulic Systems</a:t>
            </a:r>
          </a:p>
        </p:txBody>
      </p:sp>
      <p:pic>
        <p:nvPicPr>
          <p:cNvPr id="5" name="Picture 4" descr="A picture containing icon&#10;&#10;Description automatically generated">
            <a:extLst>
              <a:ext uri="{FF2B5EF4-FFF2-40B4-BE49-F238E27FC236}">
                <a16:creationId xmlns:a16="http://schemas.microsoft.com/office/drawing/2014/main" id="{567387CA-9005-49A6-CAFD-DB4865A4E51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28838" y="2320456"/>
            <a:ext cx="4086324" cy="3511685"/>
          </a:xfrm>
          <a:prstGeom prst="rect">
            <a:avLst/>
          </a:prstGeom>
        </p:spPr>
      </p:pic>
      <p:pic>
        <p:nvPicPr>
          <p:cNvPr id="8" name="Picture 7" descr="Shape, circle&#10;&#10;Description automatically generated">
            <a:extLst>
              <a:ext uri="{FF2B5EF4-FFF2-40B4-BE49-F238E27FC236}">
                <a16:creationId xmlns:a16="http://schemas.microsoft.com/office/drawing/2014/main" id="{6C740BD9-8702-D51A-DC0F-21B79963CE2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78904" y="1315967"/>
            <a:ext cx="2089713" cy="1825234"/>
          </a:xfrm>
          <a:prstGeom prst="rect">
            <a:avLst/>
          </a:prstGeom>
        </p:spPr>
      </p:pic>
      <p:pic>
        <p:nvPicPr>
          <p:cNvPr id="10" name="Picture 9" descr="A picture containing seat, furniture, chair&#10;&#10;Description automatically generated">
            <a:extLst>
              <a:ext uri="{FF2B5EF4-FFF2-40B4-BE49-F238E27FC236}">
                <a16:creationId xmlns:a16="http://schemas.microsoft.com/office/drawing/2014/main" id="{D4720F04-2156-E8D8-334F-9EC46820F6B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910570" y="3372495"/>
            <a:ext cx="1380598" cy="2203448"/>
          </a:xfrm>
          <a:prstGeom prst="rect">
            <a:avLst/>
          </a:prstGeom>
        </p:spPr>
      </p:pic>
      <p:sp>
        <p:nvSpPr>
          <p:cNvPr id="4" name="TextBox 3">
            <a:extLst>
              <a:ext uri="{FF2B5EF4-FFF2-40B4-BE49-F238E27FC236}">
                <a16:creationId xmlns:a16="http://schemas.microsoft.com/office/drawing/2014/main" id="{35169A49-9346-9AAD-B255-D2B62F599740}"/>
              </a:ext>
            </a:extLst>
          </p:cNvPr>
          <p:cNvSpPr txBox="1"/>
          <p:nvPr/>
        </p:nvSpPr>
        <p:spPr>
          <a:xfrm>
            <a:off x="393538" y="1772044"/>
            <a:ext cx="4705216" cy="2768963"/>
          </a:xfrm>
          <a:prstGeom prst="rect">
            <a:avLst/>
          </a:prstGeom>
          <a:noFill/>
        </p:spPr>
        <p:txBody>
          <a:bodyPr wrap="square" rtlCol="0">
            <a:spAutoFit/>
          </a:bodyPr>
          <a:lstStyle/>
          <a:p>
            <a:pPr marL="342900" indent="-342900">
              <a:buFont typeface="Arial" panose="020B0604020202020204" pitchFamily="34" charset="0"/>
              <a:buChar char="•"/>
            </a:pPr>
            <a:r>
              <a:rPr lang="en-GB" sz="2400" dirty="0">
                <a:cs typeface="Arial" panose="020B0604020202020204" pitchFamily="34" charset="0"/>
              </a:rPr>
              <a:t>Hydraulic systems use liquids under pressure to create movement</a:t>
            </a:r>
          </a:p>
          <a:p>
            <a:pPr marL="342900" indent="-342900">
              <a:buFont typeface="Arial" panose="020B0604020202020204" pitchFamily="34" charset="0"/>
              <a:buChar char="•"/>
            </a:pPr>
            <a:r>
              <a:rPr lang="en-GB" sz="2400" dirty="0">
                <a:cs typeface="Arial" panose="020B0604020202020204" pitchFamily="34" charset="0"/>
              </a:rPr>
              <a:t>They are used to move things such as cranes, car brakes and office chairs</a:t>
            </a:r>
          </a:p>
          <a:p>
            <a:pPr>
              <a:lnSpc>
                <a:spcPct val="90000"/>
              </a:lnSpc>
              <a:spcBef>
                <a:spcPts val="1000"/>
              </a:spcBef>
            </a:pPr>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36410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250663" y="1054310"/>
            <a:ext cx="7330223" cy="646331"/>
          </a:xfrm>
          <a:prstGeom prst="rect">
            <a:avLst/>
          </a:prstGeom>
          <a:noFill/>
        </p:spPr>
        <p:txBody>
          <a:bodyPr wrap="square" rtlCol="0">
            <a:spAutoFit/>
          </a:bodyPr>
          <a:lstStyle/>
          <a:p>
            <a:r>
              <a:rPr lang="en-US" sz="3600" b="1" dirty="0">
                <a:cs typeface="Arial" panose="020B0604020202020204" pitchFamily="34" charset="0"/>
              </a:rPr>
              <a:t>Anderton Boat Lift</a:t>
            </a:r>
          </a:p>
        </p:txBody>
      </p:sp>
      <p:sp>
        <p:nvSpPr>
          <p:cNvPr id="3" name="TextBox 2">
            <a:extLst>
              <a:ext uri="{FF2B5EF4-FFF2-40B4-BE49-F238E27FC236}">
                <a16:creationId xmlns:a16="http://schemas.microsoft.com/office/drawing/2014/main" id="{A2F655EE-3226-FFAA-D377-924D655D479F}"/>
              </a:ext>
            </a:extLst>
          </p:cNvPr>
          <p:cNvSpPr txBox="1"/>
          <p:nvPr/>
        </p:nvSpPr>
        <p:spPr>
          <a:xfrm>
            <a:off x="250271" y="1864378"/>
            <a:ext cx="3283519" cy="3416320"/>
          </a:xfrm>
          <a:prstGeom prst="rect">
            <a:avLst/>
          </a:prstGeom>
          <a:noFill/>
        </p:spPr>
        <p:txBody>
          <a:bodyPr wrap="square" rtlCol="0">
            <a:spAutoFit/>
          </a:bodyPr>
          <a:lstStyle/>
          <a:p>
            <a:pPr marL="342900" indent="-342900">
              <a:buFont typeface="Arial" panose="020B0604020202020204" pitchFamily="34" charset="0"/>
              <a:buChar char="•"/>
            </a:pPr>
            <a:r>
              <a:rPr lang="en-GB" sz="2400" dirty="0">
                <a:cs typeface="Arial" panose="020B0604020202020204" pitchFamily="34" charset="0"/>
              </a:rPr>
              <a:t>The Anderton boat lift raises boats from the river up to the canal</a:t>
            </a:r>
          </a:p>
          <a:p>
            <a:pPr marL="342900" indent="-342900">
              <a:buFont typeface="Arial" panose="020B0604020202020204" pitchFamily="34" charset="0"/>
              <a:buChar char="•"/>
            </a:pPr>
            <a:endParaRPr lang="en-GB" sz="2400" dirty="0">
              <a:cs typeface="Arial" panose="020B0604020202020204" pitchFamily="34" charset="0"/>
            </a:endParaRPr>
          </a:p>
          <a:p>
            <a:pPr marL="342900" indent="-342900">
              <a:buFont typeface="Arial" panose="020B0604020202020204" pitchFamily="34" charset="0"/>
              <a:buChar char="•"/>
            </a:pPr>
            <a:r>
              <a:rPr lang="en-GB" sz="2400" dirty="0">
                <a:cs typeface="Arial" panose="020B0604020202020204" pitchFamily="34" charset="0"/>
              </a:rPr>
              <a:t>It was restored by a multi-company collaboration including Fairfield Control Systems</a:t>
            </a:r>
            <a:endParaRPr lang="en-GB" sz="2000" dirty="0">
              <a:cs typeface="Arial" panose="020B0604020202020204" pitchFamily="34" charset="0"/>
            </a:endParaRPr>
          </a:p>
        </p:txBody>
      </p:sp>
      <p:sp>
        <p:nvSpPr>
          <p:cNvPr id="12" name="TextBox 11">
            <a:extLst>
              <a:ext uri="{FF2B5EF4-FFF2-40B4-BE49-F238E27FC236}">
                <a16:creationId xmlns:a16="http://schemas.microsoft.com/office/drawing/2014/main" id="{C418D36F-9CC8-59AE-F16F-1A43499A6290}"/>
              </a:ext>
            </a:extLst>
          </p:cNvPr>
          <p:cNvSpPr txBox="1"/>
          <p:nvPr/>
        </p:nvSpPr>
        <p:spPr>
          <a:xfrm>
            <a:off x="8316557" y="2245659"/>
            <a:ext cx="729574" cy="369332"/>
          </a:xfrm>
          <a:prstGeom prst="rect">
            <a:avLst/>
          </a:prstGeom>
          <a:solidFill>
            <a:schemeClr val="bg1"/>
          </a:solidFill>
          <a:ln>
            <a:solidFill>
              <a:schemeClr val="tx1"/>
            </a:solidFill>
          </a:ln>
        </p:spPr>
        <p:txBody>
          <a:bodyPr wrap="square" rtlCol="0">
            <a:spAutoFit/>
          </a:bodyPr>
          <a:lstStyle/>
          <a:p>
            <a:r>
              <a:rPr lang="en-GB" dirty="0">
                <a:solidFill>
                  <a:srgbClr val="FF0000"/>
                </a:solidFill>
              </a:rPr>
              <a:t>Canal</a:t>
            </a:r>
          </a:p>
        </p:txBody>
      </p:sp>
      <p:sp>
        <p:nvSpPr>
          <p:cNvPr id="9" name="TextBox 8">
            <a:extLst>
              <a:ext uri="{FF2B5EF4-FFF2-40B4-BE49-F238E27FC236}">
                <a16:creationId xmlns:a16="http://schemas.microsoft.com/office/drawing/2014/main" id="{B86046C4-62DB-17C2-C00B-6031D7FB8293}"/>
              </a:ext>
            </a:extLst>
          </p:cNvPr>
          <p:cNvSpPr txBox="1"/>
          <p:nvPr/>
        </p:nvSpPr>
        <p:spPr>
          <a:xfrm>
            <a:off x="3843610" y="5434358"/>
            <a:ext cx="729574" cy="369332"/>
          </a:xfrm>
          <a:prstGeom prst="rect">
            <a:avLst/>
          </a:prstGeom>
          <a:solidFill>
            <a:schemeClr val="bg1"/>
          </a:solidFill>
          <a:ln>
            <a:solidFill>
              <a:schemeClr val="tx1"/>
            </a:solidFill>
          </a:ln>
        </p:spPr>
        <p:txBody>
          <a:bodyPr wrap="square" rtlCol="0">
            <a:spAutoFit/>
          </a:bodyPr>
          <a:lstStyle/>
          <a:p>
            <a:r>
              <a:rPr lang="en-GB" dirty="0">
                <a:solidFill>
                  <a:srgbClr val="FF0000"/>
                </a:solidFill>
              </a:rPr>
              <a:t>River</a:t>
            </a:r>
          </a:p>
        </p:txBody>
      </p:sp>
      <p:pic>
        <p:nvPicPr>
          <p:cNvPr id="5" name="Picture 4" descr="A large metal structure next to a body of water&#10;&#10;Description automatically generated with low confidence">
            <a:extLst>
              <a:ext uri="{FF2B5EF4-FFF2-40B4-BE49-F238E27FC236}">
                <a16:creationId xmlns:a16="http://schemas.microsoft.com/office/drawing/2014/main" id="{348AFAF3-FC8C-0F51-4A62-64DE756805DA}"/>
              </a:ext>
            </a:extLst>
          </p:cNvPr>
          <p:cNvPicPr>
            <a:picLocks noChangeAspect="1"/>
          </p:cNvPicPr>
          <p:nvPr/>
        </p:nvPicPr>
        <p:blipFill rotWithShape="1">
          <a:blip r:embed="rId3"/>
          <a:srcRect l="19306" r="24722" b="13412"/>
          <a:stretch/>
        </p:blipFill>
        <p:spPr>
          <a:xfrm>
            <a:off x="4662147" y="1695840"/>
            <a:ext cx="3429000" cy="3530855"/>
          </a:xfrm>
          <a:prstGeom prst="rect">
            <a:avLst/>
          </a:prstGeom>
        </p:spPr>
      </p:pic>
      <p:sp>
        <p:nvSpPr>
          <p:cNvPr id="13" name="Arrow: Up 12">
            <a:extLst>
              <a:ext uri="{FF2B5EF4-FFF2-40B4-BE49-F238E27FC236}">
                <a16:creationId xmlns:a16="http://schemas.microsoft.com/office/drawing/2014/main" id="{1808C8E0-8425-E335-15E8-216713A6AD08}"/>
              </a:ext>
            </a:extLst>
          </p:cNvPr>
          <p:cNvSpPr/>
          <p:nvPr/>
        </p:nvSpPr>
        <p:spPr>
          <a:xfrm rot="16452118">
            <a:off x="7356893" y="1737179"/>
            <a:ext cx="311286" cy="1346511"/>
          </a:xfrm>
          <a:prstGeom prst="upArrow">
            <a:avLst>
              <a:gd name="adj1" fmla="val 49763"/>
              <a:gd name="adj2" fmla="val 50000"/>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Arrow: Up 10">
            <a:extLst>
              <a:ext uri="{FF2B5EF4-FFF2-40B4-BE49-F238E27FC236}">
                <a16:creationId xmlns:a16="http://schemas.microsoft.com/office/drawing/2014/main" id="{67C012B0-C231-A012-F10E-238911DBE33F}"/>
              </a:ext>
            </a:extLst>
          </p:cNvPr>
          <p:cNvSpPr/>
          <p:nvPr/>
        </p:nvSpPr>
        <p:spPr>
          <a:xfrm rot="3220650">
            <a:off x="4810499" y="4853395"/>
            <a:ext cx="311286" cy="746600"/>
          </a:xfrm>
          <a:prstGeom prst="upArrow">
            <a:avLst>
              <a:gd name="adj1" fmla="val 47546"/>
              <a:gd name="adj2" fmla="val 50000"/>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05075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147835" y="1130839"/>
            <a:ext cx="8652592" cy="646331"/>
          </a:xfrm>
          <a:prstGeom prst="rect">
            <a:avLst/>
          </a:prstGeom>
          <a:noFill/>
        </p:spPr>
        <p:txBody>
          <a:bodyPr wrap="square" rtlCol="0">
            <a:spAutoFit/>
          </a:bodyPr>
          <a:lstStyle/>
          <a:p>
            <a:r>
              <a:rPr lang="en-US" sz="3600" b="1" dirty="0">
                <a:cs typeface="Arial" panose="020B0604020202020204" pitchFamily="34" charset="0"/>
              </a:rPr>
              <a:t>Step 1 - Boat Lift Model  </a:t>
            </a:r>
          </a:p>
        </p:txBody>
      </p:sp>
      <p:sp>
        <p:nvSpPr>
          <p:cNvPr id="3" name="TextBox 2">
            <a:extLst>
              <a:ext uri="{FF2B5EF4-FFF2-40B4-BE49-F238E27FC236}">
                <a16:creationId xmlns:a16="http://schemas.microsoft.com/office/drawing/2014/main" id="{A2F655EE-3226-FFAA-D377-924D655D479F}"/>
              </a:ext>
            </a:extLst>
          </p:cNvPr>
          <p:cNvSpPr txBox="1"/>
          <p:nvPr/>
        </p:nvSpPr>
        <p:spPr>
          <a:xfrm>
            <a:off x="314128" y="1976471"/>
            <a:ext cx="2667197" cy="2343206"/>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Print out the model templates</a:t>
            </a:r>
          </a:p>
          <a:p>
            <a:pPr>
              <a:lnSpc>
                <a:spcPct val="90000"/>
              </a:lnSpc>
              <a:spcBef>
                <a:spcPts val="1000"/>
              </a:spcBef>
            </a:pPr>
            <a:endParaRPr lang="en-GB" sz="2400" dirty="0">
              <a:solidFill>
                <a:srgbClr val="202124"/>
              </a:solidFill>
              <a:cs typeface="Arial" panose="020B0604020202020204" pitchFamily="34" charset="0"/>
            </a:endParaRPr>
          </a:p>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Safely cut out each template using scissors</a:t>
            </a:r>
          </a:p>
        </p:txBody>
      </p:sp>
      <p:sp>
        <p:nvSpPr>
          <p:cNvPr id="5" name="TextBox 4">
            <a:extLst>
              <a:ext uri="{FF2B5EF4-FFF2-40B4-BE49-F238E27FC236}">
                <a16:creationId xmlns:a16="http://schemas.microsoft.com/office/drawing/2014/main" id="{96BAECAC-7189-ED5C-696B-3FB75669BE07}"/>
              </a:ext>
            </a:extLst>
          </p:cNvPr>
          <p:cNvSpPr txBox="1"/>
          <p:nvPr/>
        </p:nvSpPr>
        <p:spPr>
          <a:xfrm>
            <a:off x="4776985" y="1284109"/>
            <a:ext cx="461765" cy="369332"/>
          </a:xfrm>
          <a:prstGeom prst="rect">
            <a:avLst/>
          </a:prstGeom>
          <a:noFill/>
        </p:spPr>
        <p:txBody>
          <a:bodyPr wrap="square">
            <a:spAutoFit/>
          </a:bodyPr>
          <a:lstStyle/>
          <a:p>
            <a:r>
              <a:rPr lang="en-GB" sz="1800" dirty="0">
                <a:effectLst/>
                <a:latin typeface="Arial" panose="020B0604020202020204" pitchFamily="34" charset="0"/>
                <a:ea typeface="Times New Roman" panose="02020603050405020304" pitchFamily="18" charset="0"/>
                <a:cs typeface="Arial" panose="020B0604020202020204" pitchFamily="34" charset="0"/>
              </a:rPr>
              <a:t>⚠</a:t>
            </a:r>
            <a:endParaRPr lang="en-GB" dirty="0"/>
          </a:p>
        </p:txBody>
      </p:sp>
      <p:pic>
        <p:nvPicPr>
          <p:cNvPr id="7" name="Picture 6">
            <a:extLst>
              <a:ext uri="{FF2B5EF4-FFF2-40B4-BE49-F238E27FC236}">
                <a16:creationId xmlns:a16="http://schemas.microsoft.com/office/drawing/2014/main" id="{787578D8-5DFD-BCF6-49AF-BF10D4240C88}"/>
              </a:ext>
            </a:extLst>
          </p:cNvPr>
          <p:cNvPicPr>
            <a:picLocks noChangeAspect="1"/>
          </p:cNvPicPr>
          <p:nvPr/>
        </p:nvPicPr>
        <p:blipFill>
          <a:blip r:embed="rId3"/>
          <a:srcRect/>
          <a:stretch/>
        </p:blipFill>
        <p:spPr>
          <a:xfrm>
            <a:off x="3153819" y="2050255"/>
            <a:ext cx="5818731" cy="2757490"/>
          </a:xfrm>
          <a:prstGeom prst="rect">
            <a:avLst/>
          </a:prstGeom>
        </p:spPr>
      </p:pic>
    </p:spTree>
    <p:extLst>
      <p:ext uri="{BB962C8B-B14F-4D97-AF65-F5344CB8AC3E}">
        <p14:creationId xmlns:p14="http://schemas.microsoft.com/office/powerpoint/2010/main" val="395914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254035" y="1130839"/>
            <a:ext cx="1721011" cy="646331"/>
          </a:xfrm>
          <a:prstGeom prst="rect">
            <a:avLst/>
          </a:prstGeom>
          <a:noFill/>
        </p:spPr>
        <p:txBody>
          <a:bodyPr wrap="square" rtlCol="0">
            <a:spAutoFit/>
          </a:bodyPr>
          <a:lstStyle/>
          <a:p>
            <a:r>
              <a:rPr lang="en-US" sz="3600" b="1" dirty="0">
                <a:cs typeface="Arial" panose="020B0604020202020204" pitchFamily="34" charset="0"/>
              </a:rPr>
              <a:t>Step 2</a:t>
            </a:r>
          </a:p>
        </p:txBody>
      </p:sp>
      <p:sp>
        <p:nvSpPr>
          <p:cNvPr id="3" name="TextBox 2">
            <a:extLst>
              <a:ext uri="{FF2B5EF4-FFF2-40B4-BE49-F238E27FC236}">
                <a16:creationId xmlns:a16="http://schemas.microsoft.com/office/drawing/2014/main" id="{A2F655EE-3226-FFAA-D377-924D655D479F}"/>
              </a:ext>
            </a:extLst>
          </p:cNvPr>
          <p:cNvSpPr txBox="1"/>
          <p:nvPr/>
        </p:nvSpPr>
        <p:spPr>
          <a:xfrm>
            <a:off x="254036" y="1959243"/>
            <a:ext cx="2868466" cy="2675604"/>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Dab a glue stick in each corner of each template</a:t>
            </a:r>
          </a:p>
          <a:p>
            <a:pPr marL="342900" indent="-342900">
              <a:lnSpc>
                <a:spcPct val="90000"/>
              </a:lnSpc>
              <a:spcBef>
                <a:spcPts val="1000"/>
              </a:spcBef>
              <a:buFont typeface="Arial" panose="020B0604020202020204" pitchFamily="34" charset="0"/>
              <a:buChar char="•"/>
            </a:pPr>
            <a:endParaRPr lang="en-GB" sz="2400" dirty="0">
              <a:solidFill>
                <a:srgbClr val="202124"/>
              </a:solidFill>
              <a:cs typeface="Arial" panose="020B0604020202020204" pitchFamily="34" charset="0"/>
            </a:endParaRPr>
          </a:p>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Stick each onto corrugated cardboard</a:t>
            </a:r>
          </a:p>
        </p:txBody>
      </p:sp>
      <p:sp>
        <p:nvSpPr>
          <p:cNvPr id="5" name="TextBox 4">
            <a:extLst>
              <a:ext uri="{FF2B5EF4-FFF2-40B4-BE49-F238E27FC236}">
                <a16:creationId xmlns:a16="http://schemas.microsoft.com/office/drawing/2014/main" id="{96BAECAC-7189-ED5C-696B-3FB75669BE07}"/>
              </a:ext>
            </a:extLst>
          </p:cNvPr>
          <p:cNvSpPr txBox="1"/>
          <p:nvPr/>
        </p:nvSpPr>
        <p:spPr>
          <a:xfrm>
            <a:off x="1572780" y="1312912"/>
            <a:ext cx="461765" cy="369332"/>
          </a:xfrm>
          <a:prstGeom prst="rect">
            <a:avLst/>
          </a:prstGeom>
          <a:noFill/>
        </p:spPr>
        <p:txBody>
          <a:bodyPr wrap="square">
            <a:spAutoFit/>
          </a:bodyPr>
          <a:lstStyle/>
          <a:p>
            <a:r>
              <a:rPr lang="en-GB" sz="1800" dirty="0">
                <a:effectLst/>
                <a:latin typeface="Arial" panose="020B0604020202020204" pitchFamily="34" charset="0"/>
                <a:ea typeface="Times New Roman" panose="02020603050405020304" pitchFamily="18" charset="0"/>
                <a:cs typeface="Arial" panose="020B0604020202020204" pitchFamily="34" charset="0"/>
              </a:rPr>
              <a:t>⚠</a:t>
            </a:r>
            <a:endParaRPr lang="en-GB" dirty="0"/>
          </a:p>
        </p:txBody>
      </p:sp>
      <p:pic>
        <p:nvPicPr>
          <p:cNvPr id="12" name="Picture 11" descr="A picture containing text&#10;&#10;Description automatically generated">
            <a:extLst>
              <a:ext uri="{FF2B5EF4-FFF2-40B4-BE49-F238E27FC236}">
                <a16:creationId xmlns:a16="http://schemas.microsoft.com/office/drawing/2014/main" id="{A8BE72B9-A453-8076-DFF4-4695CD1911C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8085" t="1963" r="5248" b="7447"/>
          <a:stretch/>
        </p:blipFill>
        <p:spPr>
          <a:xfrm rot="5400000">
            <a:off x="4912824" y="1827673"/>
            <a:ext cx="4500444" cy="3528171"/>
          </a:xfrm>
          <a:prstGeom prst="rect">
            <a:avLst/>
          </a:prstGeom>
        </p:spPr>
      </p:pic>
      <p:grpSp>
        <p:nvGrpSpPr>
          <p:cNvPr id="17" name="Group 16">
            <a:extLst>
              <a:ext uri="{FF2B5EF4-FFF2-40B4-BE49-F238E27FC236}">
                <a16:creationId xmlns:a16="http://schemas.microsoft.com/office/drawing/2014/main" id="{4D14DF3B-8366-6F56-DA27-B508E0AFC7D0}"/>
              </a:ext>
            </a:extLst>
          </p:cNvPr>
          <p:cNvGrpSpPr/>
          <p:nvPr/>
        </p:nvGrpSpPr>
        <p:grpSpPr>
          <a:xfrm>
            <a:off x="3261264" y="1988142"/>
            <a:ext cx="1985029" cy="2646705"/>
            <a:chOff x="3278667" y="1939330"/>
            <a:chExt cx="1985029" cy="2646705"/>
          </a:xfrm>
        </p:grpSpPr>
        <p:pic>
          <p:nvPicPr>
            <p:cNvPr id="8" name="Picture 7" descr="A picture containing text&#10;&#10;Description automatically generated">
              <a:extLst>
                <a:ext uri="{FF2B5EF4-FFF2-40B4-BE49-F238E27FC236}">
                  <a16:creationId xmlns:a16="http://schemas.microsoft.com/office/drawing/2014/main" id="{C1711B3F-8833-CFE3-925B-95E747579E8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2947829" y="2270168"/>
              <a:ext cx="2646705" cy="1985029"/>
            </a:xfrm>
            <a:prstGeom prst="rect">
              <a:avLst/>
            </a:prstGeom>
          </p:spPr>
        </p:pic>
        <p:sp>
          <p:nvSpPr>
            <p:cNvPr id="14" name="Oval 13">
              <a:extLst>
                <a:ext uri="{FF2B5EF4-FFF2-40B4-BE49-F238E27FC236}">
                  <a16:creationId xmlns:a16="http://schemas.microsoft.com/office/drawing/2014/main" id="{3726F868-BDE0-348F-61E8-B0D17F5A1A64}"/>
                </a:ext>
              </a:extLst>
            </p:cNvPr>
            <p:cNvSpPr/>
            <p:nvPr/>
          </p:nvSpPr>
          <p:spPr>
            <a:xfrm>
              <a:off x="4815085" y="3591758"/>
              <a:ext cx="233464" cy="233464"/>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30D8A902-35FF-3185-1481-947EF61C698C}"/>
                </a:ext>
              </a:extLst>
            </p:cNvPr>
            <p:cNvSpPr/>
            <p:nvPr/>
          </p:nvSpPr>
          <p:spPr>
            <a:xfrm>
              <a:off x="4309056" y="2529256"/>
              <a:ext cx="233464" cy="233464"/>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7B3DBCB0-39AD-CEFB-8821-8BC2E3E5ADAE}"/>
                </a:ext>
              </a:extLst>
            </p:cNvPr>
            <p:cNvSpPr/>
            <p:nvPr/>
          </p:nvSpPr>
          <p:spPr>
            <a:xfrm>
              <a:off x="4411843" y="3803791"/>
              <a:ext cx="233464" cy="233464"/>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F6185258-96E4-5D11-71C5-AE0630850E72}"/>
                </a:ext>
              </a:extLst>
            </p:cNvPr>
            <p:cNvSpPr/>
            <p:nvPr/>
          </p:nvSpPr>
          <p:spPr>
            <a:xfrm>
              <a:off x="3909812" y="2703654"/>
              <a:ext cx="233464" cy="233464"/>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30414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393539" y="1043633"/>
            <a:ext cx="2311562"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250664" y="1091652"/>
            <a:ext cx="1549561" cy="646331"/>
          </a:xfrm>
          <a:prstGeom prst="rect">
            <a:avLst/>
          </a:prstGeom>
          <a:noFill/>
        </p:spPr>
        <p:txBody>
          <a:bodyPr wrap="square" rtlCol="0">
            <a:spAutoFit/>
          </a:bodyPr>
          <a:lstStyle/>
          <a:p>
            <a:r>
              <a:rPr lang="en-US" sz="3600" b="1" dirty="0">
                <a:cs typeface="Arial" panose="020B0604020202020204" pitchFamily="34" charset="0"/>
              </a:rPr>
              <a:t>Step 3</a:t>
            </a:r>
          </a:p>
        </p:txBody>
      </p:sp>
      <p:sp>
        <p:nvSpPr>
          <p:cNvPr id="3" name="TextBox 2">
            <a:extLst>
              <a:ext uri="{FF2B5EF4-FFF2-40B4-BE49-F238E27FC236}">
                <a16:creationId xmlns:a16="http://schemas.microsoft.com/office/drawing/2014/main" id="{A2F655EE-3226-FFAA-D377-924D655D479F}"/>
              </a:ext>
            </a:extLst>
          </p:cNvPr>
          <p:cNvSpPr txBox="1"/>
          <p:nvPr/>
        </p:nvSpPr>
        <p:spPr>
          <a:xfrm>
            <a:off x="266584" y="1908858"/>
            <a:ext cx="3311686" cy="2675604"/>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Safely cut out each template using scissors</a:t>
            </a:r>
          </a:p>
          <a:p>
            <a:pPr>
              <a:lnSpc>
                <a:spcPct val="90000"/>
              </a:lnSpc>
              <a:spcBef>
                <a:spcPts val="1000"/>
              </a:spcBef>
            </a:pPr>
            <a:endParaRPr lang="en-GB" sz="2000" dirty="0">
              <a:solidFill>
                <a:srgbClr val="202124"/>
              </a:solidFill>
              <a:cs typeface="Arial" panose="020B0604020202020204" pitchFamily="34" charset="0"/>
            </a:endParaRPr>
          </a:p>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Get an adult to help to cut out the slots on Sides B and C </a:t>
            </a:r>
          </a:p>
        </p:txBody>
      </p:sp>
      <p:sp>
        <p:nvSpPr>
          <p:cNvPr id="5" name="TextBox 4">
            <a:extLst>
              <a:ext uri="{FF2B5EF4-FFF2-40B4-BE49-F238E27FC236}">
                <a16:creationId xmlns:a16="http://schemas.microsoft.com/office/drawing/2014/main" id="{96BAECAC-7189-ED5C-696B-3FB75669BE07}"/>
              </a:ext>
            </a:extLst>
          </p:cNvPr>
          <p:cNvSpPr txBox="1"/>
          <p:nvPr/>
        </p:nvSpPr>
        <p:spPr>
          <a:xfrm>
            <a:off x="1569342" y="1269423"/>
            <a:ext cx="461765" cy="369332"/>
          </a:xfrm>
          <a:prstGeom prst="rect">
            <a:avLst/>
          </a:prstGeom>
          <a:noFill/>
        </p:spPr>
        <p:txBody>
          <a:bodyPr wrap="square">
            <a:spAutoFit/>
          </a:bodyPr>
          <a:lstStyle/>
          <a:p>
            <a:r>
              <a:rPr lang="en-GB" sz="1800" dirty="0">
                <a:effectLst/>
                <a:latin typeface="Arial" panose="020B0604020202020204" pitchFamily="34" charset="0"/>
                <a:ea typeface="Times New Roman" panose="02020603050405020304" pitchFamily="18" charset="0"/>
                <a:cs typeface="Arial" panose="020B0604020202020204" pitchFamily="34" charset="0"/>
              </a:rPr>
              <a:t>⚠</a:t>
            </a:r>
            <a:endParaRPr lang="en-GB" dirty="0"/>
          </a:p>
        </p:txBody>
      </p:sp>
      <p:pic>
        <p:nvPicPr>
          <p:cNvPr id="18" name="Picture 17" descr="A picture containing diagram&#10;&#10;Description automatically generated">
            <a:extLst>
              <a:ext uri="{FF2B5EF4-FFF2-40B4-BE49-F238E27FC236}">
                <a16:creationId xmlns:a16="http://schemas.microsoft.com/office/drawing/2014/main" id="{8A91B783-4F6A-0CA2-1F24-B0A7D21FDA6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2916" t="6481" r="5139" b="6296"/>
          <a:stretch/>
        </p:blipFill>
        <p:spPr>
          <a:xfrm>
            <a:off x="4451438" y="1230772"/>
            <a:ext cx="4153195" cy="2954918"/>
          </a:xfrm>
          <a:prstGeom prst="rect">
            <a:avLst/>
          </a:prstGeom>
        </p:spPr>
      </p:pic>
      <p:pic>
        <p:nvPicPr>
          <p:cNvPr id="20" name="Picture 19" descr="A picture containing text, green&#10;&#10;Description automatically generated">
            <a:extLst>
              <a:ext uri="{FF2B5EF4-FFF2-40B4-BE49-F238E27FC236}">
                <a16:creationId xmlns:a16="http://schemas.microsoft.com/office/drawing/2014/main" id="{920B1311-5773-6663-F747-486B54EC6778}"/>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15219" t="9814" r="13889" b="46667"/>
          <a:stretch/>
        </p:blipFill>
        <p:spPr>
          <a:xfrm>
            <a:off x="4657724" y="4276873"/>
            <a:ext cx="3740622" cy="1722160"/>
          </a:xfrm>
          <a:prstGeom prst="rect">
            <a:avLst/>
          </a:prstGeom>
        </p:spPr>
      </p:pic>
    </p:spTree>
    <p:extLst>
      <p:ext uri="{BB962C8B-B14F-4D97-AF65-F5344CB8AC3E}">
        <p14:creationId xmlns:p14="http://schemas.microsoft.com/office/powerpoint/2010/main" val="893195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319285" y="1097486"/>
            <a:ext cx="2324100" cy="646331"/>
          </a:xfrm>
          <a:prstGeom prst="rect">
            <a:avLst/>
          </a:prstGeom>
          <a:noFill/>
        </p:spPr>
        <p:txBody>
          <a:bodyPr wrap="square" rtlCol="0">
            <a:spAutoFit/>
          </a:bodyPr>
          <a:lstStyle/>
          <a:p>
            <a:r>
              <a:rPr lang="en-US" sz="3600" b="1" dirty="0">
                <a:cs typeface="Arial" panose="020B0604020202020204" pitchFamily="34" charset="0"/>
              </a:rPr>
              <a:t>Step 4</a:t>
            </a:r>
          </a:p>
        </p:txBody>
      </p:sp>
      <p:sp>
        <p:nvSpPr>
          <p:cNvPr id="3" name="TextBox 2">
            <a:extLst>
              <a:ext uri="{FF2B5EF4-FFF2-40B4-BE49-F238E27FC236}">
                <a16:creationId xmlns:a16="http://schemas.microsoft.com/office/drawing/2014/main" id="{A2F655EE-3226-FFAA-D377-924D655D479F}"/>
              </a:ext>
            </a:extLst>
          </p:cNvPr>
          <p:cNvSpPr txBox="1"/>
          <p:nvPr/>
        </p:nvSpPr>
        <p:spPr>
          <a:xfrm>
            <a:off x="319285" y="1872135"/>
            <a:ext cx="3559336" cy="1421928"/>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Make the eight holes shown in the template using a sharp pencil and sticky tack</a:t>
            </a:r>
          </a:p>
        </p:txBody>
      </p:sp>
      <p:sp>
        <p:nvSpPr>
          <p:cNvPr id="5" name="TextBox 4">
            <a:extLst>
              <a:ext uri="{FF2B5EF4-FFF2-40B4-BE49-F238E27FC236}">
                <a16:creationId xmlns:a16="http://schemas.microsoft.com/office/drawing/2014/main" id="{96BAECAC-7189-ED5C-696B-3FB75669BE07}"/>
              </a:ext>
            </a:extLst>
          </p:cNvPr>
          <p:cNvSpPr txBox="1"/>
          <p:nvPr/>
        </p:nvSpPr>
        <p:spPr>
          <a:xfrm>
            <a:off x="1603851" y="1256446"/>
            <a:ext cx="461765" cy="369332"/>
          </a:xfrm>
          <a:prstGeom prst="rect">
            <a:avLst/>
          </a:prstGeom>
          <a:noFill/>
        </p:spPr>
        <p:txBody>
          <a:bodyPr wrap="square">
            <a:spAutoFit/>
          </a:bodyPr>
          <a:lstStyle/>
          <a:p>
            <a:r>
              <a:rPr lang="en-GB" sz="1800" dirty="0">
                <a:effectLst/>
                <a:latin typeface="Arial" panose="020B0604020202020204" pitchFamily="34" charset="0"/>
                <a:ea typeface="Times New Roman" panose="02020603050405020304" pitchFamily="18" charset="0"/>
                <a:cs typeface="Arial" panose="020B0604020202020204" pitchFamily="34" charset="0"/>
              </a:rPr>
              <a:t>⚠</a:t>
            </a:r>
            <a:endParaRPr lang="en-GB" dirty="0"/>
          </a:p>
        </p:txBody>
      </p:sp>
      <p:pic>
        <p:nvPicPr>
          <p:cNvPr id="7" name="Picture 6" descr="A tennis ball on a net&#10;&#10;Description automatically generated with low confidence">
            <a:extLst>
              <a:ext uri="{FF2B5EF4-FFF2-40B4-BE49-F238E27FC236}">
                <a16:creationId xmlns:a16="http://schemas.microsoft.com/office/drawing/2014/main" id="{64CD3689-6917-5851-9BC5-D8785228128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32045" t="22219" r="23901" b="14282"/>
          <a:stretch/>
        </p:blipFill>
        <p:spPr>
          <a:xfrm rot="5400000">
            <a:off x="6944593" y="3478555"/>
            <a:ext cx="1832659" cy="1981199"/>
          </a:xfrm>
          <a:prstGeom prst="rect">
            <a:avLst/>
          </a:prstGeom>
        </p:spPr>
      </p:pic>
      <p:pic>
        <p:nvPicPr>
          <p:cNvPr id="9" name="Picture 8">
            <a:extLst>
              <a:ext uri="{FF2B5EF4-FFF2-40B4-BE49-F238E27FC236}">
                <a16:creationId xmlns:a16="http://schemas.microsoft.com/office/drawing/2014/main" id="{B9B90AEC-22EB-0B53-C93E-947658C7BC1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3964265" y="2131167"/>
            <a:ext cx="3098800" cy="2324100"/>
          </a:xfrm>
          <a:prstGeom prst="rect">
            <a:avLst/>
          </a:prstGeom>
        </p:spPr>
      </p:pic>
    </p:spTree>
    <p:extLst>
      <p:ext uri="{BB962C8B-B14F-4D97-AF65-F5344CB8AC3E}">
        <p14:creationId xmlns:p14="http://schemas.microsoft.com/office/powerpoint/2010/main" val="4077358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193514" y="1130839"/>
            <a:ext cx="1759111" cy="646331"/>
          </a:xfrm>
          <a:prstGeom prst="rect">
            <a:avLst/>
          </a:prstGeom>
          <a:noFill/>
        </p:spPr>
        <p:txBody>
          <a:bodyPr wrap="square" rtlCol="0">
            <a:spAutoFit/>
          </a:bodyPr>
          <a:lstStyle/>
          <a:p>
            <a:r>
              <a:rPr lang="en-US" sz="3600" b="1" dirty="0">
                <a:cs typeface="Arial" panose="020B0604020202020204" pitchFamily="34" charset="0"/>
              </a:rPr>
              <a:t>Step 5</a:t>
            </a:r>
          </a:p>
        </p:txBody>
      </p:sp>
      <p:sp>
        <p:nvSpPr>
          <p:cNvPr id="3" name="TextBox 2">
            <a:extLst>
              <a:ext uri="{FF2B5EF4-FFF2-40B4-BE49-F238E27FC236}">
                <a16:creationId xmlns:a16="http://schemas.microsoft.com/office/drawing/2014/main" id="{A2F655EE-3226-FFAA-D377-924D655D479F}"/>
              </a:ext>
            </a:extLst>
          </p:cNvPr>
          <p:cNvSpPr txBox="1"/>
          <p:nvPr/>
        </p:nvSpPr>
        <p:spPr>
          <a:xfrm>
            <a:off x="233959" y="1852651"/>
            <a:ext cx="2822244" cy="3725122"/>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Remove the paper templates</a:t>
            </a:r>
          </a:p>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Glue Side B to Base A</a:t>
            </a:r>
          </a:p>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Glue Back D to Side B and Base A</a:t>
            </a:r>
          </a:p>
          <a:p>
            <a:pPr marL="342900" indent="-342900">
              <a:lnSpc>
                <a:spcPct val="90000"/>
              </a:lnSpc>
              <a:spcBef>
                <a:spcPts val="1000"/>
              </a:spcBef>
              <a:buFont typeface="Arial" panose="020B0604020202020204" pitchFamily="34" charset="0"/>
              <a:buChar char="•"/>
            </a:pPr>
            <a:r>
              <a:rPr lang="en-GB" sz="2400" dirty="0">
                <a:solidFill>
                  <a:srgbClr val="202124"/>
                </a:solidFill>
                <a:cs typeface="Arial" panose="020B0604020202020204" pitchFamily="34" charset="0"/>
              </a:rPr>
              <a:t>Glue Side C</a:t>
            </a:r>
          </a:p>
          <a:p>
            <a:pPr marL="342900" indent="-342900">
              <a:lnSpc>
                <a:spcPct val="90000"/>
              </a:lnSpc>
              <a:spcBef>
                <a:spcPts val="1000"/>
              </a:spcBef>
              <a:buFont typeface="Arial" panose="020B0604020202020204" pitchFamily="34" charset="0"/>
              <a:buChar char="•"/>
            </a:pPr>
            <a:endParaRPr lang="en-GB" sz="2400" dirty="0">
              <a:solidFill>
                <a:srgbClr val="202124"/>
              </a:solidFill>
              <a:latin typeface="arial" panose="020B0604020202020204" pitchFamily="34" charset="0"/>
              <a:cs typeface="Arial" panose="020B0604020202020204" pitchFamily="34" charset="0"/>
            </a:endParaRPr>
          </a:p>
          <a:p>
            <a:pPr>
              <a:lnSpc>
                <a:spcPct val="90000"/>
              </a:lnSpc>
              <a:spcBef>
                <a:spcPts val="1000"/>
              </a:spcBef>
            </a:pPr>
            <a:endParaRPr lang="en-GB" sz="2400" dirty="0">
              <a:solidFill>
                <a:srgbClr val="202124"/>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96BAECAC-7189-ED5C-696B-3FB75669BE07}"/>
              </a:ext>
            </a:extLst>
          </p:cNvPr>
          <p:cNvSpPr txBox="1"/>
          <p:nvPr/>
        </p:nvSpPr>
        <p:spPr>
          <a:xfrm>
            <a:off x="1567060" y="1315505"/>
            <a:ext cx="461765" cy="369332"/>
          </a:xfrm>
          <a:prstGeom prst="rect">
            <a:avLst/>
          </a:prstGeom>
          <a:noFill/>
        </p:spPr>
        <p:txBody>
          <a:bodyPr wrap="square">
            <a:spAutoFit/>
          </a:bodyPr>
          <a:lstStyle/>
          <a:p>
            <a:r>
              <a:rPr lang="en-GB" sz="1800" dirty="0">
                <a:effectLst/>
                <a:latin typeface="Arial" panose="020B0604020202020204" pitchFamily="34" charset="0"/>
                <a:ea typeface="Times New Roman" panose="02020603050405020304" pitchFamily="18" charset="0"/>
                <a:cs typeface="Arial" panose="020B0604020202020204" pitchFamily="34" charset="0"/>
              </a:rPr>
              <a:t>⚠</a:t>
            </a:r>
            <a:endParaRPr lang="en-GB" dirty="0"/>
          </a:p>
        </p:txBody>
      </p:sp>
      <p:pic>
        <p:nvPicPr>
          <p:cNvPr id="8" name="Picture 7" descr="A picture containing text&#10;&#10;Description automatically generated">
            <a:extLst>
              <a:ext uri="{FF2B5EF4-FFF2-40B4-BE49-F238E27FC236}">
                <a16:creationId xmlns:a16="http://schemas.microsoft.com/office/drawing/2014/main" id="{B0542452-EBCF-62AF-5D17-810FE837426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6200000">
            <a:off x="4760411" y="262866"/>
            <a:ext cx="2078996" cy="4972288"/>
          </a:xfrm>
          <a:prstGeom prst="rect">
            <a:avLst/>
          </a:prstGeom>
        </p:spPr>
      </p:pic>
      <p:sp>
        <p:nvSpPr>
          <p:cNvPr id="10" name="TextBox 9">
            <a:extLst>
              <a:ext uri="{FF2B5EF4-FFF2-40B4-BE49-F238E27FC236}">
                <a16:creationId xmlns:a16="http://schemas.microsoft.com/office/drawing/2014/main" id="{9AC2AE5F-AD32-1580-9D5F-3AC6EFEB0EEE}"/>
              </a:ext>
            </a:extLst>
          </p:cNvPr>
          <p:cNvSpPr txBox="1"/>
          <p:nvPr/>
        </p:nvSpPr>
        <p:spPr>
          <a:xfrm>
            <a:off x="5627644" y="3078718"/>
            <a:ext cx="344531" cy="369332"/>
          </a:xfrm>
          <a:prstGeom prst="rect">
            <a:avLst/>
          </a:prstGeom>
          <a:solidFill>
            <a:schemeClr val="bg1"/>
          </a:solidFill>
        </p:spPr>
        <p:txBody>
          <a:bodyPr wrap="square" rtlCol="0">
            <a:spAutoFit/>
          </a:bodyPr>
          <a:lstStyle/>
          <a:p>
            <a:r>
              <a:rPr lang="en-GB" b="1" dirty="0">
                <a:solidFill>
                  <a:srgbClr val="FF0000"/>
                </a:solidFill>
              </a:rPr>
              <a:t>A</a:t>
            </a:r>
          </a:p>
        </p:txBody>
      </p:sp>
      <p:sp>
        <p:nvSpPr>
          <p:cNvPr id="11" name="TextBox 10">
            <a:extLst>
              <a:ext uri="{FF2B5EF4-FFF2-40B4-BE49-F238E27FC236}">
                <a16:creationId xmlns:a16="http://schemas.microsoft.com/office/drawing/2014/main" id="{046C37F5-2342-5DA5-4942-811726FC71FC}"/>
              </a:ext>
            </a:extLst>
          </p:cNvPr>
          <p:cNvSpPr txBox="1"/>
          <p:nvPr/>
        </p:nvSpPr>
        <p:spPr>
          <a:xfrm>
            <a:off x="4636982" y="3059668"/>
            <a:ext cx="344531" cy="369332"/>
          </a:xfrm>
          <a:prstGeom prst="rect">
            <a:avLst/>
          </a:prstGeom>
          <a:solidFill>
            <a:schemeClr val="bg1"/>
          </a:solidFill>
        </p:spPr>
        <p:txBody>
          <a:bodyPr wrap="square" rtlCol="0">
            <a:spAutoFit/>
          </a:bodyPr>
          <a:lstStyle/>
          <a:p>
            <a:r>
              <a:rPr lang="en-GB" b="1" dirty="0">
                <a:solidFill>
                  <a:srgbClr val="FF0000"/>
                </a:solidFill>
              </a:rPr>
              <a:t>B</a:t>
            </a:r>
          </a:p>
        </p:txBody>
      </p:sp>
      <p:sp>
        <p:nvSpPr>
          <p:cNvPr id="12" name="TextBox 11">
            <a:extLst>
              <a:ext uri="{FF2B5EF4-FFF2-40B4-BE49-F238E27FC236}">
                <a16:creationId xmlns:a16="http://schemas.microsoft.com/office/drawing/2014/main" id="{09ADCB9C-82E8-3AA0-EB36-4D8A4EE4C6F6}"/>
              </a:ext>
            </a:extLst>
          </p:cNvPr>
          <p:cNvSpPr txBox="1"/>
          <p:nvPr/>
        </p:nvSpPr>
        <p:spPr>
          <a:xfrm>
            <a:off x="6919907" y="3027997"/>
            <a:ext cx="344531" cy="369332"/>
          </a:xfrm>
          <a:prstGeom prst="rect">
            <a:avLst/>
          </a:prstGeom>
          <a:solidFill>
            <a:schemeClr val="bg1"/>
          </a:solidFill>
        </p:spPr>
        <p:txBody>
          <a:bodyPr wrap="square" rtlCol="0">
            <a:spAutoFit/>
          </a:bodyPr>
          <a:lstStyle/>
          <a:p>
            <a:r>
              <a:rPr lang="en-GB" b="1" dirty="0">
                <a:solidFill>
                  <a:srgbClr val="FF0000"/>
                </a:solidFill>
              </a:rPr>
              <a:t>C</a:t>
            </a:r>
          </a:p>
        </p:txBody>
      </p:sp>
      <p:sp>
        <p:nvSpPr>
          <p:cNvPr id="13" name="TextBox 12">
            <a:extLst>
              <a:ext uri="{FF2B5EF4-FFF2-40B4-BE49-F238E27FC236}">
                <a16:creationId xmlns:a16="http://schemas.microsoft.com/office/drawing/2014/main" id="{1AC7A8BB-C6C7-0587-0888-A0B1D529A493}"/>
              </a:ext>
            </a:extLst>
          </p:cNvPr>
          <p:cNvSpPr txBox="1"/>
          <p:nvPr/>
        </p:nvSpPr>
        <p:spPr>
          <a:xfrm>
            <a:off x="5633418" y="2102216"/>
            <a:ext cx="344531" cy="369332"/>
          </a:xfrm>
          <a:prstGeom prst="rect">
            <a:avLst/>
          </a:prstGeom>
          <a:solidFill>
            <a:schemeClr val="bg1"/>
          </a:solidFill>
        </p:spPr>
        <p:txBody>
          <a:bodyPr wrap="square" rtlCol="0">
            <a:spAutoFit/>
          </a:bodyPr>
          <a:lstStyle/>
          <a:p>
            <a:r>
              <a:rPr lang="en-GB" b="1" dirty="0">
                <a:solidFill>
                  <a:srgbClr val="FF0000"/>
                </a:solidFill>
              </a:rPr>
              <a:t>D</a:t>
            </a:r>
          </a:p>
        </p:txBody>
      </p:sp>
      <p:pic>
        <p:nvPicPr>
          <p:cNvPr id="15" name="Picture 14">
            <a:extLst>
              <a:ext uri="{FF2B5EF4-FFF2-40B4-BE49-F238E27FC236}">
                <a16:creationId xmlns:a16="http://schemas.microsoft.com/office/drawing/2014/main" id="{AFEBB29C-D3D7-9538-2D39-5E9552ED1D6C}"/>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15816" t="18889" r="12524" b="14074"/>
          <a:stretch/>
        </p:blipFill>
        <p:spPr>
          <a:xfrm rot="5400000">
            <a:off x="2733902" y="4112699"/>
            <a:ext cx="2160399" cy="1515796"/>
          </a:xfrm>
          <a:prstGeom prst="rect">
            <a:avLst/>
          </a:prstGeom>
        </p:spPr>
      </p:pic>
      <p:pic>
        <p:nvPicPr>
          <p:cNvPr id="17" name="Picture 16">
            <a:extLst>
              <a:ext uri="{FF2B5EF4-FFF2-40B4-BE49-F238E27FC236}">
                <a16:creationId xmlns:a16="http://schemas.microsoft.com/office/drawing/2014/main" id="{EF3F8A0C-2582-D8BD-E652-651C7CB4B848}"/>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l="3473" r="25240" b="3329"/>
          <a:stretch/>
        </p:blipFill>
        <p:spPr>
          <a:xfrm rot="5400000">
            <a:off x="4714757" y="3853316"/>
            <a:ext cx="2100831" cy="2136676"/>
          </a:xfrm>
          <a:prstGeom prst="rect">
            <a:avLst/>
          </a:prstGeom>
        </p:spPr>
      </p:pic>
      <p:pic>
        <p:nvPicPr>
          <p:cNvPr id="19" name="Picture 18">
            <a:extLst>
              <a:ext uri="{FF2B5EF4-FFF2-40B4-BE49-F238E27FC236}">
                <a16:creationId xmlns:a16="http://schemas.microsoft.com/office/drawing/2014/main" id="{CC5AA6E6-EABA-1218-E1E9-2DB14A70C63C}"/>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l="19861" t="6111" r="9305" b="9259"/>
          <a:stretch/>
        </p:blipFill>
        <p:spPr>
          <a:xfrm rot="5400000">
            <a:off x="6841616" y="3980999"/>
            <a:ext cx="2147258" cy="1924110"/>
          </a:xfrm>
          <a:prstGeom prst="rect">
            <a:avLst/>
          </a:prstGeom>
        </p:spPr>
      </p:pic>
    </p:spTree>
    <p:extLst>
      <p:ext uri="{BB962C8B-B14F-4D97-AF65-F5344CB8AC3E}">
        <p14:creationId xmlns:p14="http://schemas.microsoft.com/office/powerpoint/2010/main" val="1674952517"/>
      </p:ext>
    </p:extLst>
  </p:cSld>
  <p:clrMapOvr>
    <a:masterClrMapping/>
  </p:clrMapOvr>
</p:sld>
</file>

<file path=ppt/theme/theme1.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Presentation testing vehicl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769</TotalTime>
  <Words>499</Words>
  <Application>Microsoft Office PowerPoint</Application>
  <PresentationFormat>On-screen Show (4:3)</PresentationFormat>
  <Paragraphs>90</Paragraphs>
  <Slides>14</Slides>
  <Notes>12</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14</vt:i4>
      </vt:variant>
    </vt:vector>
  </HeadingPairs>
  <TitlesOfParts>
    <vt:vector size="22" baseType="lpstr">
      <vt:lpstr>arial</vt:lpstr>
      <vt:lpstr>arial</vt:lpstr>
      <vt:lpstr>Calibri</vt:lpstr>
      <vt:lpstr>Symbol</vt:lpstr>
      <vt:lpstr>3_Office Theme</vt:lpstr>
      <vt:lpstr>2_Office Theme</vt:lpstr>
      <vt:lpstr>4_Office Theme</vt:lpstr>
      <vt:lpstr>Presentation testing vehicles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Investigating hydraulic systems presentation</dc:title>
  <dc:creator>Attainment in Education</dc:creator>
  <dc:description/>
  <cp:lastModifiedBy>Holly Margerison-Smith</cp:lastModifiedBy>
  <cp:revision>230</cp:revision>
  <dcterms:created xsi:type="dcterms:W3CDTF">2017-06-28T15:11:57Z</dcterms:created>
  <dcterms:modified xsi:type="dcterms:W3CDTF">2023-04-12T13:48:28Z</dcterms:modified>
  <cp:category/>
</cp:coreProperties>
</file>