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 id="2147483684" r:id="rId2"/>
    <p:sldMasterId id="2147483708" r:id="rId3"/>
    <p:sldMasterId id="2147483720" r:id="rId4"/>
  </p:sldMasterIdLst>
  <p:notesMasterIdLst>
    <p:notesMasterId r:id="rId22"/>
  </p:notesMasterIdLst>
  <p:handoutMasterIdLst>
    <p:handoutMasterId r:id="rId23"/>
  </p:handoutMasterIdLst>
  <p:sldIdLst>
    <p:sldId id="270" r:id="rId5"/>
    <p:sldId id="257" r:id="rId6"/>
    <p:sldId id="262" r:id="rId7"/>
    <p:sldId id="328" r:id="rId8"/>
    <p:sldId id="321" r:id="rId9"/>
    <p:sldId id="322" r:id="rId10"/>
    <p:sldId id="323" r:id="rId11"/>
    <p:sldId id="324" r:id="rId12"/>
    <p:sldId id="325" r:id="rId13"/>
    <p:sldId id="332" r:id="rId14"/>
    <p:sldId id="326" r:id="rId15"/>
    <p:sldId id="327" r:id="rId16"/>
    <p:sldId id="316" r:id="rId17"/>
    <p:sldId id="329" r:id="rId18"/>
    <p:sldId id="330" r:id="rId19"/>
    <p:sldId id="331" r:id="rId20"/>
    <p:sldId id="320" r:id="rId21"/>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F6D4AA4-764A-822C-5E12-64A461E97E4A}" name="David Hills-Taylor" initials="DHT" userId="78abecb0f368a2bc"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0"/>
    <p:restoredTop sz="90950" autoAdjust="0"/>
  </p:normalViewPr>
  <p:slideViewPr>
    <p:cSldViewPr snapToGrid="0" snapToObjects="1">
      <p:cViewPr varScale="1">
        <p:scale>
          <a:sx n="57" d="100"/>
          <a:sy n="57" d="100"/>
        </p:scale>
        <p:origin x="492"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3" d="100"/>
          <a:sy n="123" d="100"/>
        </p:scale>
        <p:origin x="244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FC82A6D-5B87-78DF-5401-214D5C503273}"/>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FB7E8D2A-F88C-89E0-3FE0-79B91E9D78A7}"/>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6BD76EED-233C-454C-A142-7452DC8FE68E}" type="datetimeFigureOut">
              <a:rPr lang="en-GB" smtClean="0"/>
              <a:t>22/02/2023</a:t>
            </a:fld>
            <a:endParaRPr lang="en-GB"/>
          </a:p>
        </p:txBody>
      </p:sp>
      <p:sp>
        <p:nvSpPr>
          <p:cNvPr id="4" name="Footer Placeholder 3">
            <a:extLst>
              <a:ext uri="{FF2B5EF4-FFF2-40B4-BE49-F238E27FC236}">
                <a16:creationId xmlns:a16="http://schemas.microsoft.com/office/drawing/2014/main" id="{8AC2F6D9-6396-8BDC-3680-15C05D1BC5F9}"/>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D1786078-9277-4D88-27A3-82186532AF10}"/>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5FDDF4DE-1335-443F-9BA8-2A04B9526899}" type="slidenum">
              <a:rPr lang="en-GB" smtClean="0"/>
              <a:t>‹#›</a:t>
            </a:fld>
            <a:endParaRPr lang="en-GB"/>
          </a:p>
        </p:txBody>
      </p:sp>
    </p:spTree>
    <p:extLst>
      <p:ext uri="{BB962C8B-B14F-4D97-AF65-F5344CB8AC3E}">
        <p14:creationId xmlns:p14="http://schemas.microsoft.com/office/powerpoint/2010/main" val="40370867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E1C7F889-9E18-41E6-8973-F6D11122191D}" type="datetimeFigureOut">
              <a:rPr lang="en-GB" smtClean="0"/>
              <a:t>22/02/2023</a:t>
            </a:fld>
            <a:endParaRPr lang="en-GB" dirty="0"/>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36FFA728-7C25-4CCC-8013-DCE6384EC718}" type="slidenum">
              <a:rPr lang="en-GB" smtClean="0"/>
              <a:t>‹#›</a:t>
            </a:fld>
            <a:endParaRPr lang="en-GB" dirty="0"/>
          </a:p>
        </p:txBody>
      </p:sp>
    </p:spTree>
    <p:extLst>
      <p:ext uri="{BB962C8B-B14F-4D97-AF65-F5344CB8AC3E}">
        <p14:creationId xmlns:p14="http://schemas.microsoft.com/office/powerpoint/2010/main" val="2536835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7A6C618-01BC-4F34-BEEA-3EF1E0D0278F}" type="slidenum">
              <a:rPr lang="en-GB" smtClean="0"/>
              <a:t>3</a:t>
            </a:fld>
            <a:endParaRPr lang="en-GB"/>
          </a:p>
        </p:txBody>
      </p:sp>
    </p:spTree>
    <p:extLst>
      <p:ext uri="{BB962C8B-B14F-4D97-AF65-F5344CB8AC3E}">
        <p14:creationId xmlns:p14="http://schemas.microsoft.com/office/powerpoint/2010/main" val="20693059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7A6C618-01BC-4F34-BEEA-3EF1E0D0278F}" type="slidenum">
              <a:rPr lang="en-GB" smtClean="0"/>
              <a:t>12</a:t>
            </a:fld>
            <a:endParaRPr lang="en-GB"/>
          </a:p>
        </p:txBody>
      </p:sp>
    </p:spTree>
    <p:extLst>
      <p:ext uri="{BB962C8B-B14F-4D97-AF65-F5344CB8AC3E}">
        <p14:creationId xmlns:p14="http://schemas.microsoft.com/office/powerpoint/2010/main" val="3983542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7A6C618-01BC-4F34-BEEA-3EF1E0D0278F}" type="slidenum">
              <a:rPr lang="en-GB" smtClean="0"/>
              <a:t>13</a:t>
            </a:fld>
            <a:endParaRPr lang="en-GB"/>
          </a:p>
        </p:txBody>
      </p:sp>
    </p:spTree>
    <p:extLst>
      <p:ext uri="{BB962C8B-B14F-4D97-AF65-F5344CB8AC3E}">
        <p14:creationId xmlns:p14="http://schemas.microsoft.com/office/powerpoint/2010/main" val="3832219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7A6C618-01BC-4F34-BEEA-3EF1E0D0278F}" type="slidenum">
              <a:rPr lang="en-GB" smtClean="0"/>
              <a:t>14</a:t>
            </a:fld>
            <a:endParaRPr lang="en-GB"/>
          </a:p>
        </p:txBody>
      </p:sp>
    </p:spTree>
    <p:extLst>
      <p:ext uri="{BB962C8B-B14F-4D97-AF65-F5344CB8AC3E}">
        <p14:creationId xmlns:p14="http://schemas.microsoft.com/office/powerpoint/2010/main" val="19138682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7A6C618-01BC-4F34-BEEA-3EF1E0D0278F}" type="slidenum">
              <a:rPr lang="en-GB" smtClean="0"/>
              <a:t>15</a:t>
            </a:fld>
            <a:endParaRPr lang="en-GB"/>
          </a:p>
        </p:txBody>
      </p:sp>
    </p:spTree>
    <p:extLst>
      <p:ext uri="{BB962C8B-B14F-4D97-AF65-F5344CB8AC3E}">
        <p14:creationId xmlns:p14="http://schemas.microsoft.com/office/powerpoint/2010/main" val="20468761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7A6C618-01BC-4F34-BEEA-3EF1E0D0278F}" type="slidenum">
              <a:rPr lang="en-GB" smtClean="0"/>
              <a:t>16</a:t>
            </a:fld>
            <a:endParaRPr lang="en-GB"/>
          </a:p>
        </p:txBody>
      </p:sp>
    </p:spTree>
    <p:extLst>
      <p:ext uri="{BB962C8B-B14F-4D97-AF65-F5344CB8AC3E}">
        <p14:creationId xmlns:p14="http://schemas.microsoft.com/office/powerpoint/2010/main" val="28438988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7A6C618-01BC-4F34-BEEA-3EF1E0D0278F}" type="slidenum">
              <a:rPr lang="en-GB" smtClean="0"/>
              <a:t>17</a:t>
            </a:fld>
            <a:endParaRPr lang="en-GB"/>
          </a:p>
        </p:txBody>
      </p:sp>
    </p:spTree>
    <p:extLst>
      <p:ext uri="{BB962C8B-B14F-4D97-AF65-F5344CB8AC3E}">
        <p14:creationId xmlns:p14="http://schemas.microsoft.com/office/powerpoint/2010/main" val="3579960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7A6C618-01BC-4F34-BEEA-3EF1E0D0278F}" type="slidenum">
              <a:rPr lang="en-GB" smtClean="0"/>
              <a:t>4</a:t>
            </a:fld>
            <a:endParaRPr lang="en-GB"/>
          </a:p>
        </p:txBody>
      </p:sp>
    </p:spTree>
    <p:extLst>
      <p:ext uri="{BB962C8B-B14F-4D97-AF65-F5344CB8AC3E}">
        <p14:creationId xmlns:p14="http://schemas.microsoft.com/office/powerpoint/2010/main" val="3968879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7A6C618-01BC-4F34-BEEA-3EF1E0D0278F}" type="slidenum">
              <a:rPr lang="en-GB" smtClean="0"/>
              <a:t>5</a:t>
            </a:fld>
            <a:endParaRPr lang="en-GB"/>
          </a:p>
        </p:txBody>
      </p:sp>
    </p:spTree>
    <p:extLst>
      <p:ext uri="{BB962C8B-B14F-4D97-AF65-F5344CB8AC3E}">
        <p14:creationId xmlns:p14="http://schemas.microsoft.com/office/powerpoint/2010/main" val="3260438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7A6C618-01BC-4F34-BEEA-3EF1E0D0278F}" type="slidenum">
              <a:rPr lang="en-GB" smtClean="0"/>
              <a:t>6</a:t>
            </a:fld>
            <a:endParaRPr lang="en-GB"/>
          </a:p>
        </p:txBody>
      </p:sp>
    </p:spTree>
    <p:extLst>
      <p:ext uri="{BB962C8B-B14F-4D97-AF65-F5344CB8AC3E}">
        <p14:creationId xmlns:p14="http://schemas.microsoft.com/office/powerpoint/2010/main" val="2377196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7A6C618-01BC-4F34-BEEA-3EF1E0D0278F}" type="slidenum">
              <a:rPr lang="en-GB" smtClean="0"/>
              <a:t>7</a:t>
            </a:fld>
            <a:endParaRPr lang="en-GB"/>
          </a:p>
        </p:txBody>
      </p:sp>
    </p:spTree>
    <p:extLst>
      <p:ext uri="{BB962C8B-B14F-4D97-AF65-F5344CB8AC3E}">
        <p14:creationId xmlns:p14="http://schemas.microsoft.com/office/powerpoint/2010/main" val="1433676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7A6C618-01BC-4F34-BEEA-3EF1E0D0278F}" type="slidenum">
              <a:rPr lang="en-GB" smtClean="0"/>
              <a:t>8</a:t>
            </a:fld>
            <a:endParaRPr lang="en-GB"/>
          </a:p>
        </p:txBody>
      </p:sp>
    </p:spTree>
    <p:extLst>
      <p:ext uri="{BB962C8B-B14F-4D97-AF65-F5344CB8AC3E}">
        <p14:creationId xmlns:p14="http://schemas.microsoft.com/office/powerpoint/2010/main" val="3914269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7A6C618-01BC-4F34-BEEA-3EF1E0D0278F}" type="slidenum">
              <a:rPr lang="en-GB" smtClean="0"/>
              <a:t>9</a:t>
            </a:fld>
            <a:endParaRPr lang="en-GB"/>
          </a:p>
        </p:txBody>
      </p:sp>
    </p:spTree>
    <p:extLst>
      <p:ext uri="{BB962C8B-B14F-4D97-AF65-F5344CB8AC3E}">
        <p14:creationId xmlns:p14="http://schemas.microsoft.com/office/powerpoint/2010/main" val="3077287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7A6C618-01BC-4F34-BEEA-3EF1E0D0278F}" type="slidenum">
              <a:rPr lang="en-GB" smtClean="0"/>
              <a:t>10</a:t>
            </a:fld>
            <a:endParaRPr lang="en-GB"/>
          </a:p>
        </p:txBody>
      </p:sp>
    </p:spTree>
    <p:extLst>
      <p:ext uri="{BB962C8B-B14F-4D97-AF65-F5344CB8AC3E}">
        <p14:creationId xmlns:p14="http://schemas.microsoft.com/office/powerpoint/2010/main" val="251201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7A6C618-01BC-4F34-BEEA-3EF1E0D0278F}" type="slidenum">
              <a:rPr lang="en-GB" smtClean="0"/>
              <a:t>11</a:t>
            </a:fld>
            <a:endParaRPr lang="en-GB"/>
          </a:p>
        </p:txBody>
      </p:sp>
    </p:spTree>
    <p:extLst>
      <p:ext uri="{BB962C8B-B14F-4D97-AF65-F5344CB8AC3E}">
        <p14:creationId xmlns:p14="http://schemas.microsoft.com/office/powerpoint/2010/main" val="1613043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381489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4270890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4010933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9336711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915683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8640810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620131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5101708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0314396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630056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93893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7292450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3269611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1104118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5910948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5324384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7647534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801462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050385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2645458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7854883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473487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8314867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9059053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9228086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9661824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7125718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E55ADD6-F8CE-1748-83D1-037D91A2E22A}" type="datetimeFigureOut">
              <a:rPr lang="en-US" smtClean="0"/>
              <a:pPr/>
              <a:t>2/22/2023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5504970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2/22/2023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3414397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E55ADD6-F8CE-1748-83D1-037D91A2E22A}" type="datetimeFigureOut">
              <a:rPr lang="en-US" smtClean="0"/>
              <a:pPr/>
              <a:t>2/22/2023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7326839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E55ADD6-F8CE-1748-83D1-037D91A2E22A}" type="datetimeFigureOut">
              <a:rPr lang="en-US" smtClean="0"/>
              <a:pPr/>
              <a:t>2/22/2023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052981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E55ADD6-F8CE-1748-83D1-037D91A2E22A}" type="datetimeFigureOut">
              <a:rPr lang="en-US" smtClean="0"/>
              <a:pPr/>
              <a:t>2/22/2023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31732940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E55ADD6-F8CE-1748-83D1-037D91A2E22A}" type="datetimeFigureOut">
              <a:rPr lang="en-US" smtClean="0"/>
              <a:pPr/>
              <a:t>2/22/2023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129737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67442694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55ADD6-F8CE-1748-83D1-037D91A2E22A}" type="datetimeFigureOut">
              <a:rPr lang="en-US" smtClean="0"/>
              <a:pPr/>
              <a:t>2/22/2023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7795405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E55ADD6-F8CE-1748-83D1-037D91A2E22A}" type="datetimeFigureOut">
              <a:rPr lang="en-US" smtClean="0"/>
              <a:pPr/>
              <a:t>2/22/2023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13486164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E55ADD6-F8CE-1748-83D1-037D91A2E22A}" type="datetimeFigureOut">
              <a:rPr lang="en-US" smtClean="0"/>
              <a:pPr/>
              <a:t>2/22/2023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9677209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2/22/2023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31543966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2/22/2023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1878246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790658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376809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742560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775636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2/22/2023</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8544833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0493579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4229379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1774910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C9449B-2E27-418B-91DE-5CAA555BBF07}" type="datetimeFigureOut">
              <a:rPr lang="en-GB" smtClean="0"/>
              <a:t>22/02/2023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02E7FB-CF86-43A1-B235-544D89561BB4}" type="slidenum">
              <a:rPr lang="en-GB" smtClean="0"/>
              <a:t>‹#›</a:t>
            </a:fld>
            <a:endParaRPr lang="en-GB"/>
          </a:p>
        </p:txBody>
      </p:sp>
    </p:spTree>
    <p:extLst>
      <p:ext uri="{BB962C8B-B14F-4D97-AF65-F5344CB8AC3E}">
        <p14:creationId xmlns:p14="http://schemas.microsoft.com/office/powerpoint/2010/main" val="317843530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5.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E56EC9-F8AE-453A-98C2-5E74B8193F2C}"/>
              </a:ext>
            </a:extLst>
          </p:cNvPr>
          <p:cNvSpPr txBox="1"/>
          <p:nvPr/>
        </p:nvSpPr>
        <p:spPr>
          <a:xfrm>
            <a:off x="1007603" y="1062355"/>
            <a:ext cx="7128792" cy="646331"/>
          </a:xfrm>
          <a:prstGeom prst="rect">
            <a:avLst/>
          </a:prstGeom>
          <a:noFill/>
        </p:spPr>
        <p:txBody>
          <a:bodyPr wrap="square" rtlCol="0">
            <a:spAutoFit/>
          </a:bodyPr>
          <a:lstStyle/>
          <a:p>
            <a:pPr algn="ctr"/>
            <a:r>
              <a:rPr lang="en-GB" sz="3600" b="1" dirty="0">
                <a:solidFill>
                  <a:srgbClr val="0093D3"/>
                </a:solidFill>
                <a:latin typeface="Arial"/>
                <a:cs typeface="Arial"/>
              </a:rPr>
              <a:t>London Marathon Landmarks </a:t>
            </a:r>
          </a:p>
        </p:txBody>
      </p:sp>
      <p:sp>
        <p:nvSpPr>
          <p:cNvPr id="4" name="TextBox 3">
            <a:extLst>
              <a:ext uri="{FF2B5EF4-FFF2-40B4-BE49-F238E27FC236}">
                <a16:creationId xmlns:a16="http://schemas.microsoft.com/office/drawing/2014/main" id="{D7D83397-CCC0-4BFA-B43F-C32B14DC99B0}"/>
              </a:ext>
            </a:extLst>
          </p:cNvPr>
          <p:cNvSpPr txBox="1"/>
          <p:nvPr/>
        </p:nvSpPr>
        <p:spPr>
          <a:xfrm>
            <a:off x="1298447" y="5142765"/>
            <a:ext cx="6547104" cy="830997"/>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Making a map of the route with information about the famous landmarks</a:t>
            </a:r>
          </a:p>
        </p:txBody>
      </p:sp>
      <p:pic>
        <p:nvPicPr>
          <p:cNvPr id="5" name="Picture 4" descr="A picture containing text, person, track and field, outdoor&#10;&#10;Description automatically generated">
            <a:extLst>
              <a:ext uri="{FF2B5EF4-FFF2-40B4-BE49-F238E27FC236}">
                <a16:creationId xmlns:a16="http://schemas.microsoft.com/office/drawing/2014/main" id="{E0A674C7-D371-B99C-3568-1F8B3E74F18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124075"/>
            <a:ext cx="9144000" cy="2609850"/>
          </a:xfrm>
          <a:prstGeom prst="rect">
            <a:avLst/>
          </a:prstGeom>
        </p:spPr>
      </p:pic>
    </p:spTree>
    <p:extLst>
      <p:ext uri="{BB962C8B-B14F-4D97-AF65-F5344CB8AC3E}">
        <p14:creationId xmlns:p14="http://schemas.microsoft.com/office/powerpoint/2010/main" val="35611459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93538" y="1084673"/>
            <a:ext cx="7330223"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London Marathon - Landmarks</a:t>
            </a:r>
          </a:p>
        </p:txBody>
      </p:sp>
      <p:sp>
        <p:nvSpPr>
          <p:cNvPr id="7" name="TextBox 6">
            <a:extLst>
              <a:ext uri="{FF2B5EF4-FFF2-40B4-BE49-F238E27FC236}">
                <a16:creationId xmlns:a16="http://schemas.microsoft.com/office/drawing/2014/main" id="{EDE9A7E2-315C-6027-6CE6-E027177CF44E}"/>
              </a:ext>
            </a:extLst>
          </p:cNvPr>
          <p:cNvSpPr txBox="1"/>
          <p:nvPr/>
        </p:nvSpPr>
        <p:spPr>
          <a:xfrm>
            <a:off x="476655" y="3080248"/>
            <a:ext cx="3086100" cy="1569660"/>
          </a:xfrm>
          <a:prstGeom prst="rect">
            <a:avLst/>
          </a:prstGeom>
          <a:noFill/>
        </p:spPr>
        <p:txBody>
          <a:bodyPr wrap="square" rtlCol="0">
            <a:spAutoFit/>
          </a:bodyPr>
          <a:lstStyle/>
          <a:p>
            <a:pPr algn="ctr"/>
            <a:r>
              <a:rPr lang="en-GB" sz="3200" dirty="0"/>
              <a:t>IET, Savoy Place</a:t>
            </a:r>
          </a:p>
          <a:p>
            <a:pPr algn="ctr"/>
            <a:endParaRPr lang="en-GB" sz="3200" dirty="0"/>
          </a:p>
          <a:p>
            <a:pPr algn="ctr"/>
            <a:r>
              <a:rPr lang="en-GB" sz="3200" dirty="0"/>
              <a:t>Mile 25</a:t>
            </a:r>
          </a:p>
        </p:txBody>
      </p:sp>
      <p:pic>
        <p:nvPicPr>
          <p:cNvPr id="4" name="Picture 3" descr="A picture containing sky, outdoor, building, brick&#10;&#10;Description automatically generated">
            <a:extLst>
              <a:ext uri="{FF2B5EF4-FFF2-40B4-BE49-F238E27FC236}">
                <a16:creationId xmlns:a16="http://schemas.microsoft.com/office/drawing/2014/main" id="{C35DCEA1-A1B0-8B79-A7DC-CE191F6714BE}"/>
              </a:ext>
            </a:extLst>
          </p:cNvPr>
          <p:cNvPicPr>
            <a:picLocks noChangeAspect="1"/>
          </p:cNvPicPr>
          <p:nvPr/>
        </p:nvPicPr>
        <p:blipFill>
          <a:blip r:embed="rId3"/>
          <a:stretch>
            <a:fillRect/>
          </a:stretch>
        </p:blipFill>
        <p:spPr>
          <a:xfrm>
            <a:off x="4058649" y="2039476"/>
            <a:ext cx="2773351" cy="3651205"/>
          </a:xfrm>
          <a:prstGeom prst="rect">
            <a:avLst/>
          </a:prstGeom>
        </p:spPr>
      </p:pic>
    </p:spTree>
    <p:extLst>
      <p:ext uri="{BB962C8B-B14F-4D97-AF65-F5344CB8AC3E}">
        <p14:creationId xmlns:p14="http://schemas.microsoft.com/office/powerpoint/2010/main" val="42910756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93538" y="1084673"/>
            <a:ext cx="7330223"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London Marathon - Landmarks</a:t>
            </a:r>
          </a:p>
        </p:txBody>
      </p:sp>
      <p:sp>
        <p:nvSpPr>
          <p:cNvPr id="7" name="TextBox 6">
            <a:extLst>
              <a:ext uri="{FF2B5EF4-FFF2-40B4-BE49-F238E27FC236}">
                <a16:creationId xmlns:a16="http://schemas.microsoft.com/office/drawing/2014/main" id="{EDE9A7E2-315C-6027-6CE6-E027177CF44E}"/>
              </a:ext>
            </a:extLst>
          </p:cNvPr>
          <p:cNvSpPr txBox="1"/>
          <p:nvPr/>
        </p:nvSpPr>
        <p:spPr>
          <a:xfrm>
            <a:off x="642025" y="3166353"/>
            <a:ext cx="3086100" cy="1569660"/>
          </a:xfrm>
          <a:prstGeom prst="rect">
            <a:avLst/>
          </a:prstGeom>
          <a:noFill/>
        </p:spPr>
        <p:txBody>
          <a:bodyPr wrap="square" rtlCol="0">
            <a:spAutoFit/>
          </a:bodyPr>
          <a:lstStyle/>
          <a:p>
            <a:pPr algn="ctr"/>
            <a:r>
              <a:rPr lang="en-GB" sz="3200" dirty="0">
                <a:latin typeface="Arial" panose="020B0604020202020204" pitchFamily="34" charset="0"/>
                <a:cs typeface="Arial" panose="020B0604020202020204" pitchFamily="34" charset="0"/>
              </a:rPr>
              <a:t>Big Ben</a:t>
            </a:r>
          </a:p>
          <a:p>
            <a:pPr algn="ctr"/>
            <a:endParaRPr lang="en-GB" sz="3200" dirty="0">
              <a:latin typeface="Arial" panose="020B0604020202020204" pitchFamily="34" charset="0"/>
              <a:cs typeface="Arial" panose="020B0604020202020204" pitchFamily="34" charset="0"/>
            </a:endParaRPr>
          </a:p>
          <a:p>
            <a:pPr algn="ctr"/>
            <a:r>
              <a:rPr lang="en-GB" sz="3200" dirty="0">
                <a:latin typeface="Arial" panose="020B0604020202020204" pitchFamily="34" charset="0"/>
                <a:cs typeface="Arial" panose="020B0604020202020204" pitchFamily="34" charset="0"/>
              </a:rPr>
              <a:t>Mile 25</a:t>
            </a:r>
          </a:p>
        </p:txBody>
      </p:sp>
      <p:pic>
        <p:nvPicPr>
          <p:cNvPr id="4" name="Picture 3" descr="A large building with a clock tower&#10;&#10;Description automatically generated with medium confidence">
            <a:extLst>
              <a:ext uri="{FF2B5EF4-FFF2-40B4-BE49-F238E27FC236}">
                <a16:creationId xmlns:a16="http://schemas.microsoft.com/office/drawing/2014/main" id="{4F483428-E701-3734-9236-D2F4AA1AC3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78611" y="2099552"/>
            <a:ext cx="4786009" cy="3190673"/>
          </a:xfrm>
          <a:prstGeom prst="rect">
            <a:avLst/>
          </a:prstGeom>
        </p:spPr>
      </p:pic>
    </p:spTree>
    <p:extLst>
      <p:ext uri="{BB962C8B-B14F-4D97-AF65-F5344CB8AC3E}">
        <p14:creationId xmlns:p14="http://schemas.microsoft.com/office/powerpoint/2010/main" val="41534688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93538" y="1084673"/>
            <a:ext cx="7330223"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London Marathon - Landmarks</a:t>
            </a:r>
          </a:p>
        </p:txBody>
      </p:sp>
      <p:sp>
        <p:nvSpPr>
          <p:cNvPr id="7" name="TextBox 6">
            <a:extLst>
              <a:ext uri="{FF2B5EF4-FFF2-40B4-BE49-F238E27FC236}">
                <a16:creationId xmlns:a16="http://schemas.microsoft.com/office/drawing/2014/main" id="{EDE9A7E2-315C-6027-6CE6-E027177CF44E}"/>
              </a:ext>
            </a:extLst>
          </p:cNvPr>
          <p:cNvSpPr txBox="1"/>
          <p:nvPr/>
        </p:nvSpPr>
        <p:spPr>
          <a:xfrm>
            <a:off x="301557" y="2936383"/>
            <a:ext cx="3086100" cy="2062103"/>
          </a:xfrm>
          <a:prstGeom prst="rect">
            <a:avLst/>
          </a:prstGeom>
          <a:noFill/>
        </p:spPr>
        <p:txBody>
          <a:bodyPr wrap="square" rtlCol="0">
            <a:spAutoFit/>
          </a:bodyPr>
          <a:lstStyle/>
          <a:p>
            <a:pPr algn="ctr"/>
            <a:r>
              <a:rPr lang="en-GB" sz="3200" dirty="0">
                <a:latin typeface="Arial" panose="020B0604020202020204" pitchFamily="34" charset="0"/>
                <a:cs typeface="Arial" panose="020B0604020202020204" pitchFamily="34" charset="0"/>
              </a:rPr>
              <a:t>Buckingham Palace</a:t>
            </a:r>
          </a:p>
          <a:p>
            <a:pPr algn="ctr"/>
            <a:endParaRPr lang="en-GB" sz="3200" dirty="0">
              <a:latin typeface="Arial" panose="020B0604020202020204" pitchFamily="34" charset="0"/>
              <a:cs typeface="Arial" panose="020B0604020202020204" pitchFamily="34" charset="0"/>
            </a:endParaRPr>
          </a:p>
          <a:p>
            <a:pPr algn="ctr"/>
            <a:r>
              <a:rPr lang="en-GB" sz="3200" dirty="0">
                <a:latin typeface="Arial" panose="020B0604020202020204" pitchFamily="34" charset="0"/>
                <a:cs typeface="Arial" panose="020B0604020202020204" pitchFamily="34" charset="0"/>
              </a:rPr>
              <a:t>Mile 26</a:t>
            </a:r>
          </a:p>
        </p:txBody>
      </p:sp>
      <p:pic>
        <p:nvPicPr>
          <p:cNvPr id="5" name="Picture 4" descr="A large building with a statue in front of it&#10;&#10;Description automatically generated with medium confidence">
            <a:extLst>
              <a:ext uri="{FF2B5EF4-FFF2-40B4-BE49-F238E27FC236}">
                <a16:creationId xmlns:a16="http://schemas.microsoft.com/office/drawing/2014/main" id="{14088A0F-E44E-B235-7B67-B578CE5EAB2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87657" y="2513723"/>
            <a:ext cx="5437762" cy="2713217"/>
          </a:xfrm>
          <a:prstGeom prst="rect">
            <a:avLst/>
          </a:prstGeom>
        </p:spPr>
      </p:pic>
    </p:spTree>
    <p:extLst>
      <p:ext uri="{BB962C8B-B14F-4D97-AF65-F5344CB8AC3E}">
        <p14:creationId xmlns:p14="http://schemas.microsoft.com/office/powerpoint/2010/main" val="131987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78717" y="1084673"/>
            <a:ext cx="8652592" cy="584775"/>
          </a:xfrm>
          <a:prstGeom prst="rect">
            <a:avLst/>
          </a:prstGeom>
          <a:noFill/>
        </p:spPr>
        <p:txBody>
          <a:bodyPr wrap="square" rtlCol="0">
            <a:spAutoFit/>
          </a:bodyPr>
          <a:lstStyle/>
          <a:p>
            <a:r>
              <a:rPr lang="en-US" sz="3200" b="1" dirty="0">
                <a:latin typeface="Arial" panose="020B0604020202020204" pitchFamily="34" charset="0"/>
                <a:cs typeface="Arial" panose="020B0604020202020204" pitchFamily="34" charset="0"/>
              </a:rPr>
              <a:t>1. Make a London Marathon Landmark Map</a:t>
            </a:r>
          </a:p>
        </p:txBody>
      </p:sp>
      <p:sp>
        <p:nvSpPr>
          <p:cNvPr id="3" name="TextBox 2">
            <a:extLst>
              <a:ext uri="{FF2B5EF4-FFF2-40B4-BE49-F238E27FC236}">
                <a16:creationId xmlns:a16="http://schemas.microsoft.com/office/drawing/2014/main" id="{A2F655EE-3226-FFAA-D377-924D655D479F}"/>
              </a:ext>
            </a:extLst>
          </p:cNvPr>
          <p:cNvSpPr txBox="1"/>
          <p:nvPr/>
        </p:nvSpPr>
        <p:spPr>
          <a:xfrm>
            <a:off x="393539" y="1864378"/>
            <a:ext cx="8497542" cy="757130"/>
          </a:xfrm>
          <a:prstGeom prst="rect">
            <a:avLst/>
          </a:prstGeom>
          <a:noFill/>
        </p:spPr>
        <p:txBody>
          <a:bodyPr wrap="square" rtlCol="0">
            <a:spAutoFit/>
          </a:bodyPr>
          <a:lstStyle/>
          <a:p>
            <a:pPr marL="342900" indent="-342900">
              <a:lnSpc>
                <a:spcPct val="90000"/>
              </a:lnSpc>
              <a:spcBef>
                <a:spcPts val="1000"/>
              </a:spcBef>
              <a:buFont typeface="Arial" panose="020B0604020202020204" pitchFamily="34" charset="0"/>
              <a:buChar char="•"/>
            </a:pPr>
            <a:r>
              <a:rPr lang="en-GB" sz="2400" dirty="0">
                <a:solidFill>
                  <a:srgbClr val="202124"/>
                </a:solidFill>
                <a:latin typeface="arial" panose="020B0604020202020204" pitchFamily="34" charset="0"/>
                <a:cs typeface="Arial" panose="020B0604020202020204" pitchFamily="34" charset="0"/>
              </a:rPr>
              <a:t>Safely cut out the map sheets, images and arrows with scissors.</a:t>
            </a:r>
            <a:endParaRPr lang="en-GB" sz="24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96BAECAC-7189-ED5C-696B-3FB75669BE07}"/>
              </a:ext>
            </a:extLst>
          </p:cNvPr>
          <p:cNvSpPr txBox="1"/>
          <p:nvPr/>
        </p:nvSpPr>
        <p:spPr>
          <a:xfrm>
            <a:off x="147835" y="5629701"/>
            <a:ext cx="461765" cy="369332"/>
          </a:xfrm>
          <a:prstGeom prst="rect">
            <a:avLst/>
          </a:prstGeom>
          <a:noFill/>
        </p:spPr>
        <p:txBody>
          <a:bodyPr wrap="square">
            <a:spAutoFit/>
          </a:bodyPr>
          <a:lstStyle/>
          <a:p>
            <a:r>
              <a:rPr lang="en-GB" sz="1800" dirty="0">
                <a:effectLst/>
                <a:latin typeface="Arial" panose="020B0604020202020204" pitchFamily="34" charset="0"/>
                <a:ea typeface="Times New Roman" panose="02020603050405020304" pitchFamily="18" charset="0"/>
                <a:cs typeface="Arial" panose="020B0604020202020204" pitchFamily="34" charset="0"/>
              </a:rPr>
              <a:t>⚠</a:t>
            </a:r>
            <a:endParaRPr lang="en-GB" dirty="0"/>
          </a:p>
        </p:txBody>
      </p:sp>
      <p:pic>
        <p:nvPicPr>
          <p:cNvPr id="7" name="Picture 6">
            <a:extLst>
              <a:ext uri="{FF2B5EF4-FFF2-40B4-BE49-F238E27FC236}">
                <a16:creationId xmlns:a16="http://schemas.microsoft.com/office/drawing/2014/main" id="{6005C9AF-3668-69DA-D513-B834742D443F}"/>
              </a:ext>
            </a:extLst>
          </p:cNvPr>
          <p:cNvPicPr>
            <a:picLocks noChangeAspect="1"/>
          </p:cNvPicPr>
          <p:nvPr/>
        </p:nvPicPr>
        <p:blipFill>
          <a:blip r:embed="rId3"/>
          <a:srcRect/>
          <a:stretch/>
        </p:blipFill>
        <p:spPr>
          <a:xfrm>
            <a:off x="10552" y="2925307"/>
            <a:ext cx="9122896" cy="2622371"/>
          </a:xfrm>
          <a:prstGeom prst="rect">
            <a:avLst/>
          </a:prstGeom>
        </p:spPr>
      </p:pic>
    </p:spTree>
    <p:extLst>
      <p:ext uri="{BB962C8B-B14F-4D97-AF65-F5344CB8AC3E}">
        <p14:creationId xmlns:p14="http://schemas.microsoft.com/office/powerpoint/2010/main" val="3959146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78717" y="1084673"/>
            <a:ext cx="8652592" cy="584775"/>
          </a:xfrm>
          <a:prstGeom prst="rect">
            <a:avLst/>
          </a:prstGeom>
          <a:noFill/>
        </p:spPr>
        <p:txBody>
          <a:bodyPr wrap="square" rtlCol="0">
            <a:spAutoFit/>
          </a:bodyPr>
          <a:lstStyle/>
          <a:p>
            <a:r>
              <a:rPr lang="en-US" sz="3200" b="1" dirty="0">
                <a:latin typeface="Arial" panose="020B0604020202020204" pitchFamily="34" charset="0"/>
                <a:cs typeface="Arial" panose="020B0604020202020204" pitchFamily="34" charset="0"/>
              </a:rPr>
              <a:t>2. Make a London Marathon Landmark Map</a:t>
            </a:r>
          </a:p>
        </p:txBody>
      </p:sp>
      <p:sp>
        <p:nvSpPr>
          <p:cNvPr id="3" name="TextBox 2">
            <a:extLst>
              <a:ext uri="{FF2B5EF4-FFF2-40B4-BE49-F238E27FC236}">
                <a16:creationId xmlns:a16="http://schemas.microsoft.com/office/drawing/2014/main" id="{A2F655EE-3226-FFAA-D377-924D655D479F}"/>
              </a:ext>
            </a:extLst>
          </p:cNvPr>
          <p:cNvSpPr txBox="1"/>
          <p:nvPr/>
        </p:nvSpPr>
        <p:spPr>
          <a:xfrm>
            <a:off x="393539" y="1749477"/>
            <a:ext cx="7573414" cy="1217769"/>
          </a:xfrm>
          <a:prstGeom prst="rect">
            <a:avLst/>
          </a:prstGeom>
          <a:noFill/>
        </p:spPr>
        <p:txBody>
          <a:bodyPr wrap="square" rtlCol="0">
            <a:spAutoFit/>
          </a:bodyPr>
          <a:lstStyle/>
          <a:p>
            <a:pPr marL="342900" indent="-342900">
              <a:lnSpc>
                <a:spcPct val="90000"/>
              </a:lnSpc>
              <a:spcBef>
                <a:spcPts val="1000"/>
              </a:spcBef>
              <a:buFont typeface="Arial" panose="020B0604020202020204" pitchFamily="34" charset="0"/>
              <a:buChar char="•"/>
            </a:pPr>
            <a:r>
              <a:rPr lang="en-GB" sz="2400" dirty="0">
                <a:solidFill>
                  <a:srgbClr val="202124"/>
                </a:solidFill>
                <a:latin typeface="arial" panose="020B0604020202020204" pitchFamily="34" charset="0"/>
                <a:cs typeface="Arial" panose="020B0604020202020204" pitchFamily="34" charset="0"/>
              </a:rPr>
              <a:t>Match up the numbered sections to create the route map</a:t>
            </a:r>
          </a:p>
          <a:p>
            <a:pPr marL="342900" indent="-342900">
              <a:lnSpc>
                <a:spcPct val="90000"/>
              </a:lnSpc>
              <a:spcBef>
                <a:spcPts val="1000"/>
              </a:spcBef>
              <a:buFont typeface="Arial" panose="020B0604020202020204" pitchFamily="34" charset="0"/>
              <a:buChar char="•"/>
            </a:pPr>
            <a:r>
              <a:rPr lang="en-GB" sz="2400" dirty="0">
                <a:solidFill>
                  <a:srgbClr val="202124"/>
                </a:solidFill>
                <a:latin typeface="arial" panose="020B0604020202020204" pitchFamily="34" charset="0"/>
                <a:cs typeface="Arial" panose="020B0604020202020204" pitchFamily="34" charset="0"/>
              </a:rPr>
              <a:t>Use sticky tape to join them together</a:t>
            </a:r>
            <a:endParaRPr lang="en-GB" sz="24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96BAECAC-7189-ED5C-696B-3FB75669BE07}"/>
              </a:ext>
            </a:extLst>
          </p:cNvPr>
          <p:cNvSpPr txBox="1"/>
          <p:nvPr/>
        </p:nvSpPr>
        <p:spPr>
          <a:xfrm>
            <a:off x="147835" y="5629701"/>
            <a:ext cx="461765" cy="369332"/>
          </a:xfrm>
          <a:prstGeom prst="rect">
            <a:avLst/>
          </a:prstGeom>
          <a:noFill/>
        </p:spPr>
        <p:txBody>
          <a:bodyPr wrap="square">
            <a:spAutoFit/>
          </a:bodyPr>
          <a:lstStyle/>
          <a:p>
            <a:r>
              <a:rPr lang="en-GB" sz="1800" dirty="0">
                <a:effectLst/>
                <a:latin typeface="Arial" panose="020B0604020202020204" pitchFamily="34" charset="0"/>
                <a:ea typeface="Times New Roman" panose="02020603050405020304" pitchFamily="18" charset="0"/>
                <a:cs typeface="Arial" panose="020B0604020202020204" pitchFamily="34" charset="0"/>
              </a:rPr>
              <a:t>⚠</a:t>
            </a:r>
            <a:endParaRPr lang="en-GB" dirty="0"/>
          </a:p>
        </p:txBody>
      </p:sp>
      <p:pic>
        <p:nvPicPr>
          <p:cNvPr id="15" name="Picture 14">
            <a:extLst>
              <a:ext uri="{FF2B5EF4-FFF2-40B4-BE49-F238E27FC236}">
                <a16:creationId xmlns:a16="http://schemas.microsoft.com/office/drawing/2014/main" id="{18717E11-C1D3-E65E-EFE8-7A023982BCC1}"/>
              </a:ext>
            </a:extLst>
          </p:cNvPr>
          <p:cNvPicPr>
            <a:picLocks noChangeAspect="1"/>
          </p:cNvPicPr>
          <p:nvPr/>
        </p:nvPicPr>
        <p:blipFill>
          <a:blip r:embed="rId3"/>
          <a:srcRect/>
          <a:stretch/>
        </p:blipFill>
        <p:spPr>
          <a:xfrm>
            <a:off x="1084702" y="2960920"/>
            <a:ext cx="7240621" cy="3034229"/>
          </a:xfrm>
          <a:prstGeom prst="rect">
            <a:avLst/>
          </a:prstGeom>
        </p:spPr>
      </p:pic>
    </p:spTree>
    <p:extLst>
      <p:ext uri="{BB962C8B-B14F-4D97-AF65-F5344CB8AC3E}">
        <p14:creationId xmlns:p14="http://schemas.microsoft.com/office/powerpoint/2010/main" val="14834439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78717" y="1084673"/>
            <a:ext cx="8652592" cy="584775"/>
          </a:xfrm>
          <a:prstGeom prst="rect">
            <a:avLst/>
          </a:prstGeom>
          <a:noFill/>
        </p:spPr>
        <p:txBody>
          <a:bodyPr wrap="square" rtlCol="0">
            <a:spAutoFit/>
          </a:bodyPr>
          <a:lstStyle/>
          <a:p>
            <a:r>
              <a:rPr lang="en-US" sz="3200" b="1" dirty="0">
                <a:latin typeface="Arial" panose="020B0604020202020204" pitchFamily="34" charset="0"/>
                <a:cs typeface="Arial" panose="020B0604020202020204" pitchFamily="34" charset="0"/>
              </a:rPr>
              <a:t>3. Make a London Marathon Landmark Map</a:t>
            </a:r>
          </a:p>
        </p:txBody>
      </p:sp>
      <p:sp>
        <p:nvSpPr>
          <p:cNvPr id="3" name="TextBox 2">
            <a:extLst>
              <a:ext uri="{FF2B5EF4-FFF2-40B4-BE49-F238E27FC236}">
                <a16:creationId xmlns:a16="http://schemas.microsoft.com/office/drawing/2014/main" id="{A2F655EE-3226-FFAA-D377-924D655D479F}"/>
              </a:ext>
            </a:extLst>
          </p:cNvPr>
          <p:cNvSpPr txBox="1"/>
          <p:nvPr/>
        </p:nvSpPr>
        <p:spPr>
          <a:xfrm>
            <a:off x="393539" y="1749477"/>
            <a:ext cx="8371082" cy="4109843"/>
          </a:xfrm>
          <a:prstGeom prst="rect">
            <a:avLst/>
          </a:prstGeom>
          <a:noFill/>
        </p:spPr>
        <p:txBody>
          <a:bodyPr wrap="square" rtlCol="0">
            <a:spAutoFit/>
          </a:bodyPr>
          <a:lstStyle/>
          <a:p>
            <a:pPr>
              <a:lnSpc>
                <a:spcPct val="90000"/>
              </a:lnSpc>
              <a:spcBef>
                <a:spcPts val="1000"/>
              </a:spcBef>
            </a:pPr>
            <a:r>
              <a:rPr lang="en-GB" sz="2400" dirty="0">
                <a:solidFill>
                  <a:srgbClr val="202124"/>
                </a:solidFill>
                <a:latin typeface="arial" panose="020B0604020202020204" pitchFamily="34" charset="0"/>
                <a:cs typeface="Arial" panose="020B0604020202020204" pitchFamily="34" charset="0"/>
              </a:rPr>
              <a:t>Find the following landmarks on the map:</a:t>
            </a:r>
          </a:p>
          <a:p>
            <a:pPr marL="800100" lvl="1" indent="-342900">
              <a:lnSpc>
                <a:spcPct val="90000"/>
              </a:lnSpc>
              <a:spcBef>
                <a:spcPts val="1000"/>
              </a:spcBef>
              <a:buFont typeface="Arial" panose="020B0604020202020204" pitchFamily="34" charset="0"/>
              <a:buChar char="•"/>
            </a:pPr>
            <a:r>
              <a:rPr lang="en-GB" sz="2400" b="1" dirty="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 Mile 6: Cutty Sark.</a:t>
            </a:r>
          </a:p>
          <a:p>
            <a:pPr marL="800100" lvl="1" indent="-342900">
              <a:lnSpc>
                <a:spcPct val="90000"/>
              </a:lnSpc>
              <a:spcBef>
                <a:spcPts val="1000"/>
              </a:spcBef>
              <a:buFont typeface="Arial" panose="020B0604020202020204" pitchFamily="34" charset="0"/>
              <a:buChar char="•"/>
            </a:pPr>
            <a:r>
              <a:rPr lang="en-GB" sz="2400" b="1" dirty="0">
                <a:latin typeface="Arial" panose="020B0604020202020204" pitchFamily="34" charset="0"/>
                <a:cs typeface="Arial" panose="020B0604020202020204" pitchFamily="34" charset="0"/>
              </a:rPr>
              <a:t>B</a:t>
            </a:r>
            <a:r>
              <a:rPr lang="en-GB" sz="2400" dirty="0">
                <a:latin typeface="Arial" panose="020B0604020202020204" pitchFamily="34" charset="0"/>
                <a:cs typeface="Arial" panose="020B0604020202020204" pitchFamily="34" charset="0"/>
              </a:rPr>
              <a:t> - Mile 12: Tower Bridge.</a:t>
            </a:r>
          </a:p>
          <a:p>
            <a:pPr marL="800100" lvl="1" indent="-342900">
              <a:lnSpc>
                <a:spcPct val="90000"/>
              </a:lnSpc>
              <a:spcBef>
                <a:spcPts val="1000"/>
              </a:spcBef>
              <a:buFont typeface="Arial" panose="020B0604020202020204" pitchFamily="34" charset="0"/>
              <a:buChar char="•"/>
            </a:pPr>
            <a:r>
              <a:rPr lang="en-GB" sz="2400" b="1" dirty="0">
                <a:latin typeface="Arial" panose="020B0604020202020204" pitchFamily="34" charset="0"/>
                <a:cs typeface="Arial" panose="020B0604020202020204" pitchFamily="34" charset="0"/>
              </a:rPr>
              <a:t>C</a:t>
            </a:r>
            <a:r>
              <a:rPr lang="en-GB" sz="2400" dirty="0">
                <a:latin typeface="Arial" panose="020B0604020202020204" pitchFamily="34" charset="0"/>
                <a:cs typeface="Arial" panose="020B0604020202020204" pitchFamily="34" charset="0"/>
              </a:rPr>
              <a:t> - Mile 18: Canary Wharf.</a:t>
            </a:r>
          </a:p>
          <a:p>
            <a:pPr marL="800100" lvl="1" indent="-342900">
              <a:lnSpc>
                <a:spcPct val="90000"/>
              </a:lnSpc>
              <a:spcBef>
                <a:spcPts val="1000"/>
              </a:spcBef>
              <a:buFont typeface="Arial" panose="020B0604020202020204" pitchFamily="34" charset="0"/>
              <a:buChar char="•"/>
            </a:pPr>
            <a:r>
              <a:rPr lang="en-GB" sz="2400" b="1" dirty="0">
                <a:latin typeface="Arial" panose="020B0604020202020204" pitchFamily="34" charset="0"/>
                <a:cs typeface="Arial" panose="020B0604020202020204" pitchFamily="34" charset="0"/>
              </a:rPr>
              <a:t>D</a:t>
            </a:r>
            <a:r>
              <a:rPr lang="en-GB" sz="2400" dirty="0">
                <a:latin typeface="Arial" panose="020B0604020202020204" pitchFamily="34" charset="0"/>
                <a:cs typeface="Arial" panose="020B0604020202020204" pitchFamily="34" charset="0"/>
              </a:rPr>
              <a:t> - Mile 22: The Tower of London.</a:t>
            </a:r>
          </a:p>
          <a:p>
            <a:pPr marL="800100" lvl="1" indent="-342900">
              <a:lnSpc>
                <a:spcPct val="90000"/>
              </a:lnSpc>
              <a:spcBef>
                <a:spcPts val="1000"/>
              </a:spcBef>
              <a:buFont typeface="Arial" panose="020B0604020202020204" pitchFamily="34" charset="0"/>
              <a:buChar char="•"/>
            </a:pPr>
            <a:r>
              <a:rPr lang="en-GB" sz="2400" b="1" dirty="0">
                <a:latin typeface="Arial" panose="020B0604020202020204" pitchFamily="34" charset="0"/>
                <a:cs typeface="Arial" panose="020B0604020202020204" pitchFamily="34" charset="0"/>
              </a:rPr>
              <a:t>E</a:t>
            </a:r>
            <a:r>
              <a:rPr lang="en-GB" sz="2400" dirty="0">
                <a:latin typeface="Arial" panose="020B0604020202020204" pitchFamily="34" charset="0"/>
                <a:cs typeface="Arial" panose="020B0604020202020204" pitchFamily="34" charset="0"/>
              </a:rPr>
              <a:t> - Mile 25: The London Eye.</a:t>
            </a:r>
          </a:p>
          <a:p>
            <a:pPr marL="800100" lvl="1" indent="-342900">
              <a:lnSpc>
                <a:spcPct val="90000"/>
              </a:lnSpc>
              <a:spcBef>
                <a:spcPts val="1000"/>
              </a:spcBef>
              <a:buFont typeface="Arial" panose="020B0604020202020204" pitchFamily="34" charset="0"/>
              <a:buChar char="•"/>
            </a:pPr>
            <a:r>
              <a:rPr lang="en-GB" sz="2400" b="1" dirty="0">
                <a:latin typeface="Arial" panose="020B0604020202020204" pitchFamily="34" charset="0"/>
                <a:cs typeface="Arial" panose="020B0604020202020204" pitchFamily="34" charset="0"/>
              </a:rPr>
              <a:t>F</a:t>
            </a:r>
            <a:r>
              <a:rPr lang="en-GB" sz="2400" dirty="0">
                <a:latin typeface="Arial" panose="020B0604020202020204" pitchFamily="34" charset="0"/>
                <a:cs typeface="Arial" panose="020B0604020202020204" pitchFamily="34" charset="0"/>
              </a:rPr>
              <a:t> - Mile 25: IET, Savoy Place.</a:t>
            </a:r>
          </a:p>
          <a:p>
            <a:pPr marL="800100" lvl="1" indent="-342900">
              <a:lnSpc>
                <a:spcPct val="90000"/>
              </a:lnSpc>
              <a:spcBef>
                <a:spcPts val="1000"/>
              </a:spcBef>
              <a:buFont typeface="Arial" panose="020B0604020202020204" pitchFamily="34" charset="0"/>
              <a:buChar char="•"/>
            </a:pPr>
            <a:r>
              <a:rPr lang="en-GB" sz="2400" b="1" dirty="0">
                <a:latin typeface="Arial" panose="020B0604020202020204" pitchFamily="34" charset="0"/>
                <a:cs typeface="Arial" panose="020B0604020202020204" pitchFamily="34" charset="0"/>
              </a:rPr>
              <a:t>G</a:t>
            </a:r>
            <a:r>
              <a:rPr lang="en-GB" sz="2400" dirty="0">
                <a:latin typeface="Arial" panose="020B0604020202020204" pitchFamily="34" charset="0"/>
                <a:cs typeface="Arial" panose="020B0604020202020204" pitchFamily="34" charset="0"/>
              </a:rPr>
              <a:t> - Mile 25: Big Ben.</a:t>
            </a:r>
          </a:p>
          <a:p>
            <a:pPr marL="800100" lvl="1" indent="-342900">
              <a:lnSpc>
                <a:spcPct val="90000"/>
              </a:lnSpc>
              <a:spcBef>
                <a:spcPts val="1000"/>
              </a:spcBef>
              <a:buFont typeface="Arial" panose="020B0604020202020204" pitchFamily="34" charset="0"/>
              <a:buChar char="•"/>
            </a:pPr>
            <a:r>
              <a:rPr lang="en-GB" sz="2400" b="1" dirty="0">
                <a:latin typeface="Arial" panose="020B0604020202020204" pitchFamily="34" charset="0"/>
                <a:cs typeface="Arial" panose="020B0604020202020204" pitchFamily="34" charset="0"/>
              </a:rPr>
              <a:t>H</a:t>
            </a:r>
            <a:r>
              <a:rPr lang="en-GB" sz="2400" dirty="0">
                <a:latin typeface="Arial" panose="020B0604020202020204" pitchFamily="34" charset="0"/>
                <a:cs typeface="Arial" panose="020B0604020202020204" pitchFamily="34" charset="0"/>
              </a:rPr>
              <a:t> - Mile 26: Buckingham Palace.</a:t>
            </a:r>
          </a:p>
        </p:txBody>
      </p:sp>
      <p:pic>
        <p:nvPicPr>
          <p:cNvPr id="4" name="Picture 3" descr="Shape&#10;&#10;Description automatically generated with low confidence">
            <a:extLst>
              <a:ext uri="{FF2B5EF4-FFF2-40B4-BE49-F238E27FC236}">
                <a16:creationId xmlns:a16="http://schemas.microsoft.com/office/drawing/2014/main" id="{0D9C14D7-4C0B-9839-C90C-87D6E0BAD06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78177" y="4075888"/>
            <a:ext cx="1653132" cy="1872575"/>
          </a:xfrm>
          <a:prstGeom prst="rect">
            <a:avLst/>
          </a:prstGeom>
        </p:spPr>
      </p:pic>
    </p:spTree>
    <p:extLst>
      <p:ext uri="{BB962C8B-B14F-4D97-AF65-F5344CB8AC3E}">
        <p14:creationId xmlns:p14="http://schemas.microsoft.com/office/powerpoint/2010/main" val="35585645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Map&#10;&#10;Description automatically generated">
            <a:extLst>
              <a:ext uri="{FF2B5EF4-FFF2-40B4-BE49-F238E27FC236}">
                <a16:creationId xmlns:a16="http://schemas.microsoft.com/office/drawing/2014/main" id="{C3695C76-F035-9A9B-00CC-6041E7D4AD7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1747" y="2492160"/>
            <a:ext cx="5574530" cy="3499757"/>
          </a:xfrm>
          <a:prstGeom prst="rect">
            <a:avLst/>
          </a:prstGeom>
        </p:spPr>
      </p:pic>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78717" y="1084673"/>
            <a:ext cx="8652592" cy="584775"/>
          </a:xfrm>
          <a:prstGeom prst="rect">
            <a:avLst/>
          </a:prstGeom>
          <a:noFill/>
        </p:spPr>
        <p:txBody>
          <a:bodyPr wrap="square" rtlCol="0">
            <a:spAutoFit/>
          </a:bodyPr>
          <a:lstStyle/>
          <a:p>
            <a:r>
              <a:rPr lang="en-US" sz="3200" b="1" dirty="0">
                <a:latin typeface="Arial" panose="020B0604020202020204" pitchFamily="34" charset="0"/>
                <a:cs typeface="Arial" panose="020B0604020202020204" pitchFamily="34" charset="0"/>
              </a:rPr>
              <a:t>4. Make a London Marathon Landmark Map</a:t>
            </a:r>
          </a:p>
        </p:txBody>
      </p:sp>
      <p:sp>
        <p:nvSpPr>
          <p:cNvPr id="3" name="TextBox 2">
            <a:extLst>
              <a:ext uri="{FF2B5EF4-FFF2-40B4-BE49-F238E27FC236}">
                <a16:creationId xmlns:a16="http://schemas.microsoft.com/office/drawing/2014/main" id="{A2F655EE-3226-FFAA-D377-924D655D479F}"/>
              </a:ext>
            </a:extLst>
          </p:cNvPr>
          <p:cNvSpPr txBox="1"/>
          <p:nvPr/>
        </p:nvSpPr>
        <p:spPr>
          <a:xfrm>
            <a:off x="394201" y="1601232"/>
            <a:ext cx="8371082" cy="757130"/>
          </a:xfrm>
          <a:prstGeom prst="rect">
            <a:avLst/>
          </a:prstGeom>
          <a:noFill/>
        </p:spPr>
        <p:txBody>
          <a:bodyPr wrap="square" rtlCol="0">
            <a:spAutoFit/>
          </a:bodyPr>
          <a:lstStyle/>
          <a:p>
            <a:pPr marL="342900" indent="-342900">
              <a:lnSpc>
                <a:spcPct val="90000"/>
              </a:lnSpc>
              <a:spcBef>
                <a:spcPts val="1000"/>
              </a:spcBef>
              <a:buFont typeface="Arial" panose="020B0604020202020204" pitchFamily="34" charset="0"/>
              <a:buChar char="•"/>
            </a:pPr>
            <a:r>
              <a:rPr lang="en-GB" sz="2400" dirty="0">
                <a:solidFill>
                  <a:srgbClr val="202124"/>
                </a:solidFill>
                <a:latin typeface="arial" panose="020B0604020202020204" pitchFamily="34" charset="0"/>
                <a:cs typeface="Arial" panose="020B0604020202020204" pitchFamily="34" charset="0"/>
              </a:rPr>
              <a:t>Attach a green arrow to each location and attach the correct image, for example:</a:t>
            </a:r>
            <a:endParaRPr lang="en-GB" sz="2400" dirty="0">
              <a:latin typeface="Arial" panose="020B0604020202020204" pitchFamily="34" charset="0"/>
              <a:cs typeface="Arial" panose="020B0604020202020204" pitchFamily="34" charset="0"/>
            </a:endParaRPr>
          </a:p>
        </p:txBody>
      </p:sp>
      <p:sp>
        <p:nvSpPr>
          <p:cNvPr id="9" name="Arrow: Right 8">
            <a:extLst>
              <a:ext uri="{FF2B5EF4-FFF2-40B4-BE49-F238E27FC236}">
                <a16:creationId xmlns:a16="http://schemas.microsoft.com/office/drawing/2014/main" id="{209D7EDE-415B-0ED4-7FE9-D4854547400F}"/>
              </a:ext>
            </a:extLst>
          </p:cNvPr>
          <p:cNvSpPr/>
          <p:nvPr/>
        </p:nvSpPr>
        <p:spPr>
          <a:xfrm rot="9492167">
            <a:off x="4555472" y="3679353"/>
            <a:ext cx="2918298" cy="431179"/>
          </a:xfrm>
          <a:prstGeom prst="rightArrow">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0" name="Picture 9" descr="A body of water with buildings along it&#10;&#10;Description automatically generated with medium confidence">
            <a:extLst>
              <a:ext uri="{FF2B5EF4-FFF2-40B4-BE49-F238E27FC236}">
                <a16:creationId xmlns:a16="http://schemas.microsoft.com/office/drawing/2014/main" id="{EC1B4FEC-35A4-4A96-EFD5-957826633FB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33192" y="2758055"/>
            <a:ext cx="2505935" cy="1483983"/>
          </a:xfrm>
          <a:prstGeom prst="rect">
            <a:avLst/>
          </a:prstGeom>
        </p:spPr>
      </p:pic>
      <p:sp>
        <p:nvSpPr>
          <p:cNvPr id="12" name="TextBox 14">
            <a:extLst>
              <a:ext uri="{FF2B5EF4-FFF2-40B4-BE49-F238E27FC236}">
                <a16:creationId xmlns:a16="http://schemas.microsoft.com/office/drawing/2014/main" id="{45E3A4C6-5B20-C714-029E-C0DD5D2B1F35}"/>
              </a:ext>
            </a:extLst>
          </p:cNvPr>
          <p:cNvSpPr txBox="1"/>
          <p:nvPr/>
        </p:nvSpPr>
        <p:spPr>
          <a:xfrm>
            <a:off x="6560417" y="4242039"/>
            <a:ext cx="2378710" cy="494030"/>
          </a:xfrm>
          <a:prstGeom prst="rect">
            <a:avLst/>
          </a:prstGeom>
          <a:noFill/>
        </p:spPr>
        <p:txBody>
          <a:bodyPr wrap="square" rtlCol="0">
            <a:spAutoFit/>
          </a:bodyPr>
          <a:lstStyle/>
          <a:p>
            <a:pPr>
              <a:lnSpc>
                <a:spcPct val="107000"/>
              </a:lnSpc>
              <a:spcAft>
                <a:spcPts val="800"/>
              </a:spcAft>
            </a:pPr>
            <a:r>
              <a:rPr lang="en-GB"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Mile 18: Canary Wharf</a:t>
            </a:r>
            <a:endParaRPr lang="en-GB" sz="11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146428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93539" y="1084673"/>
            <a:ext cx="7398316"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Extension</a:t>
            </a:r>
          </a:p>
        </p:txBody>
      </p:sp>
      <p:sp>
        <p:nvSpPr>
          <p:cNvPr id="3" name="TextBox 2">
            <a:extLst>
              <a:ext uri="{FF2B5EF4-FFF2-40B4-BE49-F238E27FC236}">
                <a16:creationId xmlns:a16="http://schemas.microsoft.com/office/drawing/2014/main" id="{A2F655EE-3226-FFAA-D377-924D655D479F}"/>
              </a:ext>
            </a:extLst>
          </p:cNvPr>
          <p:cNvSpPr txBox="1"/>
          <p:nvPr/>
        </p:nvSpPr>
        <p:spPr>
          <a:xfrm>
            <a:off x="393539" y="1958920"/>
            <a:ext cx="8111364" cy="1217769"/>
          </a:xfrm>
          <a:prstGeom prst="rect">
            <a:avLst/>
          </a:prstGeom>
          <a:noFill/>
        </p:spPr>
        <p:txBody>
          <a:bodyPr wrap="square" rtlCol="0">
            <a:spAutoFit/>
          </a:bodyPr>
          <a:lstStyle/>
          <a:p>
            <a:pPr marL="342900" indent="-342900">
              <a:lnSpc>
                <a:spcPct val="90000"/>
              </a:lnSpc>
              <a:spcBef>
                <a:spcPts val="1000"/>
              </a:spcBef>
              <a:buFont typeface="Arial" panose="020B0604020202020204" pitchFamily="34" charset="0"/>
              <a:buChar char="•"/>
            </a:pPr>
            <a:r>
              <a:rPr lang="en-GB" sz="2400" dirty="0">
                <a:solidFill>
                  <a:srgbClr val="202124"/>
                </a:solidFill>
                <a:latin typeface="arial" panose="020B0604020202020204" pitchFamily="34" charset="0"/>
                <a:cs typeface="Arial" panose="020B0604020202020204" pitchFamily="34" charset="0"/>
              </a:rPr>
              <a:t>Find more information about each landmark and add it to the map below the image.</a:t>
            </a:r>
          </a:p>
          <a:p>
            <a:pPr marL="342900" indent="-342900">
              <a:lnSpc>
                <a:spcPct val="90000"/>
              </a:lnSpc>
              <a:spcBef>
                <a:spcPts val="1000"/>
              </a:spcBef>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p:txBody>
      </p:sp>
      <p:pic>
        <p:nvPicPr>
          <p:cNvPr id="4" name="Picture 3" descr="Shape&#10;&#10;Description automatically generated with low confidence">
            <a:extLst>
              <a:ext uri="{FF2B5EF4-FFF2-40B4-BE49-F238E27FC236}">
                <a16:creationId xmlns:a16="http://schemas.microsoft.com/office/drawing/2014/main" id="{F9BB972C-ED88-48FF-0505-0BC7B3C3FCE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78177" y="4075888"/>
            <a:ext cx="1653132" cy="1872575"/>
          </a:xfrm>
          <a:prstGeom prst="rect">
            <a:avLst/>
          </a:prstGeom>
        </p:spPr>
      </p:pic>
    </p:spTree>
    <p:extLst>
      <p:ext uri="{BB962C8B-B14F-4D97-AF65-F5344CB8AC3E}">
        <p14:creationId xmlns:p14="http://schemas.microsoft.com/office/powerpoint/2010/main" val="2449573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B76A60-2BD2-465A-8974-F4ADEDAF8DEF}"/>
              </a:ext>
            </a:extLst>
          </p:cNvPr>
          <p:cNvSpPr txBox="1"/>
          <p:nvPr/>
        </p:nvSpPr>
        <p:spPr>
          <a:xfrm>
            <a:off x="554299" y="1102271"/>
            <a:ext cx="8035401" cy="4708981"/>
          </a:xfrm>
          <a:prstGeom prst="rect">
            <a:avLst/>
          </a:prstGeom>
          <a:noFill/>
        </p:spPr>
        <p:txBody>
          <a:bodyPr wrap="square">
            <a:spAutoFit/>
          </a:bodyPr>
          <a:lstStyle/>
          <a:p>
            <a:pPr fontAlgn="base"/>
            <a:r>
              <a:rPr lang="en-GB" sz="2000" b="1" u="sng" dirty="0">
                <a:effectLst/>
                <a:latin typeface="Arial" panose="020B0604020202020204" pitchFamily="34" charset="0"/>
                <a:ea typeface="Times New Roman" panose="02020603050405020304" pitchFamily="18" charset="0"/>
                <a:cs typeface="Arial" panose="020B0604020202020204" pitchFamily="34" charset="0"/>
              </a:rPr>
              <a:t>Stay safe</a:t>
            </a:r>
            <a:r>
              <a:rPr lang="en-GB" sz="2000" b="1" dirty="0">
                <a:effectLst/>
                <a:latin typeface="Arial" panose="020B0604020202020204" pitchFamily="34" charset="0"/>
                <a:ea typeface="Times New Roman" panose="02020603050405020304" pitchFamily="18" charset="0"/>
                <a:cs typeface="Arial" panose="020B0604020202020204" pitchFamily="34" charset="0"/>
              </a:rPr>
              <a:t>  </a:t>
            </a:r>
          </a:p>
          <a:p>
            <a:pPr fontAlgn="base"/>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p>
            <a:pPr fontAlgn="base"/>
            <a:r>
              <a:rPr lang="en-GB" sz="2000" dirty="0">
                <a:effectLst/>
                <a:latin typeface="Arial" panose="020B0604020202020204" pitchFamily="34" charset="0"/>
                <a:ea typeface="Times New Roman" panose="02020603050405020304" pitchFamily="18" charset="0"/>
                <a:cs typeface="Arial" panose="020B0604020202020204" pitchFamily="34" charset="0"/>
              </a:rPr>
              <a:t>Whether you are a scientist researching a new medicine or an engineer solving climate change, safety always comes first. An adult must always be around and supervising when doing this activity. You are responsible for:</a:t>
            </a:r>
          </a:p>
          <a:p>
            <a:pPr fontAlgn="base"/>
            <a:r>
              <a:rPr lang="en-GB" sz="2000" dirty="0">
                <a:effectLst/>
                <a:latin typeface="Arial" panose="020B0604020202020204" pitchFamily="34" charset="0"/>
                <a:ea typeface="Times New Roman" panose="02020603050405020304" pitchFamily="18" charset="0"/>
                <a:cs typeface="Arial" panose="020B0604020202020204" pitchFamily="34" charset="0"/>
              </a:rPr>
              <a:t> </a:t>
            </a:r>
          </a:p>
          <a:p>
            <a:pPr marL="342900" lvl="0" indent="-342900">
              <a:buFont typeface="Symbol" panose="05050102010706020507" pitchFamily="18" charset="2"/>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ensuring that any equipment used for this activity is in good working condition</a:t>
            </a:r>
          </a:p>
          <a:p>
            <a:pPr marL="342900" lvl="0" indent="-342900">
              <a:buFont typeface="Symbol" panose="05050102010706020507" pitchFamily="18" charset="2"/>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behaving sensibly and following any safety instructions so as not to hurt or injure yourself or others </a:t>
            </a:r>
          </a:p>
          <a:p>
            <a:pPr fontAlgn="base"/>
            <a:r>
              <a:rPr lang="en-US" sz="2000" dirty="0">
                <a:effectLst/>
                <a:latin typeface="Arial" panose="020B0604020202020204" pitchFamily="34" charset="0"/>
                <a:ea typeface="Times New Roman" panose="02020603050405020304" pitchFamily="18" charset="0"/>
                <a:cs typeface="Arial" panose="020B0604020202020204" pitchFamily="34" charset="0"/>
              </a:rPr>
              <a:t> </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p>
            <a:pPr fontAlgn="base"/>
            <a:r>
              <a:rPr lang="en-GB" sz="2000" dirty="0">
                <a:effectLst/>
                <a:latin typeface="Arial" panose="020B0604020202020204" pitchFamily="34" charset="0"/>
                <a:ea typeface="Times New Roman" panose="02020603050405020304" pitchFamily="18" charset="0"/>
                <a:cs typeface="Arial" panose="020B0604020202020204" pitchFamily="34" charset="0"/>
              </a:rPr>
              <a:t>Please note that in the absence of any negligence or other breach of duty by us, this activity is carried out at your own risk. It is important to take extra care at the stages marked with this symbol: ⚠ </a:t>
            </a:r>
          </a:p>
        </p:txBody>
      </p:sp>
    </p:spTree>
    <p:extLst>
      <p:ext uri="{BB962C8B-B14F-4D97-AF65-F5344CB8AC3E}">
        <p14:creationId xmlns:p14="http://schemas.microsoft.com/office/powerpoint/2010/main" val="573508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4">
            <a:extLst>
              <a:ext uri="{FF2B5EF4-FFF2-40B4-BE49-F238E27FC236}">
                <a16:creationId xmlns:a16="http://schemas.microsoft.com/office/drawing/2014/main" id="{761F2E03-043E-A56D-832B-7ABAE2F47440}"/>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7" name="TextBox 6">
            <a:extLst>
              <a:ext uri="{FF2B5EF4-FFF2-40B4-BE49-F238E27FC236}">
                <a16:creationId xmlns:a16="http://schemas.microsoft.com/office/drawing/2014/main" id="{0B226C54-316D-6176-B851-47FAD8F79508}"/>
              </a:ext>
            </a:extLst>
          </p:cNvPr>
          <p:cNvSpPr txBox="1"/>
          <p:nvPr/>
        </p:nvSpPr>
        <p:spPr>
          <a:xfrm>
            <a:off x="393538" y="977376"/>
            <a:ext cx="7330223"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The Marathon</a:t>
            </a:r>
          </a:p>
        </p:txBody>
      </p:sp>
      <p:sp>
        <p:nvSpPr>
          <p:cNvPr id="8" name="TextBox 7">
            <a:extLst>
              <a:ext uri="{FF2B5EF4-FFF2-40B4-BE49-F238E27FC236}">
                <a16:creationId xmlns:a16="http://schemas.microsoft.com/office/drawing/2014/main" id="{51DE9879-7BD6-94FB-8801-CCC4BF6D8C6F}"/>
              </a:ext>
            </a:extLst>
          </p:cNvPr>
          <p:cNvSpPr txBox="1"/>
          <p:nvPr/>
        </p:nvSpPr>
        <p:spPr>
          <a:xfrm>
            <a:off x="500541" y="1589136"/>
            <a:ext cx="7061794" cy="4154984"/>
          </a:xfrm>
          <a:prstGeom prst="rect">
            <a:avLst/>
          </a:prstGeom>
          <a:noFill/>
        </p:spPr>
        <p:txBody>
          <a:bodyPr wrap="square" rtlCol="0">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Following a battle in Ancient Greece, a soldier called Pheidippides ran with a message of victory from Athens to Marathon - the race commemorates his fabled run.</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A marathon has an official distance of 42.195 kilometres (26 miles and 385 yards).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The race usually takes place on the road.</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Throughout the world, more than 500 marathons take place each year.</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Large marathons can attract thousands of runners.</a:t>
            </a:r>
          </a:p>
        </p:txBody>
      </p:sp>
      <p:pic>
        <p:nvPicPr>
          <p:cNvPr id="9" name="Picture 8" descr="Shape&#10;&#10;Description automatically generated with low confidence">
            <a:extLst>
              <a:ext uri="{FF2B5EF4-FFF2-40B4-BE49-F238E27FC236}">
                <a16:creationId xmlns:a16="http://schemas.microsoft.com/office/drawing/2014/main" id="{8AFBB207-0B0E-73F1-1F20-22260673A2B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85005" y="3353504"/>
            <a:ext cx="2361126" cy="2674550"/>
          </a:xfrm>
          <a:prstGeom prst="rect">
            <a:avLst/>
          </a:prstGeom>
        </p:spPr>
      </p:pic>
    </p:spTree>
    <p:extLst>
      <p:ext uri="{BB962C8B-B14F-4D97-AF65-F5344CB8AC3E}">
        <p14:creationId xmlns:p14="http://schemas.microsoft.com/office/powerpoint/2010/main" val="2736410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93538" y="1084673"/>
            <a:ext cx="7330223"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London Marathon – The Route</a:t>
            </a:r>
          </a:p>
        </p:txBody>
      </p:sp>
      <p:pic>
        <p:nvPicPr>
          <p:cNvPr id="4" name="Picture 3" descr="Map&#10;&#10;Description automatically generated">
            <a:extLst>
              <a:ext uri="{FF2B5EF4-FFF2-40B4-BE49-F238E27FC236}">
                <a16:creationId xmlns:a16="http://schemas.microsoft.com/office/drawing/2014/main" id="{9342B5FD-12B3-E95A-8D5F-90004C30062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9340" y="2196673"/>
            <a:ext cx="8025319" cy="3089922"/>
          </a:xfrm>
          <a:prstGeom prst="rect">
            <a:avLst/>
          </a:prstGeom>
        </p:spPr>
      </p:pic>
    </p:spTree>
    <p:extLst>
      <p:ext uri="{BB962C8B-B14F-4D97-AF65-F5344CB8AC3E}">
        <p14:creationId xmlns:p14="http://schemas.microsoft.com/office/powerpoint/2010/main" val="936697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93538" y="1084673"/>
            <a:ext cx="7330223"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London Marathon - Landmarks</a:t>
            </a:r>
          </a:p>
        </p:txBody>
      </p:sp>
      <p:pic>
        <p:nvPicPr>
          <p:cNvPr id="5" name="Picture 4" descr="A picture containing sky, outdoor, watercraft, transport&#10;&#10;Description automatically generated">
            <a:extLst>
              <a:ext uri="{FF2B5EF4-FFF2-40B4-BE49-F238E27FC236}">
                <a16:creationId xmlns:a16="http://schemas.microsoft.com/office/drawing/2014/main" id="{25D1B7D3-325A-8EDF-7DF3-812E33E181F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50598" y="2070788"/>
            <a:ext cx="4669277" cy="3599235"/>
          </a:xfrm>
          <a:prstGeom prst="rect">
            <a:avLst/>
          </a:prstGeom>
        </p:spPr>
      </p:pic>
      <p:sp>
        <p:nvSpPr>
          <p:cNvPr id="7" name="TextBox 6">
            <a:extLst>
              <a:ext uri="{FF2B5EF4-FFF2-40B4-BE49-F238E27FC236}">
                <a16:creationId xmlns:a16="http://schemas.microsoft.com/office/drawing/2014/main" id="{EDE9A7E2-315C-6027-6CE6-E027177CF44E}"/>
              </a:ext>
            </a:extLst>
          </p:cNvPr>
          <p:cNvSpPr txBox="1"/>
          <p:nvPr/>
        </p:nvSpPr>
        <p:spPr>
          <a:xfrm>
            <a:off x="301557" y="3132133"/>
            <a:ext cx="3073943" cy="2062103"/>
          </a:xfrm>
          <a:prstGeom prst="rect">
            <a:avLst/>
          </a:prstGeom>
          <a:noFill/>
        </p:spPr>
        <p:txBody>
          <a:bodyPr wrap="square" rtlCol="0">
            <a:spAutoFit/>
          </a:bodyPr>
          <a:lstStyle/>
          <a:p>
            <a:pPr algn="ctr"/>
            <a:r>
              <a:rPr lang="en-GB" sz="3200" dirty="0">
                <a:latin typeface="Arial" panose="020B0604020202020204" pitchFamily="34" charset="0"/>
                <a:cs typeface="Arial" panose="020B0604020202020204" pitchFamily="34" charset="0"/>
              </a:rPr>
              <a:t>The Cutty Sark</a:t>
            </a:r>
          </a:p>
          <a:p>
            <a:pPr algn="ctr"/>
            <a:endParaRPr lang="en-GB" sz="3200" dirty="0">
              <a:latin typeface="Arial" panose="020B0604020202020204" pitchFamily="34" charset="0"/>
              <a:cs typeface="Arial" panose="020B0604020202020204" pitchFamily="34" charset="0"/>
            </a:endParaRPr>
          </a:p>
          <a:p>
            <a:pPr algn="ctr"/>
            <a:r>
              <a:rPr lang="en-GB" sz="3200" dirty="0">
                <a:latin typeface="Arial" panose="020B0604020202020204" pitchFamily="34" charset="0"/>
                <a:cs typeface="Arial" panose="020B0604020202020204" pitchFamily="34" charset="0"/>
              </a:rPr>
              <a:t>Mile 6</a:t>
            </a:r>
          </a:p>
          <a:p>
            <a:endParaRPr lang="en-GB"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5374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93538" y="1084673"/>
            <a:ext cx="7330223"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London Marathon - Landmarks</a:t>
            </a:r>
          </a:p>
        </p:txBody>
      </p:sp>
      <p:sp>
        <p:nvSpPr>
          <p:cNvPr id="7" name="TextBox 6">
            <a:extLst>
              <a:ext uri="{FF2B5EF4-FFF2-40B4-BE49-F238E27FC236}">
                <a16:creationId xmlns:a16="http://schemas.microsoft.com/office/drawing/2014/main" id="{EDE9A7E2-315C-6027-6CE6-E027177CF44E}"/>
              </a:ext>
            </a:extLst>
          </p:cNvPr>
          <p:cNvSpPr txBox="1"/>
          <p:nvPr/>
        </p:nvSpPr>
        <p:spPr>
          <a:xfrm>
            <a:off x="564205" y="2936557"/>
            <a:ext cx="2782110" cy="1569660"/>
          </a:xfrm>
          <a:prstGeom prst="rect">
            <a:avLst/>
          </a:prstGeom>
          <a:noFill/>
        </p:spPr>
        <p:txBody>
          <a:bodyPr wrap="square" rtlCol="0">
            <a:spAutoFit/>
          </a:bodyPr>
          <a:lstStyle/>
          <a:p>
            <a:pPr algn="ctr"/>
            <a:r>
              <a:rPr lang="en-GB" sz="3200" dirty="0">
                <a:latin typeface="Arial" panose="020B0604020202020204" pitchFamily="34" charset="0"/>
                <a:cs typeface="Arial" panose="020B0604020202020204" pitchFamily="34" charset="0"/>
              </a:rPr>
              <a:t>Tower Bridge</a:t>
            </a:r>
          </a:p>
          <a:p>
            <a:pPr algn="ctr"/>
            <a:endParaRPr lang="en-GB" sz="3200" dirty="0">
              <a:latin typeface="Arial" panose="020B0604020202020204" pitchFamily="34" charset="0"/>
              <a:cs typeface="Arial" panose="020B0604020202020204" pitchFamily="34" charset="0"/>
            </a:endParaRPr>
          </a:p>
          <a:p>
            <a:pPr algn="ctr"/>
            <a:r>
              <a:rPr lang="en-GB" sz="3200" dirty="0">
                <a:latin typeface="Arial" panose="020B0604020202020204" pitchFamily="34" charset="0"/>
                <a:cs typeface="Arial" panose="020B0604020202020204" pitchFamily="34" charset="0"/>
              </a:rPr>
              <a:t>Mile 12</a:t>
            </a:r>
          </a:p>
        </p:txBody>
      </p:sp>
      <p:pic>
        <p:nvPicPr>
          <p:cNvPr id="4" name="Picture 3" descr="A picture containing outdoor, water, sky, building&#10;&#10;Description automatically generated">
            <a:extLst>
              <a:ext uri="{FF2B5EF4-FFF2-40B4-BE49-F238E27FC236}">
                <a16:creationId xmlns:a16="http://schemas.microsoft.com/office/drawing/2014/main" id="{F8F5BFDE-A8B1-2453-7EAE-CB11F81428C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57600" y="2047558"/>
            <a:ext cx="5009745" cy="3347658"/>
          </a:xfrm>
          <a:prstGeom prst="rect">
            <a:avLst/>
          </a:prstGeom>
        </p:spPr>
      </p:pic>
    </p:spTree>
    <p:extLst>
      <p:ext uri="{BB962C8B-B14F-4D97-AF65-F5344CB8AC3E}">
        <p14:creationId xmlns:p14="http://schemas.microsoft.com/office/powerpoint/2010/main" val="4070728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93538" y="1084673"/>
            <a:ext cx="7330223"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London Marathon - Landmarks</a:t>
            </a:r>
          </a:p>
        </p:txBody>
      </p:sp>
      <p:sp>
        <p:nvSpPr>
          <p:cNvPr id="7" name="TextBox 6">
            <a:extLst>
              <a:ext uri="{FF2B5EF4-FFF2-40B4-BE49-F238E27FC236}">
                <a16:creationId xmlns:a16="http://schemas.microsoft.com/office/drawing/2014/main" id="{EDE9A7E2-315C-6027-6CE6-E027177CF44E}"/>
              </a:ext>
            </a:extLst>
          </p:cNvPr>
          <p:cNvSpPr txBox="1"/>
          <p:nvPr/>
        </p:nvSpPr>
        <p:spPr>
          <a:xfrm>
            <a:off x="476655" y="3059349"/>
            <a:ext cx="2782110" cy="1569660"/>
          </a:xfrm>
          <a:prstGeom prst="rect">
            <a:avLst/>
          </a:prstGeom>
          <a:noFill/>
        </p:spPr>
        <p:txBody>
          <a:bodyPr wrap="square" rtlCol="0">
            <a:spAutoFit/>
          </a:bodyPr>
          <a:lstStyle/>
          <a:p>
            <a:pPr algn="ctr"/>
            <a:r>
              <a:rPr lang="en-GB" sz="3200" dirty="0">
                <a:latin typeface="Arial" panose="020B0604020202020204" pitchFamily="34" charset="0"/>
                <a:cs typeface="Arial" panose="020B0604020202020204" pitchFamily="34" charset="0"/>
              </a:rPr>
              <a:t>Canary Wharf</a:t>
            </a:r>
          </a:p>
          <a:p>
            <a:pPr algn="ctr"/>
            <a:endParaRPr lang="en-GB" sz="3200" dirty="0">
              <a:latin typeface="Arial" panose="020B0604020202020204" pitchFamily="34" charset="0"/>
              <a:cs typeface="Arial" panose="020B0604020202020204" pitchFamily="34" charset="0"/>
            </a:endParaRPr>
          </a:p>
          <a:p>
            <a:pPr algn="ctr"/>
            <a:r>
              <a:rPr lang="en-GB" sz="3200" dirty="0">
                <a:latin typeface="Arial" panose="020B0604020202020204" pitchFamily="34" charset="0"/>
                <a:cs typeface="Arial" panose="020B0604020202020204" pitchFamily="34" charset="0"/>
              </a:rPr>
              <a:t>Mile 18</a:t>
            </a:r>
          </a:p>
        </p:txBody>
      </p:sp>
      <p:pic>
        <p:nvPicPr>
          <p:cNvPr id="5" name="Picture 4" descr="A body of water with buildings along it&#10;&#10;Description automatically generated with medium confidence">
            <a:extLst>
              <a:ext uri="{FF2B5EF4-FFF2-40B4-BE49-F238E27FC236}">
                <a16:creationId xmlns:a16="http://schemas.microsoft.com/office/drawing/2014/main" id="{B897EB5A-CF47-4F8A-89D3-71CCF4F41FF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89507" y="2210708"/>
            <a:ext cx="5077838" cy="3007032"/>
          </a:xfrm>
          <a:prstGeom prst="rect">
            <a:avLst/>
          </a:prstGeom>
        </p:spPr>
      </p:pic>
    </p:spTree>
    <p:extLst>
      <p:ext uri="{BB962C8B-B14F-4D97-AF65-F5344CB8AC3E}">
        <p14:creationId xmlns:p14="http://schemas.microsoft.com/office/powerpoint/2010/main" val="15853453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93538" y="1084673"/>
            <a:ext cx="7330223"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London Marathon - Landmarks</a:t>
            </a:r>
          </a:p>
        </p:txBody>
      </p:sp>
      <p:sp>
        <p:nvSpPr>
          <p:cNvPr id="7" name="TextBox 6">
            <a:extLst>
              <a:ext uri="{FF2B5EF4-FFF2-40B4-BE49-F238E27FC236}">
                <a16:creationId xmlns:a16="http://schemas.microsoft.com/office/drawing/2014/main" id="{EDE9A7E2-315C-6027-6CE6-E027177CF44E}"/>
              </a:ext>
            </a:extLst>
          </p:cNvPr>
          <p:cNvSpPr txBox="1"/>
          <p:nvPr/>
        </p:nvSpPr>
        <p:spPr>
          <a:xfrm>
            <a:off x="476655" y="2774603"/>
            <a:ext cx="2782110" cy="2062103"/>
          </a:xfrm>
          <a:prstGeom prst="rect">
            <a:avLst/>
          </a:prstGeom>
          <a:noFill/>
        </p:spPr>
        <p:txBody>
          <a:bodyPr wrap="square" rtlCol="0">
            <a:spAutoFit/>
          </a:bodyPr>
          <a:lstStyle/>
          <a:p>
            <a:pPr algn="ctr"/>
            <a:r>
              <a:rPr lang="en-GB" sz="3200" dirty="0">
                <a:latin typeface="Arial" panose="020B0604020202020204" pitchFamily="34" charset="0"/>
                <a:cs typeface="Arial" panose="020B0604020202020204" pitchFamily="34" charset="0"/>
              </a:rPr>
              <a:t>The Tower of London</a:t>
            </a:r>
          </a:p>
          <a:p>
            <a:pPr algn="ctr"/>
            <a:endParaRPr lang="en-GB" sz="3200" dirty="0">
              <a:latin typeface="Arial" panose="020B0604020202020204" pitchFamily="34" charset="0"/>
              <a:cs typeface="Arial" panose="020B0604020202020204" pitchFamily="34" charset="0"/>
            </a:endParaRPr>
          </a:p>
          <a:p>
            <a:pPr algn="ctr"/>
            <a:r>
              <a:rPr lang="en-GB" sz="3200" dirty="0">
                <a:latin typeface="Arial" panose="020B0604020202020204" pitchFamily="34" charset="0"/>
                <a:cs typeface="Arial" panose="020B0604020202020204" pitchFamily="34" charset="0"/>
              </a:rPr>
              <a:t>Mile 22</a:t>
            </a:r>
          </a:p>
        </p:txBody>
      </p:sp>
      <p:pic>
        <p:nvPicPr>
          <p:cNvPr id="4" name="Picture 3" descr="A picture containing outdoor, building, old, square&#10;&#10;Description automatically generated">
            <a:extLst>
              <a:ext uri="{FF2B5EF4-FFF2-40B4-BE49-F238E27FC236}">
                <a16:creationId xmlns:a16="http://schemas.microsoft.com/office/drawing/2014/main" id="{4A63F36C-71D7-7A00-1178-76E4221CD6E4}"/>
              </a:ext>
            </a:extLst>
          </p:cNvPr>
          <p:cNvPicPr>
            <a:picLocks noChangeAspect="1"/>
          </p:cNvPicPr>
          <p:nvPr/>
        </p:nvPicPr>
        <p:blipFill>
          <a:blip r:embed="rId3"/>
          <a:stretch>
            <a:fillRect/>
          </a:stretch>
        </p:blipFill>
        <p:spPr>
          <a:xfrm>
            <a:off x="3485745" y="1905418"/>
            <a:ext cx="5181600" cy="3800475"/>
          </a:xfrm>
          <a:prstGeom prst="rect">
            <a:avLst/>
          </a:prstGeom>
        </p:spPr>
      </p:pic>
    </p:spTree>
    <p:extLst>
      <p:ext uri="{BB962C8B-B14F-4D97-AF65-F5344CB8AC3E}">
        <p14:creationId xmlns:p14="http://schemas.microsoft.com/office/powerpoint/2010/main" val="2175205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93538" y="1084673"/>
            <a:ext cx="7330223"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London Marathon - Landmarks</a:t>
            </a:r>
          </a:p>
        </p:txBody>
      </p:sp>
      <p:sp>
        <p:nvSpPr>
          <p:cNvPr id="7" name="TextBox 6">
            <a:extLst>
              <a:ext uri="{FF2B5EF4-FFF2-40B4-BE49-F238E27FC236}">
                <a16:creationId xmlns:a16="http://schemas.microsoft.com/office/drawing/2014/main" id="{EDE9A7E2-315C-6027-6CE6-E027177CF44E}"/>
              </a:ext>
            </a:extLst>
          </p:cNvPr>
          <p:cNvSpPr txBox="1"/>
          <p:nvPr/>
        </p:nvSpPr>
        <p:spPr>
          <a:xfrm>
            <a:off x="476655" y="3331723"/>
            <a:ext cx="3086100" cy="1569660"/>
          </a:xfrm>
          <a:prstGeom prst="rect">
            <a:avLst/>
          </a:prstGeom>
          <a:noFill/>
        </p:spPr>
        <p:txBody>
          <a:bodyPr wrap="square" rtlCol="0">
            <a:spAutoFit/>
          </a:bodyPr>
          <a:lstStyle/>
          <a:p>
            <a:pPr algn="ctr"/>
            <a:r>
              <a:rPr lang="en-GB" sz="3200" dirty="0"/>
              <a:t>The London Eye</a:t>
            </a:r>
          </a:p>
          <a:p>
            <a:pPr algn="ctr"/>
            <a:endParaRPr lang="en-GB" sz="3200" dirty="0"/>
          </a:p>
          <a:p>
            <a:pPr algn="ctr"/>
            <a:r>
              <a:rPr lang="en-GB" sz="3200" dirty="0"/>
              <a:t>Mile 25</a:t>
            </a:r>
          </a:p>
        </p:txBody>
      </p:sp>
      <p:pic>
        <p:nvPicPr>
          <p:cNvPr id="5" name="Picture 4" descr="A picture containing outdoor, water, sky&#10;&#10;Description automatically generated">
            <a:extLst>
              <a:ext uri="{FF2B5EF4-FFF2-40B4-BE49-F238E27FC236}">
                <a16:creationId xmlns:a16="http://schemas.microsoft.com/office/drawing/2014/main" id="{9119F9FC-60BD-7F32-13D0-66AF29F2129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18398" y="1998602"/>
            <a:ext cx="5104590" cy="3403060"/>
          </a:xfrm>
          <a:prstGeom prst="rect">
            <a:avLst/>
          </a:prstGeom>
        </p:spPr>
      </p:pic>
    </p:spTree>
    <p:extLst>
      <p:ext uri="{BB962C8B-B14F-4D97-AF65-F5344CB8AC3E}">
        <p14:creationId xmlns:p14="http://schemas.microsoft.com/office/powerpoint/2010/main" val="841049241"/>
      </p:ext>
    </p:extLst>
  </p:cSld>
  <p:clrMapOvr>
    <a:masterClrMapping/>
  </p:clrMapOvr>
</p:sld>
</file>

<file path=ppt/theme/theme1.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resentation testing vehicl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771</TotalTime>
  <Words>477</Words>
  <Application>Microsoft Office PowerPoint</Application>
  <PresentationFormat>On-screen Show (4:3)</PresentationFormat>
  <Paragraphs>86</Paragraphs>
  <Slides>17</Slides>
  <Notes>15</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17</vt:i4>
      </vt:variant>
    </vt:vector>
  </HeadingPairs>
  <TitlesOfParts>
    <vt:vector size="25" baseType="lpstr">
      <vt:lpstr>Arial</vt:lpstr>
      <vt:lpstr>Arial</vt:lpstr>
      <vt:lpstr>Calibri</vt:lpstr>
      <vt:lpstr>Symbol</vt:lpstr>
      <vt:lpstr>3_Office Theme</vt:lpstr>
      <vt:lpstr>2_Office Theme</vt:lpstr>
      <vt:lpstr>4_Office Theme</vt:lpstr>
      <vt:lpstr>Presentation testing vehicles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rangloi kolam patterns presentation</dc:title>
  <dc:subject>Learn how to make Rangoli kolam patterns</dc:subject>
  <dc:creator>Attainment in Education</dc:creator>
  <cp:keywords>Colour, Diwali, material selection, patterns, prints, rangoli, kolam, sand</cp:keywords>
  <dc:description/>
  <cp:lastModifiedBy>Paul Anderson</cp:lastModifiedBy>
  <cp:revision>210</cp:revision>
  <cp:lastPrinted>2023-01-24T15:56:50Z</cp:lastPrinted>
  <dcterms:created xsi:type="dcterms:W3CDTF">2017-06-28T15:11:57Z</dcterms:created>
  <dcterms:modified xsi:type="dcterms:W3CDTF">2023-02-22T12:41:54Z</dcterms:modified>
  <cp:category/>
</cp:coreProperties>
</file>