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7" r:id="rId1"/>
  </p:sldMasterIdLst>
  <p:notesMasterIdLst>
    <p:notesMasterId r:id="rId29"/>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9144000" cy="5143500" type="screen16x9"/>
  <p:notesSz cx="6858000" cy="9144000"/>
  <p:embeddedFontLst>
    <p:embeddedFont>
      <p:font typeface="Montserrat"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Fairhurst" initials="PF" lastIdx="1" clrIdx="0">
    <p:extLst>
      <p:ext uri="{19B8F6BF-5375-455C-9EA6-DF929625EA0E}">
        <p15:presenceInfo xmlns:p15="http://schemas.microsoft.com/office/powerpoint/2012/main" userId="S-1-5-21-1531108181-3683089376-3301072873-2096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54F5B"/>
    <a:srgbClr val="000000"/>
    <a:srgbClr val="4B8776"/>
    <a:srgbClr val="8BBE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966" autoAdjust="0"/>
  </p:normalViewPr>
  <p:slideViewPr>
    <p:cSldViewPr snapToGrid="0">
      <p:cViewPr varScale="1">
        <p:scale>
          <a:sx n="98" d="100"/>
          <a:sy n="98"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2-28T10:18:04.775" idx="1">
    <p:pos x="10" y="10"/>
    <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thebiologist.rsb.org.uk/biologist-features/algal-biofuel-in-bloom-or-dead-in-the-water" TargetMode="External"/><Relationship Id="rId7" Type="http://schemas.openxmlformats.org/officeDocument/2006/relationships/hyperlink" Target="https://theconversation.com/sustainable-oil-from-algae-the-technology-is-ready-but-what-about-the-politics-44969"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theconversation.com/algal-biofuel-production-is-neither-environmentally-nor-commercially-sustainable-82095" TargetMode="External"/><Relationship Id="rId5" Type="http://schemas.openxmlformats.org/officeDocument/2006/relationships/hyperlink" Target="https://theconversation.com/biofuel-breakthroughs-bring-negative-emissions-a-step-closer-82513" TargetMode="External"/><Relationship Id="rId4" Type="http://schemas.openxmlformats.org/officeDocument/2006/relationships/hyperlink" Target="https://theconversation.com/biofuel-how-new-microalgae-technologies-can-hasten-the-end-of-our-reliance-on-oil-176723"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jimproctor.us/envs/mapping-actors-processe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miro.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post.parliament.uk/how-to-write-a-policy-briefing/"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ourworldindata.org/grapher/biofuel-production"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pixabay.com/users/pezibear-526143/?utm_source=link-attribution&amp;utm_medium=referral&amp;utm_campaign=image&amp;utm_content=640960"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pixabay.com/?utm_source=link-attribution&amp;utm_medium=referral&amp;utm_campaign=image&amp;utm_content=3662944" TargetMode="External"/><Relationship Id="rId5" Type="http://schemas.openxmlformats.org/officeDocument/2006/relationships/hyperlink" Target="https://pixabay.com/users/ulleo-1834854/?utm_source=link-attribution&amp;utm_medium=referral&amp;utm_campaign=image&amp;utm_content=3662944" TargetMode="External"/><Relationship Id="rId4" Type="http://schemas.openxmlformats.org/officeDocument/2006/relationships/hyperlink" Target="https://pixabay.com/?utm_source=link-attribution&amp;utm_medium=referral&amp;utm_campaign=image&amp;utm_content=640960"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ixabay.com/users/cassi-3121028/?utm_source=link-attribution&amp;utm_medium=referral&amp;utm_campaign=image&amp;utm_content=1662551"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pixabay.com/?utm_source=link-attribution&amp;utm_medium=referral&amp;utm_campaign=image&amp;utm_content=474558" TargetMode="External"/><Relationship Id="rId5" Type="http://schemas.openxmlformats.org/officeDocument/2006/relationships/hyperlink" Target="https://pixabay.com/users/hans-2/?utm_source=link-attribution&amp;utm_medium=referral&amp;utm_campaign=image&amp;utm_content=474558" TargetMode="External"/><Relationship Id="rId4" Type="http://schemas.openxmlformats.org/officeDocument/2006/relationships/hyperlink" Target="https://pixabay.com/?utm_source=link-attribution&amp;utm_medium=referral&amp;utm_campaign=image&amp;utm_content=1662551"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lTjln_lBYh0"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heconversation.com/new-zealand-has-announced-a-biofuel-mandate-to-cut-transport-emissions-but-that-could-be-the-worst-option-for-the-climate-18996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e6984500c8_0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e6984500c8_0_6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lvl="0" indent="0" algn="l" rtl="0">
              <a:spcBef>
                <a:spcPts val="0"/>
              </a:spcBef>
              <a:spcAft>
                <a:spcPts val="0"/>
              </a:spcAft>
              <a:buNone/>
            </a:pPr>
            <a:r>
              <a:rPr lang="en" dirty="0">
                <a:solidFill>
                  <a:schemeClr val="dk1"/>
                </a:solidFill>
              </a:rPr>
              <a:t>Third generation biofuels involve a move away from food crops to the use of algae to produce bioethanol. </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t>This image shows unit for algae production as sustainable alternative biomass to produce fuel, oil and protein. </a:t>
            </a:r>
            <a:endParaRPr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dirty="0">
                <a:solidFill>
                  <a:schemeClr val="dk1"/>
                </a:solidFill>
              </a:rPr>
              <a:t>Algae are used in a number of ways to produce biofuels.  One way is to dehydrate the algae and extract energy rich lipids using a solvent.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The growth of microalgae relies on a large volume of water, and nutrients (phosphorus and nitrogen) and depends on the intensity of light and temperature, among other factors. </a:t>
            </a:r>
            <a:endParaRPr dirty="0">
              <a:solidFill>
                <a:schemeClr val="dk1"/>
              </a:solidFill>
            </a:endParaRPr>
          </a:p>
          <a:p>
            <a:pPr marL="0" lvl="0" indent="0" algn="l" rtl="0">
              <a:spcBef>
                <a:spcPts val="0"/>
              </a:spcBef>
              <a:spcAft>
                <a:spcPts val="0"/>
              </a:spcAft>
              <a:buNone/>
            </a:pPr>
            <a:r>
              <a:rPr lang="en" dirty="0">
                <a:solidFill>
                  <a:schemeClr val="dk1"/>
                </a:solidFill>
              </a:rPr>
              <a:t>Research is ongoing, with fossil fuel corporations and the EU investing in research and development.</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In the next phase you will explore supply chains and power relations in biofuel research, development and use.</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Further reading:</a:t>
            </a:r>
            <a:endParaRPr dirty="0">
              <a:solidFill>
                <a:schemeClr val="dk1"/>
              </a:solidFill>
            </a:endParaRPr>
          </a:p>
          <a:p>
            <a:pPr marL="0" lvl="0" indent="0" algn="l" rtl="0">
              <a:spcBef>
                <a:spcPts val="0"/>
              </a:spcBef>
              <a:spcAft>
                <a:spcPts val="0"/>
              </a:spcAft>
              <a:buNone/>
            </a:pPr>
            <a:r>
              <a:rPr lang="en" u="sng" dirty="0">
                <a:solidFill>
                  <a:schemeClr val="hlink"/>
                </a:solidFill>
                <a:hlinkClick r:id="rId3"/>
              </a:rPr>
              <a:t>https://thebiologist.rsb.org.uk/biologist-features/algal-biofuel-in-bloom-or-dead-in-the-water</a:t>
            </a:r>
            <a:r>
              <a:rPr lang="en" dirty="0">
                <a:solidFill>
                  <a:schemeClr val="dk1"/>
                </a:solidFill>
              </a:rPr>
              <a:t> </a:t>
            </a:r>
            <a:endParaRPr dirty="0">
              <a:solidFill>
                <a:schemeClr val="dk1"/>
              </a:solidFill>
            </a:endParaRPr>
          </a:p>
          <a:p>
            <a:pPr marL="0" lvl="0" indent="0" algn="l" rtl="0">
              <a:spcBef>
                <a:spcPts val="0"/>
              </a:spcBef>
              <a:spcAft>
                <a:spcPts val="0"/>
              </a:spcAft>
              <a:buNone/>
            </a:pPr>
            <a:r>
              <a:rPr lang="en" u="sng" dirty="0">
                <a:solidFill>
                  <a:schemeClr val="hlink"/>
                </a:solidFill>
                <a:hlinkClick r:id="rId4"/>
              </a:rPr>
              <a:t>https://theconversation.com/biofuel-how-new-microalgae-technologies-can-hasten-the-end-of-our-reliance-on-oil-176723</a:t>
            </a:r>
            <a:r>
              <a:rPr lang="en" dirty="0">
                <a:solidFill>
                  <a:schemeClr val="dk1"/>
                </a:solidFill>
              </a:rPr>
              <a:t> </a:t>
            </a:r>
            <a:endParaRPr dirty="0">
              <a:solidFill>
                <a:schemeClr val="dk1"/>
              </a:solidFill>
            </a:endParaRPr>
          </a:p>
          <a:p>
            <a:pPr marL="0" lvl="0" indent="0" algn="l" rtl="0">
              <a:spcBef>
                <a:spcPts val="0"/>
              </a:spcBef>
              <a:spcAft>
                <a:spcPts val="0"/>
              </a:spcAft>
              <a:buNone/>
            </a:pPr>
            <a:r>
              <a:rPr lang="en" u="sng" dirty="0">
                <a:solidFill>
                  <a:schemeClr val="hlink"/>
                </a:solidFill>
                <a:hlinkClick r:id="rId5"/>
              </a:rPr>
              <a:t>https://theconversation.com/biofuel-breakthroughs-bring-negative-emissions-a-step-closer-82513</a:t>
            </a:r>
            <a:r>
              <a:rPr lang="en" dirty="0">
                <a:solidFill>
                  <a:schemeClr val="dk1"/>
                </a:solidFill>
              </a:rPr>
              <a:t> </a:t>
            </a:r>
            <a:endParaRPr dirty="0">
              <a:solidFill>
                <a:schemeClr val="dk1"/>
              </a:solidFill>
            </a:endParaRPr>
          </a:p>
          <a:p>
            <a:pPr marL="0" lvl="0" indent="0" algn="l" rtl="0">
              <a:spcBef>
                <a:spcPts val="0"/>
              </a:spcBef>
              <a:spcAft>
                <a:spcPts val="0"/>
              </a:spcAft>
              <a:buNone/>
            </a:pPr>
            <a:r>
              <a:rPr lang="en" u="sng" dirty="0">
                <a:solidFill>
                  <a:schemeClr val="hlink"/>
                </a:solidFill>
                <a:hlinkClick r:id="rId6"/>
              </a:rPr>
              <a:t>https://theconversation.com/algal-biofuel-production-is-neither-environmentally-nor-commercially-sustainable-82095</a:t>
            </a:r>
            <a:r>
              <a:rPr lang="en" dirty="0">
                <a:solidFill>
                  <a:schemeClr val="dk1"/>
                </a:solidFill>
              </a:rPr>
              <a:t> </a:t>
            </a:r>
            <a:endParaRPr dirty="0">
              <a:solidFill>
                <a:schemeClr val="dk1"/>
              </a:solidFill>
            </a:endParaRPr>
          </a:p>
          <a:p>
            <a:pPr marL="0" lvl="0" indent="0" algn="l" rtl="0">
              <a:spcBef>
                <a:spcPts val="0"/>
              </a:spcBef>
              <a:spcAft>
                <a:spcPts val="0"/>
              </a:spcAft>
              <a:buNone/>
            </a:pPr>
            <a:r>
              <a:rPr lang="en" u="sng" dirty="0">
                <a:solidFill>
                  <a:schemeClr val="hlink"/>
                </a:solidFill>
                <a:hlinkClick r:id="rId7"/>
              </a:rPr>
              <a:t>https://theconversation.com/sustainable-oil-from-algae-the-technology-is-ready-but-what-about-the-politics-44969</a:t>
            </a:r>
            <a:r>
              <a:rPr lang="en" dirty="0">
                <a:solidFill>
                  <a:schemeClr val="dk1"/>
                </a:solidFill>
              </a:rPr>
              <a:t> </a:t>
            </a:r>
            <a:endParaRPr dirty="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e6984500c8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1e6984500c8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Phase 2: Explore</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In this phase you will create actor network maps to explore power relationships at play in the production of biofuels.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Activity 2: </a:t>
            </a:r>
            <a:r>
              <a:rPr lang="en-GB" b="1" dirty="0">
                <a:solidFill>
                  <a:schemeClr val="dk1"/>
                </a:solidFill>
              </a:rPr>
              <a:t>Actor network mapping</a:t>
            </a: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In this phase you will work in groups to research biofuels.  </a:t>
            </a:r>
            <a:endParaRPr dirty="0">
              <a:solidFill>
                <a:schemeClr val="dk1"/>
              </a:solidFill>
            </a:endParaRPr>
          </a:p>
          <a:p>
            <a:pPr marL="0" lvl="0" indent="0" algn="l" rtl="0">
              <a:spcBef>
                <a:spcPts val="0"/>
              </a:spcBef>
              <a:spcAft>
                <a:spcPts val="0"/>
              </a:spcAft>
              <a:buNone/>
            </a:pPr>
            <a:r>
              <a:rPr lang="en" dirty="0">
                <a:solidFill>
                  <a:schemeClr val="dk1"/>
                </a:solidFill>
              </a:rPr>
              <a:t>You will create an ‘actor network </a:t>
            </a:r>
            <a:r>
              <a:rPr lang="en-GB" dirty="0">
                <a:solidFill>
                  <a:schemeClr val="dk1"/>
                </a:solidFill>
              </a:rPr>
              <a:t>map’</a:t>
            </a:r>
            <a:r>
              <a:rPr lang="en" dirty="0">
                <a:solidFill>
                  <a:schemeClr val="dk1"/>
                </a:solidFill>
              </a:rPr>
              <a:t> to show how different parts of the industry and society are connected. </a:t>
            </a:r>
            <a:endParaRPr dirty="0">
              <a:solidFill>
                <a:schemeClr val="dk1"/>
              </a:solidFill>
            </a:endParaRPr>
          </a:p>
          <a:p>
            <a:pPr marL="0" lvl="0" indent="0" algn="l" rtl="0">
              <a:spcBef>
                <a:spcPts val="0"/>
              </a:spcBef>
              <a:spcAft>
                <a:spcPts val="0"/>
              </a:spcAft>
              <a:buNone/>
            </a:pPr>
            <a:r>
              <a:rPr lang="en" dirty="0">
                <a:solidFill>
                  <a:schemeClr val="dk1"/>
                </a:solidFill>
              </a:rPr>
              <a:t>The relationships are different depending on the generation.  At least one group should tackle first generation biofuels, one group should tackle second generation biofuels and one group should tackle third generation biofuels.</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The next slide shows an example of an actor network for a different topic.</a:t>
            </a:r>
            <a:endParaRPr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e6984500c8_0_6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1e6984500c8_0_6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chemeClr val="dk1"/>
                </a:solidFill>
              </a:rPr>
              <a:t>Activity 2 </a:t>
            </a:r>
            <a:r>
              <a:rPr lang="en-GB" b="1" dirty="0" err="1">
                <a:solidFill>
                  <a:schemeClr val="dk1"/>
                </a:solidFill>
              </a:rPr>
              <a:t>ctd</a:t>
            </a:r>
            <a:r>
              <a:rPr lang="en-GB" b="1" dirty="0">
                <a:solidFill>
                  <a:schemeClr val="dk1"/>
                </a:solidFill>
              </a:rPr>
              <a:t>: Actor network mapping</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 dirty="0">
                <a:solidFill>
                  <a:schemeClr val="dk1"/>
                </a:solidFill>
              </a:rPr>
              <a:t>This is an actor network map of the video game industry.  It gives an overview of the different actors (people and things that can affect a system) and how they are connected.  </a:t>
            </a: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Ask students to discuss in small groups and then with the class: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What is good about this?</a:t>
            </a:r>
            <a:endParaRPr dirty="0">
              <a:solidFill>
                <a:schemeClr val="dk1"/>
              </a:solidFill>
            </a:endParaRPr>
          </a:p>
          <a:p>
            <a:pPr marL="914400" lvl="1" indent="-317500" algn="l" rtl="0">
              <a:spcBef>
                <a:spcPts val="0"/>
              </a:spcBef>
              <a:spcAft>
                <a:spcPts val="0"/>
              </a:spcAft>
              <a:buClr>
                <a:schemeClr val="dk1"/>
              </a:buClr>
              <a:buSzPts val="1400"/>
              <a:buChar char="-"/>
            </a:pPr>
            <a:r>
              <a:rPr lang="en" dirty="0">
                <a:solidFill>
                  <a:schemeClr val="dk1"/>
                </a:solidFill>
              </a:rPr>
              <a:t>Students might discuss the number of actors identified, they have been organised into groups, potential actors have been included, there are links between actors.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What could be improved?</a:t>
            </a:r>
            <a:endParaRPr dirty="0">
              <a:solidFill>
                <a:schemeClr val="dk1"/>
              </a:solidFill>
            </a:endParaRPr>
          </a:p>
          <a:p>
            <a:pPr marL="914400" lvl="1" indent="-317500" algn="l" rtl="0">
              <a:spcBef>
                <a:spcPts val="0"/>
              </a:spcBef>
              <a:spcAft>
                <a:spcPts val="0"/>
              </a:spcAft>
              <a:buClr>
                <a:schemeClr val="dk1"/>
              </a:buClr>
              <a:buSzPts val="1400"/>
              <a:buChar char="-"/>
            </a:pPr>
            <a:r>
              <a:rPr lang="en" dirty="0">
                <a:solidFill>
                  <a:schemeClr val="dk1"/>
                </a:solidFill>
              </a:rPr>
              <a:t>Actors with more and less power could be indicated (e.g. size, colour coding), the nature of the connections could be indicated in words, with more and less influence indicated, and the direction of influence indicated</a:t>
            </a:r>
            <a:endParaRPr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dirty="0">
                <a:solidFill>
                  <a:schemeClr val="dk1"/>
                </a:solidFill>
              </a:rPr>
              <a:t>You can find more detailed guidance on good and bad environmental actor network maps </a:t>
            </a:r>
            <a:r>
              <a:rPr lang="en" u="sng" dirty="0">
                <a:solidFill>
                  <a:schemeClr val="hlink"/>
                </a:solidFill>
                <a:hlinkClick r:id="rId3"/>
              </a:rPr>
              <a:t>here</a:t>
            </a:r>
            <a:r>
              <a:rPr lang="en" dirty="0">
                <a:solidFill>
                  <a:schemeClr val="dk1"/>
                </a:solidFill>
              </a:rPr>
              <a:t>.</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e6984500c8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1e6984500c8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b="1" dirty="0">
                <a:solidFill>
                  <a:schemeClr val="dk1"/>
                </a:solidFill>
              </a:rPr>
              <a:t>Activity 3:</a:t>
            </a:r>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 dirty="0"/>
              <a:t>Actor network maps can also be called system maps, stakeholder maps and ecosystem maps.  They provide an overview of all the actors with a role in a system.  It helps to identify what or who has power in a system and to identify points where change can happen or the system can be influenced.</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dirty="0">
                <a:solidFill>
                  <a:schemeClr val="dk1"/>
                </a:solidFill>
              </a:rPr>
              <a:t>You might do this on paper with post it notes and connecting lines, or on a digital board such as </a:t>
            </a:r>
            <a:r>
              <a:rPr lang="en" u="sng" dirty="0">
                <a:solidFill>
                  <a:schemeClr val="hlink"/>
                </a:solidFill>
                <a:hlinkClick r:id="rId3"/>
              </a:rPr>
              <a:t>miro</a:t>
            </a:r>
            <a:r>
              <a:rPr lang="en" dirty="0">
                <a:solidFill>
                  <a:schemeClr val="dk1"/>
                </a:solidFill>
              </a:rPr>
              <a:t>.</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What to do:</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Research your biofuel generation. Decide on one specific case/location (e.g. second generation biofuels in Brazil). Make this your central actor.</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As you explore, list the actors (one per post it note, so you can move them).  Remember these can be people, organisations and things.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Group your actors according to the effect they have on biofuels, or that biofuels have on them - think about direct and indirect effects.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Draw lines where there are connections between actors.  Label the lines. You might also use arrows to identify the direction of influence.</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Provide a key.</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Prepare to present your map to others. </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1e6984500c8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1e6984500c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Phase 3: Explain </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In this phase you will share what you have learnt in the explore phase, and hear about </a:t>
            </a:r>
            <a:r>
              <a:rPr lang="en-GB" dirty="0"/>
              <a:t>all three</a:t>
            </a:r>
            <a:r>
              <a:rPr lang="en" dirty="0"/>
              <a:t> generations of biofuels. </a:t>
            </a:r>
            <a:endParaRP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chemeClr val="dk1"/>
                </a:solidFill>
              </a:rPr>
              <a:t>Remind each group about the qualities they identified in Phase 2 Activity 1 that describe a good actor network map.</a:t>
            </a:r>
          </a:p>
          <a:p>
            <a:pPr marL="0" lvl="0" indent="0" algn="l" rtl="0">
              <a:spcBef>
                <a:spcPts val="0"/>
              </a:spcBef>
              <a:spcAft>
                <a:spcPts val="0"/>
              </a:spcAft>
              <a:buNone/>
            </a:pPr>
            <a:endParaRPr b="1"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dk1"/>
                </a:solidFill>
              </a:rPr>
              <a:t>Activity 4: </a:t>
            </a:r>
            <a:r>
              <a:rPr lang="en-GB" b="1" dirty="0">
                <a:solidFill>
                  <a:schemeClr val="dk1"/>
                </a:solidFill>
              </a:rPr>
              <a:t>Review of actor network maps</a:t>
            </a:r>
            <a:endParaRPr b="1" dirty="0">
              <a:solidFill>
                <a:schemeClr val="dk1"/>
              </a:solidFill>
            </a:endParaRPr>
          </a:p>
          <a:p>
            <a:pPr marL="0" lvl="0" indent="0" algn="l" rtl="0">
              <a:spcBef>
                <a:spcPts val="0"/>
              </a:spcBef>
              <a:spcAft>
                <a:spcPts val="0"/>
              </a:spcAft>
              <a:buClr>
                <a:schemeClr val="dk1"/>
              </a:buClr>
              <a:buSzPts val="1100"/>
              <a:buFont typeface="Arial"/>
              <a:buNone/>
            </a:pPr>
            <a:endParaRPr lang="en"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Groups responsible for researching first generation biofuels present their actor network map.</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1e6984500c8_0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1e6984500c8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chemeClr val="dk1"/>
                </a:solidFill>
              </a:rPr>
              <a:t>Activity 4 </a:t>
            </a:r>
            <a:r>
              <a:rPr lang="en-GB" b="1" dirty="0" err="1">
                <a:solidFill>
                  <a:schemeClr val="dk1"/>
                </a:solidFill>
              </a:rPr>
              <a:t>ctd</a:t>
            </a:r>
            <a:r>
              <a:rPr lang="en-GB" b="1" dirty="0">
                <a:solidFill>
                  <a:schemeClr val="dk1"/>
                </a:solidFill>
              </a:rPr>
              <a:t>: Review of actor network maps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Groups responsible for researching second generation biofuels present their actor network map.</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e6984500c8_0_7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e6984500c8_0_7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chemeClr val="dk1"/>
                </a:solidFill>
              </a:rPr>
              <a:t>Activity 4 </a:t>
            </a:r>
            <a:r>
              <a:rPr lang="en-GB" b="1" dirty="0" err="1">
                <a:solidFill>
                  <a:schemeClr val="dk1"/>
                </a:solidFill>
              </a:rPr>
              <a:t>ctd</a:t>
            </a:r>
            <a:r>
              <a:rPr lang="en-GB" b="1" dirty="0">
                <a:solidFill>
                  <a:schemeClr val="dk1"/>
                </a:solidFill>
              </a:rPr>
              <a:t>: Review of actor network maps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Groups responsible for researching third generation biofuels present their actor network map.</a:t>
            </a:r>
            <a:endParaRPr dirty="0">
              <a:solidFill>
                <a:schemeClr val="dk1"/>
              </a:solidFill>
            </a:endParaRPr>
          </a:p>
          <a:p>
            <a:pPr marL="0" lvl="0" indent="0" algn="l" rtl="0">
              <a:spcBef>
                <a:spcPts val="0"/>
              </a:spcBef>
              <a:spcAft>
                <a:spcPts val="0"/>
              </a:spcAft>
              <a:buClr>
                <a:schemeClr val="dk1"/>
              </a:buClr>
              <a:buSzPts val="1100"/>
              <a:buFont typeface="Arial"/>
              <a:buNone/>
            </a:pPr>
            <a:endParaRPr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c3be106221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c3be106221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chemeClr val="dk1"/>
                </a:solidFill>
              </a:rPr>
              <a:t>Activity 4 </a:t>
            </a:r>
            <a:r>
              <a:rPr lang="en-GB" b="1" dirty="0" err="1">
                <a:solidFill>
                  <a:schemeClr val="dk1"/>
                </a:solidFill>
              </a:rPr>
              <a:t>ctd</a:t>
            </a:r>
            <a:r>
              <a:rPr lang="en-GB" b="1" dirty="0">
                <a:solidFill>
                  <a:schemeClr val="dk1"/>
                </a:solidFill>
              </a:rPr>
              <a:t>: Review of actor network maps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None/>
            </a:pPr>
            <a:r>
              <a:rPr lang="en" dirty="0"/>
              <a:t>Reflect on your learning through the production and presentation of your actor network maps.</a:t>
            </a:r>
            <a:endParaRPr dirty="0"/>
          </a:p>
          <a:p>
            <a:pPr marL="0" lvl="0" indent="0" algn="l" rtl="0">
              <a:spcBef>
                <a:spcPts val="0"/>
              </a:spcBef>
              <a:spcAft>
                <a:spcPts val="0"/>
              </a:spcAft>
              <a:buNone/>
            </a:pPr>
            <a:r>
              <a:rPr lang="en" dirty="0"/>
              <a:t>Do an initial individual SWOT analysis of biofuels.  You will use this in the final phase </a:t>
            </a:r>
            <a:r>
              <a:rPr lang="en-GB" dirty="0"/>
              <a:t>of this topic</a:t>
            </a:r>
            <a:r>
              <a:rPr lang="en" dirty="0"/>
              <a:t>.</a:t>
            </a:r>
            <a:endParaRPr dirty="0"/>
          </a:p>
          <a:p>
            <a:pPr marL="0" lvl="0" indent="0" algn="l" rtl="0">
              <a:spcBef>
                <a:spcPts val="0"/>
              </a:spcBef>
              <a:spcAft>
                <a:spcPts val="0"/>
              </a:spcAft>
              <a:buNone/>
            </a:pPr>
            <a:r>
              <a:rPr lang="en" dirty="0"/>
              <a:t>Identify and note the strengths, weaknesses, opportunities and threats of biofuel production.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Phase 1: Engage</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In this phase you will reflect on what you know about biofuels and what some of the big questions are around biofuel research and development.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1e6984500c8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1e6984500c8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Phase 4: Elaborate</a:t>
            </a:r>
          </a:p>
          <a:p>
            <a:pPr marL="0" lvl="0" indent="0" algn="l" rtl="0">
              <a:spcBef>
                <a:spcPts val="0"/>
              </a:spcBef>
              <a:spcAft>
                <a:spcPts val="0"/>
              </a:spcAft>
              <a:buNone/>
            </a:pPr>
            <a:endParaRPr b="1" dirty="0"/>
          </a:p>
          <a:p>
            <a:pPr marL="0" lvl="0" indent="0" algn="l" rtl="0">
              <a:spcBef>
                <a:spcPts val="0"/>
              </a:spcBef>
              <a:spcAft>
                <a:spcPts val="0"/>
              </a:spcAft>
              <a:buNone/>
            </a:pPr>
            <a:r>
              <a:rPr lang="en" dirty="0"/>
              <a:t>In this phase you will apply what you have learnt through the actor network mapping and SWOT analysis to produce a policy brief for a government funder.</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Activity 5: </a:t>
            </a:r>
            <a:r>
              <a:rPr lang="en-GB" b="1" dirty="0"/>
              <a:t>Policy brief</a:t>
            </a:r>
            <a:endParaRPr lang="en" b="1" dirty="0"/>
          </a:p>
          <a:p>
            <a:pPr marL="0" lvl="0" indent="0" algn="l" rtl="0">
              <a:spcBef>
                <a:spcPts val="0"/>
              </a:spcBef>
              <a:spcAft>
                <a:spcPts val="0"/>
              </a:spcAft>
              <a:buNone/>
            </a:pPr>
            <a:endParaRPr b="1" dirty="0"/>
          </a:p>
          <a:p>
            <a:pPr marL="0" lvl="0" indent="0" algn="l" rtl="0">
              <a:spcBef>
                <a:spcPts val="0"/>
              </a:spcBef>
              <a:spcAft>
                <a:spcPts val="0"/>
              </a:spcAft>
              <a:buNone/>
            </a:pPr>
            <a:r>
              <a:rPr lang="en" dirty="0"/>
              <a:t>Share </a:t>
            </a:r>
            <a:r>
              <a:rPr lang="en-GB" dirty="0"/>
              <a:t>the three</a:t>
            </a:r>
            <a:r>
              <a:rPr lang="en" dirty="0"/>
              <a:t> examples of policy briefs </a:t>
            </a:r>
            <a:r>
              <a:rPr lang="en-GB" dirty="0"/>
              <a:t>provided in the resources</a:t>
            </a:r>
            <a:r>
              <a:rPr lang="en" dirty="0"/>
              <a:t>.  Give students 10 minutes to skim and identify similarities and differences.  Ask them not to read in detail, but look at structure and presentation. </a:t>
            </a:r>
          </a:p>
          <a:p>
            <a:pPr marL="0" lvl="0" indent="0" algn="l" rtl="0">
              <a:spcBef>
                <a:spcPts val="0"/>
              </a:spcBef>
              <a:spcAft>
                <a:spcPts val="0"/>
              </a:spcAft>
              <a:buNone/>
            </a:pPr>
            <a:endParaRPr dirty="0"/>
          </a:p>
          <a:p>
            <a:pPr marL="0" lvl="0" indent="0" algn="l" rtl="0">
              <a:spcBef>
                <a:spcPts val="0"/>
              </a:spcBef>
              <a:spcAft>
                <a:spcPts val="0"/>
              </a:spcAft>
              <a:buNone/>
            </a:pPr>
            <a:r>
              <a:rPr lang="en" dirty="0"/>
              <a:t>Ask students what they think a policy brief is, and what it is for, having seen some examples.  What did they have in common?  What were better and worse examples and why?</a:t>
            </a:r>
            <a:endParaRPr dirty="0"/>
          </a:p>
          <a:p>
            <a:pPr marL="457200" lvl="0" indent="-317500" algn="l" rtl="0">
              <a:spcBef>
                <a:spcPts val="0"/>
              </a:spcBef>
              <a:spcAft>
                <a:spcPts val="0"/>
              </a:spcAft>
              <a:buSzPts val="1400"/>
              <a:buChar char="●"/>
            </a:pPr>
            <a:r>
              <a:rPr lang="en" dirty="0"/>
              <a:t>Highlight that policy briefs present recommendations from research to people who make decisions or policies.  </a:t>
            </a:r>
            <a:endParaRPr dirty="0"/>
          </a:p>
          <a:p>
            <a:pPr marL="457200" lvl="0" indent="-317500" algn="l" rtl="0">
              <a:spcBef>
                <a:spcPts val="0"/>
              </a:spcBef>
              <a:spcAft>
                <a:spcPts val="0"/>
              </a:spcAft>
              <a:buSzPts val="1400"/>
              <a:buChar char="●"/>
            </a:pPr>
            <a:r>
              <a:rPr lang="en" dirty="0"/>
              <a:t>Decision makers and policy makers should have access to the best evidence, but research is not always accessible so there is a need to make it easy for policy makers to find, read and use.    </a:t>
            </a:r>
            <a:endParaRPr dirty="0"/>
          </a:p>
          <a:p>
            <a:pPr marL="457200" lvl="0" indent="-317500" algn="l" rtl="0">
              <a:spcBef>
                <a:spcPts val="0"/>
              </a:spcBef>
              <a:spcAft>
                <a:spcPts val="0"/>
              </a:spcAft>
              <a:buSzPts val="1400"/>
              <a:buChar char="●"/>
            </a:pPr>
            <a:r>
              <a:rPr lang="en" dirty="0"/>
              <a:t>Policy briefs are written for a non-specialist audience </a:t>
            </a:r>
            <a:endParaRPr dirty="0"/>
          </a:p>
          <a:p>
            <a:pPr marL="457200" lvl="0" indent="-317500" algn="l" rtl="0">
              <a:spcBef>
                <a:spcPts val="0"/>
              </a:spcBef>
              <a:spcAft>
                <a:spcPts val="0"/>
              </a:spcAft>
              <a:buSzPts val="1400"/>
              <a:buChar char="●"/>
            </a:pPr>
            <a:r>
              <a:rPr lang="en" dirty="0"/>
              <a:t>Clear and simple language is used.  </a:t>
            </a:r>
            <a:endParaRPr dirty="0"/>
          </a:p>
          <a:p>
            <a:pPr marL="457200" lvl="0" indent="-317500" algn="l" rtl="0">
              <a:spcBef>
                <a:spcPts val="0"/>
              </a:spcBef>
              <a:spcAft>
                <a:spcPts val="0"/>
              </a:spcAft>
              <a:buSzPts val="1400"/>
              <a:buChar char="●"/>
            </a:pPr>
            <a:r>
              <a:rPr lang="en" dirty="0"/>
              <a:t>Policy briefs are usually short (2-4 pages) in a professional presentation - consider boxes, diagrame, case studies.</a:t>
            </a:r>
            <a:endParaRPr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For more support on writing a policy brief, see </a:t>
            </a:r>
            <a:r>
              <a:rPr lang="en" u="sng" dirty="0">
                <a:solidFill>
                  <a:schemeClr val="hlink"/>
                </a:solidFill>
                <a:hlinkClick r:id="rId3"/>
              </a:rPr>
              <a:t>https://post.parliament.uk/how-to-write-a-policy-briefing/</a:t>
            </a:r>
            <a:r>
              <a:rPr lang="en" dirty="0"/>
              <a:t> </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5 </a:t>
            </a:r>
            <a:r>
              <a:rPr lang="en-GB" b="1" dirty="0" err="1"/>
              <a:t>ctd</a:t>
            </a:r>
            <a:r>
              <a:rPr lang="en-GB" b="1" dirty="0"/>
              <a:t>: Policy brief</a:t>
            </a:r>
          </a:p>
          <a:p>
            <a:pPr marL="0" lvl="0" indent="0" algn="l" rtl="0">
              <a:spcBef>
                <a:spcPts val="0"/>
              </a:spcBef>
              <a:spcAft>
                <a:spcPts val="0"/>
              </a:spcAft>
              <a:buNone/>
            </a:pPr>
            <a:endParaRPr lang="en-GB" b="1" dirty="0"/>
          </a:p>
          <a:p>
            <a:pPr marL="0" lvl="0" indent="0" algn="l" rtl="0">
              <a:spcBef>
                <a:spcPts val="0"/>
              </a:spcBef>
              <a:spcAft>
                <a:spcPts val="0"/>
              </a:spcAft>
              <a:buNone/>
            </a:pPr>
            <a:r>
              <a:rPr lang="en" dirty="0">
                <a:solidFill>
                  <a:schemeClr val="dk1"/>
                </a:solidFill>
              </a:rPr>
              <a:t>Place students into groups of 3.</a:t>
            </a:r>
            <a:endParaRPr dirty="0">
              <a:solidFill>
                <a:schemeClr val="dk1"/>
              </a:solidFill>
            </a:endParaRPr>
          </a:p>
          <a:p>
            <a:pPr marL="0" lvl="0" indent="0" algn="l" rtl="0">
              <a:spcBef>
                <a:spcPts val="0"/>
              </a:spcBef>
              <a:spcAft>
                <a:spcPts val="0"/>
              </a:spcAft>
              <a:buNone/>
            </a:pPr>
            <a:endParaRPr lang="en" dirty="0">
              <a:solidFill>
                <a:schemeClr val="dk1"/>
              </a:solidFill>
            </a:endParaRPr>
          </a:p>
          <a:p>
            <a:pPr marL="0" lvl="0" indent="0" algn="l" rtl="0">
              <a:spcBef>
                <a:spcPts val="0"/>
              </a:spcBef>
              <a:spcAft>
                <a:spcPts val="0"/>
              </a:spcAft>
              <a:buNone/>
            </a:pPr>
            <a:r>
              <a:rPr lang="en" dirty="0">
                <a:solidFill>
                  <a:schemeClr val="dk1"/>
                </a:solidFill>
              </a:rPr>
              <a:t>Introduce the task: to produce a policy brief for a government funder.</a:t>
            </a:r>
            <a:endParaRPr dirty="0">
              <a:solidFill>
                <a:schemeClr val="dk1"/>
              </a:solidFill>
            </a:endParaRPr>
          </a:p>
          <a:p>
            <a:pPr marL="0" lvl="0" indent="0" algn="l" rtl="0">
              <a:spcBef>
                <a:spcPts val="0"/>
              </a:spcBef>
              <a:spcAft>
                <a:spcPts val="0"/>
              </a:spcAft>
              <a:buClr>
                <a:schemeClr val="dk1"/>
              </a:buClr>
              <a:buSzPts val="1100"/>
              <a:buFont typeface="Arial"/>
              <a:buNone/>
            </a:pPr>
            <a:r>
              <a:rPr lang="en" dirty="0">
                <a:solidFill>
                  <a:schemeClr val="dk1"/>
                </a:solidFill>
              </a:rPr>
              <a:t>Ask students to discuss what they have learnt in the previous phases and identify the key message they would like to communicate to a funder.</a:t>
            </a:r>
            <a:endParaRPr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 b="1" dirty="0"/>
              <a:t>Activity 6: </a:t>
            </a:r>
            <a:r>
              <a:rPr lang="en-GB" b="1" dirty="0"/>
              <a:t>Writing a policy brief</a:t>
            </a:r>
            <a:endParaRPr lang="en" b="1" dirty="0"/>
          </a:p>
          <a:p>
            <a:pPr marL="0" lvl="0" indent="0" algn="l" rtl="0">
              <a:spcBef>
                <a:spcPts val="0"/>
              </a:spcBef>
              <a:spcAft>
                <a:spcPts val="0"/>
              </a:spcAft>
              <a:buClr>
                <a:schemeClr val="dk1"/>
              </a:buClr>
              <a:buSzPts val="1100"/>
              <a:buFont typeface="Arial"/>
              <a:buNone/>
            </a:pPr>
            <a:endParaRPr lang="en" dirty="0"/>
          </a:p>
          <a:p>
            <a:pPr marL="0" lvl="0" indent="0" algn="l" rtl="0">
              <a:spcBef>
                <a:spcPts val="0"/>
              </a:spcBef>
              <a:spcAft>
                <a:spcPts val="0"/>
              </a:spcAft>
              <a:buClr>
                <a:schemeClr val="dk1"/>
              </a:buClr>
              <a:buSzPts val="1100"/>
              <a:buFont typeface="Arial"/>
              <a:buNone/>
            </a:pPr>
            <a:r>
              <a:rPr lang="en" dirty="0"/>
              <a:t>Share guidance with students – </a:t>
            </a:r>
            <a:r>
              <a:rPr lang="en-GB" dirty="0"/>
              <a:t>as a word document with topic resources</a:t>
            </a:r>
            <a:r>
              <a:rPr lang="en" dirty="0"/>
              <a:t>. </a:t>
            </a:r>
            <a:r>
              <a:rPr lang="en-GB" dirty="0"/>
              <a:t>W</a:t>
            </a:r>
            <a:r>
              <a:rPr lang="en" dirty="0"/>
              <a:t>ord counts are approximate for the maximum length of each section.</a:t>
            </a:r>
            <a:endParaRPr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Perhaps students could use </a:t>
            </a:r>
            <a:r>
              <a:rPr lang="en" dirty="0"/>
              <a:t>a collaborative platform such as Google docs for drafting, and then complet</a:t>
            </a:r>
            <a:r>
              <a:rPr lang="en-GB" dirty="0"/>
              <a:t>e</a:t>
            </a:r>
            <a:r>
              <a:rPr lang="en" dirty="0"/>
              <a:t> the design in canva.</a:t>
            </a: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 b="1" dirty="0"/>
              <a:t>Activity 6 </a:t>
            </a:r>
            <a:r>
              <a:rPr lang="en-GB" b="1" dirty="0" err="1"/>
              <a:t>ctd</a:t>
            </a:r>
            <a:r>
              <a:rPr lang="en" b="1" dirty="0"/>
              <a:t>: </a:t>
            </a:r>
            <a:r>
              <a:rPr lang="en-GB" b="1" dirty="0"/>
              <a:t>Writing a policy brief</a:t>
            </a:r>
            <a:endParaRPr lang="en" b="1" dirty="0"/>
          </a:p>
          <a:p>
            <a:pPr marL="0" lvl="0" indent="0" algn="l" rtl="0">
              <a:spcBef>
                <a:spcPts val="0"/>
              </a:spcBef>
              <a:spcAft>
                <a:spcPts val="0"/>
              </a:spcAft>
              <a:buClr>
                <a:schemeClr val="dk1"/>
              </a:buClr>
              <a:buSzPts val="1100"/>
              <a:buFont typeface="Arial"/>
              <a:buNone/>
            </a:pPr>
            <a:endParaRPr lang="en" dirty="0"/>
          </a:p>
          <a:p>
            <a:pPr marL="0" lvl="0" indent="0" algn="l" rtl="0">
              <a:spcBef>
                <a:spcPts val="0"/>
              </a:spcBef>
              <a:spcAft>
                <a:spcPts val="0"/>
              </a:spcAft>
              <a:buNone/>
            </a:pPr>
            <a:r>
              <a:rPr lang="en" dirty="0">
                <a:solidFill>
                  <a:schemeClr val="dk1"/>
                </a:solidFill>
              </a:rPr>
              <a:t>If </a:t>
            </a:r>
            <a:r>
              <a:rPr lang="en-GB" dirty="0">
                <a:solidFill>
                  <a:schemeClr val="dk1"/>
                </a:solidFill>
              </a:rPr>
              <a:t>completed </a:t>
            </a:r>
            <a:r>
              <a:rPr lang="en" dirty="0">
                <a:solidFill>
                  <a:schemeClr val="dk1"/>
                </a:solidFill>
              </a:rPr>
              <a:t>in class: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In groups of 3, one student takes the context, one takes the evidence and one takes the recommendations.  Write a draft of this in 10 minutes (in silence).  This is not the final version so does not have to be perfect.</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After a 10 minute alarm, each student looks at the section(s) they did not write and makes edits in ‘suggesting’ (Google) or ‘track changes’ (Microsoft), and adds comments and questions.  Set a 10 minute alarm for this task.</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Review the briefing, discuss actions and enter as many phases of writing and editing as needed to complete your policy briefing.  At this stage, write the executive summary and give the briefing a title.</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When you are happy with your text, consider presentation.  You might do this in canva or using another publishing platform.</a:t>
            </a:r>
          </a:p>
          <a:p>
            <a:pPr marL="457200" lvl="0" indent="-317500" algn="l" rtl="0">
              <a:spcBef>
                <a:spcPts val="0"/>
              </a:spcBef>
              <a:spcAft>
                <a:spcPts val="0"/>
              </a:spcAft>
              <a:buClr>
                <a:schemeClr val="dk1"/>
              </a:buClr>
              <a:buSzPts val="1400"/>
              <a:buChar char="●"/>
            </a:pPr>
            <a:endParaRPr dirty="0">
              <a:solidFill>
                <a:schemeClr val="dk1"/>
              </a:solidFill>
            </a:endParaRPr>
          </a:p>
          <a:p>
            <a:pPr marL="0" lvl="0" indent="0" algn="l" rtl="0">
              <a:spcBef>
                <a:spcPts val="0"/>
              </a:spcBef>
              <a:spcAft>
                <a:spcPts val="0"/>
              </a:spcAft>
              <a:buNone/>
            </a:pPr>
            <a:r>
              <a:rPr lang="en" dirty="0">
                <a:solidFill>
                  <a:schemeClr val="dk1"/>
                </a:solidFill>
              </a:rPr>
              <a:t>If </a:t>
            </a:r>
            <a:r>
              <a:rPr lang="en-GB" dirty="0">
                <a:solidFill>
                  <a:schemeClr val="dk1"/>
                </a:solidFill>
              </a:rPr>
              <a:t>completed </a:t>
            </a:r>
            <a:r>
              <a:rPr lang="en" dirty="0">
                <a:solidFill>
                  <a:schemeClr val="dk1"/>
                </a:solidFill>
              </a:rPr>
              <a:t>between classes: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In groups of 3, one student takes the context, one takes the evidence and one takes the recommendations.  Set a deadline for this.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On the deadline, contact students and ask them to look at the section(s) they did not write and make edits in ‘suggesting’ (Google) or ‘track changes’ (Microsoft), and add comments and questions.  Set a deadline for this.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On the deadline, ask students to look at the edited version, and edit their own section in light of this.</a:t>
            </a:r>
            <a:endParaRPr dirty="0">
              <a:solidFill>
                <a:schemeClr val="dk1"/>
              </a:solidFill>
            </a:endParaRPr>
          </a:p>
          <a:p>
            <a:pPr marL="457200" lvl="0" indent="-317500" algn="l" rtl="0">
              <a:spcBef>
                <a:spcPts val="0"/>
              </a:spcBef>
              <a:spcAft>
                <a:spcPts val="0"/>
              </a:spcAft>
              <a:buClr>
                <a:schemeClr val="dk1"/>
              </a:buClr>
              <a:buSzPts val="1400"/>
              <a:buChar char="●"/>
            </a:pPr>
            <a:r>
              <a:rPr lang="en" dirty="0">
                <a:solidFill>
                  <a:schemeClr val="dk1"/>
                </a:solidFill>
              </a:rPr>
              <a:t>In the next classroom session, allow time for final review and edits. </a:t>
            </a:r>
            <a:endParaRPr dirty="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1e6984500c8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1e6984500c8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Phase 5: Evaluate </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In this phase, you will look at your policy briefs and peer-assess your learning.</a:t>
            </a: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c3be106221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c3be106221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7: Self- and peer-evaluation</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In this phase, students self- and peer-review their learning on the unit. This slide is used to structure the feedback. Remind students to focus on the brief, not the people, to be specific, realistic and write it as they would like to read it.  </a:t>
            </a:r>
            <a:endParaRPr dirty="0"/>
          </a:p>
          <a:p>
            <a:pPr marL="457200" lvl="0" indent="-317500" algn="l" rtl="0">
              <a:spcBef>
                <a:spcPts val="0"/>
              </a:spcBef>
              <a:spcAft>
                <a:spcPts val="0"/>
              </a:spcAft>
              <a:buSzPts val="1400"/>
              <a:buChar char="●"/>
            </a:pPr>
            <a:r>
              <a:rPr lang="en" dirty="0"/>
              <a:t>Share access to the policy briefs.  Allow 10 minutes to read each one, and 5 minutes for feedback.</a:t>
            </a:r>
            <a:endParaRPr dirty="0"/>
          </a:p>
          <a:p>
            <a:pPr marL="457200" lvl="0" indent="-317500" algn="l" rtl="0">
              <a:spcBef>
                <a:spcPts val="0"/>
              </a:spcBef>
              <a:spcAft>
                <a:spcPts val="0"/>
              </a:spcAft>
              <a:buSzPts val="1400"/>
              <a:buChar char="●"/>
            </a:pPr>
            <a:r>
              <a:rPr lang="en" dirty="0"/>
              <a:t>Once all policy briefs have been reviewed, each group discusses the feedback, and if the ‘next time ...’ and ‘something I want to know ...’ are actionable, they edit their policy briefs.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8: Last words</a:t>
            </a:r>
            <a:endParaRPr lang="en" b="1" dirty="0"/>
          </a:p>
          <a:p>
            <a:pPr marL="0" lvl="0" indent="0" algn="l" rtl="0">
              <a:spcBef>
                <a:spcPts val="0"/>
              </a:spcBef>
              <a:spcAft>
                <a:spcPts val="0"/>
              </a:spcAft>
              <a:buNone/>
            </a:pPr>
            <a:endParaRPr b="1" dirty="0"/>
          </a:p>
          <a:p>
            <a:pPr marL="0" lvl="0" indent="0" algn="l" rtl="0">
              <a:spcBef>
                <a:spcPts val="0"/>
              </a:spcBef>
              <a:spcAft>
                <a:spcPts val="0"/>
              </a:spcAft>
              <a:buNone/>
            </a:pPr>
            <a:r>
              <a:rPr lang="en" dirty="0"/>
              <a:t>In this last words task, we round up by asking students for their last words on the topic.  </a:t>
            </a:r>
          </a:p>
          <a:p>
            <a:pPr marL="0" lvl="0" indent="0" algn="l" rtl="0">
              <a:spcBef>
                <a:spcPts val="0"/>
              </a:spcBef>
              <a:spcAft>
                <a:spcPts val="0"/>
              </a:spcAft>
              <a:buNone/>
            </a:pPr>
            <a:r>
              <a:rPr lang="en" dirty="0"/>
              <a:t>Begin with the prompt: are biofuels the future of fuels? Allow every student to speak or pass.</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f8263574b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f8263574b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Activity 1: </a:t>
            </a:r>
            <a:r>
              <a:rPr lang="en-GB" b="1" dirty="0"/>
              <a:t>Introduction to biofuels</a:t>
            </a:r>
            <a:endParaRPr b="1" dirty="0"/>
          </a:p>
          <a:p>
            <a:pPr marL="0" lvl="0" indent="0" algn="l" rtl="0">
              <a:spcBef>
                <a:spcPts val="0"/>
              </a:spcBef>
              <a:spcAft>
                <a:spcPts val="0"/>
              </a:spcAft>
              <a:buNone/>
            </a:pPr>
            <a:endParaRPr lang="en" dirty="0"/>
          </a:p>
          <a:p>
            <a:pPr marL="0" lvl="0" indent="0" algn="l" rtl="0">
              <a:spcBef>
                <a:spcPts val="0"/>
              </a:spcBef>
              <a:spcAft>
                <a:spcPts val="0"/>
              </a:spcAft>
              <a:buNone/>
            </a:pPr>
            <a:r>
              <a:rPr lang="en" dirty="0"/>
              <a:t>Ask students</a:t>
            </a:r>
            <a:endParaRPr dirty="0"/>
          </a:p>
          <a:p>
            <a:pPr marL="457200" lvl="0" indent="-317500" algn="l" rtl="0">
              <a:spcBef>
                <a:spcPts val="0"/>
              </a:spcBef>
              <a:spcAft>
                <a:spcPts val="0"/>
              </a:spcAft>
              <a:buSzPts val="1400"/>
              <a:buChar char="●"/>
            </a:pPr>
            <a:r>
              <a:rPr lang="en" dirty="0"/>
              <a:t>Have you seen the E10 label at UK petrol pumps?</a:t>
            </a:r>
            <a:endParaRPr dirty="0"/>
          </a:p>
          <a:p>
            <a:pPr marL="0" lvl="0" indent="0" algn="l" rtl="0">
              <a:spcBef>
                <a:spcPts val="0"/>
              </a:spcBef>
              <a:spcAft>
                <a:spcPts val="0"/>
              </a:spcAft>
              <a:buNone/>
            </a:pPr>
            <a:r>
              <a:rPr lang="en" dirty="0"/>
              <a:t>In 2021, E10 became the new standard fuel in the UK, containing a mixture of petrol and bioethanol. </a:t>
            </a:r>
            <a:endParaRPr dirty="0"/>
          </a:p>
          <a:p>
            <a:pPr marL="0" lvl="0" indent="0" algn="l" rtl="0">
              <a:spcBef>
                <a:spcPts val="0"/>
              </a:spcBef>
              <a:spcAft>
                <a:spcPts val="0"/>
              </a:spcAft>
              <a:buNone/>
            </a:pPr>
            <a:r>
              <a:rPr lang="en" dirty="0"/>
              <a:t>The government claimed that it could cut transport carbon dioxide emissions by 750,000 tonnes a year – the equivalent of taking 350,000 cars off the road, or all the cars in North Yorkshire (although they do note that this switch has little impact on emissions associated with air quality and public health).  </a:t>
            </a:r>
            <a:endParaRPr dirty="0"/>
          </a:p>
          <a:p>
            <a:pPr marL="457200" lvl="0" indent="-317500" algn="l" rtl="0">
              <a:spcBef>
                <a:spcPts val="0"/>
              </a:spcBef>
              <a:spcAft>
                <a:spcPts val="0"/>
              </a:spcAft>
              <a:buSzPts val="1400"/>
              <a:buChar char="●"/>
            </a:pPr>
            <a:r>
              <a:rPr lang="en" dirty="0"/>
              <a:t>What do you know about where the fuel comes from?  Discuss where the fuel comes from - both the petrol and the bioethanol, tracking it back to its origins.  </a:t>
            </a:r>
            <a:endParaRPr dirty="0"/>
          </a:p>
          <a:p>
            <a:pPr marL="457200" lvl="0" indent="-317500" algn="l" rtl="0">
              <a:spcBef>
                <a:spcPts val="0"/>
              </a:spcBef>
              <a:spcAft>
                <a:spcPts val="0"/>
              </a:spcAft>
              <a:buSzPts val="1400"/>
              <a:buChar char="●"/>
            </a:pPr>
            <a:r>
              <a:rPr lang="en" dirty="0"/>
              <a:t>Think about all the emissions along the way - what processes produce carbon dioxide?  </a:t>
            </a:r>
            <a:endParaRPr dirty="0"/>
          </a:p>
          <a:p>
            <a:pPr marL="457200" lvl="0" indent="-317500" algn="l" rtl="0">
              <a:spcBef>
                <a:spcPts val="0"/>
              </a:spcBef>
              <a:spcAft>
                <a:spcPts val="0"/>
              </a:spcAft>
              <a:buSzPts val="1400"/>
              <a:buChar char="●"/>
            </a:pPr>
            <a:r>
              <a:rPr lang="en" dirty="0"/>
              <a:t>Why might biofuels cause controversy?</a:t>
            </a:r>
            <a:endParaRPr dirty="0"/>
          </a:p>
          <a:p>
            <a:pPr marL="0" lvl="0" indent="0" algn="l" rtl="0">
              <a:spcBef>
                <a:spcPts val="0"/>
              </a:spcBef>
              <a:spcAft>
                <a:spcPts val="0"/>
              </a:spcAft>
              <a:buNone/>
            </a:pPr>
            <a:r>
              <a:rPr lang="en" dirty="0"/>
              <a:t>Prompt students to think about emissions from extraction and transportation of fossil fuels, and those associated with nutrients and transport of biofuels, as well as from combustion.  They might also identify issues with land use, using food as fuel, amongst other issues.  </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e6984500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e6984500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lvl="0" indent="0" algn="l" rtl="0">
              <a:spcBef>
                <a:spcPts val="0"/>
              </a:spcBef>
              <a:spcAft>
                <a:spcPts val="0"/>
              </a:spcAft>
              <a:buNone/>
            </a:pPr>
            <a:r>
              <a:rPr lang="en" dirty="0"/>
              <a:t>Biofuels production around the world.</a:t>
            </a:r>
            <a:endParaRPr dirty="0"/>
          </a:p>
          <a:p>
            <a:pPr marL="0" lvl="0" indent="0" algn="l" rtl="0">
              <a:spcBef>
                <a:spcPts val="0"/>
              </a:spcBef>
              <a:spcAft>
                <a:spcPts val="0"/>
              </a:spcAft>
              <a:buNone/>
            </a:pPr>
            <a:r>
              <a:rPr lang="en" dirty="0"/>
              <a:t>Look at this map.</a:t>
            </a:r>
            <a:endParaRPr dirty="0"/>
          </a:p>
          <a:p>
            <a:pPr marL="457200" lvl="0" indent="-317500" algn="l" rtl="0">
              <a:spcBef>
                <a:spcPts val="0"/>
              </a:spcBef>
              <a:spcAft>
                <a:spcPts val="0"/>
              </a:spcAft>
              <a:buSzPts val="1400"/>
              <a:buChar char="●"/>
            </a:pPr>
            <a:r>
              <a:rPr lang="en" dirty="0"/>
              <a:t>Which countries are the largest (known) producers of biofuels?</a:t>
            </a:r>
            <a:endParaRPr dirty="0"/>
          </a:p>
          <a:p>
            <a:pPr marL="457200" lvl="0" indent="-317500" algn="l" rtl="0">
              <a:spcBef>
                <a:spcPts val="0"/>
              </a:spcBef>
              <a:spcAft>
                <a:spcPts val="0"/>
              </a:spcAft>
              <a:buSzPts val="1400"/>
              <a:buChar char="●"/>
            </a:pPr>
            <a:r>
              <a:rPr lang="en" dirty="0"/>
              <a:t>What questions occur to you from this image?  What questions occur to you about the source of the image?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unit will ask you to engage critically with biofuel research and development and to identify power relationships that exist in relation to biofuel production.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Note to teachers: you might collect students’ questions and use them as a prompt in phase 2, and at the end of the unit.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Information and map available at: </a:t>
            </a:r>
            <a:r>
              <a:rPr lang="en" u="sng" dirty="0">
                <a:solidFill>
                  <a:schemeClr val="hlink"/>
                </a:solidFill>
                <a:hlinkClick r:id="rId3"/>
              </a:rPr>
              <a:t>https://ourworldindata.org/grapher/biofuel-production</a:t>
            </a:r>
            <a:r>
              <a:rPr lang="en" dirty="0"/>
              <a:t> </a:t>
            </a:r>
            <a:endParaRPr dirty="0"/>
          </a:p>
          <a:p>
            <a:pPr marL="0" lvl="0" indent="0" algn="l" rtl="0">
              <a:spcBef>
                <a:spcPts val="0"/>
              </a:spcBef>
              <a:spcAft>
                <a:spcPts val="0"/>
              </a:spcAft>
              <a:buNone/>
            </a:pPr>
            <a:r>
              <a:rPr lang="en" dirty="0"/>
              <a:t>For reference, the UK used a total of 294.4 terawatt-hours in 2021.  Vanuatu used less than 0.1 terrawatt-hour.</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lvl="0" indent="0" algn="l" rtl="0">
              <a:spcBef>
                <a:spcPts val="0"/>
              </a:spcBef>
              <a:spcAft>
                <a:spcPts val="0"/>
              </a:spcAft>
              <a:buNone/>
            </a:pPr>
            <a:r>
              <a:rPr lang="en" dirty="0">
                <a:solidFill>
                  <a:srgbClr val="191B26"/>
                </a:solidFill>
              </a:rPr>
              <a:t>Bioethanol used in E10 in the UK is produced from wheat and sugar beet.  These are first generation biofuels because they are made from edible food crops.  </a:t>
            </a:r>
            <a:endParaRPr dirty="0">
              <a:solidFill>
                <a:srgbClr val="191B26"/>
              </a:solidFill>
            </a:endParaRPr>
          </a:p>
          <a:p>
            <a:pPr marL="0" lvl="0" indent="0" algn="l" rtl="0">
              <a:spcBef>
                <a:spcPts val="0"/>
              </a:spcBef>
              <a:spcAft>
                <a:spcPts val="0"/>
              </a:spcAft>
              <a:buNone/>
            </a:pPr>
            <a:endParaRPr lang="en" dirty="0">
              <a:solidFill>
                <a:srgbClr val="191B26"/>
              </a:solidFill>
            </a:endParaRPr>
          </a:p>
          <a:p>
            <a:pPr marL="0" lvl="0" indent="0" algn="l" rtl="0">
              <a:spcBef>
                <a:spcPts val="0"/>
              </a:spcBef>
              <a:spcAft>
                <a:spcPts val="0"/>
              </a:spcAft>
              <a:buNone/>
            </a:pPr>
            <a:r>
              <a:rPr lang="en" dirty="0">
                <a:solidFill>
                  <a:srgbClr val="191B26"/>
                </a:solidFill>
              </a:rPr>
              <a:t>Wheat: Image by </a:t>
            </a:r>
            <a:r>
              <a:rPr lang="en" u="sng" dirty="0">
                <a:solidFill>
                  <a:srgbClr val="191B26"/>
                </a:solidFill>
                <a:hlinkClick r:id="rId3">
                  <a:extLst>
                    <a:ext uri="{A12FA001-AC4F-418D-AE19-62706E023703}">
                      <ahyp:hlinkClr xmlns:ahyp="http://schemas.microsoft.com/office/drawing/2018/hyperlinkcolor" val="tx"/>
                    </a:ext>
                  </a:extLst>
                </a:hlinkClick>
              </a:rPr>
              <a:t>Petra</a:t>
            </a:r>
            <a:r>
              <a:rPr lang="en" dirty="0">
                <a:solidFill>
                  <a:srgbClr val="191B26"/>
                </a:solidFill>
              </a:rPr>
              <a:t> from </a:t>
            </a:r>
            <a:r>
              <a:rPr lang="en" u="sng" dirty="0">
                <a:solidFill>
                  <a:srgbClr val="191B26"/>
                </a:solidFill>
                <a:hlinkClick r:id="rId4">
                  <a:extLst>
                    <a:ext uri="{A12FA001-AC4F-418D-AE19-62706E023703}">
                      <ahyp:hlinkClr xmlns:ahyp="http://schemas.microsoft.com/office/drawing/2018/hyperlinkcolor" val="tx"/>
                    </a:ext>
                  </a:extLst>
                </a:hlinkClick>
              </a:rPr>
              <a:t>Pixabay</a:t>
            </a:r>
            <a:r>
              <a:rPr lang="en" dirty="0">
                <a:solidFill>
                  <a:srgbClr val="191B26"/>
                </a:solidFill>
                <a:highlight>
                  <a:srgbClr val="FFFFFF"/>
                </a:highlight>
              </a:rPr>
              <a:t> </a:t>
            </a:r>
            <a:endParaRPr dirty="0">
              <a:solidFill>
                <a:srgbClr val="191B26"/>
              </a:solidFill>
            </a:endParaRPr>
          </a:p>
          <a:p>
            <a:pPr marL="0" lvl="0" indent="0" algn="l" rtl="0">
              <a:spcBef>
                <a:spcPts val="0"/>
              </a:spcBef>
              <a:spcAft>
                <a:spcPts val="0"/>
              </a:spcAft>
              <a:buNone/>
            </a:pPr>
            <a:r>
              <a:rPr lang="en" dirty="0">
                <a:solidFill>
                  <a:srgbClr val="191B26"/>
                </a:solidFill>
              </a:rPr>
              <a:t>Sugar beet: Image by </a:t>
            </a:r>
            <a:r>
              <a:rPr lang="en" u="sng" dirty="0">
                <a:solidFill>
                  <a:srgbClr val="191B26"/>
                </a:solidFill>
                <a:hlinkClick r:id="rId5">
                  <a:extLst>
                    <a:ext uri="{A12FA001-AC4F-418D-AE19-62706E023703}">
                      <ahyp:hlinkClr xmlns:ahyp="http://schemas.microsoft.com/office/drawing/2018/hyperlinkcolor" val="tx"/>
                    </a:ext>
                  </a:extLst>
                </a:hlinkClick>
              </a:rPr>
              <a:t>Ulrike Leone</a:t>
            </a:r>
            <a:r>
              <a:rPr lang="en" dirty="0">
                <a:solidFill>
                  <a:srgbClr val="191B26"/>
                </a:solidFill>
              </a:rPr>
              <a:t> from </a:t>
            </a:r>
            <a:r>
              <a:rPr lang="en" u="sng" dirty="0">
                <a:solidFill>
                  <a:srgbClr val="191B26"/>
                </a:solidFill>
                <a:hlinkClick r:id="rId6">
                  <a:extLst>
                    <a:ext uri="{A12FA001-AC4F-418D-AE19-62706E023703}">
                      <ahyp:hlinkClr xmlns:ahyp="http://schemas.microsoft.com/office/drawing/2018/hyperlinkcolor" val="tx"/>
                    </a:ext>
                  </a:extLst>
                </a:hlinkClick>
              </a:rPr>
              <a:t>Pixabay</a:t>
            </a:r>
            <a:r>
              <a:rPr lang="en" dirty="0">
                <a:solidFill>
                  <a:srgbClr val="191B26"/>
                </a:solidFill>
                <a:highlight>
                  <a:srgbClr val="FFFFFF"/>
                </a:highlight>
              </a:rPr>
              <a:t>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1f8263574b6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1f8263574b6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191B26"/>
                </a:solidFill>
              </a:rPr>
              <a:t>Other sources of bioethanol include corn and oilseed rape. </a:t>
            </a:r>
          </a:p>
          <a:p>
            <a:pPr marL="0" lvl="0" indent="0" algn="l" rtl="0">
              <a:spcBef>
                <a:spcPts val="0"/>
              </a:spcBef>
              <a:spcAft>
                <a:spcPts val="0"/>
              </a:spcAft>
              <a:buNone/>
            </a:pPr>
            <a:endParaRPr lang="en" dirty="0">
              <a:solidFill>
                <a:srgbClr val="191B26"/>
              </a:solidFill>
            </a:endParaRPr>
          </a:p>
          <a:p>
            <a:pPr marL="0" lvl="0" indent="0" algn="l" rtl="0">
              <a:spcBef>
                <a:spcPts val="0"/>
              </a:spcBef>
              <a:spcAft>
                <a:spcPts val="0"/>
              </a:spcAft>
              <a:buNone/>
            </a:pPr>
            <a:r>
              <a:rPr lang="en" dirty="0">
                <a:solidFill>
                  <a:srgbClr val="191B26"/>
                </a:solidFill>
              </a:rPr>
              <a:t>Corn: Image by </a:t>
            </a:r>
            <a:r>
              <a:rPr lang="en" u="sng" dirty="0">
                <a:solidFill>
                  <a:srgbClr val="191B26"/>
                </a:solidFill>
                <a:hlinkClick r:id="rId3">
                  <a:extLst>
                    <a:ext uri="{A12FA001-AC4F-418D-AE19-62706E023703}">
                      <ahyp:hlinkClr xmlns:ahyp="http://schemas.microsoft.com/office/drawing/2018/hyperlinkcolor" val="tx"/>
                    </a:ext>
                  </a:extLst>
                </a:hlinkClick>
              </a:rPr>
              <a:t>Cassi</a:t>
            </a:r>
            <a:r>
              <a:rPr lang="en" dirty="0">
                <a:solidFill>
                  <a:srgbClr val="191B26"/>
                </a:solidFill>
              </a:rPr>
              <a:t> from </a:t>
            </a:r>
            <a:r>
              <a:rPr lang="en" u="sng" dirty="0">
                <a:solidFill>
                  <a:srgbClr val="191B26"/>
                </a:solidFill>
                <a:hlinkClick r:id="rId4">
                  <a:extLst>
                    <a:ext uri="{A12FA001-AC4F-418D-AE19-62706E023703}">
                      <ahyp:hlinkClr xmlns:ahyp="http://schemas.microsoft.com/office/drawing/2018/hyperlinkcolor" val="tx"/>
                    </a:ext>
                  </a:extLst>
                </a:hlinkClick>
              </a:rPr>
              <a:t>Pixabay</a:t>
            </a:r>
            <a:r>
              <a:rPr lang="en" dirty="0">
                <a:solidFill>
                  <a:srgbClr val="191B26"/>
                </a:solidFill>
                <a:highlight>
                  <a:srgbClr val="FFFFFF"/>
                </a:highlight>
              </a:rPr>
              <a:t> </a:t>
            </a:r>
            <a:endParaRPr dirty="0">
              <a:solidFill>
                <a:srgbClr val="191B26"/>
              </a:solidFill>
            </a:endParaRPr>
          </a:p>
          <a:p>
            <a:pPr marL="0" lvl="0" indent="0" algn="l" rtl="0">
              <a:spcBef>
                <a:spcPts val="0"/>
              </a:spcBef>
              <a:spcAft>
                <a:spcPts val="0"/>
              </a:spcAft>
              <a:buNone/>
            </a:pPr>
            <a:r>
              <a:rPr lang="en" dirty="0">
                <a:solidFill>
                  <a:srgbClr val="191B26"/>
                </a:solidFill>
              </a:rPr>
              <a:t>Oilseed rape: Image by </a:t>
            </a:r>
            <a:r>
              <a:rPr lang="en" u="sng" dirty="0">
                <a:solidFill>
                  <a:srgbClr val="191B26"/>
                </a:solidFill>
                <a:hlinkClick r:id="rId5">
                  <a:extLst>
                    <a:ext uri="{A12FA001-AC4F-418D-AE19-62706E023703}">
                      <ahyp:hlinkClr xmlns:ahyp="http://schemas.microsoft.com/office/drawing/2018/hyperlinkcolor" val="tx"/>
                    </a:ext>
                  </a:extLst>
                </a:hlinkClick>
              </a:rPr>
              <a:t>Hans</a:t>
            </a:r>
            <a:r>
              <a:rPr lang="en" dirty="0">
                <a:solidFill>
                  <a:srgbClr val="191B26"/>
                </a:solidFill>
              </a:rPr>
              <a:t> from </a:t>
            </a:r>
            <a:r>
              <a:rPr lang="en" u="sng" dirty="0">
                <a:solidFill>
                  <a:srgbClr val="191B26"/>
                </a:solidFill>
                <a:hlinkClick r:id="rId6">
                  <a:extLst>
                    <a:ext uri="{A12FA001-AC4F-418D-AE19-62706E023703}">
                      <ahyp:hlinkClr xmlns:ahyp="http://schemas.microsoft.com/office/drawing/2018/hyperlinkcolor" val="tx"/>
                    </a:ext>
                  </a:extLst>
                </a:hlinkClick>
              </a:rPr>
              <a:t>Pixabay</a:t>
            </a:r>
            <a:r>
              <a:rPr lang="en" dirty="0">
                <a:solidFill>
                  <a:srgbClr val="191B26"/>
                </a:solidFill>
                <a:highlight>
                  <a:srgbClr val="FFFFFF"/>
                </a:highlight>
              </a:rPr>
              <a:t>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04958fa6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204958fa6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lvl="0" indent="0" algn="l" rtl="0">
              <a:spcBef>
                <a:spcPts val="0"/>
              </a:spcBef>
              <a:spcAft>
                <a:spcPts val="0"/>
              </a:spcAft>
              <a:buClr>
                <a:schemeClr val="dk1"/>
              </a:buClr>
              <a:buSzPts val="1100"/>
              <a:buFont typeface="Arial"/>
              <a:buNone/>
            </a:pPr>
            <a:r>
              <a:rPr lang="en" dirty="0">
                <a:solidFill>
                  <a:srgbClr val="191B26"/>
                </a:solidFill>
              </a:rPr>
              <a:t>This video from the Financial Times outlines some of the issues with biofuels.  </a:t>
            </a:r>
          </a:p>
          <a:p>
            <a:pPr marL="0" lvl="0" indent="0" algn="l" rtl="0">
              <a:spcBef>
                <a:spcPts val="0"/>
              </a:spcBef>
              <a:spcAft>
                <a:spcPts val="0"/>
              </a:spcAft>
              <a:buClr>
                <a:schemeClr val="dk1"/>
              </a:buClr>
              <a:buSzPts val="1100"/>
              <a:buFont typeface="Arial"/>
              <a:buNone/>
            </a:pPr>
            <a:r>
              <a:rPr lang="en" dirty="0">
                <a:solidFill>
                  <a:srgbClr val="191B26"/>
                </a:solidFill>
              </a:rPr>
              <a:t>(For a different perspective, see </a:t>
            </a:r>
            <a:r>
              <a:rPr lang="en" u="sng" dirty="0">
                <a:solidFill>
                  <a:schemeClr val="hlink"/>
                </a:solidFill>
                <a:hlinkClick r:id="rId3"/>
              </a:rPr>
              <a:t>https://www.youtube.com/watch?v=lTjln_lBYh0</a:t>
            </a:r>
            <a:r>
              <a:rPr lang="en" dirty="0">
                <a:solidFill>
                  <a:srgbClr val="191B26"/>
                </a:solidFill>
              </a:rPr>
              <a:t> )</a:t>
            </a:r>
            <a:endParaRPr dirty="0">
              <a:solidFill>
                <a:srgbClr val="191B26"/>
              </a:solidFill>
            </a:endParaRPr>
          </a:p>
          <a:p>
            <a:pPr marL="0" lvl="0" indent="0" algn="l" rtl="0">
              <a:spcBef>
                <a:spcPts val="0"/>
              </a:spcBef>
              <a:spcAft>
                <a:spcPts val="0"/>
              </a:spcAft>
              <a:buClr>
                <a:schemeClr val="dk1"/>
              </a:buClr>
              <a:buSzPts val="1100"/>
              <a:buFont typeface="Arial"/>
              <a:buNone/>
            </a:pPr>
            <a:endParaRPr lang="en" dirty="0">
              <a:solidFill>
                <a:srgbClr val="191B26"/>
              </a:solidFill>
            </a:endParaRPr>
          </a:p>
          <a:p>
            <a:pPr marL="0" lvl="0" indent="0" algn="l" rtl="0">
              <a:spcBef>
                <a:spcPts val="0"/>
              </a:spcBef>
              <a:spcAft>
                <a:spcPts val="0"/>
              </a:spcAft>
              <a:buClr>
                <a:schemeClr val="dk1"/>
              </a:buClr>
              <a:buSzPts val="1100"/>
              <a:buFont typeface="Arial"/>
              <a:buNone/>
            </a:pPr>
            <a:r>
              <a:rPr lang="en" dirty="0">
                <a:solidFill>
                  <a:srgbClr val="191B26"/>
                </a:solidFill>
              </a:rPr>
              <a:t>Before watching the video, share the following questions:</a:t>
            </a:r>
          </a:p>
          <a:p>
            <a:pPr marL="457200" lvl="0" indent="-317500" algn="l" rtl="0">
              <a:spcBef>
                <a:spcPts val="0"/>
              </a:spcBef>
              <a:spcAft>
                <a:spcPts val="0"/>
              </a:spcAft>
              <a:buClr>
                <a:srgbClr val="191B26"/>
              </a:buClr>
              <a:buSzPts val="1400"/>
              <a:buChar char="●"/>
            </a:pPr>
            <a:r>
              <a:rPr lang="en" dirty="0">
                <a:solidFill>
                  <a:srgbClr val="191B26"/>
                </a:solidFill>
              </a:rPr>
              <a:t>Who created the video?</a:t>
            </a:r>
            <a:endParaRPr dirty="0">
              <a:solidFill>
                <a:srgbClr val="191B26"/>
              </a:solidFill>
            </a:endParaRPr>
          </a:p>
          <a:p>
            <a:pPr marL="457200" lvl="0" indent="-317500" algn="l" rtl="0">
              <a:spcBef>
                <a:spcPts val="0"/>
              </a:spcBef>
              <a:spcAft>
                <a:spcPts val="0"/>
              </a:spcAft>
              <a:buClr>
                <a:srgbClr val="191B26"/>
              </a:buClr>
              <a:buSzPts val="1400"/>
              <a:buChar char="●"/>
            </a:pPr>
            <a:r>
              <a:rPr lang="en" dirty="0">
                <a:solidFill>
                  <a:srgbClr val="191B26"/>
                </a:solidFill>
              </a:rPr>
              <a:t>What message do they want you to leave with? Which perspectives are presented and prioritised in the video(s)?</a:t>
            </a:r>
            <a:endParaRPr dirty="0">
              <a:solidFill>
                <a:srgbClr val="191B26"/>
              </a:solidFill>
            </a:endParaRPr>
          </a:p>
          <a:p>
            <a:pPr marL="457200" lvl="0" indent="-317500" algn="l" rtl="0">
              <a:spcBef>
                <a:spcPts val="0"/>
              </a:spcBef>
              <a:spcAft>
                <a:spcPts val="0"/>
              </a:spcAft>
              <a:buClr>
                <a:srgbClr val="191B26"/>
              </a:buClr>
              <a:buSzPts val="1400"/>
              <a:buChar char="●"/>
            </a:pPr>
            <a:r>
              <a:rPr lang="en" dirty="0">
                <a:solidFill>
                  <a:srgbClr val="191B26"/>
                </a:solidFill>
              </a:rPr>
              <a:t>What information would you need to have to take a stance on biofuels?</a:t>
            </a:r>
          </a:p>
          <a:p>
            <a:pPr marL="457200" lvl="0" indent="-317500" algn="l" rtl="0">
              <a:spcBef>
                <a:spcPts val="0"/>
              </a:spcBef>
              <a:spcAft>
                <a:spcPts val="0"/>
              </a:spcAft>
              <a:buClr>
                <a:srgbClr val="191B26"/>
              </a:buClr>
              <a:buSzPts val="1400"/>
              <a:buChar char="●"/>
            </a:pPr>
            <a:endParaRPr dirty="0">
              <a:solidFill>
                <a:srgbClr val="191B26"/>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191B26"/>
                </a:solidFill>
              </a:rPr>
              <a:t>After watching, lead a discussion to explore answers to these questions</a:t>
            </a: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e6984500c8_0_6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1e6984500c8_0_6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solidFill>
                  <a:srgbClr val="191B26"/>
                </a:solidFill>
              </a:rPr>
              <a:t>One issue that scientists have tried to address relates to the use of food crops as fuels.</a:t>
            </a:r>
          </a:p>
          <a:p>
            <a:pPr marL="0" lvl="0" indent="0" algn="l" rtl="0">
              <a:spcBef>
                <a:spcPts val="0"/>
              </a:spcBef>
              <a:spcAft>
                <a:spcPts val="0"/>
              </a:spcAft>
              <a:buNone/>
            </a:pPr>
            <a:endParaRPr dirty="0"/>
          </a:p>
          <a:p>
            <a:pPr marL="0" lvl="0" indent="0" algn="l" rtl="0">
              <a:spcBef>
                <a:spcPts val="0"/>
              </a:spcBef>
              <a:spcAft>
                <a:spcPts val="0"/>
              </a:spcAft>
              <a:buNone/>
            </a:pPr>
            <a:r>
              <a:rPr lang="en" dirty="0"/>
              <a:t>In the past 15 years, arguments for biofuels have been challenged by calling attention to their potential effects on land dedicated to food production, and consequently on </a:t>
            </a:r>
            <a:r>
              <a:rPr lang="en" b="1" dirty="0"/>
              <a:t>food supplies</a:t>
            </a:r>
            <a:r>
              <a:rPr lang="en" dirty="0"/>
              <a:t>, </a:t>
            </a:r>
            <a:r>
              <a:rPr lang="en" b="1" dirty="0"/>
              <a:t>price of food</a:t>
            </a:r>
            <a:r>
              <a:rPr lang="en" dirty="0"/>
              <a:t>, and </a:t>
            </a:r>
            <a:r>
              <a:rPr lang="en" b="1" dirty="0"/>
              <a:t>scarcity of food. </a:t>
            </a:r>
            <a:r>
              <a:rPr lang="en" dirty="0"/>
              <a:t>Second generation biofuels are a response to these challenges.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In second generation biofuel production, the non-edible parts of the plant are used.  Enzymes are needed to convert cellulose in these woody parts of plants into sugars which can then be used to produce bioethanol.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However, second generation biofuels also raise questions around:</a:t>
            </a:r>
            <a:endParaRPr dirty="0"/>
          </a:p>
          <a:p>
            <a:pPr marL="457200" lvl="0" indent="-317500" algn="l" rtl="0">
              <a:spcBef>
                <a:spcPts val="0"/>
              </a:spcBef>
              <a:spcAft>
                <a:spcPts val="0"/>
              </a:spcAft>
              <a:buSzPts val="1400"/>
              <a:buChar char="-"/>
            </a:pPr>
            <a:r>
              <a:rPr lang="en" dirty="0"/>
              <a:t>Producing or perpetuating monocultures (producing first and second generation biofuels from the same crop)</a:t>
            </a:r>
            <a:endParaRPr dirty="0"/>
          </a:p>
          <a:p>
            <a:pPr marL="457200" lvl="0" indent="-317500" algn="l" rtl="0">
              <a:spcBef>
                <a:spcPts val="0"/>
              </a:spcBef>
              <a:spcAft>
                <a:spcPts val="0"/>
              </a:spcAft>
              <a:buSzPts val="1400"/>
              <a:buChar char="-"/>
            </a:pPr>
            <a:r>
              <a:rPr lang="en" dirty="0"/>
              <a:t>Water use</a:t>
            </a:r>
            <a:endParaRPr dirty="0"/>
          </a:p>
          <a:p>
            <a:pPr marL="457200" lvl="0" indent="-317500" algn="l" rtl="0">
              <a:spcBef>
                <a:spcPts val="0"/>
              </a:spcBef>
              <a:spcAft>
                <a:spcPts val="0"/>
              </a:spcAft>
              <a:buSzPts val="1400"/>
              <a:buChar char="-"/>
            </a:pPr>
            <a:r>
              <a:rPr lang="en" dirty="0"/>
              <a:t>Specific enzymes need to be developed </a:t>
            </a:r>
            <a:endParaRPr dirty="0"/>
          </a:p>
          <a:p>
            <a:pPr marL="457200" lvl="0" indent="-317500" algn="l" rtl="0">
              <a:spcBef>
                <a:spcPts val="0"/>
              </a:spcBef>
              <a:spcAft>
                <a:spcPts val="0"/>
              </a:spcAft>
              <a:buSzPts val="1400"/>
              <a:buChar char="-"/>
            </a:pPr>
            <a:r>
              <a:rPr lang="en" dirty="0"/>
              <a:t>Loss of soil fertility</a:t>
            </a:r>
            <a:endParaRPr dirty="0"/>
          </a:p>
          <a:p>
            <a:pPr marL="457200" lvl="0" indent="-317500" algn="l" rtl="0">
              <a:spcBef>
                <a:spcPts val="0"/>
              </a:spcBef>
              <a:spcAft>
                <a:spcPts val="0"/>
              </a:spcAft>
              <a:buSzPts val="1400"/>
              <a:buChar char="-"/>
            </a:pPr>
            <a:r>
              <a:rPr lang="en" dirty="0"/>
              <a:t>Labour conditions</a:t>
            </a:r>
            <a:endParaRPr dirty="0"/>
          </a:p>
          <a:p>
            <a:pPr marL="457200" lvl="0" indent="-317500" algn="l" rtl="0">
              <a:spcBef>
                <a:spcPts val="0"/>
              </a:spcBef>
              <a:spcAft>
                <a:spcPts val="0"/>
              </a:spcAft>
              <a:buSzPts val="1400"/>
              <a:buChar char="-"/>
            </a:pPr>
            <a:r>
              <a:rPr lang="en" dirty="0"/>
              <a:t>New forms of social inequality and exclusion</a:t>
            </a: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e6984500c8_0_6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e6984500c8_0_6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t>Activity 1 </a:t>
            </a:r>
            <a:r>
              <a:rPr lang="en-GB" b="1" dirty="0" err="1"/>
              <a:t>ctd</a:t>
            </a:r>
            <a:r>
              <a:rPr lang="en-GB" b="1" dirty="0"/>
              <a:t>: Introduction to biofuels</a:t>
            </a:r>
          </a:p>
          <a:p>
            <a:pPr marL="0" lvl="0" indent="0" algn="l" rtl="0">
              <a:spcBef>
                <a:spcPts val="0"/>
              </a:spcBef>
              <a:spcAft>
                <a:spcPts val="0"/>
              </a:spcAft>
              <a:buNone/>
            </a:pPr>
            <a:endParaRPr lang="en-GB" dirty="0"/>
          </a:p>
          <a:p>
            <a:pPr marL="0" lvl="0" indent="0" algn="l" rtl="0">
              <a:spcBef>
                <a:spcPts val="0"/>
              </a:spcBef>
              <a:spcAft>
                <a:spcPts val="0"/>
              </a:spcAft>
              <a:buNone/>
            </a:pPr>
            <a:r>
              <a:rPr lang="en" dirty="0"/>
              <a:t>Second generation biofuels are sometimes produced alongside first generation biofuels.  In this site, in Brazil, the sugar cane is used as a first generation biofuel, with the waste material (bagasse) used as a second generation biofuel.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In recent years, there has been a move away from food crops to find other ways of producing biofuels.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Find out more about these fuels here: </a:t>
            </a:r>
            <a:r>
              <a:rPr lang="en" u="sng" dirty="0">
                <a:solidFill>
                  <a:schemeClr val="hlink"/>
                </a:solidFill>
                <a:hlinkClick r:id="rId3"/>
              </a:rPr>
              <a:t>https://theconversation.com/new-zealand-has-announced-a-biofuel-mandate-to-cut-transport-emissions-but-that-could-be-the-worst-option-for-the-climate-189960</a:t>
            </a:r>
            <a:r>
              <a:rPr lang="en"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Image credits: Joshua Kirshner</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2"/>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012325" y="2220413"/>
            <a:ext cx="5445900" cy="1804200"/>
          </a:xfrm>
          <a:prstGeom prst="rect">
            <a:avLst/>
          </a:prstGeom>
        </p:spPr>
        <p:txBody>
          <a:bodyPr spcFirstLastPara="1" wrap="square" lIns="91425" tIns="91425" rIns="91425" bIns="91425" anchor="b" anchorCtr="0">
            <a:noAutofit/>
          </a:bodyPr>
          <a:lstStyle>
            <a:lvl1pPr lvl="0" algn="r">
              <a:spcBef>
                <a:spcPts val="0"/>
              </a:spcBef>
              <a:spcAft>
                <a:spcPts val="0"/>
              </a:spcAft>
              <a:buSzPts val="4800"/>
              <a:buNone/>
              <a:defRPr sz="4800"/>
            </a:lvl1pPr>
            <a:lvl2pPr lvl="1" algn="r">
              <a:spcBef>
                <a:spcPts val="0"/>
              </a:spcBef>
              <a:spcAft>
                <a:spcPts val="0"/>
              </a:spcAft>
              <a:buSzPts val="6000"/>
              <a:buNone/>
              <a:defRPr sz="6000"/>
            </a:lvl2pPr>
            <a:lvl3pPr lvl="2" algn="r">
              <a:spcBef>
                <a:spcPts val="0"/>
              </a:spcBef>
              <a:spcAft>
                <a:spcPts val="0"/>
              </a:spcAft>
              <a:buSzPts val="6000"/>
              <a:buNone/>
              <a:defRPr sz="6000"/>
            </a:lvl3pPr>
            <a:lvl4pPr lvl="3" algn="r">
              <a:spcBef>
                <a:spcPts val="0"/>
              </a:spcBef>
              <a:spcAft>
                <a:spcPts val="0"/>
              </a:spcAft>
              <a:buSzPts val="6000"/>
              <a:buNone/>
              <a:defRPr sz="6000"/>
            </a:lvl4pPr>
            <a:lvl5pPr lvl="4" algn="r">
              <a:spcBef>
                <a:spcPts val="0"/>
              </a:spcBef>
              <a:spcAft>
                <a:spcPts val="0"/>
              </a:spcAft>
              <a:buSzPts val="6000"/>
              <a:buNone/>
              <a:defRPr sz="6000"/>
            </a:lvl5pPr>
            <a:lvl6pPr lvl="5" algn="r">
              <a:spcBef>
                <a:spcPts val="0"/>
              </a:spcBef>
              <a:spcAft>
                <a:spcPts val="0"/>
              </a:spcAft>
              <a:buSzPts val="6000"/>
              <a:buNone/>
              <a:defRPr sz="6000"/>
            </a:lvl6pPr>
            <a:lvl7pPr lvl="6" algn="r">
              <a:spcBef>
                <a:spcPts val="0"/>
              </a:spcBef>
              <a:spcAft>
                <a:spcPts val="0"/>
              </a:spcAft>
              <a:buSzPts val="6000"/>
              <a:buNone/>
              <a:defRPr sz="6000"/>
            </a:lvl7pPr>
            <a:lvl8pPr lvl="7" algn="r">
              <a:spcBef>
                <a:spcPts val="0"/>
              </a:spcBef>
              <a:spcAft>
                <a:spcPts val="0"/>
              </a:spcAft>
              <a:buSzPts val="6000"/>
              <a:buNone/>
              <a:defRPr sz="6000"/>
            </a:lvl8pPr>
            <a:lvl9pPr lvl="8" algn="r">
              <a:spcBef>
                <a:spcPts val="0"/>
              </a:spcBef>
              <a:spcAft>
                <a:spcPts val="0"/>
              </a:spcAft>
              <a:buSzPts val="6000"/>
              <a:buNone/>
              <a:defRPr sz="6000"/>
            </a:lvl9pPr>
          </a:lstStyle>
          <a:p>
            <a:endParaRPr/>
          </a:p>
        </p:txBody>
      </p:sp>
      <p:sp>
        <p:nvSpPr>
          <p:cNvPr id="11" name="Google Shape;11;p2"/>
          <p:cNvSpPr/>
          <p:nvPr/>
        </p:nvSpPr>
        <p:spPr>
          <a:xfrm>
            <a:off x="6208125" y="4214588"/>
            <a:ext cx="22500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chemeClr val="accent1"/>
        </a:solidFill>
        <a:effectLst/>
      </p:bgPr>
    </p:bg>
    <p:spTree>
      <p:nvGrpSpPr>
        <p:cNvPr id="1" name="Shape 12"/>
        <p:cNvGrpSpPr/>
        <p:nvPr/>
      </p:nvGrpSpPr>
      <p:grpSpPr>
        <a:xfrm>
          <a:off x="0" y="0"/>
          <a:ext cx="0" cy="0"/>
          <a:chOff x="0" y="0"/>
          <a:chExt cx="0" cy="0"/>
        </a:xfrm>
      </p:grpSpPr>
      <p:sp>
        <p:nvSpPr>
          <p:cNvPr id="13" name="Google Shape;13;p3"/>
          <p:cNvSpPr/>
          <p:nvPr/>
        </p:nvSpPr>
        <p:spPr>
          <a:xfrm>
            <a:off x="5680600" y="0"/>
            <a:ext cx="34632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ctrTitle"/>
          </p:nvPr>
        </p:nvSpPr>
        <p:spPr>
          <a:xfrm>
            <a:off x="685800" y="2897794"/>
            <a:ext cx="4505400" cy="14328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4000"/>
              <a:buNone/>
              <a:defRPr sz="4000">
                <a:solidFill>
                  <a:srgbClr val="FFFFFF"/>
                </a:solidFill>
              </a:defRPr>
            </a:lvl1pPr>
            <a:lvl2pPr lvl="1" algn="ctr" rtl="0">
              <a:spcBef>
                <a:spcPts val="0"/>
              </a:spcBef>
              <a:spcAft>
                <a:spcPts val="0"/>
              </a:spcAft>
              <a:buClr>
                <a:srgbClr val="FFFFFF"/>
              </a:buClr>
              <a:buSzPts val="4800"/>
              <a:buNone/>
              <a:defRPr sz="4800">
                <a:solidFill>
                  <a:srgbClr val="FFFFFF"/>
                </a:solidFill>
              </a:defRPr>
            </a:lvl2pPr>
            <a:lvl3pPr lvl="2" algn="ctr" rtl="0">
              <a:spcBef>
                <a:spcPts val="0"/>
              </a:spcBef>
              <a:spcAft>
                <a:spcPts val="0"/>
              </a:spcAft>
              <a:buClr>
                <a:srgbClr val="FFFFFF"/>
              </a:buClr>
              <a:buSzPts val="4800"/>
              <a:buNone/>
              <a:defRPr sz="4800">
                <a:solidFill>
                  <a:srgbClr val="FFFFFF"/>
                </a:solidFill>
              </a:defRPr>
            </a:lvl3pPr>
            <a:lvl4pPr lvl="3" algn="ctr" rtl="0">
              <a:spcBef>
                <a:spcPts val="0"/>
              </a:spcBef>
              <a:spcAft>
                <a:spcPts val="0"/>
              </a:spcAft>
              <a:buClr>
                <a:srgbClr val="FFFFFF"/>
              </a:buClr>
              <a:buSzPts val="4800"/>
              <a:buNone/>
              <a:defRPr sz="4800">
                <a:solidFill>
                  <a:srgbClr val="FFFFFF"/>
                </a:solidFill>
              </a:defRPr>
            </a:lvl4pPr>
            <a:lvl5pPr lvl="4" algn="ctr" rtl="0">
              <a:spcBef>
                <a:spcPts val="0"/>
              </a:spcBef>
              <a:spcAft>
                <a:spcPts val="0"/>
              </a:spcAft>
              <a:buClr>
                <a:srgbClr val="FFFFFF"/>
              </a:buClr>
              <a:buSzPts val="4800"/>
              <a:buNone/>
              <a:defRPr sz="4800">
                <a:solidFill>
                  <a:srgbClr val="FFFFFF"/>
                </a:solidFill>
              </a:defRPr>
            </a:lvl5pPr>
            <a:lvl6pPr lvl="5" algn="ctr" rtl="0">
              <a:spcBef>
                <a:spcPts val="0"/>
              </a:spcBef>
              <a:spcAft>
                <a:spcPts val="0"/>
              </a:spcAft>
              <a:buClr>
                <a:srgbClr val="FFFFFF"/>
              </a:buClr>
              <a:buSzPts val="4800"/>
              <a:buNone/>
              <a:defRPr sz="4800">
                <a:solidFill>
                  <a:srgbClr val="FFFFFF"/>
                </a:solidFill>
              </a:defRPr>
            </a:lvl6pPr>
            <a:lvl7pPr lvl="6" algn="ctr" rtl="0">
              <a:spcBef>
                <a:spcPts val="0"/>
              </a:spcBef>
              <a:spcAft>
                <a:spcPts val="0"/>
              </a:spcAft>
              <a:buClr>
                <a:srgbClr val="FFFFFF"/>
              </a:buClr>
              <a:buSzPts val="4800"/>
              <a:buNone/>
              <a:defRPr sz="4800">
                <a:solidFill>
                  <a:srgbClr val="FFFFFF"/>
                </a:solidFill>
              </a:defRPr>
            </a:lvl7pPr>
            <a:lvl8pPr lvl="7" algn="ctr" rtl="0">
              <a:spcBef>
                <a:spcPts val="0"/>
              </a:spcBef>
              <a:spcAft>
                <a:spcPts val="0"/>
              </a:spcAft>
              <a:buClr>
                <a:srgbClr val="FFFFFF"/>
              </a:buClr>
              <a:buSzPts val="4800"/>
              <a:buNone/>
              <a:defRPr sz="4800">
                <a:solidFill>
                  <a:srgbClr val="FFFFFF"/>
                </a:solidFill>
              </a:defRPr>
            </a:lvl8pPr>
            <a:lvl9pPr lvl="8" algn="ctr" rtl="0">
              <a:spcBef>
                <a:spcPts val="0"/>
              </a:spcBef>
              <a:spcAft>
                <a:spcPts val="0"/>
              </a:spcAft>
              <a:buClr>
                <a:srgbClr val="FFFFFF"/>
              </a:buClr>
              <a:buSzPts val="4800"/>
              <a:buNone/>
              <a:defRPr sz="4800">
                <a:solidFill>
                  <a:srgbClr val="FFFFFF"/>
                </a:solidFill>
              </a:defRPr>
            </a:lvl9pPr>
          </a:lstStyle>
          <a:p>
            <a:endParaRPr/>
          </a:p>
        </p:txBody>
      </p:sp>
      <p:sp>
        <p:nvSpPr>
          <p:cNvPr id="15" name="Google Shape;15;p3"/>
          <p:cNvSpPr txBox="1">
            <a:spLocks noGrp="1"/>
          </p:cNvSpPr>
          <p:nvPr>
            <p:ph type="subTitle" idx="1"/>
          </p:nvPr>
        </p:nvSpPr>
        <p:spPr>
          <a:xfrm>
            <a:off x="6101100" y="2863389"/>
            <a:ext cx="2446500" cy="1432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2200"/>
              <a:buNone/>
              <a:defRPr sz="2200">
                <a:solidFill>
                  <a:schemeClr val="accent4"/>
                </a:solidFill>
              </a:defRPr>
            </a:lvl1pPr>
            <a:lvl2pPr lvl="1" rtl="0">
              <a:spcBef>
                <a:spcPts val="0"/>
              </a:spcBef>
              <a:spcAft>
                <a:spcPts val="0"/>
              </a:spcAft>
              <a:buClr>
                <a:schemeClr val="accent4"/>
              </a:buClr>
              <a:buSzPts val="2200"/>
              <a:buNone/>
              <a:defRPr sz="2200">
                <a:solidFill>
                  <a:schemeClr val="accent4"/>
                </a:solidFill>
              </a:defRPr>
            </a:lvl2pPr>
            <a:lvl3pPr lvl="2" rtl="0">
              <a:spcBef>
                <a:spcPts val="0"/>
              </a:spcBef>
              <a:spcAft>
                <a:spcPts val="0"/>
              </a:spcAft>
              <a:buClr>
                <a:schemeClr val="accent4"/>
              </a:buClr>
              <a:buSzPts val="2200"/>
              <a:buNone/>
              <a:defRPr sz="2200">
                <a:solidFill>
                  <a:schemeClr val="accent4"/>
                </a:solidFill>
              </a:defRPr>
            </a:lvl3pPr>
            <a:lvl4pPr lvl="3" rtl="0">
              <a:spcBef>
                <a:spcPts val="0"/>
              </a:spcBef>
              <a:spcAft>
                <a:spcPts val="0"/>
              </a:spcAft>
              <a:buClr>
                <a:schemeClr val="accent4"/>
              </a:buClr>
              <a:buSzPts val="2200"/>
              <a:buNone/>
              <a:defRPr sz="2200">
                <a:solidFill>
                  <a:schemeClr val="accent4"/>
                </a:solidFill>
              </a:defRPr>
            </a:lvl4pPr>
            <a:lvl5pPr lvl="4" rtl="0">
              <a:spcBef>
                <a:spcPts val="0"/>
              </a:spcBef>
              <a:spcAft>
                <a:spcPts val="0"/>
              </a:spcAft>
              <a:buClr>
                <a:schemeClr val="accent4"/>
              </a:buClr>
              <a:buSzPts val="2200"/>
              <a:buNone/>
              <a:defRPr sz="2200">
                <a:solidFill>
                  <a:schemeClr val="accent4"/>
                </a:solidFill>
              </a:defRPr>
            </a:lvl5pPr>
            <a:lvl6pPr lvl="5" rtl="0">
              <a:spcBef>
                <a:spcPts val="0"/>
              </a:spcBef>
              <a:spcAft>
                <a:spcPts val="0"/>
              </a:spcAft>
              <a:buClr>
                <a:schemeClr val="accent4"/>
              </a:buClr>
              <a:buSzPts val="2200"/>
              <a:buNone/>
              <a:defRPr sz="2200">
                <a:solidFill>
                  <a:schemeClr val="accent4"/>
                </a:solidFill>
              </a:defRPr>
            </a:lvl6pPr>
            <a:lvl7pPr lvl="6" rtl="0">
              <a:spcBef>
                <a:spcPts val="0"/>
              </a:spcBef>
              <a:spcAft>
                <a:spcPts val="0"/>
              </a:spcAft>
              <a:buClr>
                <a:schemeClr val="accent4"/>
              </a:buClr>
              <a:buSzPts val="2200"/>
              <a:buNone/>
              <a:defRPr sz="2200">
                <a:solidFill>
                  <a:schemeClr val="accent4"/>
                </a:solidFill>
              </a:defRPr>
            </a:lvl7pPr>
            <a:lvl8pPr lvl="7" rtl="0">
              <a:spcBef>
                <a:spcPts val="0"/>
              </a:spcBef>
              <a:spcAft>
                <a:spcPts val="0"/>
              </a:spcAft>
              <a:buClr>
                <a:schemeClr val="accent4"/>
              </a:buClr>
              <a:buSzPts val="2200"/>
              <a:buNone/>
              <a:defRPr sz="2200">
                <a:solidFill>
                  <a:schemeClr val="accent4"/>
                </a:solidFill>
              </a:defRPr>
            </a:lvl8pPr>
            <a:lvl9pPr lvl="8" rtl="0">
              <a:spcBef>
                <a:spcPts val="0"/>
              </a:spcBef>
              <a:spcAft>
                <a:spcPts val="0"/>
              </a:spcAft>
              <a:buClr>
                <a:schemeClr val="accent4"/>
              </a:buClr>
              <a:buSzPts val="2200"/>
              <a:buNone/>
              <a:defRPr sz="2200">
                <a:solidFill>
                  <a:schemeClr val="accent4"/>
                </a:solidFill>
              </a:defRPr>
            </a:lvl9pPr>
          </a:lstStyle>
          <a:p>
            <a:endParaRPr/>
          </a:p>
        </p:txBody>
      </p:sp>
      <p:sp>
        <p:nvSpPr>
          <p:cNvPr id="16" name="Google Shape;16;p3"/>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7"/>
        <p:cNvGrpSpPr/>
        <p:nvPr/>
      </p:nvGrpSpPr>
      <p:grpSpPr>
        <a:xfrm>
          <a:off x="0" y="0"/>
          <a:ext cx="0" cy="0"/>
          <a:chOff x="0" y="0"/>
          <a:chExt cx="0" cy="0"/>
        </a:xfrm>
      </p:grpSpPr>
      <p:sp>
        <p:nvSpPr>
          <p:cNvPr id="18" name="Google Shape;18;p4"/>
          <p:cNvSpPr/>
          <p:nvPr/>
        </p:nvSpPr>
        <p:spPr>
          <a:xfrm>
            <a:off x="0" y="0"/>
            <a:ext cx="27678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4"/>
          <p:cNvSpPr txBox="1">
            <a:spLocks noGrp="1"/>
          </p:cNvSpPr>
          <p:nvPr>
            <p:ph type="body" idx="1"/>
          </p:nvPr>
        </p:nvSpPr>
        <p:spPr>
          <a:xfrm>
            <a:off x="3165234" y="1146050"/>
            <a:ext cx="4809000" cy="32514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SzPts val="3000"/>
              <a:buChar char="▣"/>
              <a:defRPr sz="3000"/>
            </a:lvl1pPr>
            <a:lvl2pPr marL="914400" lvl="1" indent="-419100" rtl="0">
              <a:spcBef>
                <a:spcPts val="0"/>
              </a:spcBef>
              <a:spcAft>
                <a:spcPts val="0"/>
              </a:spcAft>
              <a:buSzPts val="3000"/>
              <a:buChar char="□"/>
              <a:defRPr sz="3000"/>
            </a:lvl2pPr>
            <a:lvl3pPr marL="1371600" lvl="2" indent="-419100" rtl="0">
              <a:spcBef>
                <a:spcPts val="0"/>
              </a:spcBef>
              <a:spcAft>
                <a:spcPts val="0"/>
              </a:spcAft>
              <a:buSzPts val="3000"/>
              <a:buChar char="■"/>
              <a:defRPr sz="3000"/>
            </a:lvl3pPr>
            <a:lvl4pPr marL="1828800" lvl="3" indent="-419100" rtl="0">
              <a:spcBef>
                <a:spcPts val="0"/>
              </a:spcBef>
              <a:spcAft>
                <a:spcPts val="0"/>
              </a:spcAft>
              <a:buSzPts val="3000"/>
              <a:buChar char="●"/>
              <a:defRPr sz="3000"/>
            </a:lvl4pPr>
            <a:lvl5pPr marL="2286000" lvl="4" indent="-419100" rtl="0">
              <a:spcBef>
                <a:spcPts val="0"/>
              </a:spcBef>
              <a:spcAft>
                <a:spcPts val="0"/>
              </a:spcAft>
              <a:buSzPts val="3000"/>
              <a:buChar char="○"/>
              <a:defRPr sz="3000"/>
            </a:lvl5pPr>
            <a:lvl6pPr marL="2743200" lvl="5" indent="-419100" rtl="0">
              <a:spcBef>
                <a:spcPts val="0"/>
              </a:spcBef>
              <a:spcAft>
                <a:spcPts val="0"/>
              </a:spcAft>
              <a:buSzPts val="3000"/>
              <a:buChar char="■"/>
              <a:defRPr sz="3000"/>
            </a:lvl6pPr>
            <a:lvl7pPr marL="3200400" lvl="6" indent="-419100" rtl="0">
              <a:spcBef>
                <a:spcPts val="0"/>
              </a:spcBef>
              <a:spcAft>
                <a:spcPts val="0"/>
              </a:spcAft>
              <a:buSzPts val="3000"/>
              <a:buChar char="●"/>
              <a:defRPr sz="3000"/>
            </a:lvl7pPr>
            <a:lvl8pPr marL="3657600" lvl="7" indent="-419100" rtl="0">
              <a:spcBef>
                <a:spcPts val="0"/>
              </a:spcBef>
              <a:spcAft>
                <a:spcPts val="0"/>
              </a:spcAft>
              <a:buSzPts val="3000"/>
              <a:buChar char="○"/>
              <a:defRPr sz="3000"/>
            </a:lvl8pPr>
            <a:lvl9pPr marL="4114800" lvl="8" indent="-419100">
              <a:spcBef>
                <a:spcPts val="0"/>
              </a:spcBef>
              <a:spcAft>
                <a:spcPts val="0"/>
              </a:spcAft>
              <a:buSzPts val="3000"/>
              <a:buChar char="■"/>
              <a:defRPr sz="3000"/>
            </a:lvl9pPr>
          </a:lstStyle>
          <a:p>
            <a:endParaRPr/>
          </a:p>
        </p:txBody>
      </p:sp>
      <p:grpSp>
        <p:nvGrpSpPr>
          <p:cNvPr id="20" name="Google Shape;20;p4"/>
          <p:cNvGrpSpPr/>
          <p:nvPr/>
        </p:nvGrpSpPr>
        <p:grpSpPr>
          <a:xfrm>
            <a:off x="801025" y="1121365"/>
            <a:ext cx="1957200" cy="922385"/>
            <a:chOff x="801025" y="1190353"/>
            <a:chExt cx="1957200" cy="1229847"/>
          </a:xfrm>
        </p:grpSpPr>
        <p:sp>
          <p:nvSpPr>
            <p:cNvPr id="21" name="Google Shape;21;p4"/>
            <p:cNvSpPr txBox="1"/>
            <p:nvPr/>
          </p:nvSpPr>
          <p:spPr>
            <a:xfrm>
              <a:off x="801025" y="1190353"/>
              <a:ext cx="1957200" cy="87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400" b="1">
                  <a:solidFill>
                    <a:schemeClr val="dk1"/>
                  </a:solidFill>
                </a:rPr>
                <a:t>‘’</a:t>
              </a:r>
              <a:endParaRPr sz="9400" b="1">
                <a:solidFill>
                  <a:schemeClr val="dk1"/>
                </a:solidFill>
              </a:endParaRPr>
            </a:p>
          </p:txBody>
        </p:sp>
        <p:sp>
          <p:nvSpPr>
            <p:cNvPr id="22" name="Google Shape;22;p4"/>
            <p:cNvSpPr/>
            <p:nvPr/>
          </p:nvSpPr>
          <p:spPr>
            <a:xfrm>
              <a:off x="1397400" y="1396000"/>
              <a:ext cx="772200" cy="1024200"/>
            </a:xfrm>
            <a:prstGeom prst="rect">
              <a:avLst/>
            </a:prstGeom>
            <a:noFill/>
            <a:ln w="76200" cap="flat" cmpd="sng">
              <a:solidFill>
                <a:schemeClr val="dk1"/>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23" name="Google Shape;23;p4"/>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691200" y="152400"/>
            <a:ext cx="7761600" cy="9690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6" name="Google Shape;26;p5"/>
          <p:cNvSpPr txBox="1">
            <a:spLocks noGrp="1"/>
          </p:cNvSpPr>
          <p:nvPr>
            <p:ph type="body" idx="1"/>
          </p:nvPr>
        </p:nvSpPr>
        <p:spPr>
          <a:xfrm>
            <a:off x="691200" y="1511100"/>
            <a:ext cx="7761600" cy="28689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a:endParaRPr/>
          </a:p>
        </p:txBody>
      </p:sp>
      <p:sp>
        <p:nvSpPr>
          <p:cNvPr id="27" name="Google Shape;27;p5"/>
          <p:cNvSpPr/>
          <p:nvPr/>
        </p:nvSpPr>
        <p:spPr>
          <a:xfrm>
            <a:off x="813273" y="1205841"/>
            <a:ext cx="15336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p:nvPr/>
        </p:nvSpPr>
        <p:spPr>
          <a:xfrm>
            <a:off x="0" y="0"/>
            <a:ext cx="1005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0"/>
        <p:cNvGrpSpPr/>
        <p:nvPr/>
      </p:nvGrpSpPr>
      <p:grpSpPr>
        <a:xfrm>
          <a:off x="0" y="0"/>
          <a:ext cx="0" cy="0"/>
          <a:chOff x="0" y="0"/>
          <a:chExt cx="0" cy="0"/>
        </a:xfrm>
      </p:grpSpPr>
      <p:sp>
        <p:nvSpPr>
          <p:cNvPr id="31" name="Google Shape;31;p6"/>
          <p:cNvSpPr/>
          <p:nvPr/>
        </p:nvSpPr>
        <p:spPr>
          <a:xfrm>
            <a:off x="0" y="0"/>
            <a:ext cx="1005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6"/>
          <p:cNvSpPr/>
          <p:nvPr/>
        </p:nvSpPr>
        <p:spPr>
          <a:xfrm>
            <a:off x="813273" y="1205841"/>
            <a:ext cx="15336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4" name="Google Shape;34;p6"/>
          <p:cNvSpPr txBox="1">
            <a:spLocks noGrp="1"/>
          </p:cNvSpPr>
          <p:nvPr>
            <p:ph type="body" idx="1"/>
          </p:nvPr>
        </p:nvSpPr>
        <p:spPr>
          <a:xfrm>
            <a:off x="691200" y="1393425"/>
            <a:ext cx="3767400" cy="29178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5" name="Google Shape;35;p6"/>
          <p:cNvSpPr txBox="1">
            <a:spLocks noGrp="1"/>
          </p:cNvSpPr>
          <p:nvPr>
            <p:ph type="body" idx="2"/>
          </p:nvPr>
        </p:nvSpPr>
        <p:spPr>
          <a:xfrm>
            <a:off x="4685500" y="1393425"/>
            <a:ext cx="3767400" cy="29178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6" name="Google Shape;36;p6"/>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7"/>
        <p:cNvGrpSpPr/>
        <p:nvPr/>
      </p:nvGrpSpPr>
      <p:grpSpPr>
        <a:xfrm>
          <a:off x="0" y="0"/>
          <a:ext cx="0" cy="0"/>
          <a:chOff x="0" y="0"/>
          <a:chExt cx="0" cy="0"/>
        </a:xfrm>
      </p:grpSpPr>
      <p:sp>
        <p:nvSpPr>
          <p:cNvPr id="38" name="Google Shape;38;p7"/>
          <p:cNvSpPr/>
          <p:nvPr/>
        </p:nvSpPr>
        <p:spPr>
          <a:xfrm>
            <a:off x="0" y="0"/>
            <a:ext cx="1005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7"/>
          <p:cNvSpPr/>
          <p:nvPr/>
        </p:nvSpPr>
        <p:spPr>
          <a:xfrm>
            <a:off x="813273" y="1205841"/>
            <a:ext cx="15336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7"/>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1" name="Google Shape;41;p7"/>
          <p:cNvSpPr txBox="1">
            <a:spLocks noGrp="1"/>
          </p:cNvSpPr>
          <p:nvPr>
            <p:ph type="body" idx="1"/>
          </p:nvPr>
        </p:nvSpPr>
        <p:spPr>
          <a:xfrm>
            <a:off x="691200" y="1393425"/>
            <a:ext cx="2501700" cy="29892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2" name="Google Shape;42;p7"/>
          <p:cNvSpPr txBox="1">
            <a:spLocks noGrp="1"/>
          </p:cNvSpPr>
          <p:nvPr>
            <p:ph type="body" idx="2"/>
          </p:nvPr>
        </p:nvSpPr>
        <p:spPr>
          <a:xfrm>
            <a:off x="3321088" y="1393425"/>
            <a:ext cx="2501700" cy="29892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3" name="Google Shape;43;p7"/>
          <p:cNvSpPr txBox="1">
            <a:spLocks noGrp="1"/>
          </p:cNvSpPr>
          <p:nvPr>
            <p:ph type="body" idx="3"/>
          </p:nvPr>
        </p:nvSpPr>
        <p:spPr>
          <a:xfrm>
            <a:off x="5950975" y="1393425"/>
            <a:ext cx="2501700" cy="29892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44" name="Google Shape;44;p7"/>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p:nvPr/>
        </p:nvSpPr>
        <p:spPr>
          <a:xfrm>
            <a:off x="0" y="0"/>
            <a:ext cx="1005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8"/>
          <p:cNvSpPr/>
          <p:nvPr/>
        </p:nvSpPr>
        <p:spPr>
          <a:xfrm>
            <a:off x="813273" y="1205841"/>
            <a:ext cx="15336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8"/>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9" name="Google Shape;49;p8"/>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9"/>
          <p:cNvSpPr txBox="1">
            <a:spLocks noGrp="1"/>
          </p:cNvSpPr>
          <p:nvPr>
            <p:ph type="body" idx="1"/>
          </p:nvPr>
        </p:nvSpPr>
        <p:spPr>
          <a:xfrm>
            <a:off x="457200" y="4258875"/>
            <a:ext cx="8229600" cy="705300"/>
          </a:xfrm>
          <a:prstGeom prst="rect">
            <a:avLst/>
          </a:prstGeom>
        </p:spPr>
        <p:txBody>
          <a:bodyPr spcFirstLastPara="1" wrap="square" lIns="91425" tIns="91425" rIns="91425" bIns="91425" anchor="ctr" anchorCtr="0">
            <a:noAutofit/>
          </a:bodyPr>
          <a:lstStyle>
            <a:lvl1pPr marL="457200" lvl="0" indent="-228600" algn="ctr">
              <a:spcBef>
                <a:spcPts val="360"/>
              </a:spcBef>
              <a:spcAft>
                <a:spcPts val="0"/>
              </a:spcAft>
              <a:buClr>
                <a:schemeClr val="accent4"/>
              </a:buClr>
              <a:buSzPts val="1800"/>
              <a:buNone/>
              <a:defRPr sz="1800">
                <a:solidFill>
                  <a:schemeClr val="accent4"/>
                </a:solidFill>
              </a:defRPr>
            </a:lvl1pPr>
          </a:lstStyle>
          <a:p>
            <a:endParaRPr/>
          </a:p>
        </p:txBody>
      </p:sp>
      <p:sp>
        <p:nvSpPr>
          <p:cNvPr id="52" name="Google Shape;52;p9"/>
          <p:cNvSpPr/>
          <p:nvPr/>
        </p:nvSpPr>
        <p:spPr>
          <a:xfrm>
            <a:off x="3805198" y="4212742"/>
            <a:ext cx="1533600" cy="103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9"/>
          <p:cNvSpPr/>
          <p:nvPr/>
        </p:nvSpPr>
        <p:spPr>
          <a:xfrm>
            <a:off x="-4" y="5040225"/>
            <a:ext cx="9144000" cy="103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9"/>
          <p:cNvSpPr txBox="1">
            <a:spLocks noGrp="1"/>
          </p:cNvSpPr>
          <p:nvPr>
            <p:ph type="sldNum" idx="12"/>
          </p:nvPr>
        </p:nvSpPr>
        <p:spPr>
          <a:xfrm>
            <a:off x="4297650" y="4777483"/>
            <a:ext cx="548700" cy="3090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1"/>
        </a:solidFill>
        <a:effectLst/>
      </p:bgPr>
    </p:bg>
    <p:spTree>
      <p:nvGrpSpPr>
        <p:cNvPr id="1" name="Shape 55"/>
        <p:cNvGrpSpPr/>
        <p:nvPr/>
      </p:nvGrpSpPr>
      <p:grpSpPr>
        <a:xfrm>
          <a:off x="0" y="0"/>
          <a:ext cx="0" cy="0"/>
          <a:chOff x="0" y="0"/>
          <a:chExt cx="0" cy="0"/>
        </a:xfrm>
      </p:grpSpPr>
      <p:sp>
        <p:nvSpPr>
          <p:cNvPr id="56" name="Google Shape;56;p10"/>
          <p:cNvSpPr/>
          <p:nvPr/>
        </p:nvSpPr>
        <p:spPr>
          <a:xfrm>
            <a:off x="-4" y="5040225"/>
            <a:ext cx="9144000" cy="103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0"/>
          <p:cNvSpPr txBox="1">
            <a:spLocks noGrp="1"/>
          </p:cNvSpPr>
          <p:nvPr>
            <p:ph type="sldNum" idx="12"/>
          </p:nvPr>
        </p:nvSpPr>
        <p:spPr>
          <a:xfrm>
            <a:off x="4297650" y="4777483"/>
            <a:ext cx="548700" cy="309000"/>
          </a:xfrm>
          <a:prstGeom prst="rect">
            <a:avLst/>
          </a:prstGeom>
        </p:spPr>
        <p:txBody>
          <a:bodyPr spcFirstLastPara="1" wrap="square" lIns="91425" tIns="91425" rIns="91425" bIns="91425" anchor="t" anchorCtr="0">
            <a:noAutofit/>
          </a:bodyPr>
          <a:lstStyle>
            <a:lvl1pPr lvl="0" algn="ctr">
              <a:buNone/>
              <a:defRPr>
                <a:solidFill>
                  <a:srgbClr val="FFFFFF"/>
                </a:solidFill>
              </a:defRPr>
            </a:lvl1pPr>
            <a:lvl2pPr lvl="1" algn="ctr">
              <a:buNone/>
              <a:defRPr>
                <a:solidFill>
                  <a:srgbClr val="FFFFFF"/>
                </a:solidFill>
              </a:defRPr>
            </a:lvl2pPr>
            <a:lvl3pPr lvl="2" algn="ctr">
              <a:buNone/>
              <a:defRPr>
                <a:solidFill>
                  <a:srgbClr val="FFFFFF"/>
                </a:solidFill>
              </a:defRPr>
            </a:lvl3pPr>
            <a:lvl4pPr lvl="3" algn="ctr">
              <a:buNone/>
              <a:defRPr>
                <a:solidFill>
                  <a:srgbClr val="FFFFFF"/>
                </a:solidFill>
              </a:defRPr>
            </a:lvl4pPr>
            <a:lvl5pPr lvl="4" algn="ctr">
              <a:buNone/>
              <a:defRPr>
                <a:solidFill>
                  <a:srgbClr val="FFFFFF"/>
                </a:solidFill>
              </a:defRPr>
            </a:lvl5pPr>
            <a:lvl6pPr lvl="5" algn="ctr">
              <a:buNone/>
              <a:defRPr>
                <a:solidFill>
                  <a:srgbClr val="FFFFFF"/>
                </a:solidFill>
              </a:defRPr>
            </a:lvl6pPr>
            <a:lvl7pPr lvl="6" algn="ctr">
              <a:buNone/>
              <a:defRPr>
                <a:solidFill>
                  <a:srgbClr val="FFFFFF"/>
                </a:solidFill>
              </a:defRPr>
            </a:lvl7pPr>
            <a:lvl8pPr lvl="7" algn="ctr">
              <a:buNone/>
              <a:defRPr>
                <a:solidFill>
                  <a:srgbClr val="FFFFFF"/>
                </a:solidFill>
              </a:defRPr>
            </a:lvl8pPr>
            <a:lvl9pPr lvl="8" algn="ctr">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1200" y="628125"/>
            <a:ext cx="7761600" cy="4935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1pPr>
            <a:lvl2pPr lvl="1">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2pPr>
            <a:lvl3pPr lvl="2">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3pPr>
            <a:lvl4pPr lvl="3">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4pPr>
            <a:lvl5pPr lvl="4">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5pPr>
            <a:lvl6pPr lvl="5">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6pPr>
            <a:lvl7pPr lvl="6">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7pPr>
            <a:lvl8pPr lvl="7">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8pPr>
            <a:lvl9pPr lvl="8">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691200" y="1511100"/>
            <a:ext cx="7761600" cy="28689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chemeClr val="accent2"/>
              </a:buClr>
              <a:buSzPts val="2400"/>
              <a:buFont typeface="Montserrat"/>
              <a:buChar char="▣"/>
              <a:defRPr sz="2400">
                <a:solidFill>
                  <a:schemeClr val="dk1"/>
                </a:solidFill>
                <a:latin typeface="Montserrat"/>
                <a:ea typeface="Montserrat"/>
                <a:cs typeface="Montserrat"/>
                <a:sym typeface="Montserrat"/>
              </a:defRPr>
            </a:lvl1pPr>
            <a:lvl2pPr marL="914400" lvl="1" indent="-381000">
              <a:spcBef>
                <a:spcPts val="0"/>
              </a:spcBef>
              <a:spcAft>
                <a:spcPts val="0"/>
              </a:spcAft>
              <a:buClr>
                <a:schemeClr val="accent2"/>
              </a:buClr>
              <a:buSzPts val="2400"/>
              <a:buFont typeface="Montserrat"/>
              <a:buChar char="□"/>
              <a:defRPr sz="2400">
                <a:solidFill>
                  <a:schemeClr val="dk1"/>
                </a:solidFill>
                <a:latin typeface="Montserrat"/>
                <a:ea typeface="Montserrat"/>
                <a:cs typeface="Montserrat"/>
                <a:sym typeface="Montserrat"/>
              </a:defRPr>
            </a:lvl2pPr>
            <a:lvl3pPr marL="1371600" lvl="2" indent="-381000">
              <a:spcBef>
                <a:spcPts val="0"/>
              </a:spcBef>
              <a:spcAft>
                <a:spcPts val="0"/>
              </a:spcAft>
              <a:buClr>
                <a:schemeClr val="accent2"/>
              </a:buClr>
              <a:buSzPts val="2400"/>
              <a:buFont typeface="Montserrat"/>
              <a:buChar char="■"/>
              <a:defRPr sz="2400">
                <a:solidFill>
                  <a:schemeClr val="dk1"/>
                </a:solidFill>
                <a:latin typeface="Montserrat"/>
                <a:ea typeface="Montserrat"/>
                <a:cs typeface="Montserrat"/>
                <a:sym typeface="Montserrat"/>
              </a:defRPr>
            </a:lvl3pPr>
            <a:lvl4pPr marL="1828800" lvl="3"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4pPr>
            <a:lvl5pPr marL="2286000" lvl="4"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5pPr>
            <a:lvl6pPr marL="2743200" lvl="5"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6pPr>
            <a:lvl7pPr marL="3200400" lvl="6"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7pPr>
            <a:lvl8pPr marL="3657600" lvl="7"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8pPr>
            <a:lvl9pPr marL="4114800" lvl="8" indent="-381000">
              <a:spcBef>
                <a:spcPts val="0"/>
              </a:spcBef>
              <a:spcAft>
                <a:spcPts val="0"/>
              </a:spcAft>
              <a:buClr>
                <a:schemeClr val="dk1"/>
              </a:buClr>
              <a:buSzPts val="2400"/>
              <a:buFont typeface="Montserrat"/>
              <a:buChar char="■"/>
              <a:defRPr sz="2400">
                <a:solidFill>
                  <a:schemeClr val="dk1"/>
                </a:solidFill>
                <a:latin typeface="Montserrat"/>
                <a:ea typeface="Montserrat"/>
                <a:cs typeface="Montserrat"/>
                <a:sym typeface="Montserrat"/>
              </a:defRPr>
            </a:lvl9pPr>
          </a:lstStyle>
          <a:p>
            <a:endParaRPr/>
          </a:p>
        </p:txBody>
      </p:sp>
      <p:sp>
        <p:nvSpPr>
          <p:cNvPr id="8" name="Google Shape;8;p1"/>
          <p:cNvSpPr txBox="1">
            <a:spLocks noGrp="1"/>
          </p:cNvSpPr>
          <p:nvPr>
            <p:ph type="sldNum" idx="12"/>
          </p:nvPr>
        </p:nvSpPr>
        <p:spPr>
          <a:xfrm>
            <a:off x="8556775" y="4758433"/>
            <a:ext cx="548700" cy="309000"/>
          </a:xfrm>
          <a:prstGeom prst="rect">
            <a:avLst/>
          </a:prstGeom>
          <a:noFill/>
          <a:ln>
            <a:noFill/>
          </a:ln>
        </p:spPr>
        <p:txBody>
          <a:bodyPr spcFirstLastPara="1" wrap="square" lIns="91425" tIns="91425" rIns="91425" bIns="91425" anchor="t" anchorCtr="0">
            <a:noAutofit/>
          </a:bodyPr>
          <a:lstStyle>
            <a:lvl1pPr lvl="0" algn="r">
              <a:buNone/>
              <a:defRPr sz="1200" b="1">
                <a:solidFill>
                  <a:schemeClr val="accent1"/>
                </a:solidFill>
                <a:latin typeface="Montserrat"/>
                <a:ea typeface="Montserrat"/>
                <a:cs typeface="Montserrat"/>
                <a:sym typeface="Montserrat"/>
              </a:defRPr>
            </a:lvl1pPr>
            <a:lvl2pPr lvl="1" algn="r">
              <a:buNone/>
              <a:defRPr sz="1200" b="1">
                <a:solidFill>
                  <a:schemeClr val="accent1"/>
                </a:solidFill>
                <a:latin typeface="Montserrat"/>
                <a:ea typeface="Montserrat"/>
                <a:cs typeface="Montserrat"/>
                <a:sym typeface="Montserrat"/>
              </a:defRPr>
            </a:lvl2pPr>
            <a:lvl3pPr lvl="2" algn="r">
              <a:buNone/>
              <a:defRPr sz="1200" b="1">
                <a:solidFill>
                  <a:schemeClr val="accent1"/>
                </a:solidFill>
                <a:latin typeface="Montserrat"/>
                <a:ea typeface="Montserrat"/>
                <a:cs typeface="Montserrat"/>
                <a:sym typeface="Montserrat"/>
              </a:defRPr>
            </a:lvl3pPr>
            <a:lvl4pPr lvl="3" algn="r">
              <a:buNone/>
              <a:defRPr sz="1200" b="1">
                <a:solidFill>
                  <a:schemeClr val="accent1"/>
                </a:solidFill>
                <a:latin typeface="Montserrat"/>
                <a:ea typeface="Montserrat"/>
                <a:cs typeface="Montserrat"/>
                <a:sym typeface="Montserrat"/>
              </a:defRPr>
            </a:lvl4pPr>
            <a:lvl5pPr lvl="4" algn="r">
              <a:buNone/>
              <a:defRPr sz="1200" b="1">
                <a:solidFill>
                  <a:schemeClr val="accent1"/>
                </a:solidFill>
                <a:latin typeface="Montserrat"/>
                <a:ea typeface="Montserrat"/>
                <a:cs typeface="Montserrat"/>
                <a:sym typeface="Montserrat"/>
              </a:defRPr>
            </a:lvl5pPr>
            <a:lvl6pPr lvl="5" algn="r">
              <a:buNone/>
              <a:defRPr sz="1200" b="1">
                <a:solidFill>
                  <a:schemeClr val="accent1"/>
                </a:solidFill>
                <a:latin typeface="Montserrat"/>
                <a:ea typeface="Montserrat"/>
                <a:cs typeface="Montserrat"/>
                <a:sym typeface="Montserrat"/>
              </a:defRPr>
            </a:lvl6pPr>
            <a:lvl7pPr lvl="6" algn="r">
              <a:buNone/>
              <a:defRPr sz="1200" b="1">
                <a:solidFill>
                  <a:schemeClr val="accent1"/>
                </a:solidFill>
                <a:latin typeface="Montserrat"/>
                <a:ea typeface="Montserrat"/>
                <a:cs typeface="Montserrat"/>
                <a:sym typeface="Montserrat"/>
              </a:defRPr>
            </a:lvl7pPr>
            <a:lvl8pPr lvl="7" algn="r">
              <a:buNone/>
              <a:defRPr sz="1200" b="1">
                <a:solidFill>
                  <a:schemeClr val="accent1"/>
                </a:solidFill>
                <a:latin typeface="Montserrat"/>
                <a:ea typeface="Montserrat"/>
                <a:cs typeface="Montserrat"/>
                <a:sym typeface="Montserrat"/>
              </a:defRPr>
            </a:lvl8pPr>
            <a:lvl9pPr lvl="8" algn="r">
              <a:buNone/>
              <a:defRPr sz="1200" b="1">
                <a:solidFill>
                  <a:schemeClr val="accen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6qFsti70q0c"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comments" Target="../comments/commen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1"/>
          <p:cNvSpPr txBox="1">
            <a:spLocks noGrp="1"/>
          </p:cNvSpPr>
          <p:nvPr>
            <p:ph type="ctrTitle"/>
          </p:nvPr>
        </p:nvSpPr>
        <p:spPr>
          <a:xfrm>
            <a:off x="3012325" y="2220413"/>
            <a:ext cx="5445900" cy="18042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a:t>BIOFUELS: </a:t>
            </a:r>
            <a:endParaRPr/>
          </a:p>
          <a:p>
            <a:pPr marL="0" lvl="0" indent="0" algn="r" rtl="0">
              <a:spcBef>
                <a:spcPts val="0"/>
              </a:spcBef>
              <a:spcAft>
                <a:spcPts val="0"/>
              </a:spcAft>
              <a:buNone/>
            </a:pPr>
            <a:r>
              <a:rPr lang="en"/>
              <a:t>Future fuel?</a:t>
            </a:r>
            <a:endParaRPr/>
          </a:p>
        </p:txBody>
      </p:sp>
      <p:pic>
        <p:nvPicPr>
          <p:cNvPr id="63" name="Google Shape;63;p11"/>
          <p:cNvPicPr preferRelativeResize="0"/>
          <p:nvPr/>
        </p:nvPicPr>
        <p:blipFill>
          <a:blip r:embed="rId3">
            <a:alphaModFix/>
          </a:blip>
          <a:stretch>
            <a:fillRect/>
          </a:stretch>
        </p:blipFill>
        <p:spPr>
          <a:xfrm>
            <a:off x="-1167900" y="762725"/>
            <a:ext cx="6376051" cy="35865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p:txBody>
      </p:sp>
      <p:sp>
        <p:nvSpPr>
          <p:cNvPr id="157" name="Google Shape;157;p21"/>
          <p:cNvSpPr txBox="1">
            <a:spLocks noGrp="1"/>
          </p:cNvSpPr>
          <p:nvPr>
            <p:ph type="body" idx="1"/>
          </p:nvPr>
        </p:nvSpPr>
        <p:spPr>
          <a:xfrm>
            <a:off x="691200" y="1393425"/>
            <a:ext cx="3767400" cy="2917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sp>
        <p:nvSpPr>
          <p:cNvPr id="158" name="Google Shape;158;p21"/>
          <p:cNvSpPr txBox="1">
            <a:spLocks noGrp="1"/>
          </p:cNvSpPr>
          <p:nvPr>
            <p:ph type="body" idx="2"/>
          </p:nvPr>
        </p:nvSpPr>
        <p:spPr>
          <a:xfrm>
            <a:off x="4685500" y="1393425"/>
            <a:ext cx="3767400" cy="2917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sp>
        <p:nvSpPr>
          <p:cNvPr id="159" name="Google Shape;159;p21"/>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10</a:t>
            </a:fld>
            <a:endParaRPr/>
          </a:p>
        </p:txBody>
      </p:sp>
      <p:pic>
        <p:nvPicPr>
          <p:cNvPr id="160" name="Google Shape;160;p21"/>
          <p:cNvPicPr preferRelativeResize="0"/>
          <p:nvPr/>
        </p:nvPicPr>
        <p:blipFill rotWithShape="1">
          <a:blip r:embed="rId3">
            <a:alphaModFix/>
          </a:blip>
          <a:srcRect t="9013" b="6591"/>
          <a:stretch/>
        </p:blipFill>
        <p:spPr>
          <a:xfrm>
            <a:off x="94901" y="0"/>
            <a:ext cx="9049099" cy="5143500"/>
          </a:xfrm>
          <a:prstGeom prst="rect">
            <a:avLst/>
          </a:prstGeom>
          <a:noFill/>
          <a:ln>
            <a:noFill/>
          </a:ln>
        </p:spPr>
      </p:pic>
      <p:sp>
        <p:nvSpPr>
          <p:cNvPr id="161" name="Google Shape;161;p21"/>
          <p:cNvSpPr txBox="1">
            <a:spLocks noGrp="1"/>
          </p:cNvSpPr>
          <p:nvPr>
            <p:ph type="title"/>
          </p:nvPr>
        </p:nvSpPr>
        <p:spPr>
          <a:xfrm>
            <a:off x="5062150" y="14175"/>
            <a:ext cx="3800400" cy="195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FFFFFF"/>
                </a:solidFill>
              </a:rPr>
              <a:t>Third generation</a:t>
            </a:r>
            <a:endParaRPr>
              <a:solidFill>
                <a:srgbClr val="FFFFFF"/>
              </a:solidFill>
            </a:endParaRPr>
          </a:p>
          <a:p>
            <a:pPr marL="0" lvl="0" indent="0" algn="ctr" rtl="0">
              <a:spcBef>
                <a:spcPts val="0"/>
              </a:spcBef>
              <a:spcAft>
                <a:spcPts val="0"/>
              </a:spcAft>
              <a:buNone/>
            </a:pPr>
            <a:r>
              <a:rPr lang="en" sz="2400" b="0">
                <a:solidFill>
                  <a:srgbClr val="FFFFFF"/>
                </a:solidFill>
              </a:rPr>
              <a:t>Algae</a:t>
            </a:r>
            <a:endParaRPr>
              <a:solidFill>
                <a:srgbClr val="FFFFFF"/>
              </a:solidFill>
            </a:endParaRPr>
          </a:p>
        </p:txBody>
      </p:sp>
      <p:grpSp>
        <p:nvGrpSpPr>
          <p:cNvPr id="162" name="Google Shape;162;p21"/>
          <p:cNvGrpSpPr/>
          <p:nvPr/>
        </p:nvGrpSpPr>
        <p:grpSpPr>
          <a:xfrm>
            <a:off x="5983934" y="14098"/>
            <a:ext cx="1956833" cy="1958253"/>
            <a:chOff x="3782700" y="1538288"/>
            <a:chExt cx="1578600" cy="1578600"/>
          </a:xfrm>
        </p:grpSpPr>
        <p:sp>
          <p:nvSpPr>
            <p:cNvPr id="163" name="Google Shape;163;p21"/>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1"/>
            <p:cNvSpPr/>
            <p:nvPr/>
          </p:nvSpPr>
          <p:spPr>
            <a:xfrm rot="-5400000">
              <a:off x="50019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1"/>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1"/>
            <p:cNvSpPr/>
            <p:nvPr/>
          </p:nvSpPr>
          <p:spPr>
            <a:xfrm rot="10800000">
              <a:off x="50019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2"/>
          <p:cNvSpPr/>
          <p:nvPr/>
        </p:nvSpPr>
        <p:spPr>
          <a:xfrm>
            <a:off x="0" y="0"/>
            <a:ext cx="9144000" cy="1965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2"/>
          <p:cNvSpPr txBox="1">
            <a:spLocks noGrp="1"/>
          </p:cNvSpPr>
          <p:nvPr>
            <p:ph type="ctrTitle" idx="4294967295"/>
          </p:nvPr>
        </p:nvSpPr>
        <p:spPr>
          <a:xfrm>
            <a:off x="582500" y="1390250"/>
            <a:ext cx="69393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0" dirty="0">
                <a:solidFill>
                  <a:schemeClr val="accent1"/>
                </a:solidFill>
              </a:rPr>
              <a:t>Biofuels</a:t>
            </a:r>
            <a:endParaRPr sz="12000" dirty="0">
              <a:solidFill>
                <a:schemeClr val="accent1"/>
              </a:solidFill>
            </a:endParaRPr>
          </a:p>
        </p:txBody>
      </p:sp>
      <p:sp>
        <p:nvSpPr>
          <p:cNvPr id="173" name="Google Shape;173;p22"/>
          <p:cNvSpPr txBox="1">
            <a:spLocks noGrp="1"/>
          </p:cNvSpPr>
          <p:nvPr>
            <p:ph type="subTitle" idx="4294967295"/>
          </p:nvPr>
        </p:nvSpPr>
        <p:spPr>
          <a:xfrm>
            <a:off x="701974" y="2188406"/>
            <a:ext cx="5391000" cy="626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4000" b="1" dirty="0"/>
              <a:t>Explore</a:t>
            </a:r>
            <a:endParaRPr sz="4000" b="1" dirty="0"/>
          </a:p>
        </p:txBody>
      </p:sp>
      <p:sp>
        <p:nvSpPr>
          <p:cNvPr id="174" name="Google Shape;174;p22"/>
          <p:cNvSpPr txBox="1">
            <a:spLocks noGrp="1"/>
          </p:cNvSpPr>
          <p:nvPr>
            <p:ph type="body" idx="4294967295"/>
          </p:nvPr>
        </p:nvSpPr>
        <p:spPr>
          <a:xfrm>
            <a:off x="701975" y="3448988"/>
            <a:ext cx="6665100" cy="141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In this phase you will explore the biofuel industry and the strengths, weaknesses, opportunities and challenges with a biofuel future. </a:t>
            </a:r>
            <a:endParaRPr sz="2000"/>
          </a:p>
        </p:txBody>
      </p:sp>
      <p:sp>
        <p:nvSpPr>
          <p:cNvPr id="175" name="Google Shape;175;p22"/>
          <p:cNvSpPr/>
          <p:nvPr/>
        </p:nvSpPr>
        <p:spPr>
          <a:xfrm>
            <a:off x="813273" y="30751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3"/>
          <p:cNvSpPr txBox="1">
            <a:spLocks noGrp="1"/>
          </p:cNvSpPr>
          <p:nvPr>
            <p:ph type="title"/>
          </p:nvPr>
        </p:nvSpPr>
        <p:spPr>
          <a:xfrm>
            <a:off x="691200" y="152400"/>
            <a:ext cx="7761600" cy="969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Actor network mapping</a:t>
            </a:r>
            <a:endParaRPr dirty="0"/>
          </a:p>
        </p:txBody>
      </p:sp>
      <p:sp>
        <p:nvSpPr>
          <p:cNvPr id="182" name="Google Shape;182;p23"/>
          <p:cNvSpPr txBox="1">
            <a:spLocks noGrp="1"/>
          </p:cNvSpPr>
          <p:nvPr>
            <p:ph type="body" idx="1"/>
          </p:nvPr>
        </p:nvSpPr>
        <p:spPr>
          <a:xfrm>
            <a:off x="691200" y="1279988"/>
            <a:ext cx="5022411" cy="2395491"/>
          </a:xfrm>
          <a:prstGeom prst="rect">
            <a:avLst/>
          </a:prstGeom>
        </p:spPr>
        <p:txBody>
          <a:bodyPr spcFirstLastPara="1" wrap="square" lIns="91425" tIns="91425" rIns="91425" bIns="91425" anchor="t" anchorCtr="0">
            <a:noAutofit/>
          </a:bodyPr>
          <a:lstStyle/>
          <a:p>
            <a:pPr marL="457200" lvl="0" indent="-368300" algn="l" rtl="0">
              <a:spcBef>
                <a:spcPts val="600"/>
              </a:spcBef>
              <a:spcAft>
                <a:spcPts val="600"/>
              </a:spcAft>
              <a:buSzPts val="2200"/>
              <a:buChar char="▣"/>
            </a:pPr>
            <a:r>
              <a:rPr lang="en" sz="2200" dirty="0"/>
              <a:t>You are going to research biofuels. </a:t>
            </a:r>
            <a:endParaRPr sz="2200" dirty="0"/>
          </a:p>
          <a:p>
            <a:pPr marL="457200" lvl="0" indent="-368300" algn="l" rtl="0">
              <a:spcBef>
                <a:spcPts val="0"/>
              </a:spcBef>
              <a:buSzPts val="2200"/>
              <a:buChar char="▣"/>
            </a:pPr>
            <a:r>
              <a:rPr lang="en" sz="2200" dirty="0"/>
              <a:t>You will create an </a:t>
            </a:r>
          </a:p>
          <a:p>
            <a:pPr marL="452438" lvl="0" indent="0" algn="l" rtl="0">
              <a:spcBef>
                <a:spcPts val="0"/>
              </a:spcBef>
              <a:spcAft>
                <a:spcPts val="600"/>
              </a:spcAft>
              <a:buSzPts val="2200"/>
              <a:buNone/>
            </a:pPr>
            <a:r>
              <a:rPr lang="en" sz="2200" b="1" dirty="0"/>
              <a:t>actor network map</a:t>
            </a:r>
            <a:r>
              <a:rPr lang="en" sz="2200" dirty="0"/>
              <a:t> to show how different parts of industry and society are </a:t>
            </a:r>
            <a:r>
              <a:rPr lang="en" sz="2200" dirty="0">
                <a:solidFill>
                  <a:srgbClr val="454F5B"/>
                </a:solidFill>
              </a:rPr>
              <a:t>connected. </a:t>
            </a:r>
            <a:endParaRPr sz="2200" dirty="0">
              <a:solidFill>
                <a:srgbClr val="454F5B"/>
              </a:solidFill>
            </a:endParaRPr>
          </a:p>
        </p:txBody>
      </p:sp>
      <p:pic>
        <p:nvPicPr>
          <p:cNvPr id="184" name="Google Shape;184;p23"/>
          <p:cNvPicPr preferRelativeResize="0"/>
          <p:nvPr/>
        </p:nvPicPr>
        <p:blipFill rotWithShape="1">
          <a:blip r:embed="rId3">
            <a:alphaModFix/>
          </a:blip>
          <a:srcRect t="27738" b="35505"/>
          <a:stretch/>
        </p:blipFill>
        <p:spPr>
          <a:xfrm>
            <a:off x="5967724" y="1279988"/>
            <a:ext cx="2572421" cy="2236903"/>
          </a:xfrm>
          <a:prstGeom prst="rect">
            <a:avLst/>
          </a:prstGeom>
          <a:noFill/>
          <a:ln>
            <a:noFill/>
          </a:ln>
        </p:spPr>
      </p:pic>
      <p:sp>
        <p:nvSpPr>
          <p:cNvPr id="2" name="Rectangle 1">
            <a:extLst>
              <a:ext uri="{FF2B5EF4-FFF2-40B4-BE49-F238E27FC236}">
                <a16:creationId xmlns:a16="http://schemas.microsoft.com/office/drawing/2014/main" id="{C4457DC5-7591-4FE6-9C1D-2288D5E6BF6C}"/>
              </a:ext>
            </a:extLst>
          </p:cNvPr>
          <p:cNvSpPr/>
          <p:nvPr/>
        </p:nvSpPr>
        <p:spPr>
          <a:xfrm>
            <a:off x="841337" y="3675479"/>
            <a:ext cx="7461325" cy="1107996"/>
          </a:xfrm>
          <a:prstGeom prst="rect">
            <a:avLst/>
          </a:prstGeom>
        </p:spPr>
        <p:txBody>
          <a:bodyPr wrap="square">
            <a:spAutoFit/>
          </a:bodyPr>
          <a:lstStyle/>
          <a:p>
            <a:pPr lvl="0">
              <a:spcBef>
                <a:spcPts val="600"/>
              </a:spcBef>
            </a:pPr>
            <a:r>
              <a:rPr lang="en-GB" sz="2200" dirty="0">
                <a:solidFill>
                  <a:srgbClr val="454F5B"/>
                </a:solidFill>
                <a:latin typeface="Montserrat" panose="020B0604020202020204" charset="0"/>
              </a:rPr>
              <a:t>This will help you think about where decisions are made, who has power, and where the opportunities for influence are.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4"/>
          <p:cNvSpPr txBox="1">
            <a:spLocks noGrp="1"/>
          </p:cNvSpPr>
          <p:nvPr>
            <p:ph type="title"/>
          </p:nvPr>
        </p:nvSpPr>
        <p:spPr>
          <a:xfrm>
            <a:off x="691200" y="152400"/>
            <a:ext cx="7761600" cy="969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Example </a:t>
            </a:r>
            <a:endParaRPr/>
          </a:p>
        </p:txBody>
      </p:sp>
      <p:sp>
        <p:nvSpPr>
          <p:cNvPr id="190" name="Google Shape;190;p24"/>
          <p:cNvSpPr txBox="1">
            <a:spLocks noGrp="1"/>
          </p:cNvSpPr>
          <p:nvPr>
            <p:ph type="body" idx="1"/>
          </p:nvPr>
        </p:nvSpPr>
        <p:spPr>
          <a:xfrm>
            <a:off x="691200" y="1511100"/>
            <a:ext cx="3087300" cy="2868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dirty="0"/>
              <a:t>Here’s an example of an actor network map of the video game industry.</a:t>
            </a:r>
            <a:endParaRPr dirty="0"/>
          </a:p>
        </p:txBody>
      </p:sp>
      <p:pic>
        <p:nvPicPr>
          <p:cNvPr id="192" name="Google Shape;192;p24"/>
          <p:cNvPicPr preferRelativeResize="0"/>
          <p:nvPr/>
        </p:nvPicPr>
        <p:blipFill>
          <a:blip r:embed="rId3">
            <a:alphaModFix/>
          </a:blip>
          <a:stretch>
            <a:fillRect/>
          </a:stretch>
        </p:blipFill>
        <p:spPr>
          <a:xfrm>
            <a:off x="3778500" y="0"/>
            <a:ext cx="5365500" cy="5143499"/>
          </a:xfrm>
          <a:prstGeom prst="rect">
            <a:avLst/>
          </a:prstGeom>
          <a:noFill/>
          <a:ln>
            <a:noFill/>
          </a:ln>
        </p:spPr>
      </p:pic>
      <p:sp>
        <p:nvSpPr>
          <p:cNvPr id="193" name="Google Shape;193;p24"/>
          <p:cNvSpPr txBox="1"/>
          <p:nvPr/>
        </p:nvSpPr>
        <p:spPr>
          <a:xfrm>
            <a:off x="674525" y="4120625"/>
            <a:ext cx="30000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100" dirty="0">
                <a:latin typeface="Montserrat"/>
                <a:ea typeface="Montserrat"/>
                <a:cs typeface="Montserrat"/>
                <a:sym typeface="Montserrat"/>
              </a:rPr>
              <a:t>Source: Christiansen, 2013. https://www.researchgate.net/figure/Actor-network-map-of-the-mainstream-videogame-industry_fig10_277132868</a:t>
            </a:r>
            <a:endParaRPr sz="1100" dirty="0">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p25"/>
          <p:cNvSpPr txBox="1"/>
          <p:nvPr/>
        </p:nvSpPr>
        <p:spPr>
          <a:xfrm>
            <a:off x="6146800" y="1456050"/>
            <a:ext cx="2620850" cy="615523"/>
          </a:xfrm>
          <a:prstGeom prst="rect">
            <a:avLst/>
          </a:prstGeom>
          <a:solidFill>
            <a:schemeClr val="accen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dirty="0">
                <a:latin typeface="Montserrat"/>
                <a:ea typeface="Montserrat"/>
                <a:cs typeface="Montserrat"/>
                <a:sym typeface="Montserrat"/>
              </a:rPr>
              <a:t>Group 1: </a:t>
            </a:r>
          </a:p>
          <a:p>
            <a:pPr marL="0" lvl="0" indent="0" algn="ctr" rtl="0">
              <a:spcBef>
                <a:spcPts val="0"/>
              </a:spcBef>
              <a:spcAft>
                <a:spcPts val="0"/>
              </a:spcAft>
              <a:buNone/>
            </a:pPr>
            <a:r>
              <a:rPr lang="en" b="1" dirty="0">
                <a:latin typeface="Montserrat"/>
                <a:ea typeface="Montserrat"/>
                <a:cs typeface="Montserrat"/>
                <a:sym typeface="Montserrat"/>
              </a:rPr>
              <a:t>First generation biofuels</a:t>
            </a:r>
            <a:endParaRPr b="1" dirty="0">
              <a:latin typeface="Montserrat"/>
              <a:ea typeface="Montserrat"/>
              <a:cs typeface="Montserrat"/>
              <a:sym typeface="Montserrat"/>
            </a:endParaRPr>
          </a:p>
        </p:txBody>
      </p:sp>
      <p:sp>
        <p:nvSpPr>
          <p:cNvPr id="200" name="Google Shape;200;p25"/>
          <p:cNvSpPr txBox="1"/>
          <p:nvPr/>
        </p:nvSpPr>
        <p:spPr>
          <a:xfrm>
            <a:off x="6146800" y="2297118"/>
            <a:ext cx="2620850" cy="830966"/>
          </a:xfrm>
          <a:prstGeom prst="rect">
            <a:avLst/>
          </a:prstGeom>
          <a:solidFill>
            <a:schemeClr val="accen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dirty="0">
                <a:latin typeface="Montserrat"/>
                <a:ea typeface="Montserrat"/>
                <a:cs typeface="Montserrat"/>
                <a:sym typeface="Montserrat"/>
              </a:rPr>
              <a:t>Group 2: </a:t>
            </a:r>
          </a:p>
          <a:p>
            <a:pPr marL="0" lvl="0" indent="0" algn="ctr" rtl="0">
              <a:spcBef>
                <a:spcPts val="0"/>
              </a:spcBef>
              <a:spcAft>
                <a:spcPts val="0"/>
              </a:spcAft>
              <a:buNone/>
            </a:pPr>
            <a:r>
              <a:rPr lang="en" b="1" dirty="0">
                <a:latin typeface="Montserrat"/>
                <a:ea typeface="Montserrat"/>
                <a:cs typeface="Montserrat"/>
                <a:sym typeface="Montserrat"/>
              </a:rPr>
              <a:t>Second generation biofuels</a:t>
            </a:r>
            <a:endParaRPr b="1" dirty="0">
              <a:latin typeface="Montserrat"/>
              <a:ea typeface="Montserrat"/>
              <a:cs typeface="Montserrat"/>
              <a:sym typeface="Montserrat"/>
            </a:endParaRPr>
          </a:p>
        </p:txBody>
      </p:sp>
      <p:sp>
        <p:nvSpPr>
          <p:cNvPr id="201" name="Google Shape;201;p25"/>
          <p:cNvSpPr txBox="1"/>
          <p:nvPr/>
        </p:nvSpPr>
        <p:spPr>
          <a:xfrm>
            <a:off x="6146800" y="3353628"/>
            <a:ext cx="2620850" cy="615523"/>
          </a:xfrm>
          <a:prstGeom prst="rect">
            <a:avLst/>
          </a:prstGeom>
          <a:solidFill>
            <a:schemeClr val="accent2"/>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dirty="0">
                <a:latin typeface="Montserrat"/>
                <a:ea typeface="Montserrat"/>
                <a:cs typeface="Montserrat"/>
                <a:sym typeface="Montserrat"/>
              </a:rPr>
              <a:t>Group 3: </a:t>
            </a:r>
          </a:p>
          <a:p>
            <a:pPr marL="0" lvl="0" indent="0" algn="ctr" rtl="0">
              <a:spcBef>
                <a:spcPts val="0"/>
              </a:spcBef>
              <a:spcAft>
                <a:spcPts val="0"/>
              </a:spcAft>
              <a:buNone/>
            </a:pPr>
            <a:r>
              <a:rPr lang="en" b="1" dirty="0">
                <a:latin typeface="Montserrat"/>
                <a:ea typeface="Montserrat"/>
                <a:cs typeface="Montserrat"/>
                <a:sym typeface="Montserrat"/>
              </a:rPr>
              <a:t>Third generation biofuels</a:t>
            </a:r>
            <a:endParaRPr b="1" dirty="0">
              <a:latin typeface="Montserrat"/>
              <a:ea typeface="Montserrat"/>
              <a:cs typeface="Montserrat"/>
              <a:sym typeface="Montserrat"/>
            </a:endParaRPr>
          </a:p>
        </p:txBody>
      </p:sp>
      <p:sp>
        <p:nvSpPr>
          <p:cNvPr id="202" name="Google Shape;202;p25"/>
          <p:cNvSpPr txBox="1"/>
          <p:nvPr/>
        </p:nvSpPr>
        <p:spPr>
          <a:xfrm>
            <a:off x="691200" y="1456050"/>
            <a:ext cx="5201600" cy="3262401"/>
          </a:xfrm>
          <a:prstGeom prst="rect">
            <a:avLst/>
          </a:prstGeom>
          <a:solidFill>
            <a:schemeClr val="lt1"/>
          </a:solidFill>
          <a:ln>
            <a:noFill/>
          </a:ln>
        </p:spPr>
        <p:txBody>
          <a:bodyPr spcFirstLastPara="1" wrap="square" lIns="91425" tIns="91425" rIns="91425" bIns="91425" anchor="t" anchorCtr="0">
            <a:spAutoFit/>
          </a:bodyPr>
          <a:lstStyle/>
          <a:p>
            <a:pPr marL="196850" lvl="0" indent="-196850" algn="l" rtl="0">
              <a:spcBef>
                <a:spcPts val="0"/>
              </a:spcBef>
              <a:spcAft>
                <a:spcPts val="1200"/>
              </a:spcAft>
              <a:buFont typeface="Arial" panose="020B0604020202020204" pitchFamily="34" charset="0"/>
              <a:buChar char="•"/>
            </a:pPr>
            <a:r>
              <a:rPr lang="en" sz="1600" dirty="0">
                <a:latin typeface="Montserrat"/>
                <a:ea typeface="Montserrat"/>
                <a:cs typeface="Montserrat"/>
                <a:sym typeface="Montserrat"/>
              </a:rPr>
              <a:t>Research biofuels using a range of sources.  Look for specific examples in different parts of the world.</a:t>
            </a:r>
            <a:endParaRPr sz="1600" dirty="0">
              <a:latin typeface="Montserrat"/>
              <a:ea typeface="Montserrat"/>
              <a:cs typeface="Montserrat"/>
              <a:sym typeface="Montserrat"/>
            </a:endParaRPr>
          </a:p>
          <a:p>
            <a:pPr marL="196850" lvl="0" indent="-196850" algn="l" rtl="0">
              <a:spcBef>
                <a:spcPts val="0"/>
              </a:spcBef>
              <a:spcAft>
                <a:spcPts val="1200"/>
              </a:spcAft>
              <a:buFont typeface="Arial" panose="020B0604020202020204" pitchFamily="34" charset="0"/>
              <a:buChar char="•"/>
            </a:pPr>
            <a:r>
              <a:rPr lang="en" sz="1600" dirty="0">
                <a:latin typeface="Montserrat"/>
                <a:ea typeface="Montserrat"/>
                <a:cs typeface="Montserrat"/>
                <a:sym typeface="Montserrat"/>
              </a:rPr>
              <a:t>Create an actor network map to show how different parts of the biofuels industry are connected.</a:t>
            </a:r>
            <a:endParaRPr sz="1600" dirty="0">
              <a:latin typeface="Montserrat"/>
              <a:ea typeface="Montserrat"/>
              <a:cs typeface="Montserrat"/>
              <a:sym typeface="Montserrat"/>
            </a:endParaRPr>
          </a:p>
          <a:p>
            <a:pPr lvl="0" algn="l" rtl="0">
              <a:spcBef>
                <a:spcPts val="0"/>
              </a:spcBef>
              <a:spcAft>
                <a:spcPts val="1200"/>
              </a:spcAft>
            </a:pPr>
            <a:r>
              <a:rPr lang="en" sz="1600" dirty="0">
                <a:latin typeface="Montserrat"/>
                <a:ea typeface="Montserrat"/>
                <a:cs typeface="Montserrat"/>
                <a:sym typeface="Montserrat"/>
              </a:rPr>
              <a:t>You can include human and non-human (e.g. other technologies) elements.</a:t>
            </a:r>
            <a:endParaRPr sz="1600" dirty="0">
              <a:latin typeface="Montserrat"/>
              <a:ea typeface="Montserrat"/>
              <a:cs typeface="Montserrat"/>
              <a:sym typeface="Montserrat"/>
            </a:endParaRPr>
          </a:p>
          <a:p>
            <a:pPr lvl="0" algn="l" rtl="0">
              <a:spcBef>
                <a:spcPts val="0"/>
              </a:spcBef>
              <a:spcAft>
                <a:spcPts val="1200"/>
              </a:spcAft>
            </a:pPr>
            <a:r>
              <a:rPr lang="en" sz="1600" dirty="0">
                <a:latin typeface="Montserrat"/>
                <a:ea typeface="Montserrat"/>
                <a:cs typeface="Montserrat"/>
                <a:sym typeface="Montserrat"/>
              </a:rPr>
              <a:t>You can add notes on lines to explain connections.</a:t>
            </a:r>
            <a:endParaRPr sz="1600" dirty="0">
              <a:latin typeface="Montserrat"/>
              <a:ea typeface="Montserrat"/>
              <a:cs typeface="Montserrat"/>
              <a:sym typeface="Montserrat"/>
            </a:endParaRPr>
          </a:p>
        </p:txBody>
      </p:sp>
      <p:sp>
        <p:nvSpPr>
          <p:cNvPr id="10" name="Google Shape;181;p23">
            <a:extLst>
              <a:ext uri="{FF2B5EF4-FFF2-40B4-BE49-F238E27FC236}">
                <a16:creationId xmlns:a16="http://schemas.microsoft.com/office/drawing/2014/main" id="{882CD13F-CBCD-4E30-83B3-CF6FD66DFC15}"/>
              </a:ext>
            </a:extLst>
          </p:cNvPr>
          <p:cNvSpPr txBox="1">
            <a:spLocks/>
          </p:cNvSpPr>
          <p:nvPr/>
        </p:nvSpPr>
        <p:spPr>
          <a:xfrm>
            <a:off x="691200" y="152400"/>
            <a:ext cx="7761600" cy="9690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4000" b="1" dirty="0">
                <a:solidFill>
                  <a:srgbClr val="454F5B"/>
                </a:solidFill>
                <a:latin typeface="Montserrat" panose="020B0604020202020204" charset="0"/>
              </a:rPr>
              <a:t>Group task</a:t>
            </a:r>
          </a:p>
        </p:txBody>
      </p:sp>
      <p:sp>
        <p:nvSpPr>
          <p:cNvPr id="11" name="Google Shape;175;p22">
            <a:extLst>
              <a:ext uri="{FF2B5EF4-FFF2-40B4-BE49-F238E27FC236}">
                <a16:creationId xmlns:a16="http://schemas.microsoft.com/office/drawing/2014/main" id="{F35D22F1-BC09-4677-9157-B37F85F6DE04}"/>
              </a:ext>
            </a:extLst>
          </p:cNvPr>
          <p:cNvSpPr/>
          <p:nvPr/>
        </p:nvSpPr>
        <p:spPr>
          <a:xfrm>
            <a:off x="813273" y="11320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6"/>
          <p:cNvSpPr/>
          <p:nvPr/>
        </p:nvSpPr>
        <p:spPr>
          <a:xfrm>
            <a:off x="0" y="0"/>
            <a:ext cx="9144000" cy="1965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6"/>
          <p:cNvSpPr txBox="1">
            <a:spLocks noGrp="1"/>
          </p:cNvSpPr>
          <p:nvPr>
            <p:ph type="ctrTitle" idx="4294967295"/>
          </p:nvPr>
        </p:nvSpPr>
        <p:spPr>
          <a:xfrm>
            <a:off x="582500" y="1390250"/>
            <a:ext cx="69393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0">
                <a:solidFill>
                  <a:schemeClr val="accent1"/>
                </a:solidFill>
              </a:rPr>
              <a:t>Biofuels</a:t>
            </a:r>
            <a:endParaRPr sz="12000">
              <a:solidFill>
                <a:schemeClr val="accent1"/>
              </a:solidFill>
            </a:endParaRPr>
          </a:p>
        </p:txBody>
      </p:sp>
      <p:sp>
        <p:nvSpPr>
          <p:cNvPr id="209" name="Google Shape;209;p26"/>
          <p:cNvSpPr txBox="1">
            <a:spLocks noGrp="1"/>
          </p:cNvSpPr>
          <p:nvPr>
            <p:ph type="subTitle" idx="4294967295"/>
          </p:nvPr>
        </p:nvSpPr>
        <p:spPr>
          <a:xfrm>
            <a:off x="701974" y="2188406"/>
            <a:ext cx="5391000" cy="626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4000" b="1"/>
              <a:t>Explain</a:t>
            </a:r>
            <a:endParaRPr sz="4000" b="1"/>
          </a:p>
        </p:txBody>
      </p:sp>
      <p:sp>
        <p:nvSpPr>
          <p:cNvPr id="210" name="Google Shape;210;p26"/>
          <p:cNvSpPr txBox="1">
            <a:spLocks noGrp="1"/>
          </p:cNvSpPr>
          <p:nvPr>
            <p:ph type="body" idx="4294967295"/>
          </p:nvPr>
        </p:nvSpPr>
        <p:spPr>
          <a:xfrm>
            <a:off x="701975" y="3448988"/>
            <a:ext cx="6665100" cy="141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In this phase you will share what you have learnt in the explore phase. </a:t>
            </a:r>
            <a:endParaRPr sz="2000"/>
          </a:p>
        </p:txBody>
      </p:sp>
      <p:sp>
        <p:nvSpPr>
          <p:cNvPr id="211" name="Google Shape;211;p26"/>
          <p:cNvSpPr/>
          <p:nvPr/>
        </p:nvSpPr>
        <p:spPr>
          <a:xfrm>
            <a:off x="813273" y="30751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16"/>
        <p:cNvGrpSpPr/>
        <p:nvPr/>
      </p:nvGrpSpPr>
      <p:grpSpPr>
        <a:xfrm>
          <a:off x="0" y="0"/>
          <a:ext cx="0" cy="0"/>
          <a:chOff x="0" y="0"/>
          <a:chExt cx="0" cy="0"/>
        </a:xfrm>
      </p:grpSpPr>
      <p:sp>
        <p:nvSpPr>
          <p:cNvPr id="217" name="Google Shape;217;p27"/>
          <p:cNvSpPr/>
          <p:nvPr/>
        </p:nvSpPr>
        <p:spPr>
          <a:xfrm>
            <a:off x="1238626" y="1251124"/>
            <a:ext cx="7523797" cy="3584171"/>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900" b="1">
                <a:highlight>
                  <a:schemeClr val="accent2"/>
                </a:highlight>
                <a:latin typeface="Montserrat"/>
                <a:ea typeface="Montserrat"/>
                <a:cs typeface="Montserrat"/>
                <a:sym typeface="Montserrat"/>
              </a:rPr>
              <a:t>Presentation of actor network map</a:t>
            </a:r>
            <a:endParaRPr/>
          </a:p>
        </p:txBody>
      </p:sp>
      <p:sp>
        <p:nvSpPr>
          <p:cNvPr id="218" name="Google Shape;218;p27"/>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rgbClr val="FFFFFF"/>
                </a:solidFill>
              </a:rPr>
              <a:t>Case 1: First generation biofuels </a:t>
            </a:r>
            <a:endParaRPr>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23"/>
        <p:cNvGrpSpPr/>
        <p:nvPr/>
      </p:nvGrpSpPr>
      <p:grpSpPr>
        <a:xfrm>
          <a:off x="0" y="0"/>
          <a:ext cx="0" cy="0"/>
          <a:chOff x="0" y="0"/>
          <a:chExt cx="0" cy="0"/>
        </a:xfrm>
      </p:grpSpPr>
      <p:sp>
        <p:nvSpPr>
          <p:cNvPr id="224" name="Google Shape;224;p28"/>
          <p:cNvSpPr/>
          <p:nvPr/>
        </p:nvSpPr>
        <p:spPr>
          <a:xfrm>
            <a:off x="1238626" y="1251124"/>
            <a:ext cx="7523797" cy="3584171"/>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8"/>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rgbClr val="FFFFFF"/>
                </a:solidFill>
              </a:rPr>
              <a:t>Case 2: Second generation biofuels </a:t>
            </a:r>
            <a:endParaRPr>
              <a:solidFill>
                <a:srgbClr val="FFFFFF"/>
              </a:solidFill>
            </a:endParaRPr>
          </a:p>
        </p:txBody>
      </p:sp>
      <p:sp>
        <p:nvSpPr>
          <p:cNvPr id="227" name="Google Shape;227;p28"/>
          <p:cNvSpPr/>
          <p:nvPr/>
        </p:nvSpPr>
        <p:spPr>
          <a:xfrm>
            <a:off x="1238626" y="1251124"/>
            <a:ext cx="7523797" cy="3584171"/>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900" b="1">
                <a:highlight>
                  <a:schemeClr val="accent2"/>
                </a:highlight>
                <a:latin typeface="Montserrat"/>
                <a:ea typeface="Montserrat"/>
                <a:cs typeface="Montserrat"/>
                <a:sym typeface="Montserrat"/>
              </a:rPr>
              <a:t>Presentation of actor network map</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31"/>
        <p:cNvGrpSpPr/>
        <p:nvPr/>
      </p:nvGrpSpPr>
      <p:grpSpPr>
        <a:xfrm>
          <a:off x="0" y="0"/>
          <a:ext cx="0" cy="0"/>
          <a:chOff x="0" y="0"/>
          <a:chExt cx="0" cy="0"/>
        </a:xfrm>
      </p:grpSpPr>
      <p:sp>
        <p:nvSpPr>
          <p:cNvPr id="232" name="Google Shape;232;p29"/>
          <p:cNvSpPr/>
          <p:nvPr/>
        </p:nvSpPr>
        <p:spPr>
          <a:xfrm>
            <a:off x="1238626" y="1251124"/>
            <a:ext cx="7523797" cy="3584171"/>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9"/>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rgbClr val="FFFFFF"/>
                </a:solidFill>
              </a:rPr>
              <a:t>Case 3: Third generation biofuels </a:t>
            </a:r>
            <a:endParaRPr>
              <a:solidFill>
                <a:srgbClr val="FFFFFF"/>
              </a:solidFill>
            </a:endParaRPr>
          </a:p>
        </p:txBody>
      </p:sp>
      <p:sp>
        <p:nvSpPr>
          <p:cNvPr id="235" name="Google Shape;235;p29"/>
          <p:cNvSpPr/>
          <p:nvPr/>
        </p:nvSpPr>
        <p:spPr>
          <a:xfrm>
            <a:off x="1238626" y="1251124"/>
            <a:ext cx="7523797" cy="3584171"/>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900" b="1">
                <a:highlight>
                  <a:schemeClr val="accent2"/>
                </a:highlight>
                <a:latin typeface="Montserrat"/>
                <a:ea typeface="Montserrat"/>
                <a:cs typeface="Montserrat"/>
                <a:sym typeface="Montserrat"/>
              </a:rPr>
              <a:t>Presentation of actor network map</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0"/>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SWOT analysis of biofuel production</a:t>
            </a:r>
            <a:endParaRPr/>
          </a:p>
        </p:txBody>
      </p:sp>
      <p:sp>
        <p:nvSpPr>
          <p:cNvPr id="242" name="Google Shape;242;p30"/>
          <p:cNvSpPr/>
          <p:nvPr/>
        </p:nvSpPr>
        <p:spPr>
          <a:xfrm>
            <a:off x="812825" y="1510925"/>
            <a:ext cx="3835200" cy="1444800"/>
          </a:xfrm>
          <a:prstGeom prst="rect">
            <a:avLst/>
          </a:prstGeom>
          <a:solidFill>
            <a:schemeClr val="lt2"/>
          </a:solidFill>
          <a:ln>
            <a:noFill/>
          </a:ln>
        </p:spPr>
        <p:txBody>
          <a:bodyPr spcFirstLastPara="1" wrap="square" lIns="91425" tIns="91425" rIns="1371600" bIns="91425" anchor="t" anchorCtr="0">
            <a:noAutofit/>
          </a:bodyPr>
          <a:lstStyle/>
          <a:p>
            <a:pPr marL="0" lvl="0" indent="0" algn="l" rtl="0">
              <a:spcBef>
                <a:spcPts val="0"/>
              </a:spcBef>
              <a:spcAft>
                <a:spcPts val="0"/>
              </a:spcAft>
              <a:buNone/>
            </a:pPr>
            <a:r>
              <a:rPr lang="en" b="1">
                <a:solidFill>
                  <a:schemeClr val="dk1"/>
                </a:solidFill>
                <a:latin typeface="Montserrat"/>
                <a:ea typeface="Montserrat"/>
                <a:cs typeface="Montserrat"/>
                <a:sym typeface="Montserrat"/>
              </a:rPr>
              <a:t>STRENGTHS</a:t>
            </a:r>
            <a:endParaRPr b="1">
              <a:solidFill>
                <a:schemeClr val="dk1"/>
              </a:solidFill>
              <a:latin typeface="Montserrat"/>
              <a:ea typeface="Montserrat"/>
              <a:cs typeface="Montserrat"/>
              <a:sym typeface="Montserrat"/>
            </a:endParaRPr>
          </a:p>
          <a:p>
            <a:pPr marL="0" lvl="0" indent="0" algn="l" rtl="0">
              <a:spcBef>
                <a:spcPts val="600"/>
              </a:spcBef>
              <a:spcAft>
                <a:spcPts val="600"/>
              </a:spcAft>
              <a:buNone/>
            </a:pPr>
            <a:endParaRPr>
              <a:solidFill>
                <a:schemeClr val="dk1"/>
              </a:solidFill>
              <a:latin typeface="Montserrat"/>
              <a:ea typeface="Montserrat"/>
              <a:cs typeface="Montserrat"/>
              <a:sym typeface="Montserrat"/>
            </a:endParaRPr>
          </a:p>
        </p:txBody>
      </p:sp>
      <p:sp>
        <p:nvSpPr>
          <p:cNvPr id="243" name="Google Shape;243;p30"/>
          <p:cNvSpPr/>
          <p:nvPr/>
        </p:nvSpPr>
        <p:spPr>
          <a:xfrm>
            <a:off x="4806547" y="1510925"/>
            <a:ext cx="3835200" cy="1444800"/>
          </a:xfrm>
          <a:prstGeom prst="rect">
            <a:avLst/>
          </a:prstGeom>
          <a:solidFill>
            <a:schemeClr val="lt2"/>
          </a:solidFill>
          <a:ln>
            <a:noFill/>
          </a:ln>
        </p:spPr>
        <p:txBody>
          <a:bodyPr spcFirstLastPara="1" wrap="square" lIns="1371600" tIns="91425" rIns="91425" bIns="91425" anchor="t" anchorCtr="0">
            <a:noAutofit/>
          </a:bodyPr>
          <a:lstStyle/>
          <a:p>
            <a:pPr marL="0" lvl="0" indent="0" algn="r" rtl="0">
              <a:spcBef>
                <a:spcPts val="0"/>
              </a:spcBef>
              <a:spcAft>
                <a:spcPts val="0"/>
              </a:spcAft>
              <a:buClr>
                <a:schemeClr val="dk1"/>
              </a:buClr>
              <a:buSzPts val="1100"/>
              <a:buFont typeface="Arial"/>
              <a:buNone/>
            </a:pPr>
            <a:r>
              <a:rPr lang="en" b="1">
                <a:solidFill>
                  <a:schemeClr val="dk1"/>
                </a:solidFill>
                <a:latin typeface="Montserrat"/>
                <a:ea typeface="Montserrat"/>
                <a:cs typeface="Montserrat"/>
                <a:sym typeface="Montserrat"/>
              </a:rPr>
              <a:t>WEAKNESSES</a:t>
            </a:r>
            <a:endParaRPr b="1">
              <a:solidFill>
                <a:schemeClr val="dk1"/>
              </a:solidFill>
              <a:latin typeface="Montserrat"/>
              <a:ea typeface="Montserrat"/>
              <a:cs typeface="Montserrat"/>
              <a:sym typeface="Montserrat"/>
            </a:endParaRPr>
          </a:p>
          <a:p>
            <a:pPr marL="0" lvl="0" indent="0" algn="r" rtl="0">
              <a:spcBef>
                <a:spcPts val="600"/>
              </a:spcBef>
              <a:spcAft>
                <a:spcPts val="600"/>
              </a:spcAft>
              <a:buNone/>
            </a:pPr>
            <a:endParaRPr>
              <a:solidFill>
                <a:schemeClr val="dk1"/>
              </a:solidFill>
              <a:latin typeface="Montserrat"/>
              <a:ea typeface="Montserrat"/>
              <a:cs typeface="Montserrat"/>
              <a:sym typeface="Montserrat"/>
            </a:endParaRPr>
          </a:p>
        </p:txBody>
      </p:sp>
      <p:sp>
        <p:nvSpPr>
          <p:cNvPr id="244" name="Google Shape;244;p30"/>
          <p:cNvSpPr/>
          <p:nvPr/>
        </p:nvSpPr>
        <p:spPr>
          <a:xfrm>
            <a:off x="812825" y="3114226"/>
            <a:ext cx="3835200" cy="1444800"/>
          </a:xfrm>
          <a:prstGeom prst="rect">
            <a:avLst/>
          </a:prstGeom>
          <a:solidFill>
            <a:schemeClr val="lt2"/>
          </a:solidFill>
          <a:ln>
            <a:noFill/>
          </a:ln>
        </p:spPr>
        <p:txBody>
          <a:bodyPr spcFirstLastPara="1" wrap="square" lIns="91425" tIns="91425" rIns="1371600" bIns="91425" anchor="b" anchorCtr="0">
            <a:noAutofit/>
          </a:bodyPr>
          <a:lstStyle/>
          <a:p>
            <a:pPr marL="0" lvl="0" indent="0" algn="l" rtl="0">
              <a:spcBef>
                <a:spcPts val="0"/>
              </a:spcBef>
              <a:spcAft>
                <a:spcPts val="0"/>
              </a:spcAft>
              <a:buClr>
                <a:schemeClr val="dk1"/>
              </a:buClr>
              <a:buSzPts val="1100"/>
              <a:buFont typeface="Arial"/>
              <a:buNone/>
            </a:pPr>
            <a:endParaRPr b="1">
              <a:solidFill>
                <a:schemeClr val="dk1"/>
              </a:solidFill>
              <a:latin typeface="Montserrat"/>
              <a:ea typeface="Montserrat"/>
              <a:cs typeface="Montserrat"/>
              <a:sym typeface="Montserrat"/>
            </a:endParaRPr>
          </a:p>
          <a:p>
            <a:pPr marL="0" lvl="0" indent="0" algn="l" rtl="0">
              <a:spcBef>
                <a:spcPts val="600"/>
              </a:spcBef>
              <a:spcAft>
                <a:spcPts val="600"/>
              </a:spcAft>
              <a:buClr>
                <a:schemeClr val="dk1"/>
              </a:buClr>
              <a:buSzPts val="1100"/>
              <a:buFont typeface="Arial"/>
              <a:buNone/>
            </a:pPr>
            <a:r>
              <a:rPr lang="en" b="1">
                <a:solidFill>
                  <a:schemeClr val="dk1"/>
                </a:solidFill>
                <a:latin typeface="Montserrat"/>
                <a:ea typeface="Montserrat"/>
                <a:cs typeface="Montserrat"/>
                <a:sym typeface="Montserrat"/>
              </a:rPr>
              <a:t>OPPORTUNITIES</a:t>
            </a:r>
            <a:endParaRPr>
              <a:solidFill>
                <a:schemeClr val="dk1"/>
              </a:solidFill>
              <a:latin typeface="Montserrat"/>
              <a:ea typeface="Montserrat"/>
              <a:cs typeface="Montserrat"/>
              <a:sym typeface="Montserrat"/>
            </a:endParaRPr>
          </a:p>
        </p:txBody>
      </p:sp>
      <p:sp>
        <p:nvSpPr>
          <p:cNvPr id="245" name="Google Shape;245;p30"/>
          <p:cNvSpPr/>
          <p:nvPr/>
        </p:nvSpPr>
        <p:spPr>
          <a:xfrm>
            <a:off x="4806547" y="3114226"/>
            <a:ext cx="3835200" cy="1444800"/>
          </a:xfrm>
          <a:prstGeom prst="rect">
            <a:avLst/>
          </a:prstGeom>
          <a:solidFill>
            <a:schemeClr val="lt2"/>
          </a:solidFill>
          <a:ln>
            <a:noFill/>
          </a:ln>
        </p:spPr>
        <p:txBody>
          <a:bodyPr spcFirstLastPara="1" wrap="square" lIns="1371600" tIns="91425" rIns="91425" bIns="91425" anchor="b" anchorCtr="0">
            <a:noAutofit/>
          </a:bodyPr>
          <a:lstStyle/>
          <a:p>
            <a:pPr marL="0" lvl="0" indent="0" algn="r" rtl="0">
              <a:spcBef>
                <a:spcPts val="0"/>
              </a:spcBef>
              <a:spcAft>
                <a:spcPts val="600"/>
              </a:spcAft>
              <a:buNone/>
            </a:pPr>
            <a:r>
              <a:rPr lang="en" b="1">
                <a:solidFill>
                  <a:schemeClr val="dk1"/>
                </a:solidFill>
                <a:latin typeface="Montserrat"/>
                <a:ea typeface="Montserrat"/>
                <a:cs typeface="Montserrat"/>
                <a:sym typeface="Montserrat"/>
              </a:rPr>
              <a:t>THREATS</a:t>
            </a:r>
            <a:endParaRPr>
              <a:solidFill>
                <a:schemeClr val="dk1"/>
              </a:solidFill>
              <a:latin typeface="Montserrat"/>
              <a:ea typeface="Montserrat"/>
              <a:cs typeface="Montserrat"/>
              <a:sym typeface="Montserrat"/>
            </a:endParaRPr>
          </a:p>
        </p:txBody>
      </p:sp>
      <p:sp>
        <p:nvSpPr>
          <p:cNvPr id="246" name="Google Shape;246;p30"/>
          <p:cNvSpPr/>
          <p:nvPr/>
        </p:nvSpPr>
        <p:spPr>
          <a:xfrm>
            <a:off x="3547015" y="1852819"/>
            <a:ext cx="2203800" cy="2203800"/>
          </a:xfrm>
          <a:prstGeom prst="pie">
            <a:avLst>
              <a:gd name="adj1" fmla="val 10788866"/>
              <a:gd name="adj2" fmla="val 162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0"/>
          <p:cNvSpPr/>
          <p:nvPr/>
        </p:nvSpPr>
        <p:spPr>
          <a:xfrm rot="5400000">
            <a:off x="3705872" y="1852819"/>
            <a:ext cx="2203800" cy="2203800"/>
          </a:xfrm>
          <a:prstGeom prst="pie">
            <a:avLst>
              <a:gd name="adj1" fmla="val 10788866"/>
              <a:gd name="adj2" fmla="val 162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0"/>
          <p:cNvSpPr/>
          <p:nvPr/>
        </p:nvSpPr>
        <p:spPr>
          <a:xfrm rot="10800000">
            <a:off x="3705872" y="2012912"/>
            <a:ext cx="2203800" cy="2203800"/>
          </a:xfrm>
          <a:prstGeom prst="pie">
            <a:avLst>
              <a:gd name="adj1" fmla="val 10788866"/>
              <a:gd name="adj2" fmla="val 1620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0"/>
          <p:cNvSpPr/>
          <p:nvPr/>
        </p:nvSpPr>
        <p:spPr>
          <a:xfrm rot="-5400000">
            <a:off x="3547015" y="2012912"/>
            <a:ext cx="2203800" cy="2203800"/>
          </a:xfrm>
          <a:prstGeom prst="pie">
            <a:avLst>
              <a:gd name="adj1" fmla="val 10788866"/>
              <a:gd name="adj2" fmla="val 1620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0"/>
          <p:cNvSpPr/>
          <p:nvPr/>
        </p:nvSpPr>
        <p:spPr>
          <a:xfrm>
            <a:off x="4054379" y="2312509"/>
            <a:ext cx="327727" cy="407679"/>
          </a:xfrm>
          <a:prstGeom prst="rect">
            <a:avLst/>
          </a:prstGeom>
        </p:spPr>
        <p:txBody>
          <a:bodyPr>
            <a:prstTxWarp prst="textPlain">
              <a:avLst/>
            </a:prstTxWarp>
          </a:bodyPr>
          <a:lstStyle/>
          <a:p>
            <a:pPr lvl="0" algn="ctr"/>
            <a:r>
              <a:rPr b="1" i="0">
                <a:ln>
                  <a:noFill/>
                </a:ln>
                <a:solidFill>
                  <a:schemeClr val="lt1"/>
                </a:solidFill>
                <a:latin typeface="Montserrat"/>
              </a:rPr>
              <a:t>S</a:t>
            </a:r>
          </a:p>
        </p:txBody>
      </p:sp>
      <p:sp>
        <p:nvSpPr>
          <p:cNvPr id="251" name="Google Shape;251;p30"/>
          <p:cNvSpPr/>
          <p:nvPr/>
        </p:nvSpPr>
        <p:spPr>
          <a:xfrm>
            <a:off x="4980367" y="2319547"/>
            <a:ext cx="630114" cy="394165"/>
          </a:xfrm>
          <a:prstGeom prst="rect">
            <a:avLst/>
          </a:prstGeom>
        </p:spPr>
        <p:txBody>
          <a:bodyPr>
            <a:prstTxWarp prst="textPlain">
              <a:avLst/>
            </a:prstTxWarp>
          </a:bodyPr>
          <a:lstStyle/>
          <a:p>
            <a:pPr lvl="0" algn="ctr"/>
            <a:r>
              <a:rPr b="1" i="0">
                <a:ln>
                  <a:noFill/>
                </a:ln>
                <a:solidFill>
                  <a:schemeClr val="lt1"/>
                </a:solidFill>
                <a:latin typeface="Montserrat"/>
              </a:rPr>
              <a:t>W</a:t>
            </a:r>
          </a:p>
        </p:txBody>
      </p:sp>
      <p:sp>
        <p:nvSpPr>
          <p:cNvPr id="252" name="Google Shape;252;p30"/>
          <p:cNvSpPr/>
          <p:nvPr/>
        </p:nvSpPr>
        <p:spPr>
          <a:xfrm>
            <a:off x="4022845" y="3321240"/>
            <a:ext cx="431338" cy="407679"/>
          </a:xfrm>
          <a:prstGeom prst="rect">
            <a:avLst/>
          </a:prstGeom>
        </p:spPr>
        <p:txBody>
          <a:bodyPr>
            <a:prstTxWarp prst="textPlain">
              <a:avLst/>
            </a:prstTxWarp>
          </a:bodyPr>
          <a:lstStyle/>
          <a:p>
            <a:pPr lvl="0" algn="ctr"/>
            <a:r>
              <a:rPr b="1" i="0">
                <a:ln>
                  <a:noFill/>
                </a:ln>
                <a:solidFill>
                  <a:schemeClr val="lt1"/>
                </a:solidFill>
                <a:latin typeface="Montserrat"/>
              </a:rPr>
              <a:t>O</a:t>
            </a:r>
          </a:p>
        </p:txBody>
      </p:sp>
      <p:sp>
        <p:nvSpPr>
          <p:cNvPr id="253" name="Google Shape;253;p30"/>
          <p:cNvSpPr/>
          <p:nvPr/>
        </p:nvSpPr>
        <p:spPr>
          <a:xfrm>
            <a:off x="5084542" y="3328278"/>
            <a:ext cx="343494" cy="394165"/>
          </a:xfrm>
          <a:prstGeom prst="rect">
            <a:avLst/>
          </a:prstGeom>
        </p:spPr>
        <p:txBody>
          <a:bodyPr>
            <a:prstTxWarp prst="textPlain">
              <a:avLst/>
            </a:prstTxWarp>
          </a:bodyPr>
          <a:lstStyle/>
          <a:p>
            <a:pPr lvl="0" algn="ctr"/>
            <a:r>
              <a:rPr b="1" i="0">
                <a:ln>
                  <a:noFill/>
                </a:ln>
                <a:solidFill>
                  <a:schemeClr val="lt1"/>
                </a:solidFill>
                <a:latin typeface="Montserrat"/>
              </a:rPr>
              <a:t>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2"/>
          <p:cNvSpPr/>
          <p:nvPr/>
        </p:nvSpPr>
        <p:spPr>
          <a:xfrm>
            <a:off x="0" y="0"/>
            <a:ext cx="9144000" cy="1965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2"/>
          <p:cNvSpPr txBox="1">
            <a:spLocks noGrp="1"/>
          </p:cNvSpPr>
          <p:nvPr>
            <p:ph type="ctrTitle" idx="4294967295"/>
          </p:nvPr>
        </p:nvSpPr>
        <p:spPr>
          <a:xfrm>
            <a:off x="582500" y="1390250"/>
            <a:ext cx="69393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0">
                <a:solidFill>
                  <a:schemeClr val="accent1"/>
                </a:solidFill>
              </a:rPr>
              <a:t>Biofuels</a:t>
            </a:r>
            <a:endParaRPr sz="12000">
              <a:solidFill>
                <a:schemeClr val="accent1"/>
              </a:solidFill>
            </a:endParaRPr>
          </a:p>
        </p:txBody>
      </p:sp>
      <p:sp>
        <p:nvSpPr>
          <p:cNvPr id="70" name="Google Shape;70;p12"/>
          <p:cNvSpPr txBox="1">
            <a:spLocks noGrp="1"/>
          </p:cNvSpPr>
          <p:nvPr>
            <p:ph type="subTitle" idx="4294967295"/>
          </p:nvPr>
        </p:nvSpPr>
        <p:spPr>
          <a:xfrm>
            <a:off x="701974" y="2188406"/>
            <a:ext cx="5391000" cy="626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4000" b="1"/>
              <a:t>Engage</a:t>
            </a:r>
            <a:endParaRPr sz="4000" b="1"/>
          </a:p>
        </p:txBody>
      </p:sp>
      <p:sp>
        <p:nvSpPr>
          <p:cNvPr id="71" name="Google Shape;71;p12"/>
          <p:cNvSpPr txBox="1">
            <a:spLocks noGrp="1"/>
          </p:cNvSpPr>
          <p:nvPr>
            <p:ph type="body" idx="4294967295"/>
          </p:nvPr>
        </p:nvSpPr>
        <p:spPr>
          <a:xfrm>
            <a:off x="701975" y="3448988"/>
            <a:ext cx="6665100" cy="141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In this phase you will reflect on what you know and what your interests are in relation to biofuels.</a:t>
            </a:r>
            <a:endParaRPr sz="2000"/>
          </a:p>
        </p:txBody>
      </p:sp>
      <p:sp>
        <p:nvSpPr>
          <p:cNvPr id="72" name="Google Shape;72;p12"/>
          <p:cNvSpPr/>
          <p:nvPr/>
        </p:nvSpPr>
        <p:spPr>
          <a:xfrm>
            <a:off x="813273" y="30751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1"/>
          <p:cNvSpPr/>
          <p:nvPr/>
        </p:nvSpPr>
        <p:spPr>
          <a:xfrm>
            <a:off x="0" y="0"/>
            <a:ext cx="9144000" cy="1965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1"/>
          <p:cNvSpPr txBox="1">
            <a:spLocks noGrp="1"/>
          </p:cNvSpPr>
          <p:nvPr>
            <p:ph type="ctrTitle" idx="4294967295"/>
          </p:nvPr>
        </p:nvSpPr>
        <p:spPr>
          <a:xfrm>
            <a:off x="582500" y="1390250"/>
            <a:ext cx="69393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0">
                <a:solidFill>
                  <a:schemeClr val="accent1"/>
                </a:solidFill>
              </a:rPr>
              <a:t>Biofuels</a:t>
            </a:r>
            <a:endParaRPr sz="12000">
              <a:solidFill>
                <a:schemeClr val="accent1"/>
              </a:solidFill>
            </a:endParaRPr>
          </a:p>
        </p:txBody>
      </p:sp>
      <p:sp>
        <p:nvSpPr>
          <p:cNvPr id="260" name="Google Shape;260;p31"/>
          <p:cNvSpPr txBox="1">
            <a:spLocks noGrp="1"/>
          </p:cNvSpPr>
          <p:nvPr>
            <p:ph type="subTitle" idx="4294967295"/>
          </p:nvPr>
        </p:nvSpPr>
        <p:spPr>
          <a:xfrm>
            <a:off x="701974" y="2188406"/>
            <a:ext cx="5391000" cy="626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4000" b="1"/>
              <a:t>Elaborate</a:t>
            </a:r>
            <a:endParaRPr sz="4000" b="1"/>
          </a:p>
        </p:txBody>
      </p:sp>
      <p:sp>
        <p:nvSpPr>
          <p:cNvPr id="261" name="Google Shape;261;p31"/>
          <p:cNvSpPr txBox="1">
            <a:spLocks noGrp="1"/>
          </p:cNvSpPr>
          <p:nvPr>
            <p:ph type="body" idx="4294967295"/>
          </p:nvPr>
        </p:nvSpPr>
        <p:spPr>
          <a:xfrm>
            <a:off x="701975" y="3448988"/>
            <a:ext cx="6665100" cy="141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In this phase you will apply what you have learnt to produce a policy brief for a government funder.</a:t>
            </a:r>
            <a:endParaRPr sz="2000"/>
          </a:p>
        </p:txBody>
      </p:sp>
      <p:sp>
        <p:nvSpPr>
          <p:cNvPr id="262" name="Google Shape;262;p31"/>
          <p:cNvSpPr/>
          <p:nvPr/>
        </p:nvSpPr>
        <p:spPr>
          <a:xfrm>
            <a:off x="813273" y="30751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2"/>
          <p:cNvSpPr txBox="1">
            <a:spLocks noGrp="1"/>
          </p:cNvSpPr>
          <p:nvPr>
            <p:ph type="title"/>
          </p:nvPr>
        </p:nvSpPr>
        <p:spPr>
          <a:xfrm>
            <a:off x="691200" y="152400"/>
            <a:ext cx="7761600" cy="969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What is a policy brief?</a:t>
            </a:r>
            <a:endParaRPr/>
          </a:p>
        </p:txBody>
      </p:sp>
      <p:sp>
        <p:nvSpPr>
          <p:cNvPr id="269" name="Google Shape;269;p32"/>
          <p:cNvSpPr txBox="1">
            <a:spLocks noGrp="1"/>
          </p:cNvSpPr>
          <p:nvPr>
            <p:ph type="body" idx="1"/>
          </p:nvPr>
        </p:nvSpPr>
        <p:spPr>
          <a:xfrm>
            <a:off x="691200" y="1511100"/>
            <a:ext cx="7761600" cy="2868900"/>
          </a:xfrm>
          <a:prstGeom prst="rect">
            <a:avLst/>
          </a:prstGeom>
        </p:spPr>
        <p:txBody>
          <a:bodyPr spcFirstLastPara="1" wrap="square" lIns="91425" tIns="91425" rIns="91425" bIns="91425" anchor="t" anchorCtr="0">
            <a:noAutofit/>
          </a:bodyPr>
          <a:lstStyle/>
          <a:p>
            <a:pPr marL="0" lvl="0" indent="0" algn="l" rtl="0">
              <a:spcBef>
                <a:spcPts val="600"/>
              </a:spcBef>
              <a:spcAft>
                <a:spcPts val="1200"/>
              </a:spcAft>
              <a:buNone/>
            </a:pPr>
            <a:r>
              <a:rPr lang="en" sz="2200" dirty="0">
                <a:solidFill>
                  <a:srgbClr val="454F5B"/>
                </a:solidFill>
              </a:rPr>
              <a:t>What is a policy brief?</a:t>
            </a:r>
            <a:endParaRPr sz="2200" dirty="0">
              <a:solidFill>
                <a:srgbClr val="454F5B"/>
              </a:solidFill>
            </a:endParaRPr>
          </a:p>
          <a:p>
            <a:pPr marL="457200" lvl="0" indent="-381000" algn="l" rtl="0">
              <a:lnSpc>
                <a:spcPct val="115000"/>
              </a:lnSpc>
              <a:spcBef>
                <a:spcPts val="600"/>
              </a:spcBef>
              <a:spcAft>
                <a:spcPts val="1200"/>
              </a:spcAft>
              <a:buSzPts val="2400"/>
              <a:buChar char="▣"/>
            </a:pPr>
            <a:r>
              <a:rPr lang="en" sz="2200" dirty="0">
                <a:solidFill>
                  <a:srgbClr val="454F5B"/>
                </a:solidFill>
              </a:rPr>
              <a:t>Who is it for?</a:t>
            </a:r>
          </a:p>
          <a:p>
            <a:pPr marL="457200" lvl="0" indent="-381000" algn="l" rtl="0">
              <a:lnSpc>
                <a:spcPct val="115000"/>
              </a:lnSpc>
              <a:spcBef>
                <a:spcPts val="600"/>
              </a:spcBef>
              <a:spcAft>
                <a:spcPts val="1200"/>
              </a:spcAft>
              <a:buSzPts val="2400"/>
              <a:buChar char="▣"/>
            </a:pPr>
            <a:r>
              <a:rPr lang="en" sz="2200" dirty="0">
                <a:solidFill>
                  <a:srgbClr val="454F5B"/>
                </a:solidFill>
              </a:rPr>
              <a:t>How is it written?</a:t>
            </a:r>
            <a:endParaRPr sz="2200" dirty="0">
              <a:solidFill>
                <a:srgbClr val="454F5B"/>
              </a:solidFill>
            </a:endParaRPr>
          </a:p>
          <a:p>
            <a:pPr marL="457200" lvl="0" indent="-381000" algn="l" rtl="0">
              <a:lnSpc>
                <a:spcPct val="115000"/>
              </a:lnSpc>
              <a:spcBef>
                <a:spcPts val="0"/>
              </a:spcBef>
              <a:spcAft>
                <a:spcPts val="1200"/>
              </a:spcAft>
              <a:buSzPts val="2400"/>
              <a:buChar char="▣"/>
            </a:pPr>
            <a:r>
              <a:rPr lang="en" sz="2200" dirty="0">
                <a:solidFill>
                  <a:srgbClr val="454F5B"/>
                </a:solidFill>
              </a:rPr>
              <a:t>What are the key features?</a:t>
            </a:r>
            <a:endParaRPr sz="2200" dirty="0">
              <a:solidFill>
                <a:srgbClr val="454F5B"/>
              </a:solidFill>
            </a:endParaRPr>
          </a:p>
        </p:txBody>
      </p:sp>
      <p:pic>
        <p:nvPicPr>
          <p:cNvPr id="271" name="Google Shape;271;p32"/>
          <p:cNvPicPr preferRelativeResize="0"/>
          <p:nvPr/>
        </p:nvPicPr>
        <p:blipFill rotWithShape="1">
          <a:blip r:embed="rId3">
            <a:alphaModFix/>
          </a:blip>
          <a:srcRect l="13642" r="8769" b="287"/>
          <a:stretch/>
        </p:blipFill>
        <p:spPr>
          <a:xfrm>
            <a:off x="5234775" y="1307900"/>
            <a:ext cx="3322000" cy="27336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3"/>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Your policy brief</a:t>
            </a:r>
            <a:endParaRPr/>
          </a:p>
        </p:txBody>
      </p:sp>
      <p:sp>
        <p:nvSpPr>
          <p:cNvPr id="277" name="Google Shape;277;p33"/>
          <p:cNvSpPr txBox="1">
            <a:spLocks noGrp="1"/>
          </p:cNvSpPr>
          <p:nvPr>
            <p:ph type="body" idx="1"/>
          </p:nvPr>
        </p:nvSpPr>
        <p:spPr>
          <a:xfrm>
            <a:off x="767388" y="3360799"/>
            <a:ext cx="2520000" cy="1312801"/>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b="1" dirty="0"/>
              <a:t>Audience</a:t>
            </a:r>
            <a:endParaRPr b="1" dirty="0"/>
          </a:p>
          <a:p>
            <a:pPr marL="0" lvl="0" indent="0" algn="l" rtl="0">
              <a:spcBef>
                <a:spcPts val="600"/>
              </a:spcBef>
              <a:spcAft>
                <a:spcPts val="0"/>
              </a:spcAft>
              <a:buNone/>
            </a:pPr>
            <a:r>
              <a:rPr lang="en" sz="1400" dirty="0"/>
              <a:t>Create your policy brief for a government funder</a:t>
            </a:r>
            <a:r>
              <a:rPr lang="en" dirty="0"/>
              <a:t>.</a:t>
            </a:r>
            <a:endParaRPr dirty="0"/>
          </a:p>
        </p:txBody>
      </p:sp>
      <p:sp>
        <p:nvSpPr>
          <p:cNvPr id="278" name="Google Shape;278;p33"/>
          <p:cNvSpPr txBox="1">
            <a:spLocks noGrp="1"/>
          </p:cNvSpPr>
          <p:nvPr>
            <p:ph type="body" idx="2"/>
          </p:nvPr>
        </p:nvSpPr>
        <p:spPr>
          <a:xfrm>
            <a:off x="3473513" y="3360800"/>
            <a:ext cx="2520000" cy="134018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b="1" dirty="0"/>
              <a:t>Purpose</a:t>
            </a:r>
            <a:endParaRPr b="1" dirty="0"/>
          </a:p>
          <a:p>
            <a:pPr marL="0" lvl="0" indent="0" algn="l" rtl="0">
              <a:spcBef>
                <a:spcPts val="600"/>
              </a:spcBef>
              <a:spcAft>
                <a:spcPts val="0"/>
              </a:spcAft>
              <a:buNone/>
            </a:pPr>
            <a:r>
              <a:rPr lang="en" sz="1400" dirty="0"/>
              <a:t>To influence policy - what should be prioritised in relation to biofuels</a:t>
            </a:r>
            <a:endParaRPr sz="1400" dirty="0"/>
          </a:p>
        </p:txBody>
      </p:sp>
      <p:sp>
        <p:nvSpPr>
          <p:cNvPr id="279" name="Google Shape;279;p33"/>
          <p:cNvSpPr txBox="1">
            <a:spLocks noGrp="1"/>
          </p:cNvSpPr>
          <p:nvPr>
            <p:ph type="body" idx="3"/>
          </p:nvPr>
        </p:nvSpPr>
        <p:spPr>
          <a:xfrm>
            <a:off x="6179638" y="3360800"/>
            <a:ext cx="2520000" cy="134018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b="1" dirty="0"/>
              <a:t>Message</a:t>
            </a:r>
            <a:endParaRPr b="1" dirty="0"/>
          </a:p>
          <a:p>
            <a:pPr marL="0" lvl="0" indent="0" algn="l" rtl="0">
              <a:spcBef>
                <a:spcPts val="600"/>
              </a:spcBef>
              <a:spcAft>
                <a:spcPts val="0"/>
              </a:spcAft>
              <a:buNone/>
            </a:pPr>
            <a:r>
              <a:rPr lang="en" sz="1400" dirty="0"/>
              <a:t>Consider the key message you want to communicate</a:t>
            </a:r>
            <a:endParaRPr sz="1400" dirty="0"/>
          </a:p>
          <a:p>
            <a:pPr marL="0" lvl="0" indent="0" algn="l" rtl="0">
              <a:spcBef>
                <a:spcPts val="600"/>
              </a:spcBef>
              <a:spcAft>
                <a:spcPts val="0"/>
              </a:spcAft>
              <a:buNone/>
            </a:pPr>
            <a:endParaRPr dirty="0"/>
          </a:p>
        </p:txBody>
      </p:sp>
      <p:sp>
        <p:nvSpPr>
          <p:cNvPr id="281" name="Google Shape;281;p33"/>
          <p:cNvSpPr txBox="1"/>
          <p:nvPr/>
        </p:nvSpPr>
        <p:spPr>
          <a:xfrm>
            <a:off x="691200" y="1398278"/>
            <a:ext cx="7868600" cy="2050916"/>
          </a:xfrm>
          <a:prstGeom prst="rect">
            <a:avLst/>
          </a:prstGeom>
          <a:noFill/>
          <a:ln>
            <a:noFill/>
          </a:ln>
        </p:spPr>
        <p:txBody>
          <a:bodyPr spcFirstLastPara="1" wrap="square" lIns="91425" tIns="91425" rIns="91425" bIns="91425" anchor="t" anchorCtr="0">
            <a:spAutoFit/>
          </a:bodyPr>
          <a:lstStyle/>
          <a:p>
            <a:pPr marL="0" lvl="0" indent="0" algn="l" rtl="0">
              <a:lnSpc>
                <a:spcPct val="114000"/>
              </a:lnSpc>
              <a:spcBef>
                <a:spcPts val="0"/>
              </a:spcBef>
              <a:spcAft>
                <a:spcPts val="600"/>
              </a:spcAft>
              <a:buNone/>
            </a:pPr>
            <a:r>
              <a:rPr lang="en" sz="1700" dirty="0">
                <a:latin typeface="Montserrat"/>
                <a:ea typeface="Montserrat"/>
                <a:cs typeface="Montserrat"/>
                <a:sym typeface="Montserrat"/>
              </a:rPr>
              <a:t>Using your research on biofuels, your task is to produce a policy brief to a government funder to help them decide on future funding decisions.  </a:t>
            </a:r>
          </a:p>
          <a:p>
            <a:pPr marL="0" lvl="0" indent="0" algn="l" rtl="0">
              <a:lnSpc>
                <a:spcPct val="114000"/>
              </a:lnSpc>
              <a:spcBef>
                <a:spcPts val="0"/>
              </a:spcBef>
              <a:spcAft>
                <a:spcPts val="0"/>
              </a:spcAft>
              <a:buNone/>
            </a:pPr>
            <a:r>
              <a:rPr lang="en" sz="1700" dirty="0">
                <a:latin typeface="Montserrat"/>
                <a:ea typeface="Montserrat"/>
                <a:cs typeface="Montserrat"/>
                <a:sym typeface="Montserrat"/>
              </a:rPr>
              <a:t>Working in a team, discuss the key message you would have for a government funding body - should they support research into biofuels?  Why/why not?  Are some </a:t>
            </a:r>
            <a:r>
              <a:rPr lang="en-GB" sz="1700" dirty="0">
                <a:latin typeface="Montserrat"/>
                <a:ea typeface="Montserrat"/>
                <a:cs typeface="Montserrat"/>
                <a:sym typeface="Montserrat"/>
              </a:rPr>
              <a:t>biofuel </a:t>
            </a:r>
            <a:r>
              <a:rPr lang="en" sz="1700" dirty="0">
                <a:latin typeface="Montserrat"/>
                <a:ea typeface="Montserrat"/>
                <a:cs typeface="Montserrat"/>
                <a:sym typeface="Montserrat"/>
              </a:rPr>
              <a:t>generations preferable to others?</a:t>
            </a:r>
            <a:endParaRPr sz="1700" dirty="0">
              <a:latin typeface="Montserrat"/>
              <a:ea typeface="Montserrat"/>
              <a:cs typeface="Montserrat"/>
              <a:sym typeface="Montserrat"/>
            </a:endParaRPr>
          </a:p>
        </p:txBody>
      </p:sp>
      <p:sp>
        <p:nvSpPr>
          <p:cNvPr id="282" name="Google Shape;282;p33"/>
          <p:cNvSpPr/>
          <p:nvPr/>
        </p:nvSpPr>
        <p:spPr>
          <a:xfrm>
            <a:off x="7554229" y="3490849"/>
            <a:ext cx="338956" cy="308317"/>
          </a:xfrm>
          <a:custGeom>
            <a:avLst/>
            <a:gdLst/>
            <a:ahLst/>
            <a:cxnLst/>
            <a:rect l="l" t="t" r="r" b="b"/>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3" name="Google Shape;283;p33"/>
          <p:cNvGrpSpPr/>
          <p:nvPr/>
        </p:nvGrpSpPr>
        <p:grpSpPr>
          <a:xfrm>
            <a:off x="4883235" y="3454096"/>
            <a:ext cx="358351" cy="381822"/>
            <a:chOff x="5970800" y="1619250"/>
            <a:chExt cx="428650" cy="456725"/>
          </a:xfrm>
        </p:grpSpPr>
        <p:sp>
          <p:nvSpPr>
            <p:cNvPr id="284" name="Google Shape;284;p33"/>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3"/>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3"/>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3"/>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3"/>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9" name="Google Shape;289;p33"/>
          <p:cNvGrpSpPr/>
          <p:nvPr/>
        </p:nvGrpSpPr>
        <p:grpSpPr>
          <a:xfrm>
            <a:off x="2287676" y="3433132"/>
            <a:ext cx="578868" cy="423751"/>
            <a:chOff x="2262276" y="2874332"/>
            <a:chExt cx="578868" cy="423751"/>
          </a:xfrm>
        </p:grpSpPr>
        <p:grpSp>
          <p:nvGrpSpPr>
            <p:cNvPr id="290" name="Google Shape;290;p33"/>
            <p:cNvGrpSpPr/>
            <p:nvPr/>
          </p:nvGrpSpPr>
          <p:grpSpPr>
            <a:xfrm>
              <a:off x="2396474" y="2916247"/>
              <a:ext cx="139869" cy="381836"/>
              <a:chOff x="3386850" y="2264625"/>
              <a:chExt cx="203950" cy="509250"/>
            </a:xfrm>
          </p:grpSpPr>
          <p:sp>
            <p:nvSpPr>
              <p:cNvPr id="291" name="Google Shape;291;p33"/>
              <p:cNvSpPr/>
              <p:nvPr/>
            </p:nvSpPr>
            <p:spPr>
              <a:xfrm>
                <a:off x="3386850" y="2370850"/>
                <a:ext cx="203950" cy="403025"/>
              </a:xfrm>
              <a:custGeom>
                <a:avLst/>
                <a:gdLst/>
                <a:ahLst/>
                <a:cxnLst/>
                <a:rect l="l" t="t" r="r" b="b"/>
                <a:pathLst>
                  <a:path w="8158" h="16121" extrusionOk="0">
                    <a:moveTo>
                      <a:pt x="3249" y="1"/>
                    </a:moveTo>
                    <a:lnTo>
                      <a:pt x="3004" y="50"/>
                    </a:lnTo>
                    <a:lnTo>
                      <a:pt x="2785" y="99"/>
                    </a:lnTo>
                    <a:lnTo>
                      <a:pt x="2565" y="172"/>
                    </a:lnTo>
                    <a:lnTo>
                      <a:pt x="2369" y="269"/>
                    </a:lnTo>
                    <a:lnTo>
                      <a:pt x="2174" y="367"/>
                    </a:lnTo>
                    <a:lnTo>
                      <a:pt x="1979" y="465"/>
                    </a:lnTo>
                    <a:lnTo>
                      <a:pt x="1808" y="587"/>
                    </a:lnTo>
                    <a:lnTo>
                      <a:pt x="1637" y="734"/>
                    </a:lnTo>
                    <a:lnTo>
                      <a:pt x="1490" y="880"/>
                    </a:lnTo>
                    <a:lnTo>
                      <a:pt x="1344" y="1027"/>
                    </a:lnTo>
                    <a:lnTo>
                      <a:pt x="1075" y="1369"/>
                    </a:lnTo>
                    <a:lnTo>
                      <a:pt x="855" y="1784"/>
                    </a:lnTo>
                    <a:lnTo>
                      <a:pt x="660" y="2199"/>
                    </a:lnTo>
                    <a:lnTo>
                      <a:pt x="489" y="2687"/>
                    </a:lnTo>
                    <a:lnTo>
                      <a:pt x="342" y="3176"/>
                    </a:lnTo>
                    <a:lnTo>
                      <a:pt x="245" y="3738"/>
                    </a:lnTo>
                    <a:lnTo>
                      <a:pt x="147" y="4299"/>
                    </a:lnTo>
                    <a:lnTo>
                      <a:pt x="74" y="4910"/>
                    </a:lnTo>
                    <a:lnTo>
                      <a:pt x="49" y="5545"/>
                    </a:lnTo>
                    <a:lnTo>
                      <a:pt x="25" y="6204"/>
                    </a:lnTo>
                    <a:lnTo>
                      <a:pt x="0" y="6888"/>
                    </a:lnTo>
                    <a:lnTo>
                      <a:pt x="25" y="7035"/>
                    </a:lnTo>
                    <a:lnTo>
                      <a:pt x="49" y="7181"/>
                    </a:lnTo>
                    <a:lnTo>
                      <a:pt x="98" y="7328"/>
                    </a:lnTo>
                    <a:lnTo>
                      <a:pt x="171" y="7425"/>
                    </a:lnTo>
                    <a:lnTo>
                      <a:pt x="269" y="7523"/>
                    </a:lnTo>
                    <a:lnTo>
                      <a:pt x="391" y="7596"/>
                    </a:lnTo>
                    <a:lnTo>
                      <a:pt x="513" y="7645"/>
                    </a:lnTo>
                    <a:lnTo>
                      <a:pt x="660" y="7670"/>
                    </a:lnTo>
                    <a:lnTo>
                      <a:pt x="806" y="7645"/>
                    </a:lnTo>
                    <a:lnTo>
                      <a:pt x="928" y="7596"/>
                    </a:lnTo>
                    <a:lnTo>
                      <a:pt x="1051" y="7523"/>
                    </a:lnTo>
                    <a:lnTo>
                      <a:pt x="1148" y="7425"/>
                    </a:lnTo>
                    <a:lnTo>
                      <a:pt x="1222" y="7328"/>
                    </a:lnTo>
                    <a:lnTo>
                      <a:pt x="1270" y="7181"/>
                    </a:lnTo>
                    <a:lnTo>
                      <a:pt x="1295" y="7035"/>
                    </a:lnTo>
                    <a:lnTo>
                      <a:pt x="1319" y="6888"/>
                    </a:lnTo>
                    <a:lnTo>
                      <a:pt x="1344" y="6278"/>
                    </a:lnTo>
                    <a:lnTo>
                      <a:pt x="1417" y="5569"/>
                    </a:lnTo>
                    <a:lnTo>
                      <a:pt x="1515" y="4861"/>
                    </a:lnTo>
                    <a:lnTo>
                      <a:pt x="1637" y="4153"/>
                    </a:lnTo>
                    <a:lnTo>
                      <a:pt x="1759" y="3542"/>
                    </a:lnTo>
                    <a:lnTo>
                      <a:pt x="1881" y="3029"/>
                    </a:lnTo>
                    <a:lnTo>
                      <a:pt x="2003" y="2687"/>
                    </a:lnTo>
                    <a:lnTo>
                      <a:pt x="2052" y="2614"/>
                    </a:lnTo>
                    <a:lnTo>
                      <a:pt x="2101" y="2590"/>
                    </a:lnTo>
                    <a:lnTo>
                      <a:pt x="2101" y="2639"/>
                    </a:lnTo>
                    <a:lnTo>
                      <a:pt x="2125" y="2736"/>
                    </a:lnTo>
                    <a:lnTo>
                      <a:pt x="2125" y="3151"/>
                    </a:lnTo>
                    <a:lnTo>
                      <a:pt x="2076" y="4568"/>
                    </a:lnTo>
                    <a:lnTo>
                      <a:pt x="1954" y="6595"/>
                    </a:lnTo>
                    <a:lnTo>
                      <a:pt x="1832" y="8866"/>
                    </a:lnTo>
                    <a:lnTo>
                      <a:pt x="1539" y="13165"/>
                    </a:lnTo>
                    <a:lnTo>
                      <a:pt x="1392" y="15119"/>
                    </a:lnTo>
                    <a:lnTo>
                      <a:pt x="1392" y="15290"/>
                    </a:lnTo>
                    <a:lnTo>
                      <a:pt x="1417" y="15461"/>
                    </a:lnTo>
                    <a:lnTo>
                      <a:pt x="1466" y="15607"/>
                    </a:lnTo>
                    <a:lnTo>
                      <a:pt x="1563" y="15754"/>
                    </a:lnTo>
                    <a:lnTo>
                      <a:pt x="1661" y="15900"/>
                    </a:lnTo>
                    <a:lnTo>
                      <a:pt x="1783" y="15998"/>
                    </a:lnTo>
                    <a:lnTo>
                      <a:pt x="1930" y="16071"/>
                    </a:lnTo>
                    <a:lnTo>
                      <a:pt x="2101" y="16120"/>
                    </a:lnTo>
                    <a:lnTo>
                      <a:pt x="2394" y="16120"/>
                    </a:lnTo>
                    <a:lnTo>
                      <a:pt x="2516" y="16071"/>
                    </a:lnTo>
                    <a:lnTo>
                      <a:pt x="2662" y="15998"/>
                    </a:lnTo>
                    <a:lnTo>
                      <a:pt x="2785" y="15925"/>
                    </a:lnTo>
                    <a:lnTo>
                      <a:pt x="2882" y="15803"/>
                    </a:lnTo>
                    <a:lnTo>
                      <a:pt x="2956" y="15680"/>
                    </a:lnTo>
                    <a:lnTo>
                      <a:pt x="3029" y="15534"/>
                    </a:lnTo>
                    <a:lnTo>
                      <a:pt x="3053" y="15387"/>
                    </a:lnTo>
                    <a:lnTo>
                      <a:pt x="3713" y="8549"/>
                    </a:lnTo>
                    <a:lnTo>
                      <a:pt x="3737" y="8476"/>
                    </a:lnTo>
                    <a:lnTo>
                      <a:pt x="3786" y="8354"/>
                    </a:lnTo>
                    <a:lnTo>
                      <a:pt x="3835" y="8305"/>
                    </a:lnTo>
                    <a:lnTo>
                      <a:pt x="3884" y="8231"/>
                    </a:lnTo>
                    <a:lnTo>
                      <a:pt x="3981" y="8207"/>
                    </a:lnTo>
                    <a:lnTo>
                      <a:pt x="4079" y="8183"/>
                    </a:lnTo>
                    <a:lnTo>
                      <a:pt x="4177" y="8207"/>
                    </a:lnTo>
                    <a:lnTo>
                      <a:pt x="4274" y="8231"/>
                    </a:lnTo>
                    <a:lnTo>
                      <a:pt x="4323" y="8305"/>
                    </a:lnTo>
                    <a:lnTo>
                      <a:pt x="4372" y="8354"/>
                    </a:lnTo>
                    <a:lnTo>
                      <a:pt x="4421" y="8476"/>
                    </a:lnTo>
                    <a:lnTo>
                      <a:pt x="4445" y="8549"/>
                    </a:lnTo>
                    <a:lnTo>
                      <a:pt x="5105" y="15387"/>
                    </a:lnTo>
                    <a:lnTo>
                      <a:pt x="5129" y="15534"/>
                    </a:lnTo>
                    <a:lnTo>
                      <a:pt x="5202" y="15680"/>
                    </a:lnTo>
                    <a:lnTo>
                      <a:pt x="5276" y="15803"/>
                    </a:lnTo>
                    <a:lnTo>
                      <a:pt x="5373" y="15925"/>
                    </a:lnTo>
                    <a:lnTo>
                      <a:pt x="5496" y="15998"/>
                    </a:lnTo>
                    <a:lnTo>
                      <a:pt x="5642" y="16071"/>
                    </a:lnTo>
                    <a:lnTo>
                      <a:pt x="5764" y="16120"/>
                    </a:lnTo>
                    <a:lnTo>
                      <a:pt x="6057" y="16120"/>
                    </a:lnTo>
                    <a:lnTo>
                      <a:pt x="6228" y="16071"/>
                    </a:lnTo>
                    <a:lnTo>
                      <a:pt x="6375" y="15998"/>
                    </a:lnTo>
                    <a:lnTo>
                      <a:pt x="6497" y="15900"/>
                    </a:lnTo>
                    <a:lnTo>
                      <a:pt x="6595" y="15754"/>
                    </a:lnTo>
                    <a:lnTo>
                      <a:pt x="6692" y="15607"/>
                    </a:lnTo>
                    <a:lnTo>
                      <a:pt x="6741" y="15461"/>
                    </a:lnTo>
                    <a:lnTo>
                      <a:pt x="6766" y="15290"/>
                    </a:lnTo>
                    <a:lnTo>
                      <a:pt x="6766" y="15119"/>
                    </a:lnTo>
                    <a:lnTo>
                      <a:pt x="6619" y="13165"/>
                    </a:lnTo>
                    <a:lnTo>
                      <a:pt x="6350" y="8915"/>
                    </a:lnTo>
                    <a:lnTo>
                      <a:pt x="6204" y="6619"/>
                    </a:lnTo>
                    <a:lnTo>
                      <a:pt x="6106" y="4617"/>
                    </a:lnTo>
                    <a:lnTo>
                      <a:pt x="6057" y="3176"/>
                    </a:lnTo>
                    <a:lnTo>
                      <a:pt x="6057" y="2761"/>
                    </a:lnTo>
                    <a:lnTo>
                      <a:pt x="6057" y="2590"/>
                    </a:lnTo>
                    <a:lnTo>
                      <a:pt x="6106" y="2590"/>
                    </a:lnTo>
                    <a:lnTo>
                      <a:pt x="6155" y="2687"/>
                    </a:lnTo>
                    <a:lnTo>
                      <a:pt x="6253" y="3005"/>
                    </a:lnTo>
                    <a:lnTo>
                      <a:pt x="6399" y="3493"/>
                    </a:lnTo>
                    <a:lnTo>
                      <a:pt x="6521" y="4128"/>
                    </a:lnTo>
                    <a:lnTo>
                      <a:pt x="6643" y="4837"/>
                    </a:lnTo>
                    <a:lnTo>
                      <a:pt x="6741" y="5569"/>
                    </a:lnTo>
                    <a:lnTo>
                      <a:pt x="6814" y="6278"/>
                    </a:lnTo>
                    <a:lnTo>
                      <a:pt x="6839" y="6888"/>
                    </a:lnTo>
                    <a:lnTo>
                      <a:pt x="6863" y="7035"/>
                    </a:lnTo>
                    <a:lnTo>
                      <a:pt x="6888" y="7181"/>
                    </a:lnTo>
                    <a:lnTo>
                      <a:pt x="6936" y="7328"/>
                    </a:lnTo>
                    <a:lnTo>
                      <a:pt x="7010" y="7425"/>
                    </a:lnTo>
                    <a:lnTo>
                      <a:pt x="7107" y="7523"/>
                    </a:lnTo>
                    <a:lnTo>
                      <a:pt x="7230" y="7596"/>
                    </a:lnTo>
                    <a:lnTo>
                      <a:pt x="7352" y="7645"/>
                    </a:lnTo>
                    <a:lnTo>
                      <a:pt x="7498" y="7670"/>
                    </a:lnTo>
                    <a:lnTo>
                      <a:pt x="7645" y="7645"/>
                    </a:lnTo>
                    <a:lnTo>
                      <a:pt x="7767" y="7596"/>
                    </a:lnTo>
                    <a:lnTo>
                      <a:pt x="7889" y="7523"/>
                    </a:lnTo>
                    <a:lnTo>
                      <a:pt x="7987" y="7425"/>
                    </a:lnTo>
                    <a:lnTo>
                      <a:pt x="8060" y="7328"/>
                    </a:lnTo>
                    <a:lnTo>
                      <a:pt x="8109" y="7181"/>
                    </a:lnTo>
                    <a:lnTo>
                      <a:pt x="8133" y="7035"/>
                    </a:lnTo>
                    <a:lnTo>
                      <a:pt x="8158" y="6888"/>
                    </a:lnTo>
                    <a:lnTo>
                      <a:pt x="8133" y="5520"/>
                    </a:lnTo>
                    <a:lnTo>
                      <a:pt x="8109" y="4885"/>
                    </a:lnTo>
                    <a:lnTo>
                      <a:pt x="8060" y="4299"/>
                    </a:lnTo>
                    <a:lnTo>
                      <a:pt x="7987" y="3713"/>
                    </a:lnTo>
                    <a:lnTo>
                      <a:pt x="7889" y="3176"/>
                    </a:lnTo>
                    <a:lnTo>
                      <a:pt x="7767" y="2663"/>
                    </a:lnTo>
                    <a:lnTo>
                      <a:pt x="7620" y="2174"/>
                    </a:lnTo>
                    <a:lnTo>
                      <a:pt x="7425" y="1759"/>
                    </a:lnTo>
                    <a:lnTo>
                      <a:pt x="7205" y="1369"/>
                    </a:lnTo>
                    <a:lnTo>
                      <a:pt x="7083" y="1173"/>
                    </a:lnTo>
                    <a:lnTo>
                      <a:pt x="6936" y="1002"/>
                    </a:lnTo>
                    <a:lnTo>
                      <a:pt x="6790" y="856"/>
                    </a:lnTo>
                    <a:lnTo>
                      <a:pt x="6643" y="709"/>
                    </a:lnTo>
                    <a:lnTo>
                      <a:pt x="6472" y="563"/>
                    </a:lnTo>
                    <a:lnTo>
                      <a:pt x="6277" y="440"/>
                    </a:lnTo>
                    <a:lnTo>
                      <a:pt x="6082" y="343"/>
                    </a:lnTo>
                    <a:lnTo>
                      <a:pt x="5886" y="245"/>
                    </a:lnTo>
                    <a:lnTo>
                      <a:pt x="5666" y="172"/>
                    </a:lnTo>
                    <a:lnTo>
                      <a:pt x="5422" y="99"/>
                    </a:lnTo>
                    <a:lnTo>
                      <a:pt x="5178" y="50"/>
                    </a:lnTo>
                    <a:lnTo>
                      <a:pt x="4909" y="1"/>
                    </a:lnTo>
                    <a:lnTo>
                      <a:pt x="4714" y="74"/>
                    </a:lnTo>
                    <a:lnTo>
                      <a:pt x="4519" y="147"/>
                    </a:lnTo>
                    <a:lnTo>
                      <a:pt x="4299" y="196"/>
                    </a:lnTo>
                    <a:lnTo>
                      <a:pt x="3859" y="196"/>
                    </a:lnTo>
                    <a:lnTo>
                      <a:pt x="3664" y="147"/>
                    </a:lnTo>
                    <a:lnTo>
                      <a:pt x="3444" y="99"/>
                    </a:lnTo>
                    <a:lnTo>
                      <a:pt x="324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3"/>
              <p:cNvSpPr/>
              <p:nvPr/>
            </p:nvSpPr>
            <p:spPr>
              <a:xfrm>
                <a:off x="3446075" y="2264625"/>
                <a:ext cx="85500" cy="94050"/>
              </a:xfrm>
              <a:custGeom>
                <a:avLst/>
                <a:gdLst/>
                <a:ahLst/>
                <a:cxnLst/>
                <a:rect l="l" t="t" r="r" b="b"/>
                <a:pathLst>
                  <a:path w="3420" h="3762" extrusionOk="0">
                    <a:moveTo>
                      <a:pt x="1539" y="0"/>
                    </a:moveTo>
                    <a:lnTo>
                      <a:pt x="1368" y="25"/>
                    </a:lnTo>
                    <a:lnTo>
                      <a:pt x="1197" y="49"/>
                    </a:lnTo>
                    <a:lnTo>
                      <a:pt x="1051" y="122"/>
                    </a:lnTo>
                    <a:lnTo>
                      <a:pt x="904" y="171"/>
                    </a:lnTo>
                    <a:lnTo>
                      <a:pt x="757" y="269"/>
                    </a:lnTo>
                    <a:lnTo>
                      <a:pt x="611" y="342"/>
                    </a:lnTo>
                    <a:lnTo>
                      <a:pt x="489" y="464"/>
                    </a:lnTo>
                    <a:lnTo>
                      <a:pt x="391" y="586"/>
                    </a:lnTo>
                    <a:lnTo>
                      <a:pt x="293" y="708"/>
                    </a:lnTo>
                    <a:lnTo>
                      <a:pt x="196" y="855"/>
                    </a:lnTo>
                    <a:lnTo>
                      <a:pt x="122" y="1002"/>
                    </a:lnTo>
                    <a:lnTo>
                      <a:pt x="74" y="1148"/>
                    </a:lnTo>
                    <a:lnTo>
                      <a:pt x="25" y="1319"/>
                    </a:lnTo>
                    <a:lnTo>
                      <a:pt x="0" y="1514"/>
                    </a:lnTo>
                    <a:lnTo>
                      <a:pt x="0" y="1710"/>
                    </a:lnTo>
                    <a:lnTo>
                      <a:pt x="0" y="1905"/>
                    </a:lnTo>
                    <a:lnTo>
                      <a:pt x="25" y="2101"/>
                    </a:lnTo>
                    <a:lnTo>
                      <a:pt x="74" y="2272"/>
                    </a:lnTo>
                    <a:lnTo>
                      <a:pt x="122" y="2467"/>
                    </a:lnTo>
                    <a:lnTo>
                      <a:pt x="196" y="2638"/>
                    </a:lnTo>
                    <a:lnTo>
                      <a:pt x="293" y="2809"/>
                    </a:lnTo>
                    <a:lnTo>
                      <a:pt x="391" y="2980"/>
                    </a:lnTo>
                    <a:lnTo>
                      <a:pt x="489" y="3126"/>
                    </a:lnTo>
                    <a:lnTo>
                      <a:pt x="611" y="3273"/>
                    </a:lnTo>
                    <a:lnTo>
                      <a:pt x="757" y="3395"/>
                    </a:lnTo>
                    <a:lnTo>
                      <a:pt x="904" y="3493"/>
                    </a:lnTo>
                    <a:lnTo>
                      <a:pt x="1051" y="3590"/>
                    </a:lnTo>
                    <a:lnTo>
                      <a:pt x="1197" y="3664"/>
                    </a:lnTo>
                    <a:lnTo>
                      <a:pt x="1368" y="3713"/>
                    </a:lnTo>
                    <a:lnTo>
                      <a:pt x="1539" y="3761"/>
                    </a:lnTo>
                    <a:lnTo>
                      <a:pt x="1881" y="3761"/>
                    </a:lnTo>
                    <a:lnTo>
                      <a:pt x="2052" y="3713"/>
                    </a:lnTo>
                    <a:lnTo>
                      <a:pt x="2223" y="3664"/>
                    </a:lnTo>
                    <a:lnTo>
                      <a:pt x="2369" y="3590"/>
                    </a:lnTo>
                    <a:lnTo>
                      <a:pt x="2516" y="3493"/>
                    </a:lnTo>
                    <a:lnTo>
                      <a:pt x="2662" y="3395"/>
                    </a:lnTo>
                    <a:lnTo>
                      <a:pt x="2809" y="3273"/>
                    </a:lnTo>
                    <a:lnTo>
                      <a:pt x="2931" y="3126"/>
                    </a:lnTo>
                    <a:lnTo>
                      <a:pt x="3029" y="2980"/>
                    </a:lnTo>
                    <a:lnTo>
                      <a:pt x="3127" y="2809"/>
                    </a:lnTo>
                    <a:lnTo>
                      <a:pt x="3224" y="2638"/>
                    </a:lnTo>
                    <a:lnTo>
                      <a:pt x="3297" y="2467"/>
                    </a:lnTo>
                    <a:lnTo>
                      <a:pt x="3346" y="2272"/>
                    </a:lnTo>
                    <a:lnTo>
                      <a:pt x="3395" y="2101"/>
                    </a:lnTo>
                    <a:lnTo>
                      <a:pt x="3420" y="1905"/>
                    </a:lnTo>
                    <a:lnTo>
                      <a:pt x="3420" y="1710"/>
                    </a:lnTo>
                    <a:lnTo>
                      <a:pt x="3420" y="1514"/>
                    </a:lnTo>
                    <a:lnTo>
                      <a:pt x="3395" y="1319"/>
                    </a:lnTo>
                    <a:lnTo>
                      <a:pt x="3346" y="1148"/>
                    </a:lnTo>
                    <a:lnTo>
                      <a:pt x="3297" y="1002"/>
                    </a:lnTo>
                    <a:lnTo>
                      <a:pt x="3224" y="855"/>
                    </a:lnTo>
                    <a:lnTo>
                      <a:pt x="3127" y="708"/>
                    </a:lnTo>
                    <a:lnTo>
                      <a:pt x="3029" y="586"/>
                    </a:lnTo>
                    <a:lnTo>
                      <a:pt x="2931" y="464"/>
                    </a:lnTo>
                    <a:lnTo>
                      <a:pt x="2809" y="342"/>
                    </a:lnTo>
                    <a:lnTo>
                      <a:pt x="2662" y="269"/>
                    </a:lnTo>
                    <a:lnTo>
                      <a:pt x="2516" y="171"/>
                    </a:lnTo>
                    <a:lnTo>
                      <a:pt x="2369" y="122"/>
                    </a:lnTo>
                    <a:lnTo>
                      <a:pt x="2223" y="49"/>
                    </a:lnTo>
                    <a:lnTo>
                      <a:pt x="2052" y="25"/>
                    </a:lnTo>
                    <a:lnTo>
                      <a:pt x="18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 name="Google Shape;293;p33"/>
            <p:cNvGrpSpPr/>
            <p:nvPr/>
          </p:nvGrpSpPr>
          <p:grpSpPr>
            <a:xfrm>
              <a:off x="2490876" y="2969152"/>
              <a:ext cx="139863" cy="317513"/>
              <a:chOff x="4753325" y="2329350"/>
              <a:chExt cx="167300" cy="379800"/>
            </a:xfrm>
          </p:grpSpPr>
          <p:sp>
            <p:nvSpPr>
              <p:cNvPr id="294" name="Google Shape;294;p33"/>
              <p:cNvSpPr/>
              <p:nvPr/>
            </p:nvSpPr>
            <p:spPr>
              <a:xfrm>
                <a:off x="4753325" y="2424600"/>
                <a:ext cx="167300" cy="284550"/>
              </a:xfrm>
              <a:custGeom>
                <a:avLst/>
                <a:gdLst/>
                <a:ahLst/>
                <a:cxnLst/>
                <a:rect l="l" t="t" r="r" b="b"/>
                <a:pathLst>
                  <a:path w="6692" h="11382" extrusionOk="0">
                    <a:moveTo>
                      <a:pt x="4030" y="0"/>
                    </a:moveTo>
                    <a:lnTo>
                      <a:pt x="3883" y="73"/>
                    </a:lnTo>
                    <a:lnTo>
                      <a:pt x="3712" y="122"/>
                    </a:lnTo>
                    <a:lnTo>
                      <a:pt x="3517" y="171"/>
                    </a:lnTo>
                    <a:lnTo>
                      <a:pt x="3175" y="171"/>
                    </a:lnTo>
                    <a:lnTo>
                      <a:pt x="3004" y="147"/>
                    </a:lnTo>
                    <a:lnTo>
                      <a:pt x="2833" y="73"/>
                    </a:lnTo>
                    <a:lnTo>
                      <a:pt x="2662" y="24"/>
                    </a:lnTo>
                    <a:lnTo>
                      <a:pt x="2418" y="24"/>
                    </a:lnTo>
                    <a:lnTo>
                      <a:pt x="2174" y="98"/>
                    </a:lnTo>
                    <a:lnTo>
                      <a:pt x="1954" y="171"/>
                    </a:lnTo>
                    <a:lnTo>
                      <a:pt x="1710" y="318"/>
                    </a:lnTo>
                    <a:lnTo>
                      <a:pt x="1490" y="489"/>
                    </a:lnTo>
                    <a:lnTo>
                      <a:pt x="1246" y="684"/>
                    </a:lnTo>
                    <a:lnTo>
                      <a:pt x="1050" y="928"/>
                    </a:lnTo>
                    <a:lnTo>
                      <a:pt x="855" y="1197"/>
                    </a:lnTo>
                    <a:lnTo>
                      <a:pt x="660" y="1514"/>
                    </a:lnTo>
                    <a:lnTo>
                      <a:pt x="513" y="1856"/>
                    </a:lnTo>
                    <a:lnTo>
                      <a:pt x="366" y="2223"/>
                    </a:lnTo>
                    <a:lnTo>
                      <a:pt x="244" y="2638"/>
                    </a:lnTo>
                    <a:lnTo>
                      <a:pt x="122" y="3102"/>
                    </a:lnTo>
                    <a:lnTo>
                      <a:pt x="49" y="3590"/>
                    </a:lnTo>
                    <a:lnTo>
                      <a:pt x="0" y="4103"/>
                    </a:lnTo>
                    <a:lnTo>
                      <a:pt x="0" y="4665"/>
                    </a:lnTo>
                    <a:lnTo>
                      <a:pt x="0" y="4787"/>
                    </a:lnTo>
                    <a:lnTo>
                      <a:pt x="25" y="4909"/>
                    </a:lnTo>
                    <a:lnTo>
                      <a:pt x="73" y="5007"/>
                    </a:lnTo>
                    <a:lnTo>
                      <a:pt x="147" y="5104"/>
                    </a:lnTo>
                    <a:lnTo>
                      <a:pt x="220" y="5178"/>
                    </a:lnTo>
                    <a:lnTo>
                      <a:pt x="318" y="5251"/>
                    </a:lnTo>
                    <a:lnTo>
                      <a:pt x="415" y="5275"/>
                    </a:lnTo>
                    <a:lnTo>
                      <a:pt x="537" y="5300"/>
                    </a:lnTo>
                    <a:lnTo>
                      <a:pt x="660" y="5275"/>
                    </a:lnTo>
                    <a:lnTo>
                      <a:pt x="757" y="5251"/>
                    </a:lnTo>
                    <a:lnTo>
                      <a:pt x="855" y="5178"/>
                    </a:lnTo>
                    <a:lnTo>
                      <a:pt x="928" y="5104"/>
                    </a:lnTo>
                    <a:lnTo>
                      <a:pt x="1001" y="5007"/>
                    </a:lnTo>
                    <a:lnTo>
                      <a:pt x="1026" y="4909"/>
                    </a:lnTo>
                    <a:lnTo>
                      <a:pt x="1050" y="4787"/>
                    </a:lnTo>
                    <a:lnTo>
                      <a:pt x="1075" y="4665"/>
                    </a:lnTo>
                    <a:lnTo>
                      <a:pt x="1099" y="4201"/>
                    </a:lnTo>
                    <a:lnTo>
                      <a:pt x="1148" y="3737"/>
                    </a:lnTo>
                    <a:lnTo>
                      <a:pt x="1221" y="3322"/>
                    </a:lnTo>
                    <a:lnTo>
                      <a:pt x="1319" y="2931"/>
                    </a:lnTo>
                    <a:lnTo>
                      <a:pt x="1441" y="2589"/>
                    </a:lnTo>
                    <a:lnTo>
                      <a:pt x="1539" y="2345"/>
                    </a:lnTo>
                    <a:lnTo>
                      <a:pt x="1636" y="2174"/>
                    </a:lnTo>
                    <a:lnTo>
                      <a:pt x="1685" y="2149"/>
                    </a:lnTo>
                    <a:lnTo>
                      <a:pt x="1710" y="2149"/>
                    </a:lnTo>
                    <a:lnTo>
                      <a:pt x="1734" y="2247"/>
                    </a:lnTo>
                    <a:lnTo>
                      <a:pt x="1734" y="2516"/>
                    </a:lnTo>
                    <a:lnTo>
                      <a:pt x="1685" y="3493"/>
                    </a:lnTo>
                    <a:lnTo>
                      <a:pt x="1612" y="4836"/>
                    </a:lnTo>
                    <a:lnTo>
                      <a:pt x="1490" y="6374"/>
                    </a:lnTo>
                    <a:lnTo>
                      <a:pt x="1246" y="9256"/>
                    </a:lnTo>
                    <a:lnTo>
                      <a:pt x="1148" y="10551"/>
                    </a:lnTo>
                    <a:lnTo>
                      <a:pt x="1148" y="10697"/>
                    </a:lnTo>
                    <a:lnTo>
                      <a:pt x="1148" y="10844"/>
                    </a:lnTo>
                    <a:lnTo>
                      <a:pt x="1197" y="10966"/>
                    </a:lnTo>
                    <a:lnTo>
                      <a:pt x="1270" y="11088"/>
                    </a:lnTo>
                    <a:lnTo>
                      <a:pt x="1343" y="11186"/>
                    </a:lnTo>
                    <a:lnTo>
                      <a:pt x="1465" y="11284"/>
                    </a:lnTo>
                    <a:lnTo>
                      <a:pt x="1588" y="11357"/>
                    </a:lnTo>
                    <a:lnTo>
                      <a:pt x="1710" y="11381"/>
                    </a:lnTo>
                    <a:lnTo>
                      <a:pt x="1954" y="11381"/>
                    </a:lnTo>
                    <a:lnTo>
                      <a:pt x="2076" y="11357"/>
                    </a:lnTo>
                    <a:lnTo>
                      <a:pt x="2174" y="11284"/>
                    </a:lnTo>
                    <a:lnTo>
                      <a:pt x="2271" y="11210"/>
                    </a:lnTo>
                    <a:lnTo>
                      <a:pt x="2345" y="11137"/>
                    </a:lnTo>
                    <a:lnTo>
                      <a:pt x="2418" y="11039"/>
                    </a:lnTo>
                    <a:lnTo>
                      <a:pt x="2467" y="10917"/>
                    </a:lnTo>
                    <a:lnTo>
                      <a:pt x="2516" y="10795"/>
                    </a:lnTo>
                    <a:lnTo>
                      <a:pt x="3053" y="7034"/>
                    </a:lnTo>
                    <a:lnTo>
                      <a:pt x="3053" y="6985"/>
                    </a:lnTo>
                    <a:lnTo>
                      <a:pt x="3102" y="6887"/>
                    </a:lnTo>
                    <a:lnTo>
                      <a:pt x="3151" y="6839"/>
                    </a:lnTo>
                    <a:lnTo>
                      <a:pt x="3200" y="6790"/>
                    </a:lnTo>
                    <a:lnTo>
                      <a:pt x="3273" y="6765"/>
                    </a:lnTo>
                    <a:lnTo>
                      <a:pt x="3346" y="6741"/>
                    </a:lnTo>
                    <a:lnTo>
                      <a:pt x="3419" y="6765"/>
                    </a:lnTo>
                    <a:lnTo>
                      <a:pt x="3493" y="6790"/>
                    </a:lnTo>
                    <a:lnTo>
                      <a:pt x="3541" y="6839"/>
                    </a:lnTo>
                    <a:lnTo>
                      <a:pt x="3590" y="6887"/>
                    </a:lnTo>
                    <a:lnTo>
                      <a:pt x="3639" y="6985"/>
                    </a:lnTo>
                    <a:lnTo>
                      <a:pt x="3639" y="7034"/>
                    </a:lnTo>
                    <a:lnTo>
                      <a:pt x="4176" y="10795"/>
                    </a:lnTo>
                    <a:lnTo>
                      <a:pt x="4225" y="10917"/>
                    </a:lnTo>
                    <a:lnTo>
                      <a:pt x="4274" y="11039"/>
                    </a:lnTo>
                    <a:lnTo>
                      <a:pt x="4347" y="11137"/>
                    </a:lnTo>
                    <a:lnTo>
                      <a:pt x="4421" y="11210"/>
                    </a:lnTo>
                    <a:lnTo>
                      <a:pt x="4518" y="11284"/>
                    </a:lnTo>
                    <a:lnTo>
                      <a:pt x="4616" y="11357"/>
                    </a:lnTo>
                    <a:lnTo>
                      <a:pt x="4738" y="11381"/>
                    </a:lnTo>
                    <a:lnTo>
                      <a:pt x="4982" y="11381"/>
                    </a:lnTo>
                    <a:lnTo>
                      <a:pt x="5104" y="11357"/>
                    </a:lnTo>
                    <a:lnTo>
                      <a:pt x="5227" y="11284"/>
                    </a:lnTo>
                    <a:lnTo>
                      <a:pt x="5349" y="11186"/>
                    </a:lnTo>
                    <a:lnTo>
                      <a:pt x="5422" y="11088"/>
                    </a:lnTo>
                    <a:lnTo>
                      <a:pt x="5495" y="10966"/>
                    </a:lnTo>
                    <a:lnTo>
                      <a:pt x="5544" y="10844"/>
                    </a:lnTo>
                    <a:lnTo>
                      <a:pt x="5544" y="10697"/>
                    </a:lnTo>
                    <a:lnTo>
                      <a:pt x="5544" y="10551"/>
                    </a:lnTo>
                    <a:lnTo>
                      <a:pt x="5202" y="6399"/>
                    </a:lnTo>
                    <a:lnTo>
                      <a:pt x="5007" y="3517"/>
                    </a:lnTo>
                    <a:lnTo>
                      <a:pt x="4958" y="2540"/>
                    </a:lnTo>
                    <a:lnTo>
                      <a:pt x="4958" y="2247"/>
                    </a:lnTo>
                    <a:lnTo>
                      <a:pt x="4982" y="2149"/>
                    </a:lnTo>
                    <a:lnTo>
                      <a:pt x="5007" y="2149"/>
                    </a:lnTo>
                    <a:lnTo>
                      <a:pt x="5056" y="2174"/>
                    </a:lnTo>
                    <a:lnTo>
                      <a:pt x="5153" y="2320"/>
                    </a:lnTo>
                    <a:lnTo>
                      <a:pt x="5251" y="2564"/>
                    </a:lnTo>
                    <a:lnTo>
                      <a:pt x="5349" y="2906"/>
                    </a:lnTo>
                    <a:lnTo>
                      <a:pt x="5446" y="3297"/>
                    </a:lnTo>
                    <a:lnTo>
                      <a:pt x="5544" y="3737"/>
                    </a:lnTo>
                    <a:lnTo>
                      <a:pt x="5593" y="4201"/>
                    </a:lnTo>
                    <a:lnTo>
                      <a:pt x="5617" y="4665"/>
                    </a:lnTo>
                    <a:lnTo>
                      <a:pt x="5642" y="4787"/>
                    </a:lnTo>
                    <a:lnTo>
                      <a:pt x="5666" y="4909"/>
                    </a:lnTo>
                    <a:lnTo>
                      <a:pt x="5691" y="5007"/>
                    </a:lnTo>
                    <a:lnTo>
                      <a:pt x="5764" y="5104"/>
                    </a:lnTo>
                    <a:lnTo>
                      <a:pt x="5837" y="5178"/>
                    </a:lnTo>
                    <a:lnTo>
                      <a:pt x="5935" y="5251"/>
                    </a:lnTo>
                    <a:lnTo>
                      <a:pt x="6033" y="5275"/>
                    </a:lnTo>
                    <a:lnTo>
                      <a:pt x="6155" y="5300"/>
                    </a:lnTo>
                    <a:lnTo>
                      <a:pt x="6277" y="5275"/>
                    </a:lnTo>
                    <a:lnTo>
                      <a:pt x="6374" y="5251"/>
                    </a:lnTo>
                    <a:lnTo>
                      <a:pt x="6472" y="5178"/>
                    </a:lnTo>
                    <a:lnTo>
                      <a:pt x="6545" y="5104"/>
                    </a:lnTo>
                    <a:lnTo>
                      <a:pt x="6619" y="5007"/>
                    </a:lnTo>
                    <a:lnTo>
                      <a:pt x="6668" y="4909"/>
                    </a:lnTo>
                    <a:lnTo>
                      <a:pt x="6692" y="4787"/>
                    </a:lnTo>
                    <a:lnTo>
                      <a:pt x="6692" y="4665"/>
                    </a:lnTo>
                    <a:lnTo>
                      <a:pt x="6692" y="4103"/>
                    </a:lnTo>
                    <a:lnTo>
                      <a:pt x="6643" y="3566"/>
                    </a:lnTo>
                    <a:lnTo>
                      <a:pt x="6570" y="3077"/>
                    </a:lnTo>
                    <a:lnTo>
                      <a:pt x="6472" y="2638"/>
                    </a:lnTo>
                    <a:lnTo>
                      <a:pt x="6374" y="2223"/>
                    </a:lnTo>
                    <a:lnTo>
                      <a:pt x="6228" y="1832"/>
                    </a:lnTo>
                    <a:lnTo>
                      <a:pt x="6081" y="1490"/>
                    </a:lnTo>
                    <a:lnTo>
                      <a:pt x="5910" y="1172"/>
                    </a:lnTo>
                    <a:lnTo>
                      <a:pt x="5715" y="904"/>
                    </a:lnTo>
                    <a:lnTo>
                      <a:pt x="5520" y="659"/>
                    </a:lnTo>
                    <a:lnTo>
                      <a:pt x="5300" y="464"/>
                    </a:lnTo>
                    <a:lnTo>
                      <a:pt x="5056" y="293"/>
                    </a:lnTo>
                    <a:lnTo>
                      <a:pt x="4811" y="171"/>
                    </a:lnTo>
                    <a:lnTo>
                      <a:pt x="4567" y="73"/>
                    </a:lnTo>
                    <a:lnTo>
                      <a:pt x="4299" y="24"/>
                    </a:lnTo>
                    <a:lnTo>
                      <a:pt x="403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3"/>
              <p:cNvSpPr/>
              <p:nvPr/>
            </p:nvSpPr>
            <p:spPr>
              <a:xfrm>
                <a:off x="4798500" y="2329350"/>
                <a:ext cx="76950" cy="84275"/>
              </a:xfrm>
              <a:custGeom>
                <a:avLst/>
                <a:gdLst/>
                <a:ahLst/>
                <a:cxnLst/>
                <a:rect l="l" t="t" r="r" b="b"/>
                <a:pathLst>
                  <a:path w="3078" h="3371" extrusionOk="0">
                    <a:moveTo>
                      <a:pt x="1539" y="0"/>
                    </a:moveTo>
                    <a:lnTo>
                      <a:pt x="1222" y="24"/>
                    </a:lnTo>
                    <a:lnTo>
                      <a:pt x="953" y="98"/>
                    </a:lnTo>
                    <a:lnTo>
                      <a:pt x="684" y="220"/>
                    </a:lnTo>
                    <a:lnTo>
                      <a:pt x="464" y="415"/>
                    </a:lnTo>
                    <a:lnTo>
                      <a:pt x="367" y="513"/>
                    </a:lnTo>
                    <a:lnTo>
                      <a:pt x="269" y="635"/>
                    </a:lnTo>
                    <a:lnTo>
                      <a:pt x="196" y="757"/>
                    </a:lnTo>
                    <a:lnTo>
                      <a:pt x="123" y="879"/>
                    </a:lnTo>
                    <a:lnTo>
                      <a:pt x="74" y="1026"/>
                    </a:lnTo>
                    <a:lnTo>
                      <a:pt x="49" y="1172"/>
                    </a:lnTo>
                    <a:lnTo>
                      <a:pt x="25" y="1343"/>
                    </a:lnTo>
                    <a:lnTo>
                      <a:pt x="0" y="1514"/>
                    </a:lnTo>
                    <a:lnTo>
                      <a:pt x="25" y="1685"/>
                    </a:lnTo>
                    <a:lnTo>
                      <a:pt x="49" y="1856"/>
                    </a:lnTo>
                    <a:lnTo>
                      <a:pt x="123" y="2198"/>
                    </a:lnTo>
                    <a:lnTo>
                      <a:pt x="269" y="2516"/>
                    </a:lnTo>
                    <a:lnTo>
                      <a:pt x="464" y="2784"/>
                    </a:lnTo>
                    <a:lnTo>
                      <a:pt x="562" y="2906"/>
                    </a:lnTo>
                    <a:lnTo>
                      <a:pt x="684" y="3029"/>
                    </a:lnTo>
                    <a:lnTo>
                      <a:pt x="806" y="3126"/>
                    </a:lnTo>
                    <a:lnTo>
                      <a:pt x="953" y="3199"/>
                    </a:lnTo>
                    <a:lnTo>
                      <a:pt x="1075" y="3273"/>
                    </a:lnTo>
                    <a:lnTo>
                      <a:pt x="1222" y="3322"/>
                    </a:lnTo>
                    <a:lnTo>
                      <a:pt x="1393" y="3346"/>
                    </a:lnTo>
                    <a:lnTo>
                      <a:pt x="1539" y="3370"/>
                    </a:lnTo>
                    <a:lnTo>
                      <a:pt x="1686" y="3346"/>
                    </a:lnTo>
                    <a:lnTo>
                      <a:pt x="1857" y="3322"/>
                    </a:lnTo>
                    <a:lnTo>
                      <a:pt x="2003" y="3273"/>
                    </a:lnTo>
                    <a:lnTo>
                      <a:pt x="2125" y="3199"/>
                    </a:lnTo>
                    <a:lnTo>
                      <a:pt x="2272" y="3126"/>
                    </a:lnTo>
                    <a:lnTo>
                      <a:pt x="2394" y="3029"/>
                    </a:lnTo>
                    <a:lnTo>
                      <a:pt x="2516" y="2906"/>
                    </a:lnTo>
                    <a:lnTo>
                      <a:pt x="2614" y="2784"/>
                    </a:lnTo>
                    <a:lnTo>
                      <a:pt x="2809" y="2516"/>
                    </a:lnTo>
                    <a:lnTo>
                      <a:pt x="2956" y="2198"/>
                    </a:lnTo>
                    <a:lnTo>
                      <a:pt x="3029" y="1856"/>
                    </a:lnTo>
                    <a:lnTo>
                      <a:pt x="3053" y="1685"/>
                    </a:lnTo>
                    <a:lnTo>
                      <a:pt x="3078" y="1514"/>
                    </a:lnTo>
                    <a:lnTo>
                      <a:pt x="3053" y="1343"/>
                    </a:lnTo>
                    <a:lnTo>
                      <a:pt x="3029" y="1172"/>
                    </a:lnTo>
                    <a:lnTo>
                      <a:pt x="3004" y="1026"/>
                    </a:lnTo>
                    <a:lnTo>
                      <a:pt x="2956" y="879"/>
                    </a:lnTo>
                    <a:lnTo>
                      <a:pt x="2882" y="757"/>
                    </a:lnTo>
                    <a:lnTo>
                      <a:pt x="2809" y="635"/>
                    </a:lnTo>
                    <a:lnTo>
                      <a:pt x="2711" y="513"/>
                    </a:lnTo>
                    <a:lnTo>
                      <a:pt x="2614" y="415"/>
                    </a:lnTo>
                    <a:lnTo>
                      <a:pt x="2394" y="220"/>
                    </a:lnTo>
                    <a:lnTo>
                      <a:pt x="2125" y="98"/>
                    </a:lnTo>
                    <a:lnTo>
                      <a:pt x="1857" y="24"/>
                    </a:lnTo>
                    <a:lnTo>
                      <a:pt x="15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 name="Google Shape;296;p33"/>
            <p:cNvGrpSpPr/>
            <p:nvPr/>
          </p:nvGrpSpPr>
          <p:grpSpPr>
            <a:xfrm>
              <a:off x="2590878" y="2874332"/>
              <a:ext cx="145004" cy="421657"/>
              <a:chOff x="4076175" y="2267050"/>
              <a:chExt cx="173450" cy="504375"/>
            </a:xfrm>
          </p:grpSpPr>
          <p:sp>
            <p:nvSpPr>
              <p:cNvPr id="297" name="Google Shape;297;p33"/>
              <p:cNvSpPr/>
              <p:nvPr/>
            </p:nvSpPr>
            <p:spPr>
              <a:xfrm>
                <a:off x="4122600" y="2267050"/>
                <a:ext cx="80600" cy="91625"/>
              </a:xfrm>
              <a:custGeom>
                <a:avLst/>
                <a:gdLst/>
                <a:ahLst/>
                <a:cxnLst/>
                <a:rect l="l" t="t" r="r" b="b"/>
                <a:pathLst>
                  <a:path w="3224" h="3665" extrusionOk="0">
                    <a:moveTo>
                      <a:pt x="1441" y="1"/>
                    </a:moveTo>
                    <a:lnTo>
                      <a:pt x="1295" y="25"/>
                    </a:lnTo>
                    <a:lnTo>
                      <a:pt x="1124" y="74"/>
                    </a:lnTo>
                    <a:lnTo>
                      <a:pt x="977" y="123"/>
                    </a:lnTo>
                    <a:lnTo>
                      <a:pt x="855" y="172"/>
                    </a:lnTo>
                    <a:lnTo>
                      <a:pt x="708" y="245"/>
                    </a:lnTo>
                    <a:lnTo>
                      <a:pt x="586" y="343"/>
                    </a:lnTo>
                    <a:lnTo>
                      <a:pt x="464" y="441"/>
                    </a:lnTo>
                    <a:lnTo>
                      <a:pt x="366" y="563"/>
                    </a:lnTo>
                    <a:lnTo>
                      <a:pt x="269" y="685"/>
                    </a:lnTo>
                    <a:lnTo>
                      <a:pt x="195" y="831"/>
                    </a:lnTo>
                    <a:lnTo>
                      <a:pt x="122" y="978"/>
                    </a:lnTo>
                    <a:lnTo>
                      <a:pt x="73" y="1124"/>
                    </a:lnTo>
                    <a:lnTo>
                      <a:pt x="25" y="1295"/>
                    </a:lnTo>
                    <a:lnTo>
                      <a:pt x="0" y="1466"/>
                    </a:lnTo>
                    <a:lnTo>
                      <a:pt x="0" y="1662"/>
                    </a:lnTo>
                    <a:lnTo>
                      <a:pt x="0" y="1833"/>
                    </a:lnTo>
                    <a:lnTo>
                      <a:pt x="25" y="2028"/>
                    </a:lnTo>
                    <a:lnTo>
                      <a:pt x="73" y="2223"/>
                    </a:lnTo>
                    <a:lnTo>
                      <a:pt x="122" y="2394"/>
                    </a:lnTo>
                    <a:lnTo>
                      <a:pt x="195" y="2565"/>
                    </a:lnTo>
                    <a:lnTo>
                      <a:pt x="269" y="2736"/>
                    </a:lnTo>
                    <a:lnTo>
                      <a:pt x="366" y="2883"/>
                    </a:lnTo>
                    <a:lnTo>
                      <a:pt x="464" y="3029"/>
                    </a:lnTo>
                    <a:lnTo>
                      <a:pt x="586" y="3176"/>
                    </a:lnTo>
                    <a:lnTo>
                      <a:pt x="708" y="3298"/>
                    </a:lnTo>
                    <a:lnTo>
                      <a:pt x="855" y="3396"/>
                    </a:lnTo>
                    <a:lnTo>
                      <a:pt x="977" y="3493"/>
                    </a:lnTo>
                    <a:lnTo>
                      <a:pt x="1124" y="3567"/>
                    </a:lnTo>
                    <a:lnTo>
                      <a:pt x="1295" y="3616"/>
                    </a:lnTo>
                    <a:lnTo>
                      <a:pt x="1441" y="3640"/>
                    </a:lnTo>
                    <a:lnTo>
                      <a:pt x="1612" y="3664"/>
                    </a:lnTo>
                    <a:lnTo>
                      <a:pt x="1783" y="3640"/>
                    </a:lnTo>
                    <a:lnTo>
                      <a:pt x="1930" y="3616"/>
                    </a:lnTo>
                    <a:lnTo>
                      <a:pt x="2100" y="3567"/>
                    </a:lnTo>
                    <a:lnTo>
                      <a:pt x="2247" y="3493"/>
                    </a:lnTo>
                    <a:lnTo>
                      <a:pt x="2369" y="3396"/>
                    </a:lnTo>
                    <a:lnTo>
                      <a:pt x="2516" y="3298"/>
                    </a:lnTo>
                    <a:lnTo>
                      <a:pt x="2638" y="3176"/>
                    </a:lnTo>
                    <a:lnTo>
                      <a:pt x="2760" y="3029"/>
                    </a:lnTo>
                    <a:lnTo>
                      <a:pt x="2858" y="2883"/>
                    </a:lnTo>
                    <a:lnTo>
                      <a:pt x="2955" y="2736"/>
                    </a:lnTo>
                    <a:lnTo>
                      <a:pt x="3029" y="2565"/>
                    </a:lnTo>
                    <a:lnTo>
                      <a:pt x="3102" y="2394"/>
                    </a:lnTo>
                    <a:lnTo>
                      <a:pt x="3151" y="2223"/>
                    </a:lnTo>
                    <a:lnTo>
                      <a:pt x="3200" y="2028"/>
                    </a:lnTo>
                    <a:lnTo>
                      <a:pt x="3224" y="1833"/>
                    </a:lnTo>
                    <a:lnTo>
                      <a:pt x="3224" y="1662"/>
                    </a:lnTo>
                    <a:lnTo>
                      <a:pt x="3224" y="1466"/>
                    </a:lnTo>
                    <a:lnTo>
                      <a:pt x="3200" y="1295"/>
                    </a:lnTo>
                    <a:lnTo>
                      <a:pt x="3151" y="1124"/>
                    </a:lnTo>
                    <a:lnTo>
                      <a:pt x="3102" y="978"/>
                    </a:lnTo>
                    <a:lnTo>
                      <a:pt x="3029" y="831"/>
                    </a:lnTo>
                    <a:lnTo>
                      <a:pt x="2955" y="685"/>
                    </a:lnTo>
                    <a:lnTo>
                      <a:pt x="2858" y="563"/>
                    </a:lnTo>
                    <a:lnTo>
                      <a:pt x="2760" y="441"/>
                    </a:lnTo>
                    <a:lnTo>
                      <a:pt x="2638" y="343"/>
                    </a:lnTo>
                    <a:lnTo>
                      <a:pt x="2516" y="245"/>
                    </a:lnTo>
                    <a:lnTo>
                      <a:pt x="2369" y="172"/>
                    </a:lnTo>
                    <a:lnTo>
                      <a:pt x="2247" y="123"/>
                    </a:lnTo>
                    <a:lnTo>
                      <a:pt x="2100" y="74"/>
                    </a:lnTo>
                    <a:lnTo>
                      <a:pt x="1930" y="25"/>
                    </a:lnTo>
                    <a:lnTo>
                      <a:pt x="17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3"/>
              <p:cNvSpPr/>
              <p:nvPr/>
            </p:nvSpPr>
            <p:spPr>
              <a:xfrm>
                <a:off x="4076175" y="2370250"/>
                <a:ext cx="173450" cy="401175"/>
              </a:xfrm>
              <a:custGeom>
                <a:avLst/>
                <a:gdLst/>
                <a:ahLst/>
                <a:cxnLst/>
                <a:rect l="l" t="t" r="r" b="b"/>
                <a:pathLst>
                  <a:path w="6938" h="16047" extrusionOk="0">
                    <a:moveTo>
                      <a:pt x="2736" y="0"/>
                    </a:moveTo>
                    <a:lnTo>
                      <a:pt x="2541" y="49"/>
                    </a:lnTo>
                    <a:lnTo>
                      <a:pt x="2346" y="123"/>
                    </a:lnTo>
                    <a:lnTo>
                      <a:pt x="2175" y="196"/>
                    </a:lnTo>
                    <a:lnTo>
                      <a:pt x="2028" y="293"/>
                    </a:lnTo>
                    <a:lnTo>
                      <a:pt x="1711" y="489"/>
                    </a:lnTo>
                    <a:lnTo>
                      <a:pt x="1442" y="758"/>
                    </a:lnTo>
                    <a:lnTo>
                      <a:pt x="1173" y="1075"/>
                    </a:lnTo>
                    <a:lnTo>
                      <a:pt x="953" y="1417"/>
                    </a:lnTo>
                    <a:lnTo>
                      <a:pt x="758" y="1808"/>
                    </a:lnTo>
                    <a:lnTo>
                      <a:pt x="587" y="2223"/>
                    </a:lnTo>
                    <a:lnTo>
                      <a:pt x="441" y="2711"/>
                    </a:lnTo>
                    <a:lnTo>
                      <a:pt x="318" y="3200"/>
                    </a:lnTo>
                    <a:lnTo>
                      <a:pt x="221" y="3737"/>
                    </a:lnTo>
                    <a:lnTo>
                      <a:pt x="147" y="4323"/>
                    </a:lnTo>
                    <a:lnTo>
                      <a:pt x="74" y="4909"/>
                    </a:lnTo>
                    <a:lnTo>
                      <a:pt x="25" y="5544"/>
                    </a:lnTo>
                    <a:lnTo>
                      <a:pt x="1" y="6204"/>
                    </a:lnTo>
                    <a:lnTo>
                      <a:pt x="1" y="6888"/>
                    </a:lnTo>
                    <a:lnTo>
                      <a:pt x="25" y="7034"/>
                    </a:lnTo>
                    <a:lnTo>
                      <a:pt x="50" y="7181"/>
                    </a:lnTo>
                    <a:lnTo>
                      <a:pt x="99" y="7327"/>
                    </a:lnTo>
                    <a:lnTo>
                      <a:pt x="172" y="7425"/>
                    </a:lnTo>
                    <a:lnTo>
                      <a:pt x="245" y="7523"/>
                    </a:lnTo>
                    <a:lnTo>
                      <a:pt x="318" y="7596"/>
                    </a:lnTo>
                    <a:lnTo>
                      <a:pt x="416" y="7645"/>
                    </a:lnTo>
                    <a:lnTo>
                      <a:pt x="636" y="7645"/>
                    </a:lnTo>
                    <a:lnTo>
                      <a:pt x="734" y="7596"/>
                    </a:lnTo>
                    <a:lnTo>
                      <a:pt x="807" y="7523"/>
                    </a:lnTo>
                    <a:lnTo>
                      <a:pt x="880" y="7425"/>
                    </a:lnTo>
                    <a:lnTo>
                      <a:pt x="929" y="7327"/>
                    </a:lnTo>
                    <a:lnTo>
                      <a:pt x="953" y="7181"/>
                    </a:lnTo>
                    <a:lnTo>
                      <a:pt x="978" y="6888"/>
                    </a:lnTo>
                    <a:lnTo>
                      <a:pt x="1002" y="6521"/>
                    </a:lnTo>
                    <a:lnTo>
                      <a:pt x="1027" y="6106"/>
                    </a:lnTo>
                    <a:lnTo>
                      <a:pt x="1149" y="5105"/>
                    </a:lnTo>
                    <a:lnTo>
                      <a:pt x="1295" y="4103"/>
                    </a:lnTo>
                    <a:lnTo>
                      <a:pt x="1369" y="3664"/>
                    </a:lnTo>
                    <a:lnTo>
                      <a:pt x="1466" y="3298"/>
                    </a:lnTo>
                    <a:lnTo>
                      <a:pt x="1417" y="3102"/>
                    </a:lnTo>
                    <a:lnTo>
                      <a:pt x="1393" y="2907"/>
                    </a:lnTo>
                    <a:lnTo>
                      <a:pt x="1393" y="2711"/>
                    </a:lnTo>
                    <a:lnTo>
                      <a:pt x="1417" y="2540"/>
                    </a:lnTo>
                    <a:lnTo>
                      <a:pt x="1442" y="2394"/>
                    </a:lnTo>
                    <a:lnTo>
                      <a:pt x="1515" y="2247"/>
                    </a:lnTo>
                    <a:lnTo>
                      <a:pt x="1588" y="2125"/>
                    </a:lnTo>
                    <a:lnTo>
                      <a:pt x="1662" y="2052"/>
                    </a:lnTo>
                    <a:lnTo>
                      <a:pt x="1588" y="2150"/>
                    </a:lnTo>
                    <a:lnTo>
                      <a:pt x="1540" y="2296"/>
                    </a:lnTo>
                    <a:lnTo>
                      <a:pt x="1491" y="2492"/>
                    </a:lnTo>
                    <a:lnTo>
                      <a:pt x="1491" y="2687"/>
                    </a:lnTo>
                    <a:lnTo>
                      <a:pt x="1515" y="2882"/>
                    </a:lnTo>
                    <a:lnTo>
                      <a:pt x="1564" y="3078"/>
                    </a:lnTo>
                    <a:lnTo>
                      <a:pt x="1613" y="3175"/>
                    </a:lnTo>
                    <a:lnTo>
                      <a:pt x="1686" y="3273"/>
                    </a:lnTo>
                    <a:lnTo>
                      <a:pt x="1759" y="3346"/>
                    </a:lnTo>
                    <a:lnTo>
                      <a:pt x="1857" y="3420"/>
                    </a:lnTo>
                    <a:lnTo>
                      <a:pt x="1906" y="3786"/>
                    </a:lnTo>
                    <a:lnTo>
                      <a:pt x="1930" y="3981"/>
                    </a:lnTo>
                    <a:lnTo>
                      <a:pt x="1955" y="4201"/>
                    </a:lnTo>
                    <a:lnTo>
                      <a:pt x="1930" y="4445"/>
                    </a:lnTo>
                    <a:lnTo>
                      <a:pt x="1906" y="4738"/>
                    </a:lnTo>
                    <a:lnTo>
                      <a:pt x="1833" y="5032"/>
                    </a:lnTo>
                    <a:lnTo>
                      <a:pt x="1711" y="5398"/>
                    </a:lnTo>
                    <a:lnTo>
                      <a:pt x="1515" y="5911"/>
                    </a:lnTo>
                    <a:lnTo>
                      <a:pt x="1369" y="6399"/>
                    </a:lnTo>
                    <a:lnTo>
                      <a:pt x="1271" y="6839"/>
                    </a:lnTo>
                    <a:lnTo>
                      <a:pt x="1222" y="7230"/>
                    </a:lnTo>
                    <a:lnTo>
                      <a:pt x="1173" y="7620"/>
                    </a:lnTo>
                    <a:lnTo>
                      <a:pt x="1173" y="8011"/>
                    </a:lnTo>
                    <a:lnTo>
                      <a:pt x="1198" y="8817"/>
                    </a:lnTo>
                    <a:lnTo>
                      <a:pt x="1247" y="9989"/>
                    </a:lnTo>
                    <a:lnTo>
                      <a:pt x="1295" y="11162"/>
                    </a:lnTo>
                    <a:lnTo>
                      <a:pt x="1320" y="13238"/>
                    </a:lnTo>
                    <a:lnTo>
                      <a:pt x="1344" y="14728"/>
                    </a:lnTo>
                    <a:lnTo>
                      <a:pt x="1344" y="15314"/>
                    </a:lnTo>
                    <a:lnTo>
                      <a:pt x="1369" y="15533"/>
                    </a:lnTo>
                    <a:lnTo>
                      <a:pt x="1417" y="15704"/>
                    </a:lnTo>
                    <a:lnTo>
                      <a:pt x="1491" y="15827"/>
                    </a:lnTo>
                    <a:lnTo>
                      <a:pt x="1588" y="15924"/>
                    </a:lnTo>
                    <a:lnTo>
                      <a:pt x="1662" y="15998"/>
                    </a:lnTo>
                    <a:lnTo>
                      <a:pt x="1735" y="16022"/>
                    </a:lnTo>
                    <a:lnTo>
                      <a:pt x="1833" y="16046"/>
                    </a:lnTo>
                    <a:lnTo>
                      <a:pt x="1955" y="16046"/>
                    </a:lnTo>
                    <a:lnTo>
                      <a:pt x="2077" y="15998"/>
                    </a:lnTo>
                    <a:lnTo>
                      <a:pt x="2175" y="15949"/>
                    </a:lnTo>
                    <a:lnTo>
                      <a:pt x="2248" y="15875"/>
                    </a:lnTo>
                    <a:lnTo>
                      <a:pt x="2321" y="15802"/>
                    </a:lnTo>
                    <a:lnTo>
                      <a:pt x="2394" y="15680"/>
                    </a:lnTo>
                    <a:lnTo>
                      <a:pt x="2419" y="15533"/>
                    </a:lnTo>
                    <a:lnTo>
                      <a:pt x="2468" y="15387"/>
                    </a:lnTo>
                    <a:lnTo>
                      <a:pt x="3152" y="8548"/>
                    </a:lnTo>
                    <a:lnTo>
                      <a:pt x="3152" y="8451"/>
                    </a:lnTo>
                    <a:lnTo>
                      <a:pt x="3200" y="8280"/>
                    </a:lnTo>
                    <a:lnTo>
                      <a:pt x="3249" y="8182"/>
                    </a:lnTo>
                    <a:lnTo>
                      <a:pt x="3298" y="8084"/>
                    </a:lnTo>
                    <a:lnTo>
                      <a:pt x="3371" y="8011"/>
                    </a:lnTo>
                    <a:lnTo>
                      <a:pt x="3469" y="7987"/>
                    </a:lnTo>
                    <a:lnTo>
                      <a:pt x="3567" y="8011"/>
                    </a:lnTo>
                    <a:lnTo>
                      <a:pt x="3640" y="8084"/>
                    </a:lnTo>
                    <a:lnTo>
                      <a:pt x="3689" y="8182"/>
                    </a:lnTo>
                    <a:lnTo>
                      <a:pt x="3738" y="8280"/>
                    </a:lnTo>
                    <a:lnTo>
                      <a:pt x="3787" y="8451"/>
                    </a:lnTo>
                    <a:lnTo>
                      <a:pt x="3787" y="8548"/>
                    </a:lnTo>
                    <a:lnTo>
                      <a:pt x="4470" y="15387"/>
                    </a:lnTo>
                    <a:lnTo>
                      <a:pt x="4519" y="15533"/>
                    </a:lnTo>
                    <a:lnTo>
                      <a:pt x="4544" y="15680"/>
                    </a:lnTo>
                    <a:lnTo>
                      <a:pt x="4617" y="15802"/>
                    </a:lnTo>
                    <a:lnTo>
                      <a:pt x="4690" y="15875"/>
                    </a:lnTo>
                    <a:lnTo>
                      <a:pt x="4763" y="15949"/>
                    </a:lnTo>
                    <a:lnTo>
                      <a:pt x="4861" y="15998"/>
                    </a:lnTo>
                    <a:lnTo>
                      <a:pt x="4983" y="16046"/>
                    </a:lnTo>
                    <a:lnTo>
                      <a:pt x="5105" y="16046"/>
                    </a:lnTo>
                    <a:lnTo>
                      <a:pt x="5203" y="16022"/>
                    </a:lnTo>
                    <a:lnTo>
                      <a:pt x="5276" y="15998"/>
                    </a:lnTo>
                    <a:lnTo>
                      <a:pt x="5350" y="15924"/>
                    </a:lnTo>
                    <a:lnTo>
                      <a:pt x="5447" y="15827"/>
                    </a:lnTo>
                    <a:lnTo>
                      <a:pt x="5521" y="15704"/>
                    </a:lnTo>
                    <a:lnTo>
                      <a:pt x="5569" y="15533"/>
                    </a:lnTo>
                    <a:lnTo>
                      <a:pt x="5594" y="15314"/>
                    </a:lnTo>
                    <a:lnTo>
                      <a:pt x="5594" y="14728"/>
                    </a:lnTo>
                    <a:lnTo>
                      <a:pt x="5618" y="13238"/>
                    </a:lnTo>
                    <a:lnTo>
                      <a:pt x="5643" y="11162"/>
                    </a:lnTo>
                    <a:lnTo>
                      <a:pt x="5692" y="9989"/>
                    </a:lnTo>
                    <a:lnTo>
                      <a:pt x="5740" y="8817"/>
                    </a:lnTo>
                    <a:lnTo>
                      <a:pt x="5765" y="8011"/>
                    </a:lnTo>
                    <a:lnTo>
                      <a:pt x="5765" y="7620"/>
                    </a:lnTo>
                    <a:lnTo>
                      <a:pt x="5716" y="7230"/>
                    </a:lnTo>
                    <a:lnTo>
                      <a:pt x="5667" y="6839"/>
                    </a:lnTo>
                    <a:lnTo>
                      <a:pt x="5569" y="6399"/>
                    </a:lnTo>
                    <a:lnTo>
                      <a:pt x="5423" y="5911"/>
                    </a:lnTo>
                    <a:lnTo>
                      <a:pt x="5227" y="5398"/>
                    </a:lnTo>
                    <a:lnTo>
                      <a:pt x="5105" y="5032"/>
                    </a:lnTo>
                    <a:lnTo>
                      <a:pt x="5032" y="4738"/>
                    </a:lnTo>
                    <a:lnTo>
                      <a:pt x="5008" y="4445"/>
                    </a:lnTo>
                    <a:lnTo>
                      <a:pt x="4983" y="4201"/>
                    </a:lnTo>
                    <a:lnTo>
                      <a:pt x="5008" y="3981"/>
                    </a:lnTo>
                    <a:lnTo>
                      <a:pt x="5032" y="3786"/>
                    </a:lnTo>
                    <a:lnTo>
                      <a:pt x="5081" y="3420"/>
                    </a:lnTo>
                    <a:lnTo>
                      <a:pt x="5179" y="3346"/>
                    </a:lnTo>
                    <a:lnTo>
                      <a:pt x="5252" y="3273"/>
                    </a:lnTo>
                    <a:lnTo>
                      <a:pt x="5325" y="3175"/>
                    </a:lnTo>
                    <a:lnTo>
                      <a:pt x="5374" y="3078"/>
                    </a:lnTo>
                    <a:lnTo>
                      <a:pt x="5423" y="2882"/>
                    </a:lnTo>
                    <a:lnTo>
                      <a:pt x="5447" y="2687"/>
                    </a:lnTo>
                    <a:lnTo>
                      <a:pt x="5447" y="2492"/>
                    </a:lnTo>
                    <a:lnTo>
                      <a:pt x="5398" y="2296"/>
                    </a:lnTo>
                    <a:lnTo>
                      <a:pt x="5350" y="2150"/>
                    </a:lnTo>
                    <a:lnTo>
                      <a:pt x="5276" y="2052"/>
                    </a:lnTo>
                    <a:lnTo>
                      <a:pt x="5350" y="2125"/>
                    </a:lnTo>
                    <a:lnTo>
                      <a:pt x="5423" y="2247"/>
                    </a:lnTo>
                    <a:lnTo>
                      <a:pt x="5496" y="2394"/>
                    </a:lnTo>
                    <a:lnTo>
                      <a:pt x="5521" y="2540"/>
                    </a:lnTo>
                    <a:lnTo>
                      <a:pt x="5545" y="2711"/>
                    </a:lnTo>
                    <a:lnTo>
                      <a:pt x="5545" y="2907"/>
                    </a:lnTo>
                    <a:lnTo>
                      <a:pt x="5521" y="3102"/>
                    </a:lnTo>
                    <a:lnTo>
                      <a:pt x="5472" y="3298"/>
                    </a:lnTo>
                    <a:lnTo>
                      <a:pt x="5569" y="3664"/>
                    </a:lnTo>
                    <a:lnTo>
                      <a:pt x="5643" y="4103"/>
                    </a:lnTo>
                    <a:lnTo>
                      <a:pt x="5789" y="5105"/>
                    </a:lnTo>
                    <a:lnTo>
                      <a:pt x="5911" y="6106"/>
                    </a:lnTo>
                    <a:lnTo>
                      <a:pt x="5936" y="6521"/>
                    </a:lnTo>
                    <a:lnTo>
                      <a:pt x="5960" y="6888"/>
                    </a:lnTo>
                    <a:lnTo>
                      <a:pt x="5985" y="7181"/>
                    </a:lnTo>
                    <a:lnTo>
                      <a:pt x="6009" y="7327"/>
                    </a:lnTo>
                    <a:lnTo>
                      <a:pt x="6058" y="7425"/>
                    </a:lnTo>
                    <a:lnTo>
                      <a:pt x="6131" y="7523"/>
                    </a:lnTo>
                    <a:lnTo>
                      <a:pt x="6204" y="7596"/>
                    </a:lnTo>
                    <a:lnTo>
                      <a:pt x="6302" y="7645"/>
                    </a:lnTo>
                    <a:lnTo>
                      <a:pt x="6522" y="7645"/>
                    </a:lnTo>
                    <a:lnTo>
                      <a:pt x="6620" y="7596"/>
                    </a:lnTo>
                    <a:lnTo>
                      <a:pt x="6693" y="7523"/>
                    </a:lnTo>
                    <a:lnTo>
                      <a:pt x="6766" y="7425"/>
                    </a:lnTo>
                    <a:lnTo>
                      <a:pt x="6839" y="7327"/>
                    </a:lnTo>
                    <a:lnTo>
                      <a:pt x="6888" y="7181"/>
                    </a:lnTo>
                    <a:lnTo>
                      <a:pt x="6913" y="7034"/>
                    </a:lnTo>
                    <a:lnTo>
                      <a:pt x="6937" y="6888"/>
                    </a:lnTo>
                    <a:lnTo>
                      <a:pt x="6937" y="6204"/>
                    </a:lnTo>
                    <a:lnTo>
                      <a:pt x="6913" y="5544"/>
                    </a:lnTo>
                    <a:lnTo>
                      <a:pt x="6864" y="4909"/>
                    </a:lnTo>
                    <a:lnTo>
                      <a:pt x="6791" y="4323"/>
                    </a:lnTo>
                    <a:lnTo>
                      <a:pt x="6717" y="3737"/>
                    </a:lnTo>
                    <a:lnTo>
                      <a:pt x="6620" y="3200"/>
                    </a:lnTo>
                    <a:lnTo>
                      <a:pt x="6497" y="2711"/>
                    </a:lnTo>
                    <a:lnTo>
                      <a:pt x="6351" y="2223"/>
                    </a:lnTo>
                    <a:lnTo>
                      <a:pt x="6180" y="1808"/>
                    </a:lnTo>
                    <a:lnTo>
                      <a:pt x="5985" y="1417"/>
                    </a:lnTo>
                    <a:lnTo>
                      <a:pt x="5765" y="1075"/>
                    </a:lnTo>
                    <a:lnTo>
                      <a:pt x="5496" y="758"/>
                    </a:lnTo>
                    <a:lnTo>
                      <a:pt x="5227" y="489"/>
                    </a:lnTo>
                    <a:lnTo>
                      <a:pt x="4910" y="293"/>
                    </a:lnTo>
                    <a:lnTo>
                      <a:pt x="4763" y="196"/>
                    </a:lnTo>
                    <a:lnTo>
                      <a:pt x="4592" y="123"/>
                    </a:lnTo>
                    <a:lnTo>
                      <a:pt x="4397" y="49"/>
                    </a:lnTo>
                    <a:lnTo>
                      <a:pt x="4202" y="0"/>
                    </a:lnTo>
                    <a:lnTo>
                      <a:pt x="4031" y="98"/>
                    </a:lnTo>
                    <a:lnTo>
                      <a:pt x="3860" y="147"/>
                    </a:lnTo>
                    <a:lnTo>
                      <a:pt x="3664" y="196"/>
                    </a:lnTo>
                    <a:lnTo>
                      <a:pt x="3469" y="220"/>
                    </a:lnTo>
                    <a:lnTo>
                      <a:pt x="3274" y="196"/>
                    </a:lnTo>
                    <a:lnTo>
                      <a:pt x="3078" y="147"/>
                    </a:lnTo>
                    <a:lnTo>
                      <a:pt x="2907" y="98"/>
                    </a:lnTo>
                    <a:lnTo>
                      <a:pt x="27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 name="Google Shape;299;p33"/>
            <p:cNvGrpSpPr/>
            <p:nvPr/>
          </p:nvGrpSpPr>
          <p:grpSpPr>
            <a:xfrm>
              <a:off x="2701275" y="2980466"/>
              <a:ext cx="139869" cy="317517"/>
              <a:chOff x="3386850" y="2264625"/>
              <a:chExt cx="203950" cy="509250"/>
            </a:xfrm>
          </p:grpSpPr>
          <p:sp>
            <p:nvSpPr>
              <p:cNvPr id="300" name="Google Shape;300;p33"/>
              <p:cNvSpPr/>
              <p:nvPr/>
            </p:nvSpPr>
            <p:spPr>
              <a:xfrm>
                <a:off x="3386850" y="2370850"/>
                <a:ext cx="203950" cy="403025"/>
              </a:xfrm>
              <a:custGeom>
                <a:avLst/>
                <a:gdLst/>
                <a:ahLst/>
                <a:cxnLst/>
                <a:rect l="l" t="t" r="r" b="b"/>
                <a:pathLst>
                  <a:path w="8158" h="16121" extrusionOk="0">
                    <a:moveTo>
                      <a:pt x="3249" y="1"/>
                    </a:moveTo>
                    <a:lnTo>
                      <a:pt x="3004" y="50"/>
                    </a:lnTo>
                    <a:lnTo>
                      <a:pt x="2785" y="99"/>
                    </a:lnTo>
                    <a:lnTo>
                      <a:pt x="2565" y="172"/>
                    </a:lnTo>
                    <a:lnTo>
                      <a:pt x="2369" y="269"/>
                    </a:lnTo>
                    <a:lnTo>
                      <a:pt x="2174" y="367"/>
                    </a:lnTo>
                    <a:lnTo>
                      <a:pt x="1979" y="465"/>
                    </a:lnTo>
                    <a:lnTo>
                      <a:pt x="1808" y="587"/>
                    </a:lnTo>
                    <a:lnTo>
                      <a:pt x="1637" y="734"/>
                    </a:lnTo>
                    <a:lnTo>
                      <a:pt x="1490" y="880"/>
                    </a:lnTo>
                    <a:lnTo>
                      <a:pt x="1344" y="1027"/>
                    </a:lnTo>
                    <a:lnTo>
                      <a:pt x="1075" y="1369"/>
                    </a:lnTo>
                    <a:lnTo>
                      <a:pt x="855" y="1784"/>
                    </a:lnTo>
                    <a:lnTo>
                      <a:pt x="660" y="2199"/>
                    </a:lnTo>
                    <a:lnTo>
                      <a:pt x="489" y="2687"/>
                    </a:lnTo>
                    <a:lnTo>
                      <a:pt x="342" y="3176"/>
                    </a:lnTo>
                    <a:lnTo>
                      <a:pt x="245" y="3738"/>
                    </a:lnTo>
                    <a:lnTo>
                      <a:pt x="147" y="4299"/>
                    </a:lnTo>
                    <a:lnTo>
                      <a:pt x="74" y="4910"/>
                    </a:lnTo>
                    <a:lnTo>
                      <a:pt x="49" y="5545"/>
                    </a:lnTo>
                    <a:lnTo>
                      <a:pt x="25" y="6204"/>
                    </a:lnTo>
                    <a:lnTo>
                      <a:pt x="0" y="6888"/>
                    </a:lnTo>
                    <a:lnTo>
                      <a:pt x="25" y="7035"/>
                    </a:lnTo>
                    <a:lnTo>
                      <a:pt x="49" y="7181"/>
                    </a:lnTo>
                    <a:lnTo>
                      <a:pt x="98" y="7328"/>
                    </a:lnTo>
                    <a:lnTo>
                      <a:pt x="171" y="7425"/>
                    </a:lnTo>
                    <a:lnTo>
                      <a:pt x="269" y="7523"/>
                    </a:lnTo>
                    <a:lnTo>
                      <a:pt x="391" y="7596"/>
                    </a:lnTo>
                    <a:lnTo>
                      <a:pt x="513" y="7645"/>
                    </a:lnTo>
                    <a:lnTo>
                      <a:pt x="660" y="7670"/>
                    </a:lnTo>
                    <a:lnTo>
                      <a:pt x="806" y="7645"/>
                    </a:lnTo>
                    <a:lnTo>
                      <a:pt x="928" y="7596"/>
                    </a:lnTo>
                    <a:lnTo>
                      <a:pt x="1051" y="7523"/>
                    </a:lnTo>
                    <a:lnTo>
                      <a:pt x="1148" y="7425"/>
                    </a:lnTo>
                    <a:lnTo>
                      <a:pt x="1222" y="7328"/>
                    </a:lnTo>
                    <a:lnTo>
                      <a:pt x="1270" y="7181"/>
                    </a:lnTo>
                    <a:lnTo>
                      <a:pt x="1295" y="7035"/>
                    </a:lnTo>
                    <a:lnTo>
                      <a:pt x="1319" y="6888"/>
                    </a:lnTo>
                    <a:lnTo>
                      <a:pt x="1344" y="6278"/>
                    </a:lnTo>
                    <a:lnTo>
                      <a:pt x="1417" y="5569"/>
                    </a:lnTo>
                    <a:lnTo>
                      <a:pt x="1515" y="4861"/>
                    </a:lnTo>
                    <a:lnTo>
                      <a:pt x="1637" y="4153"/>
                    </a:lnTo>
                    <a:lnTo>
                      <a:pt x="1759" y="3542"/>
                    </a:lnTo>
                    <a:lnTo>
                      <a:pt x="1881" y="3029"/>
                    </a:lnTo>
                    <a:lnTo>
                      <a:pt x="2003" y="2687"/>
                    </a:lnTo>
                    <a:lnTo>
                      <a:pt x="2052" y="2614"/>
                    </a:lnTo>
                    <a:lnTo>
                      <a:pt x="2101" y="2590"/>
                    </a:lnTo>
                    <a:lnTo>
                      <a:pt x="2101" y="2639"/>
                    </a:lnTo>
                    <a:lnTo>
                      <a:pt x="2125" y="2736"/>
                    </a:lnTo>
                    <a:lnTo>
                      <a:pt x="2125" y="3151"/>
                    </a:lnTo>
                    <a:lnTo>
                      <a:pt x="2076" y="4568"/>
                    </a:lnTo>
                    <a:lnTo>
                      <a:pt x="1954" y="6595"/>
                    </a:lnTo>
                    <a:lnTo>
                      <a:pt x="1832" y="8866"/>
                    </a:lnTo>
                    <a:lnTo>
                      <a:pt x="1539" y="13165"/>
                    </a:lnTo>
                    <a:lnTo>
                      <a:pt x="1392" y="15119"/>
                    </a:lnTo>
                    <a:lnTo>
                      <a:pt x="1392" y="15290"/>
                    </a:lnTo>
                    <a:lnTo>
                      <a:pt x="1417" y="15461"/>
                    </a:lnTo>
                    <a:lnTo>
                      <a:pt x="1466" y="15607"/>
                    </a:lnTo>
                    <a:lnTo>
                      <a:pt x="1563" y="15754"/>
                    </a:lnTo>
                    <a:lnTo>
                      <a:pt x="1661" y="15900"/>
                    </a:lnTo>
                    <a:lnTo>
                      <a:pt x="1783" y="15998"/>
                    </a:lnTo>
                    <a:lnTo>
                      <a:pt x="1930" y="16071"/>
                    </a:lnTo>
                    <a:lnTo>
                      <a:pt x="2101" y="16120"/>
                    </a:lnTo>
                    <a:lnTo>
                      <a:pt x="2394" y="16120"/>
                    </a:lnTo>
                    <a:lnTo>
                      <a:pt x="2516" y="16071"/>
                    </a:lnTo>
                    <a:lnTo>
                      <a:pt x="2662" y="15998"/>
                    </a:lnTo>
                    <a:lnTo>
                      <a:pt x="2785" y="15925"/>
                    </a:lnTo>
                    <a:lnTo>
                      <a:pt x="2882" y="15803"/>
                    </a:lnTo>
                    <a:lnTo>
                      <a:pt x="2956" y="15680"/>
                    </a:lnTo>
                    <a:lnTo>
                      <a:pt x="3029" y="15534"/>
                    </a:lnTo>
                    <a:lnTo>
                      <a:pt x="3053" y="15387"/>
                    </a:lnTo>
                    <a:lnTo>
                      <a:pt x="3713" y="8549"/>
                    </a:lnTo>
                    <a:lnTo>
                      <a:pt x="3737" y="8476"/>
                    </a:lnTo>
                    <a:lnTo>
                      <a:pt x="3786" y="8354"/>
                    </a:lnTo>
                    <a:lnTo>
                      <a:pt x="3835" y="8305"/>
                    </a:lnTo>
                    <a:lnTo>
                      <a:pt x="3884" y="8231"/>
                    </a:lnTo>
                    <a:lnTo>
                      <a:pt x="3981" y="8207"/>
                    </a:lnTo>
                    <a:lnTo>
                      <a:pt x="4079" y="8183"/>
                    </a:lnTo>
                    <a:lnTo>
                      <a:pt x="4177" y="8207"/>
                    </a:lnTo>
                    <a:lnTo>
                      <a:pt x="4274" y="8231"/>
                    </a:lnTo>
                    <a:lnTo>
                      <a:pt x="4323" y="8305"/>
                    </a:lnTo>
                    <a:lnTo>
                      <a:pt x="4372" y="8354"/>
                    </a:lnTo>
                    <a:lnTo>
                      <a:pt x="4421" y="8476"/>
                    </a:lnTo>
                    <a:lnTo>
                      <a:pt x="4445" y="8549"/>
                    </a:lnTo>
                    <a:lnTo>
                      <a:pt x="5105" y="15387"/>
                    </a:lnTo>
                    <a:lnTo>
                      <a:pt x="5129" y="15534"/>
                    </a:lnTo>
                    <a:lnTo>
                      <a:pt x="5202" y="15680"/>
                    </a:lnTo>
                    <a:lnTo>
                      <a:pt x="5276" y="15803"/>
                    </a:lnTo>
                    <a:lnTo>
                      <a:pt x="5373" y="15925"/>
                    </a:lnTo>
                    <a:lnTo>
                      <a:pt x="5496" y="15998"/>
                    </a:lnTo>
                    <a:lnTo>
                      <a:pt x="5642" y="16071"/>
                    </a:lnTo>
                    <a:lnTo>
                      <a:pt x="5764" y="16120"/>
                    </a:lnTo>
                    <a:lnTo>
                      <a:pt x="6057" y="16120"/>
                    </a:lnTo>
                    <a:lnTo>
                      <a:pt x="6228" y="16071"/>
                    </a:lnTo>
                    <a:lnTo>
                      <a:pt x="6375" y="15998"/>
                    </a:lnTo>
                    <a:lnTo>
                      <a:pt x="6497" y="15900"/>
                    </a:lnTo>
                    <a:lnTo>
                      <a:pt x="6595" y="15754"/>
                    </a:lnTo>
                    <a:lnTo>
                      <a:pt x="6692" y="15607"/>
                    </a:lnTo>
                    <a:lnTo>
                      <a:pt x="6741" y="15461"/>
                    </a:lnTo>
                    <a:lnTo>
                      <a:pt x="6766" y="15290"/>
                    </a:lnTo>
                    <a:lnTo>
                      <a:pt x="6766" y="15119"/>
                    </a:lnTo>
                    <a:lnTo>
                      <a:pt x="6619" y="13165"/>
                    </a:lnTo>
                    <a:lnTo>
                      <a:pt x="6350" y="8915"/>
                    </a:lnTo>
                    <a:lnTo>
                      <a:pt x="6204" y="6619"/>
                    </a:lnTo>
                    <a:lnTo>
                      <a:pt x="6106" y="4617"/>
                    </a:lnTo>
                    <a:lnTo>
                      <a:pt x="6057" y="3176"/>
                    </a:lnTo>
                    <a:lnTo>
                      <a:pt x="6057" y="2761"/>
                    </a:lnTo>
                    <a:lnTo>
                      <a:pt x="6057" y="2590"/>
                    </a:lnTo>
                    <a:lnTo>
                      <a:pt x="6106" y="2590"/>
                    </a:lnTo>
                    <a:lnTo>
                      <a:pt x="6155" y="2687"/>
                    </a:lnTo>
                    <a:lnTo>
                      <a:pt x="6253" y="3005"/>
                    </a:lnTo>
                    <a:lnTo>
                      <a:pt x="6399" y="3493"/>
                    </a:lnTo>
                    <a:lnTo>
                      <a:pt x="6521" y="4128"/>
                    </a:lnTo>
                    <a:lnTo>
                      <a:pt x="6643" y="4837"/>
                    </a:lnTo>
                    <a:lnTo>
                      <a:pt x="6741" y="5569"/>
                    </a:lnTo>
                    <a:lnTo>
                      <a:pt x="6814" y="6278"/>
                    </a:lnTo>
                    <a:lnTo>
                      <a:pt x="6839" y="6888"/>
                    </a:lnTo>
                    <a:lnTo>
                      <a:pt x="6863" y="7035"/>
                    </a:lnTo>
                    <a:lnTo>
                      <a:pt x="6888" y="7181"/>
                    </a:lnTo>
                    <a:lnTo>
                      <a:pt x="6936" y="7328"/>
                    </a:lnTo>
                    <a:lnTo>
                      <a:pt x="7010" y="7425"/>
                    </a:lnTo>
                    <a:lnTo>
                      <a:pt x="7107" y="7523"/>
                    </a:lnTo>
                    <a:lnTo>
                      <a:pt x="7230" y="7596"/>
                    </a:lnTo>
                    <a:lnTo>
                      <a:pt x="7352" y="7645"/>
                    </a:lnTo>
                    <a:lnTo>
                      <a:pt x="7498" y="7670"/>
                    </a:lnTo>
                    <a:lnTo>
                      <a:pt x="7645" y="7645"/>
                    </a:lnTo>
                    <a:lnTo>
                      <a:pt x="7767" y="7596"/>
                    </a:lnTo>
                    <a:lnTo>
                      <a:pt x="7889" y="7523"/>
                    </a:lnTo>
                    <a:lnTo>
                      <a:pt x="7987" y="7425"/>
                    </a:lnTo>
                    <a:lnTo>
                      <a:pt x="8060" y="7328"/>
                    </a:lnTo>
                    <a:lnTo>
                      <a:pt x="8109" y="7181"/>
                    </a:lnTo>
                    <a:lnTo>
                      <a:pt x="8133" y="7035"/>
                    </a:lnTo>
                    <a:lnTo>
                      <a:pt x="8158" y="6888"/>
                    </a:lnTo>
                    <a:lnTo>
                      <a:pt x="8133" y="5520"/>
                    </a:lnTo>
                    <a:lnTo>
                      <a:pt x="8109" y="4885"/>
                    </a:lnTo>
                    <a:lnTo>
                      <a:pt x="8060" y="4299"/>
                    </a:lnTo>
                    <a:lnTo>
                      <a:pt x="7987" y="3713"/>
                    </a:lnTo>
                    <a:lnTo>
                      <a:pt x="7889" y="3176"/>
                    </a:lnTo>
                    <a:lnTo>
                      <a:pt x="7767" y="2663"/>
                    </a:lnTo>
                    <a:lnTo>
                      <a:pt x="7620" y="2174"/>
                    </a:lnTo>
                    <a:lnTo>
                      <a:pt x="7425" y="1759"/>
                    </a:lnTo>
                    <a:lnTo>
                      <a:pt x="7205" y="1369"/>
                    </a:lnTo>
                    <a:lnTo>
                      <a:pt x="7083" y="1173"/>
                    </a:lnTo>
                    <a:lnTo>
                      <a:pt x="6936" y="1002"/>
                    </a:lnTo>
                    <a:lnTo>
                      <a:pt x="6790" y="856"/>
                    </a:lnTo>
                    <a:lnTo>
                      <a:pt x="6643" y="709"/>
                    </a:lnTo>
                    <a:lnTo>
                      <a:pt x="6472" y="563"/>
                    </a:lnTo>
                    <a:lnTo>
                      <a:pt x="6277" y="440"/>
                    </a:lnTo>
                    <a:lnTo>
                      <a:pt x="6082" y="343"/>
                    </a:lnTo>
                    <a:lnTo>
                      <a:pt x="5886" y="245"/>
                    </a:lnTo>
                    <a:lnTo>
                      <a:pt x="5666" y="172"/>
                    </a:lnTo>
                    <a:lnTo>
                      <a:pt x="5422" y="99"/>
                    </a:lnTo>
                    <a:lnTo>
                      <a:pt x="5178" y="50"/>
                    </a:lnTo>
                    <a:lnTo>
                      <a:pt x="4909" y="1"/>
                    </a:lnTo>
                    <a:lnTo>
                      <a:pt x="4714" y="74"/>
                    </a:lnTo>
                    <a:lnTo>
                      <a:pt x="4519" y="147"/>
                    </a:lnTo>
                    <a:lnTo>
                      <a:pt x="4299" y="196"/>
                    </a:lnTo>
                    <a:lnTo>
                      <a:pt x="3859" y="196"/>
                    </a:lnTo>
                    <a:lnTo>
                      <a:pt x="3664" y="147"/>
                    </a:lnTo>
                    <a:lnTo>
                      <a:pt x="3444" y="99"/>
                    </a:lnTo>
                    <a:lnTo>
                      <a:pt x="324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3"/>
              <p:cNvSpPr/>
              <p:nvPr/>
            </p:nvSpPr>
            <p:spPr>
              <a:xfrm>
                <a:off x="3446075" y="2264625"/>
                <a:ext cx="85500" cy="94050"/>
              </a:xfrm>
              <a:custGeom>
                <a:avLst/>
                <a:gdLst/>
                <a:ahLst/>
                <a:cxnLst/>
                <a:rect l="l" t="t" r="r" b="b"/>
                <a:pathLst>
                  <a:path w="3420" h="3762" extrusionOk="0">
                    <a:moveTo>
                      <a:pt x="1539" y="0"/>
                    </a:moveTo>
                    <a:lnTo>
                      <a:pt x="1368" y="25"/>
                    </a:lnTo>
                    <a:lnTo>
                      <a:pt x="1197" y="49"/>
                    </a:lnTo>
                    <a:lnTo>
                      <a:pt x="1051" y="122"/>
                    </a:lnTo>
                    <a:lnTo>
                      <a:pt x="904" y="171"/>
                    </a:lnTo>
                    <a:lnTo>
                      <a:pt x="757" y="269"/>
                    </a:lnTo>
                    <a:lnTo>
                      <a:pt x="611" y="342"/>
                    </a:lnTo>
                    <a:lnTo>
                      <a:pt x="489" y="464"/>
                    </a:lnTo>
                    <a:lnTo>
                      <a:pt x="391" y="586"/>
                    </a:lnTo>
                    <a:lnTo>
                      <a:pt x="293" y="708"/>
                    </a:lnTo>
                    <a:lnTo>
                      <a:pt x="196" y="855"/>
                    </a:lnTo>
                    <a:lnTo>
                      <a:pt x="122" y="1002"/>
                    </a:lnTo>
                    <a:lnTo>
                      <a:pt x="74" y="1148"/>
                    </a:lnTo>
                    <a:lnTo>
                      <a:pt x="25" y="1319"/>
                    </a:lnTo>
                    <a:lnTo>
                      <a:pt x="0" y="1514"/>
                    </a:lnTo>
                    <a:lnTo>
                      <a:pt x="0" y="1710"/>
                    </a:lnTo>
                    <a:lnTo>
                      <a:pt x="0" y="1905"/>
                    </a:lnTo>
                    <a:lnTo>
                      <a:pt x="25" y="2101"/>
                    </a:lnTo>
                    <a:lnTo>
                      <a:pt x="74" y="2272"/>
                    </a:lnTo>
                    <a:lnTo>
                      <a:pt x="122" y="2467"/>
                    </a:lnTo>
                    <a:lnTo>
                      <a:pt x="196" y="2638"/>
                    </a:lnTo>
                    <a:lnTo>
                      <a:pt x="293" y="2809"/>
                    </a:lnTo>
                    <a:lnTo>
                      <a:pt x="391" y="2980"/>
                    </a:lnTo>
                    <a:lnTo>
                      <a:pt x="489" y="3126"/>
                    </a:lnTo>
                    <a:lnTo>
                      <a:pt x="611" y="3273"/>
                    </a:lnTo>
                    <a:lnTo>
                      <a:pt x="757" y="3395"/>
                    </a:lnTo>
                    <a:lnTo>
                      <a:pt x="904" y="3493"/>
                    </a:lnTo>
                    <a:lnTo>
                      <a:pt x="1051" y="3590"/>
                    </a:lnTo>
                    <a:lnTo>
                      <a:pt x="1197" y="3664"/>
                    </a:lnTo>
                    <a:lnTo>
                      <a:pt x="1368" y="3713"/>
                    </a:lnTo>
                    <a:lnTo>
                      <a:pt x="1539" y="3761"/>
                    </a:lnTo>
                    <a:lnTo>
                      <a:pt x="1881" y="3761"/>
                    </a:lnTo>
                    <a:lnTo>
                      <a:pt x="2052" y="3713"/>
                    </a:lnTo>
                    <a:lnTo>
                      <a:pt x="2223" y="3664"/>
                    </a:lnTo>
                    <a:lnTo>
                      <a:pt x="2369" y="3590"/>
                    </a:lnTo>
                    <a:lnTo>
                      <a:pt x="2516" y="3493"/>
                    </a:lnTo>
                    <a:lnTo>
                      <a:pt x="2662" y="3395"/>
                    </a:lnTo>
                    <a:lnTo>
                      <a:pt x="2809" y="3273"/>
                    </a:lnTo>
                    <a:lnTo>
                      <a:pt x="2931" y="3126"/>
                    </a:lnTo>
                    <a:lnTo>
                      <a:pt x="3029" y="2980"/>
                    </a:lnTo>
                    <a:lnTo>
                      <a:pt x="3127" y="2809"/>
                    </a:lnTo>
                    <a:lnTo>
                      <a:pt x="3224" y="2638"/>
                    </a:lnTo>
                    <a:lnTo>
                      <a:pt x="3297" y="2467"/>
                    </a:lnTo>
                    <a:lnTo>
                      <a:pt x="3346" y="2272"/>
                    </a:lnTo>
                    <a:lnTo>
                      <a:pt x="3395" y="2101"/>
                    </a:lnTo>
                    <a:lnTo>
                      <a:pt x="3420" y="1905"/>
                    </a:lnTo>
                    <a:lnTo>
                      <a:pt x="3420" y="1710"/>
                    </a:lnTo>
                    <a:lnTo>
                      <a:pt x="3420" y="1514"/>
                    </a:lnTo>
                    <a:lnTo>
                      <a:pt x="3395" y="1319"/>
                    </a:lnTo>
                    <a:lnTo>
                      <a:pt x="3346" y="1148"/>
                    </a:lnTo>
                    <a:lnTo>
                      <a:pt x="3297" y="1002"/>
                    </a:lnTo>
                    <a:lnTo>
                      <a:pt x="3224" y="855"/>
                    </a:lnTo>
                    <a:lnTo>
                      <a:pt x="3127" y="708"/>
                    </a:lnTo>
                    <a:lnTo>
                      <a:pt x="3029" y="586"/>
                    </a:lnTo>
                    <a:lnTo>
                      <a:pt x="2931" y="464"/>
                    </a:lnTo>
                    <a:lnTo>
                      <a:pt x="2809" y="342"/>
                    </a:lnTo>
                    <a:lnTo>
                      <a:pt x="2662" y="269"/>
                    </a:lnTo>
                    <a:lnTo>
                      <a:pt x="2516" y="171"/>
                    </a:lnTo>
                    <a:lnTo>
                      <a:pt x="2369" y="122"/>
                    </a:lnTo>
                    <a:lnTo>
                      <a:pt x="2223" y="49"/>
                    </a:lnTo>
                    <a:lnTo>
                      <a:pt x="2052" y="25"/>
                    </a:lnTo>
                    <a:lnTo>
                      <a:pt x="188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 name="Google Shape;302;p33"/>
            <p:cNvGrpSpPr/>
            <p:nvPr/>
          </p:nvGrpSpPr>
          <p:grpSpPr>
            <a:xfrm>
              <a:off x="2262276" y="2969152"/>
              <a:ext cx="139863" cy="317513"/>
              <a:chOff x="4753325" y="2329350"/>
              <a:chExt cx="167300" cy="379800"/>
            </a:xfrm>
          </p:grpSpPr>
          <p:sp>
            <p:nvSpPr>
              <p:cNvPr id="303" name="Google Shape;303;p33"/>
              <p:cNvSpPr/>
              <p:nvPr/>
            </p:nvSpPr>
            <p:spPr>
              <a:xfrm>
                <a:off x="4753325" y="2424600"/>
                <a:ext cx="167300" cy="284550"/>
              </a:xfrm>
              <a:custGeom>
                <a:avLst/>
                <a:gdLst/>
                <a:ahLst/>
                <a:cxnLst/>
                <a:rect l="l" t="t" r="r" b="b"/>
                <a:pathLst>
                  <a:path w="6692" h="11382" extrusionOk="0">
                    <a:moveTo>
                      <a:pt x="4030" y="0"/>
                    </a:moveTo>
                    <a:lnTo>
                      <a:pt x="3883" y="73"/>
                    </a:lnTo>
                    <a:lnTo>
                      <a:pt x="3712" y="122"/>
                    </a:lnTo>
                    <a:lnTo>
                      <a:pt x="3517" y="171"/>
                    </a:lnTo>
                    <a:lnTo>
                      <a:pt x="3175" y="171"/>
                    </a:lnTo>
                    <a:lnTo>
                      <a:pt x="3004" y="147"/>
                    </a:lnTo>
                    <a:lnTo>
                      <a:pt x="2833" y="73"/>
                    </a:lnTo>
                    <a:lnTo>
                      <a:pt x="2662" y="24"/>
                    </a:lnTo>
                    <a:lnTo>
                      <a:pt x="2418" y="24"/>
                    </a:lnTo>
                    <a:lnTo>
                      <a:pt x="2174" y="98"/>
                    </a:lnTo>
                    <a:lnTo>
                      <a:pt x="1954" y="171"/>
                    </a:lnTo>
                    <a:lnTo>
                      <a:pt x="1710" y="318"/>
                    </a:lnTo>
                    <a:lnTo>
                      <a:pt x="1490" y="489"/>
                    </a:lnTo>
                    <a:lnTo>
                      <a:pt x="1246" y="684"/>
                    </a:lnTo>
                    <a:lnTo>
                      <a:pt x="1050" y="928"/>
                    </a:lnTo>
                    <a:lnTo>
                      <a:pt x="855" y="1197"/>
                    </a:lnTo>
                    <a:lnTo>
                      <a:pt x="660" y="1514"/>
                    </a:lnTo>
                    <a:lnTo>
                      <a:pt x="513" y="1856"/>
                    </a:lnTo>
                    <a:lnTo>
                      <a:pt x="366" y="2223"/>
                    </a:lnTo>
                    <a:lnTo>
                      <a:pt x="244" y="2638"/>
                    </a:lnTo>
                    <a:lnTo>
                      <a:pt x="122" y="3102"/>
                    </a:lnTo>
                    <a:lnTo>
                      <a:pt x="49" y="3590"/>
                    </a:lnTo>
                    <a:lnTo>
                      <a:pt x="0" y="4103"/>
                    </a:lnTo>
                    <a:lnTo>
                      <a:pt x="0" y="4665"/>
                    </a:lnTo>
                    <a:lnTo>
                      <a:pt x="0" y="4787"/>
                    </a:lnTo>
                    <a:lnTo>
                      <a:pt x="25" y="4909"/>
                    </a:lnTo>
                    <a:lnTo>
                      <a:pt x="73" y="5007"/>
                    </a:lnTo>
                    <a:lnTo>
                      <a:pt x="147" y="5104"/>
                    </a:lnTo>
                    <a:lnTo>
                      <a:pt x="220" y="5178"/>
                    </a:lnTo>
                    <a:lnTo>
                      <a:pt x="318" y="5251"/>
                    </a:lnTo>
                    <a:lnTo>
                      <a:pt x="415" y="5275"/>
                    </a:lnTo>
                    <a:lnTo>
                      <a:pt x="537" y="5300"/>
                    </a:lnTo>
                    <a:lnTo>
                      <a:pt x="660" y="5275"/>
                    </a:lnTo>
                    <a:lnTo>
                      <a:pt x="757" y="5251"/>
                    </a:lnTo>
                    <a:lnTo>
                      <a:pt x="855" y="5178"/>
                    </a:lnTo>
                    <a:lnTo>
                      <a:pt x="928" y="5104"/>
                    </a:lnTo>
                    <a:lnTo>
                      <a:pt x="1001" y="5007"/>
                    </a:lnTo>
                    <a:lnTo>
                      <a:pt x="1026" y="4909"/>
                    </a:lnTo>
                    <a:lnTo>
                      <a:pt x="1050" y="4787"/>
                    </a:lnTo>
                    <a:lnTo>
                      <a:pt x="1075" y="4665"/>
                    </a:lnTo>
                    <a:lnTo>
                      <a:pt x="1099" y="4201"/>
                    </a:lnTo>
                    <a:lnTo>
                      <a:pt x="1148" y="3737"/>
                    </a:lnTo>
                    <a:lnTo>
                      <a:pt x="1221" y="3322"/>
                    </a:lnTo>
                    <a:lnTo>
                      <a:pt x="1319" y="2931"/>
                    </a:lnTo>
                    <a:lnTo>
                      <a:pt x="1441" y="2589"/>
                    </a:lnTo>
                    <a:lnTo>
                      <a:pt x="1539" y="2345"/>
                    </a:lnTo>
                    <a:lnTo>
                      <a:pt x="1636" y="2174"/>
                    </a:lnTo>
                    <a:lnTo>
                      <a:pt x="1685" y="2149"/>
                    </a:lnTo>
                    <a:lnTo>
                      <a:pt x="1710" y="2149"/>
                    </a:lnTo>
                    <a:lnTo>
                      <a:pt x="1734" y="2247"/>
                    </a:lnTo>
                    <a:lnTo>
                      <a:pt x="1734" y="2516"/>
                    </a:lnTo>
                    <a:lnTo>
                      <a:pt x="1685" y="3493"/>
                    </a:lnTo>
                    <a:lnTo>
                      <a:pt x="1612" y="4836"/>
                    </a:lnTo>
                    <a:lnTo>
                      <a:pt x="1490" y="6374"/>
                    </a:lnTo>
                    <a:lnTo>
                      <a:pt x="1246" y="9256"/>
                    </a:lnTo>
                    <a:lnTo>
                      <a:pt x="1148" y="10551"/>
                    </a:lnTo>
                    <a:lnTo>
                      <a:pt x="1148" y="10697"/>
                    </a:lnTo>
                    <a:lnTo>
                      <a:pt x="1148" y="10844"/>
                    </a:lnTo>
                    <a:lnTo>
                      <a:pt x="1197" y="10966"/>
                    </a:lnTo>
                    <a:lnTo>
                      <a:pt x="1270" y="11088"/>
                    </a:lnTo>
                    <a:lnTo>
                      <a:pt x="1343" y="11186"/>
                    </a:lnTo>
                    <a:lnTo>
                      <a:pt x="1465" y="11284"/>
                    </a:lnTo>
                    <a:lnTo>
                      <a:pt x="1588" y="11357"/>
                    </a:lnTo>
                    <a:lnTo>
                      <a:pt x="1710" y="11381"/>
                    </a:lnTo>
                    <a:lnTo>
                      <a:pt x="1954" y="11381"/>
                    </a:lnTo>
                    <a:lnTo>
                      <a:pt x="2076" y="11357"/>
                    </a:lnTo>
                    <a:lnTo>
                      <a:pt x="2174" y="11284"/>
                    </a:lnTo>
                    <a:lnTo>
                      <a:pt x="2271" y="11210"/>
                    </a:lnTo>
                    <a:lnTo>
                      <a:pt x="2345" y="11137"/>
                    </a:lnTo>
                    <a:lnTo>
                      <a:pt x="2418" y="11039"/>
                    </a:lnTo>
                    <a:lnTo>
                      <a:pt x="2467" y="10917"/>
                    </a:lnTo>
                    <a:lnTo>
                      <a:pt x="2516" y="10795"/>
                    </a:lnTo>
                    <a:lnTo>
                      <a:pt x="3053" y="7034"/>
                    </a:lnTo>
                    <a:lnTo>
                      <a:pt x="3053" y="6985"/>
                    </a:lnTo>
                    <a:lnTo>
                      <a:pt x="3102" y="6887"/>
                    </a:lnTo>
                    <a:lnTo>
                      <a:pt x="3151" y="6839"/>
                    </a:lnTo>
                    <a:lnTo>
                      <a:pt x="3200" y="6790"/>
                    </a:lnTo>
                    <a:lnTo>
                      <a:pt x="3273" y="6765"/>
                    </a:lnTo>
                    <a:lnTo>
                      <a:pt x="3346" y="6741"/>
                    </a:lnTo>
                    <a:lnTo>
                      <a:pt x="3419" y="6765"/>
                    </a:lnTo>
                    <a:lnTo>
                      <a:pt x="3493" y="6790"/>
                    </a:lnTo>
                    <a:lnTo>
                      <a:pt x="3541" y="6839"/>
                    </a:lnTo>
                    <a:lnTo>
                      <a:pt x="3590" y="6887"/>
                    </a:lnTo>
                    <a:lnTo>
                      <a:pt x="3639" y="6985"/>
                    </a:lnTo>
                    <a:lnTo>
                      <a:pt x="3639" y="7034"/>
                    </a:lnTo>
                    <a:lnTo>
                      <a:pt x="4176" y="10795"/>
                    </a:lnTo>
                    <a:lnTo>
                      <a:pt x="4225" y="10917"/>
                    </a:lnTo>
                    <a:lnTo>
                      <a:pt x="4274" y="11039"/>
                    </a:lnTo>
                    <a:lnTo>
                      <a:pt x="4347" y="11137"/>
                    </a:lnTo>
                    <a:lnTo>
                      <a:pt x="4421" y="11210"/>
                    </a:lnTo>
                    <a:lnTo>
                      <a:pt x="4518" y="11284"/>
                    </a:lnTo>
                    <a:lnTo>
                      <a:pt x="4616" y="11357"/>
                    </a:lnTo>
                    <a:lnTo>
                      <a:pt x="4738" y="11381"/>
                    </a:lnTo>
                    <a:lnTo>
                      <a:pt x="4982" y="11381"/>
                    </a:lnTo>
                    <a:lnTo>
                      <a:pt x="5104" y="11357"/>
                    </a:lnTo>
                    <a:lnTo>
                      <a:pt x="5227" y="11284"/>
                    </a:lnTo>
                    <a:lnTo>
                      <a:pt x="5349" y="11186"/>
                    </a:lnTo>
                    <a:lnTo>
                      <a:pt x="5422" y="11088"/>
                    </a:lnTo>
                    <a:lnTo>
                      <a:pt x="5495" y="10966"/>
                    </a:lnTo>
                    <a:lnTo>
                      <a:pt x="5544" y="10844"/>
                    </a:lnTo>
                    <a:lnTo>
                      <a:pt x="5544" y="10697"/>
                    </a:lnTo>
                    <a:lnTo>
                      <a:pt x="5544" y="10551"/>
                    </a:lnTo>
                    <a:lnTo>
                      <a:pt x="5202" y="6399"/>
                    </a:lnTo>
                    <a:lnTo>
                      <a:pt x="5007" y="3517"/>
                    </a:lnTo>
                    <a:lnTo>
                      <a:pt x="4958" y="2540"/>
                    </a:lnTo>
                    <a:lnTo>
                      <a:pt x="4958" y="2247"/>
                    </a:lnTo>
                    <a:lnTo>
                      <a:pt x="4982" y="2149"/>
                    </a:lnTo>
                    <a:lnTo>
                      <a:pt x="5007" y="2149"/>
                    </a:lnTo>
                    <a:lnTo>
                      <a:pt x="5056" y="2174"/>
                    </a:lnTo>
                    <a:lnTo>
                      <a:pt x="5153" y="2320"/>
                    </a:lnTo>
                    <a:lnTo>
                      <a:pt x="5251" y="2564"/>
                    </a:lnTo>
                    <a:lnTo>
                      <a:pt x="5349" y="2906"/>
                    </a:lnTo>
                    <a:lnTo>
                      <a:pt x="5446" y="3297"/>
                    </a:lnTo>
                    <a:lnTo>
                      <a:pt x="5544" y="3737"/>
                    </a:lnTo>
                    <a:lnTo>
                      <a:pt x="5593" y="4201"/>
                    </a:lnTo>
                    <a:lnTo>
                      <a:pt x="5617" y="4665"/>
                    </a:lnTo>
                    <a:lnTo>
                      <a:pt x="5642" y="4787"/>
                    </a:lnTo>
                    <a:lnTo>
                      <a:pt x="5666" y="4909"/>
                    </a:lnTo>
                    <a:lnTo>
                      <a:pt x="5691" y="5007"/>
                    </a:lnTo>
                    <a:lnTo>
                      <a:pt x="5764" y="5104"/>
                    </a:lnTo>
                    <a:lnTo>
                      <a:pt x="5837" y="5178"/>
                    </a:lnTo>
                    <a:lnTo>
                      <a:pt x="5935" y="5251"/>
                    </a:lnTo>
                    <a:lnTo>
                      <a:pt x="6033" y="5275"/>
                    </a:lnTo>
                    <a:lnTo>
                      <a:pt x="6155" y="5300"/>
                    </a:lnTo>
                    <a:lnTo>
                      <a:pt x="6277" y="5275"/>
                    </a:lnTo>
                    <a:lnTo>
                      <a:pt x="6374" y="5251"/>
                    </a:lnTo>
                    <a:lnTo>
                      <a:pt x="6472" y="5178"/>
                    </a:lnTo>
                    <a:lnTo>
                      <a:pt x="6545" y="5104"/>
                    </a:lnTo>
                    <a:lnTo>
                      <a:pt x="6619" y="5007"/>
                    </a:lnTo>
                    <a:lnTo>
                      <a:pt x="6668" y="4909"/>
                    </a:lnTo>
                    <a:lnTo>
                      <a:pt x="6692" y="4787"/>
                    </a:lnTo>
                    <a:lnTo>
                      <a:pt x="6692" y="4665"/>
                    </a:lnTo>
                    <a:lnTo>
                      <a:pt x="6692" y="4103"/>
                    </a:lnTo>
                    <a:lnTo>
                      <a:pt x="6643" y="3566"/>
                    </a:lnTo>
                    <a:lnTo>
                      <a:pt x="6570" y="3077"/>
                    </a:lnTo>
                    <a:lnTo>
                      <a:pt x="6472" y="2638"/>
                    </a:lnTo>
                    <a:lnTo>
                      <a:pt x="6374" y="2223"/>
                    </a:lnTo>
                    <a:lnTo>
                      <a:pt x="6228" y="1832"/>
                    </a:lnTo>
                    <a:lnTo>
                      <a:pt x="6081" y="1490"/>
                    </a:lnTo>
                    <a:lnTo>
                      <a:pt x="5910" y="1172"/>
                    </a:lnTo>
                    <a:lnTo>
                      <a:pt x="5715" y="904"/>
                    </a:lnTo>
                    <a:lnTo>
                      <a:pt x="5520" y="659"/>
                    </a:lnTo>
                    <a:lnTo>
                      <a:pt x="5300" y="464"/>
                    </a:lnTo>
                    <a:lnTo>
                      <a:pt x="5056" y="293"/>
                    </a:lnTo>
                    <a:lnTo>
                      <a:pt x="4811" y="171"/>
                    </a:lnTo>
                    <a:lnTo>
                      <a:pt x="4567" y="73"/>
                    </a:lnTo>
                    <a:lnTo>
                      <a:pt x="4299" y="24"/>
                    </a:lnTo>
                    <a:lnTo>
                      <a:pt x="403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3"/>
              <p:cNvSpPr/>
              <p:nvPr/>
            </p:nvSpPr>
            <p:spPr>
              <a:xfrm>
                <a:off x="4798500" y="2329350"/>
                <a:ext cx="76950" cy="84275"/>
              </a:xfrm>
              <a:custGeom>
                <a:avLst/>
                <a:gdLst/>
                <a:ahLst/>
                <a:cxnLst/>
                <a:rect l="l" t="t" r="r" b="b"/>
                <a:pathLst>
                  <a:path w="3078" h="3371" extrusionOk="0">
                    <a:moveTo>
                      <a:pt x="1539" y="0"/>
                    </a:moveTo>
                    <a:lnTo>
                      <a:pt x="1222" y="24"/>
                    </a:lnTo>
                    <a:lnTo>
                      <a:pt x="953" y="98"/>
                    </a:lnTo>
                    <a:lnTo>
                      <a:pt x="684" y="220"/>
                    </a:lnTo>
                    <a:lnTo>
                      <a:pt x="464" y="415"/>
                    </a:lnTo>
                    <a:lnTo>
                      <a:pt x="367" y="513"/>
                    </a:lnTo>
                    <a:lnTo>
                      <a:pt x="269" y="635"/>
                    </a:lnTo>
                    <a:lnTo>
                      <a:pt x="196" y="757"/>
                    </a:lnTo>
                    <a:lnTo>
                      <a:pt x="123" y="879"/>
                    </a:lnTo>
                    <a:lnTo>
                      <a:pt x="74" y="1026"/>
                    </a:lnTo>
                    <a:lnTo>
                      <a:pt x="49" y="1172"/>
                    </a:lnTo>
                    <a:lnTo>
                      <a:pt x="25" y="1343"/>
                    </a:lnTo>
                    <a:lnTo>
                      <a:pt x="0" y="1514"/>
                    </a:lnTo>
                    <a:lnTo>
                      <a:pt x="25" y="1685"/>
                    </a:lnTo>
                    <a:lnTo>
                      <a:pt x="49" y="1856"/>
                    </a:lnTo>
                    <a:lnTo>
                      <a:pt x="123" y="2198"/>
                    </a:lnTo>
                    <a:lnTo>
                      <a:pt x="269" y="2516"/>
                    </a:lnTo>
                    <a:lnTo>
                      <a:pt x="464" y="2784"/>
                    </a:lnTo>
                    <a:lnTo>
                      <a:pt x="562" y="2906"/>
                    </a:lnTo>
                    <a:lnTo>
                      <a:pt x="684" y="3029"/>
                    </a:lnTo>
                    <a:lnTo>
                      <a:pt x="806" y="3126"/>
                    </a:lnTo>
                    <a:lnTo>
                      <a:pt x="953" y="3199"/>
                    </a:lnTo>
                    <a:lnTo>
                      <a:pt x="1075" y="3273"/>
                    </a:lnTo>
                    <a:lnTo>
                      <a:pt x="1222" y="3322"/>
                    </a:lnTo>
                    <a:lnTo>
                      <a:pt x="1393" y="3346"/>
                    </a:lnTo>
                    <a:lnTo>
                      <a:pt x="1539" y="3370"/>
                    </a:lnTo>
                    <a:lnTo>
                      <a:pt x="1686" y="3346"/>
                    </a:lnTo>
                    <a:lnTo>
                      <a:pt x="1857" y="3322"/>
                    </a:lnTo>
                    <a:lnTo>
                      <a:pt x="2003" y="3273"/>
                    </a:lnTo>
                    <a:lnTo>
                      <a:pt x="2125" y="3199"/>
                    </a:lnTo>
                    <a:lnTo>
                      <a:pt x="2272" y="3126"/>
                    </a:lnTo>
                    <a:lnTo>
                      <a:pt x="2394" y="3029"/>
                    </a:lnTo>
                    <a:lnTo>
                      <a:pt x="2516" y="2906"/>
                    </a:lnTo>
                    <a:lnTo>
                      <a:pt x="2614" y="2784"/>
                    </a:lnTo>
                    <a:lnTo>
                      <a:pt x="2809" y="2516"/>
                    </a:lnTo>
                    <a:lnTo>
                      <a:pt x="2956" y="2198"/>
                    </a:lnTo>
                    <a:lnTo>
                      <a:pt x="3029" y="1856"/>
                    </a:lnTo>
                    <a:lnTo>
                      <a:pt x="3053" y="1685"/>
                    </a:lnTo>
                    <a:lnTo>
                      <a:pt x="3078" y="1514"/>
                    </a:lnTo>
                    <a:lnTo>
                      <a:pt x="3053" y="1343"/>
                    </a:lnTo>
                    <a:lnTo>
                      <a:pt x="3029" y="1172"/>
                    </a:lnTo>
                    <a:lnTo>
                      <a:pt x="3004" y="1026"/>
                    </a:lnTo>
                    <a:lnTo>
                      <a:pt x="2956" y="879"/>
                    </a:lnTo>
                    <a:lnTo>
                      <a:pt x="2882" y="757"/>
                    </a:lnTo>
                    <a:lnTo>
                      <a:pt x="2809" y="635"/>
                    </a:lnTo>
                    <a:lnTo>
                      <a:pt x="2711" y="513"/>
                    </a:lnTo>
                    <a:lnTo>
                      <a:pt x="2614" y="415"/>
                    </a:lnTo>
                    <a:lnTo>
                      <a:pt x="2394" y="220"/>
                    </a:lnTo>
                    <a:lnTo>
                      <a:pt x="2125" y="98"/>
                    </a:lnTo>
                    <a:lnTo>
                      <a:pt x="1857" y="24"/>
                    </a:lnTo>
                    <a:lnTo>
                      <a:pt x="15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4"/>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Writing a policy brief: guide</a:t>
            </a:r>
            <a:endParaRPr/>
          </a:p>
        </p:txBody>
      </p:sp>
      <p:sp>
        <p:nvSpPr>
          <p:cNvPr id="310" name="Google Shape;310;p34"/>
          <p:cNvSpPr txBox="1">
            <a:spLocks noGrp="1"/>
          </p:cNvSpPr>
          <p:nvPr>
            <p:ph type="body" idx="1"/>
          </p:nvPr>
        </p:nvSpPr>
        <p:spPr>
          <a:xfrm>
            <a:off x="691200" y="19268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Title</a:t>
            </a:r>
            <a:endParaRPr sz="1000" b="1" dirty="0">
              <a:solidFill>
                <a:schemeClr val="accent1"/>
              </a:solidFill>
            </a:endParaRPr>
          </a:p>
          <a:p>
            <a:pPr marL="0" lvl="0" indent="0" algn="l" rtl="0">
              <a:spcBef>
                <a:spcPts val="0"/>
              </a:spcBef>
              <a:spcAft>
                <a:spcPts val="0"/>
              </a:spcAft>
              <a:buNone/>
            </a:pPr>
            <a:r>
              <a:rPr lang="en" sz="1000" dirty="0"/>
              <a:t>Short and catchy, do it at the end</a:t>
            </a:r>
            <a:endParaRPr sz="1000" dirty="0"/>
          </a:p>
        </p:txBody>
      </p:sp>
      <p:sp>
        <p:nvSpPr>
          <p:cNvPr id="311" name="Google Shape;311;p34"/>
          <p:cNvSpPr txBox="1">
            <a:spLocks noGrp="1"/>
          </p:cNvSpPr>
          <p:nvPr>
            <p:ph type="body" idx="2"/>
          </p:nvPr>
        </p:nvSpPr>
        <p:spPr>
          <a:xfrm>
            <a:off x="3321088" y="19268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Executive summary</a:t>
            </a:r>
            <a:endParaRPr sz="1000" b="1" dirty="0">
              <a:solidFill>
                <a:schemeClr val="accent1"/>
              </a:solidFill>
            </a:endParaRPr>
          </a:p>
          <a:p>
            <a:pPr marL="457200" lvl="0" indent="-292100" algn="l" rtl="0">
              <a:spcBef>
                <a:spcPts val="0"/>
              </a:spcBef>
              <a:spcAft>
                <a:spcPts val="0"/>
              </a:spcAft>
              <a:buSzPts val="1000"/>
              <a:buChar char="▣"/>
            </a:pPr>
            <a:r>
              <a:rPr lang="en" sz="1000" dirty="0"/>
              <a:t>100 words</a:t>
            </a:r>
            <a:endParaRPr sz="1000" dirty="0"/>
          </a:p>
          <a:p>
            <a:pPr marL="457200" lvl="0" indent="-292100" algn="l" rtl="0">
              <a:spcBef>
                <a:spcPts val="0"/>
              </a:spcBef>
              <a:spcAft>
                <a:spcPts val="0"/>
              </a:spcAft>
              <a:buSzPts val="1000"/>
              <a:buChar char="▣"/>
            </a:pPr>
            <a:r>
              <a:rPr lang="en" sz="1000" dirty="0"/>
              <a:t>Engage your audience</a:t>
            </a:r>
            <a:endParaRPr sz="1000" dirty="0"/>
          </a:p>
          <a:p>
            <a:pPr marL="457200" lvl="0" indent="-292100" algn="l" rtl="0">
              <a:spcBef>
                <a:spcPts val="0"/>
              </a:spcBef>
              <a:spcAft>
                <a:spcPts val="0"/>
              </a:spcAft>
              <a:buSzPts val="1000"/>
              <a:buChar char="▣"/>
            </a:pPr>
            <a:r>
              <a:rPr lang="en" sz="1000" dirty="0"/>
              <a:t>Present the problem and the solution </a:t>
            </a:r>
            <a:endParaRPr sz="1000" dirty="0"/>
          </a:p>
        </p:txBody>
      </p:sp>
      <p:sp>
        <p:nvSpPr>
          <p:cNvPr id="312" name="Google Shape;312;p34"/>
          <p:cNvSpPr txBox="1">
            <a:spLocks noGrp="1"/>
          </p:cNvSpPr>
          <p:nvPr>
            <p:ph type="body" idx="3"/>
          </p:nvPr>
        </p:nvSpPr>
        <p:spPr>
          <a:xfrm>
            <a:off x="5950975" y="19268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Problem and context</a:t>
            </a:r>
            <a:endParaRPr sz="1000" b="1" dirty="0">
              <a:solidFill>
                <a:schemeClr val="accent1"/>
              </a:solidFill>
            </a:endParaRPr>
          </a:p>
          <a:p>
            <a:pPr marL="457200" lvl="0" indent="-292100" algn="l" rtl="0">
              <a:spcBef>
                <a:spcPts val="0"/>
              </a:spcBef>
              <a:spcAft>
                <a:spcPts val="0"/>
              </a:spcAft>
              <a:buSzPts val="1000"/>
              <a:buChar char="▣"/>
            </a:pPr>
            <a:r>
              <a:rPr lang="en" sz="1000" dirty="0"/>
              <a:t>200 words </a:t>
            </a:r>
            <a:endParaRPr sz="1000" dirty="0"/>
          </a:p>
          <a:p>
            <a:pPr marL="457200" lvl="0" indent="-292100" algn="l" rtl="0">
              <a:spcBef>
                <a:spcPts val="0"/>
              </a:spcBef>
              <a:spcAft>
                <a:spcPts val="0"/>
              </a:spcAft>
              <a:buSzPts val="1000"/>
              <a:buChar char="▣"/>
            </a:pPr>
            <a:r>
              <a:rPr lang="en" sz="1000" dirty="0"/>
              <a:t>Explain what the problem is</a:t>
            </a:r>
            <a:endParaRPr sz="1000" dirty="0"/>
          </a:p>
          <a:p>
            <a:pPr marL="457200" lvl="0" indent="-292100" algn="l" rtl="0">
              <a:spcBef>
                <a:spcPts val="0"/>
              </a:spcBef>
              <a:spcAft>
                <a:spcPts val="0"/>
              </a:spcAft>
              <a:buSzPts val="1000"/>
              <a:buChar char="▣"/>
            </a:pPr>
            <a:r>
              <a:rPr lang="en" sz="1000" dirty="0"/>
              <a:t>Explain why your audience should care </a:t>
            </a:r>
            <a:endParaRPr sz="1000" dirty="0"/>
          </a:p>
          <a:p>
            <a:pPr marL="0" lvl="0" indent="0" algn="l" rtl="0">
              <a:spcBef>
                <a:spcPts val="0"/>
              </a:spcBef>
              <a:spcAft>
                <a:spcPts val="0"/>
              </a:spcAft>
              <a:buNone/>
            </a:pPr>
            <a:endParaRPr sz="1000" dirty="0"/>
          </a:p>
          <a:p>
            <a:pPr marL="0" lvl="0" indent="0" algn="l" rtl="0">
              <a:spcBef>
                <a:spcPts val="0"/>
              </a:spcBef>
              <a:spcAft>
                <a:spcPts val="0"/>
              </a:spcAft>
              <a:buNone/>
            </a:pPr>
            <a:endParaRPr sz="1000" dirty="0"/>
          </a:p>
        </p:txBody>
      </p:sp>
      <p:grpSp>
        <p:nvGrpSpPr>
          <p:cNvPr id="313" name="Google Shape;313;p34"/>
          <p:cNvGrpSpPr/>
          <p:nvPr/>
        </p:nvGrpSpPr>
        <p:grpSpPr>
          <a:xfrm>
            <a:off x="791052" y="3044097"/>
            <a:ext cx="585818" cy="540828"/>
            <a:chOff x="3782700" y="1538287"/>
            <a:chExt cx="1578600" cy="1578600"/>
          </a:xfrm>
        </p:grpSpPr>
        <p:sp>
          <p:nvSpPr>
            <p:cNvPr id="314" name="Google Shape;314;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8" name="Google Shape;318;p34"/>
          <p:cNvGrpSpPr/>
          <p:nvPr/>
        </p:nvGrpSpPr>
        <p:grpSpPr>
          <a:xfrm>
            <a:off x="3418962" y="3044097"/>
            <a:ext cx="585818" cy="540828"/>
            <a:chOff x="3782700" y="1538287"/>
            <a:chExt cx="1578600" cy="1578600"/>
          </a:xfrm>
        </p:grpSpPr>
        <p:sp>
          <p:nvSpPr>
            <p:cNvPr id="319" name="Google Shape;319;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3" name="Google Shape;323;p34"/>
          <p:cNvGrpSpPr/>
          <p:nvPr/>
        </p:nvGrpSpPr>
        <p:grpSpPr>
          <a:xfrm>
            <a:off x="6058195" y="3044097"/>
            <a:ext cx="585818" cy="540828"/>
            <a:chOff x="3782700" y="1538287"/>
            <a:chExt cx="1578600" cy="1578600"/>
          </a:xfrm>
        </p:grpSpPr>
        <p:sp>
          <p:nvSpPr>
            <p:cNvPr id="324" name="Google Shape;324;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 name="Google Shape;328;p34"/>
          <p:cNvGrpSpPr/>
          <p:nvPr/>
        </p:nvGrpSpPr>
        <p:grpSpPr>
          <a:xfrm>
            <a:off x="3418962" y="1443451"/>
            <a:ext cx="585818" cy="540828"/>
            <a:chOff x="3782700" y="1538287"/>
            <a:chExt cx="1578600" cy="1578600"/>
          </a:xfrm>
        </p:grpSpPr>
        <p:sp>
          <p:nvSpPr>
            <p:cNvPr id="329" name="Google Shape;329;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 name="Google Shape;333;p34"/>
          <p:cNvGrpSpPr/>
          <p:nvPr/>
        </p:nvGrpSpPr>
        <p:grpSpPr>
          <a:xfrm>
            <a:off x="6058195" y="1443451"/>
            <a:ext cx="585818" cy="540828"/>
            <a:chOff x="3782700" y="1538287"/>
            <a:chExt cx="1578600" cy="1578600"/>
          </a:xfrm>
        </p:grpSpPr>
        <p:sp>
          <p:nvSpPr>
            <p:cNvPr id="334" name="Google Shape;334;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8" name="Google Shape;338;p34"/>
          <p:cNvGrpSpPr/>
          <p:nvPr/>
        </p:nvGrpSpPr>
        <p:grpSpPr>
          <a:xfrm>
            <a:off x="791052" y="1443451"/>
            <a:ext cx="585818" cy="540828"/>
            <a:chOff x="3782700" y="1538287"/>
            <a:chExt cx="1578600" cy="1578600"/>
          </a:xfrm>
        </p:grpSpPr>
        <p:sp>
          <p:nvSpPr>
            <p:cNvPr id="339" name="Google Shape;339;p34"/>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4"/>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4"/>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4"/>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3" name="Google Shape;343;p34"/>
          <p:cNvGrpSpPr/>
          <p:nvPr/>
        </p:nvGrpSpPr>
        <p:grpSpPr>
          <a:xfrm>
            <a:off x="959921" y="1618461"/>
            <a:ext cx="248667" cy="191094"/>
            <a:chOff x="1244325" y="314425"/>
            <a:chExt cx="444525" cy="370050"/>
          </a:xfrm>
        </p:grpSpPr>
        <p:sp>
          <p:nvSpPr>
            <p:cNvPr id="344" name="Google Shape;344;p34"/>
            <p:cNvSpPr/>
            <p:nvPr/>
          </p:nvSpPr>
          <p:spPr>
            <a:xfrm>
              <a:off x="1388425" y="463425"/>
              <a:ext cx="143525" cy="143500"/>
            </a:xfrm>
            <a:custGeom>
              <a:avLst/>
              <a:gdLst/>
              <a:ahLst/>
              <a:cxnLst/>
              <a:rect l="l" t="t" r="r" b="b"/>
              <a:pathLst>
                <a:path w="5741" h="5740" extrusionOk="0">
                  <a:moveTo>
                    <a:pt x="2809" y="0"/>
                  </a:moveTo>
                  <a:lnTo>
                    <a:pt x="2492" y="49"/>
                  </a:lnTo>
                  <a:lnTo>
                    <a:pt x="2199" y="122"/>
                  </a:lnTo>
                  <a:lnTo>
                    <a:pt x="1906" y="244"/>
                  </a:lnTo>
                  <a:lnTo>
                    <a:pt x="1637" y="366"/>
                  </a:lnTo>
                  <a:lnTo>
                    <a:pt x="1368" y="537"/>
                  </a:lnTo>
                  <a:lnTo>
                    <a:pt x="1149" y="708"/>
                  </a:lnTo>
                  <a:lnTo>
                    <a:pt x="904" y="904"/>
                  </a:lnTo>
                  <a:lnTo>
                    <a:pt x="709" y="1124"/>
                  </a:lnTo>
                  <a:lnTo>
                    <a:pt x="538" y="1368"/>
                  </a:lnTo>
                  <a:lnTo>
                    <a:pt x="367" y="1636"/>
                  </a:lnTo>
                  <a:lnTo>
                    <a:pt x="245" y="1905"/>
                  </a:lnTo>
                  <a:lnTo>
                    <a:pt x="147" y="2198"/>
                  </a:lnTo>
                  <a:lnTo>
                    <a:pt x="74" y="2491"/>
                  </a:lnTo>
                  <a:lnTo>
                    <a:pt x="25" y="2809"/>
                  </a:lnTo>
                  <a:lnTo>
                    <a:pt x="1" y="3126"/>
                  </a:lnTo>
                  <a:lnTo>
                    <a:pt x="25" y="3517"/>
                  </a:lnTo>
                  <a:lnTo>
                    <a:pt x="98" y="3908"/>
                  </a:lnTo>
                  <a:lnTo>
                    <a:pt x="221" y="4274"/>
                  </a:lnTo>
                  <a:lnTo>
                    <a:pt x="392" y="4641"/>
                  </a:lnTo>
                  <a:lnTo>
                    <a:pt x="611" y="4958"/>
                  </a:lnTo>
                  <a:lnTo>
                    <a:pt x="856" y="5251"/>
                  </a:lnTo>
                  <a:lnTo>
                    <a:pt x="1124" y="5520"/>
                  </a:lnTo>
                  <a:lnTo>
                    <a:pt x="1442" y="5740"/>
                  </a:lnTo>
                  <a:lnTo>
                    <a:pt x="1393" y="5422"/>
                  </a:lnTo>
                  <a:lnTo>
                    <a:pt x="1368" y="5080"/>
                  </a:lnTo>
                  <a:lnTo>
                    <a:pt x="1393" y="4689"/>
                  </a:lnTo>
                  <a:lnTo>
                    <a:pt x="1442" y="4323"/>
                  </a:lnTo>
                  <a:lnTo>
                    <a:pt x="1539" y="3957"/>
                  </a:lnTo>
                  <a:lnTo>
                    <a:pt x="1662" y="3639"/>
                  </a:lnTo>
                  <a:lnTo>
                    <a:pt x="1808" y="3297"/>
                  </a:lnTo>
                  <a:lnTo>
                    <a:pt x="2003" y="3004"/>
                  </a:lnTo>
                  <a:lnTo>
                    <a:pt x="2223" y="2711"/>
                  </a:lnTo>
                  <a:lnTo>
                    <a:pt x="2468" y="2442"/>
                  </a:lnTo>
                  <a:lnTo>
                    <a:pt x="2712" y="2198"/>
                  </a:lnTo>
                  <a:lnTo>
                    <a:pt x="3005" y="2003"/>
                  </a:lnTo>
                  <a:lnTo>
                    <a:pt x="3322" y="1807"/>
                  </a:lnTo>
                  <a:lnTo>
                    <a:pt x="3640" y="1661"/>
                  </a:lnTo>
                  <a:lnTo>
                    <a:pt x="3982" y="1514"/>
                  </a:lnTo>
                  <a:lnTo>
                    <a:pt x="4324" y="1441"/>
                  </a:lnTo>
                  <a:lnTo>
                    <a:pt x="4690" y="1368"/>
                  </a:lnTo>
                  <a:lnTo>
                    <a:pt x="5423" y="1368"/>
                  </a:lnTo>
                  <a:lnTo>
                    <a:pt x="5740" y="1417"/>
                  </a:lnTo>
                  <a:lnTo>
                    <a:pt x="5520" y="1124"/>
                  </a:lnTo>
                  <a:lnTo>
                    <a:pt x="5252" y="831"/>
                  </a:lnTo>
                  <a:lnTo>
                    <a:pt x="4959" y="586"/>
                  </a:lnTo>
                  <a:lnTo>
                    <a:pt x="4641" y="391"/>
                  </a:lnTo>
                  <a:lnTo>
                    <a:pt x="4299" y="220"/>
                  </a:lnTo>
                  <a:lnTo>
                    <a:pt x="3933" y="98"/>
                  </a:lnTo>
                  <a:lnTo>
                    <a:pt x="3542" y="25"/>
                  </a:lnTo>
                  <a:lnTo>
                    <a:pt x="31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4"/>
            <p:cNvSpPr/>
            <p:nvPr/>
          </p:nvSpPr>
          <p:spPr>
            <a:xfrm>
              <a:off x="1244325" y="314425"/>
              <a:ext cx="444525" cy="370050"/>
            </a:xfrm>
            <a:custGeom>
              <a:avLst/>
              <a:gdLst/>
              <a:ahLst/>
              <a:cxnLst/>
              <a:rect l="l" t="t" r="r" b="b"/>
              <a:pathLst>
                <a:path w="17781" h="14802" extrusionOk="0">
                  <a:moveTo>
                    <a:pt x="11748" y="2101"/>
                  </a:moveTo>
                  <a:lnTo>
                    <a:pt x="11846" y="2126"/>
                  </a:lnTo>
                  <a:lnTo>
                    <a:pt x="11919" y="2175"/>
                  </a:lnTo>
                  <a:lnTo>
                    <a:pt x="11968" y="2248"/>
                  </a:lnTo>
                  <a:lnTo>
                    <a:pt x="11993" y="2346"/>
                  </a:lnTo>
                  <a:lnTo>
                    <a:pt x="11968" y="2419"/>
                  </a:lnTo>
                  <a:lnTo>
                    <a:pt x="11919" y="2492"/>
                  </a:lnTo>
                  <a:lnTo>
                    <a:pt x="11846" y="2541"/>
                  </a:lnTo>
                  <a:lnTo>
                    <a:pt x="11748" y="2565"/>
                  </a:lnTo>
                  <a:lnTo>
                    <a:pt x="6033" y="2565"/>
                  </a:lnTo>
                  <a:lnTo>
                    <a:pt x="5936" y="2541"/>
                  </a:lnTo>
                  <a:lnTo>
                    <a:pt x="5862" y="2492"/>
                  </a:lnTo>
                  <a:lnTo>
                    <a:pt x="5814" y="2419"/>
                  </a:lnTo>
                  <a:lnTo>
                    <a:pt x="5789" y="2346"/>
                  </a:lnTo>
                  <a:lnTo>
                    <a:pt x="5814" y="2248"/>
                  </a:lnTo>
                  <a:lnTo>
                    <a:pt x="5862" y="2175"/>
                  </a:lnTo>
                  <a:lnTo>
                    <a:pt x="5936" y="2126"/>
                  </a:lnTo>
                  <a:lnTo>
                    <a:pt x="6033" y="2101"/>
                  </a:lnTo>
                  <a:close/>
                  <a:moveTo>
                    <a:pt x="15949" y="4519"/>
                  </a:moveTo>
                  <a:lnTo>
                    <a:pt x="16047" y="4568"/>
                  </a:lnTo>
                  <a:lnTo>
                    <a:pt x="16145" y="4592"/>
                  </a:lnTo>
                  <a:lnTo>
                    <a:pt x="16193" y="4666"/>
                  </a:lnTo>
                  <a:lnTo>
                    <a:pt x="16267" y="4739"/>
                  </a:lnTo>
                  <a:lnTo>
                    <a:pt x="16316" y="4812"/>
                  </a:lnTo>
                  <a:lnTo>
                    <a:pt x="16340" y="4910"/>
                  </a:lnTo>
                  <a:lnTo>
                    <a:pt x="16340" y="5008"/>
                  </a:lnTo>
                  <a:lnTo>
                    <a:pt x="16340" y="5789"/>
                  </a:lnTo>
                  <a:lnTo>
                    <a:pt x="16340" y="5887"/>
                  </a:lnTo>
                  <a:lnTo>
                    <a:pt x="16316" y="5985"/>
                  </a:lnTo>
                  <a:lnTo>
                    <a:pt x="16267" y="6058"/>
                  </a:lnTo>
                  <a:lnTo>
                    <a:pt x="16193" y="6131"/>
                  </a:lnTo>
                  <a:lnTo>
                    <a:pt x="16145" y="6204"/>
                  </a:lnTo>
                  <a:lnTo>
                    <a:pt x="16047" y="6229"/>
                  </a:lnTo>
                  <a:lnTo>
                    <a:pt x="15949" y="6278"/>
                  </a:lnTo>
                  <a:lnTo>
                    <a:pt x="14069" y="6278"/>
                  </a:lnTo>
                  <a:lnTo>
                    <a:pt x="13971" y="6229"/>
                  </a:lnTo>
                  <a:lnTo>
                    <a:pt x="13898" y="6204"/>
                  </a:lnTo>
                  <a:lnTo>
                    <a:pt x="13824" y="6131"/>
                  </a:lnTo>
                  <a:lnTo>
                    <a:pt x="13751" y="6058"/>
                  </a:lnTo>
                  <a:lnTo>
                    <a:pt x="13727" y="5985"/>
                  </a:lnTo>
                  <a:lnTo>
                    <a:pt x="13678" y="5887"/>
                  </a:lnTo>
                  <a:lnTo>
                    <a:pt x="13678" y="5789"/>
                  </a:lnTo>
                  <a:lnTo>
                    <a:pt x="13678" y="5008"/>
                  </a:lnTo>
                  <a:lnTo>
                    <a:pt x="13678" y="4910"/>
                  </a:lnTo>
                  <a:lnTo>
                    <a:pt x="13727" y="4812"/>
                  </a:lnTo>
                  <a:lnTo>
                    <a:pt x="13751" y="4739"/>
                  </a:lnTo>
                  <a:lnTo>
                    <a:pt x="13824" y="4666"/>
                  </a:lnTo>
                  <a:lnTo>
                    <a:pt x="13898" y="4592"/>
                  </a:lnTo>
                  <a:lnTo>
                    <a:pt x="13971" y="4568"/>
                  </a:lnTo>
                  <a:lnTo>
                    <a:pt x="14069" y="4519"/>
                  </a:lnTo>
                  <a:close/>
                  <a:moveTo>
                    <a:pt x="8891" y="5105"/>
                  </a:moveTo>
                  <a:lnTo>
                    <a:pt x="9306" y="5130"/>
                  </a:lnTo>
                  <a:lnTo>
                    <a:pt x="9697" y="5179"/>
                  </a:lnTo>
                  <a:lnTo>
                    <a:pt x="10063" y="5276"/>
                  </a:lnTo>
                  <a:lnTo>
                    <a:pt x="10430" y="5423"/>
                  </a:lnTo>
                  <a:lnTo>
                    <a:pt x="10796" y="5594"/>
                  </a:lnTo>
                  <a:lnTo>
                    <a:pt x="11113" y="5789"/>
                  </a:lnTo>
                  <a:lnTo>
                    <a:pt x="11406" y="6009"/>
                  </a:lnTo>
                  <a:lnTo>
                    <a:pt x="11700" y="6278"/>
                  </a:lnTo>
                  <a:lnTo>
                    <a:pt x="11968" y="6546"/>
                  </a:lnTo>
                  <a:lnTo>
                    <a:pt x="12188" y="6864"/>
                  </a:lnTo>
                  <a:lnTo>
                    <a:pt x="12383" y="7181"/>
                  </a:lnTo>
                  <a:lnTo>
                    <a:pt x="12554" y="7523"/>
                  </a:lnTo>
                  <a:lnTo>
                    <a:pt x="12676" y="7890"/>
                  </a:lnTo>
                  <a:lnTo>
                    <a:pt x="12774" y="8280"/>
                  </a:lnTo>
                  <a:lnTo>
                    <a:pt x="12847" y="8671"/>
                  </a:lnTo>
                  <a:lnTo>
                    <a:pt x="12872" y="9086"/>
                  </a:lnTo>
                  <a:lnTo>
                    <a:pt x="12847" y="9477"/>
                  </a:lnTo>
                  <a:lnTo>
                    <a:pt x="12774" y="9868"/>
                  </a:lnTo>
                  <a:lnTo>
                    <a:pt x="12676" y="10259"/>
                  </a:lnTo>
                  <a:lnTo>
                    <a:pt x="12554" y="10625"/>
                  </a:lnTo>
                  <a:lnTo>
                    <a:pt x="12383" y="10967"/>
                  </a:lnTo>
                  <a:lnTo>
                    <a:pt x="12188" y="11309"/>
                  </a:lnTo>
                  <a:lnTo>
                    <a:pt x="11968" y="11602"/>
                  </a:lnTo>
                  <a:lnTo>
                    <a:pt x="11700" y="11895"/>
                  </a:lnTo>
                  <a:lnTo>
                    <a:pt x="11406" y="12139"/>
                  </a:lnTo>
                  <a:lnTo>
                    <a:pt x="11113" y="12383"/>
                  </a:lnTo>
                  <a:lnTo>
                    <a:pt x="10796" y="12579"/>
                  </a:lnTo>
                  <a:lnTo>
                    <a:pt x="10430" y="12750"/>
                  </a:lnTo>
                  <a:lnTo>
                    <a:pt x="10063" y="12872"/>
                  </a:lnTo>
                  <a:lnTo>
                    <a:pt x="9697" y="12970"/>
                  </a:lnTo>
                  <a:lnTo>
                    <a:pt x="9306" y="13018"/>
                  </a:lnTo>
                  <a:lnTo>
                    <a:pt x="8891" y="13043"/>
                  </a:lnTo>
                  <a:lnTo>
                    <a:pt x="8476" y="13018"/>
                  </a:lnTo>
                  <a:lnTo>
                    <a:pt x="8085" y="12970"/>
                  </a:lnTo>
                  <a:lnTo>
                    <a:pt x="7719" y="12872"/>
                  </a:lnTo>
                  <a:lnTo>
                    <a:pt x="7352" y="12750"/>
                  </a:lnTo>
                  <a:lnTo>
                    <a:pt x="6986" y="12579"/>
                  </a:lnTo>
                  <a:lnTo>
                    <a:pt x="6668" y="12383"/>
                  </a:lnTo>
                  <a:lnTo>
                    <a:pt x="6375" y="12139"/>
                  </a:lnTo>
                  <a:lnTo>
                    <a:pt x="6082" y="11895"/>
                  </a:lnTo>
                  <a:lnTo>
                    <a:pt x="5814" y="11602"/>
                  </a:lnTo>
                  <a:lnTo>
                    <a:pt x="5594" y="11309"/>
                  </a:lnTo>
                  <a:lnTo>
                    <a:pt x="5398" y="10967"/>
                  </a:lnTo>
                  <a:lnTo>
                    <a:pt x="5227" y="10625"/>
                  </a:lnTo>
                  <a:lnTo>
                    <a:pt x="5105" y="10259"/>
                  </a:lnTo>
                  <a:lnTo>
                    <a:pt x="5008" y="9868"/>
                  </a:lnTo>
                  <a:lnTo>
                    <a:pt x="4934" y="9477"/>
                  </a:lnTo>
                  <a:lnTo>
                    <a:pt x="4910" y="9086"/>
                  </a:lnTo>
                  <a:lnTo>
                    <a:pt x="4934" y="8671"/>
                  </a:lnTo>
                  <a:lnTo>
                    <a:pt x="5008" y="8280"/>
                  </a:lnTo>
                  <a:lnTo>
                    <a:pt x="5105" y="7890"/>
                  </a:lnTo>
                  <a:lnTo>
                    <a:pt x="5227" y="7523"/>
                  </a:lnTo>
                  <a:lnTo>
                    <a:pt x="5398" y="7181"/>
                  </a:lnTo>
                  <a:lnTo>
                    <a:pt x="5594" y="6864"/>
                  </a:lnTo>
                  <a:lnTo>
                    <a:pt x="5814" y="6546"/>
                  </a:lnTo>
                  <a:lnTo>
                    <a:pt x="6082" y="6278"/>
                  </a:lnTo>
                  <a:lnTo>
                    <a:pt x="6375" y="6009"/>
                  </a:lnTo>
                  <a:lnTo>
                    <a:pt x="6668" y="5789"/>
                  </a:lnTo>
                  <a:lnTo>
                    <a:pt x="6986" y="5594"/>
                  </a:lnTo>
                  <a:lnTo>
                    <a:pt x="7352" y="5423"/>
                  </a:lnTo>
                  <a:lnTo>
                    <a:pt x="7719" y="5276"/>
                  </a:lnTo>
                  <a:lnTo>
                    <a:pt x="8085" y="5179"/>
                  </a:lnTo>
                  <a:lnTo>
                    <a:pt x="8476" y="5130"/>
                  </a:lnTo>
                  <a:lnTo>
                    <a:pt x="8891" y="5105"/>
                  </a:lnTo>
                  <a:close/>
                  <a:moveTo>
                    <a:pt x="5301" y="1"/>
                  </a:moveTo>
                  <a:lnTo>
                    <a:pt x="5154" y="50"/>
                  </a:lnTo>
                  <a:lnTo>
                    <a:pt x="5008" y="123"/>
                  </a:lnTo>
                  <a:lnTo>
                    <a:pt x="4861" y="221"/>
                  </a:lnTo>
                  <a:lnTo>
                    <a:pt x="4739" y="318"/>
                  </a:lnTo>
                  <a:lnTo>
                    <a:pt x="4641" y="465"/>
                  </a:lnTo>
                  <a:lnTo>
                    <a:pt x="4568" y="611"/>
                  </a:lnTo>
                  <a:lnTo>
                    <a:pt x="4519" y="758"/>
                  </a:lnTo>
                  <a:lnTo>
                    <a:pt x="4080" y="2565"/>
                  </a:lnTo>
                  <a:lnTo>
                    <a:pt x="3249" y="2565"/>
                  </a:lnTo>
                  <a:lnTo>
                    <a:pt x="3249" y="2468"/>
                  </a:lnTo>
                  <a:lnTo>
                    <a:pt x="3225" y="2370"/>
                  </a:lnTo>
                  <a:lnTo>
                    <a:pt x="3176" y="2297"/>
                  </a:lnTo>
                  <a:lnTo>
                    <a:pt x="3103" y="2223"/>
                  </a:lnTo>
                  <a:lnTo>
                    <a:pt x="3054" y="2150"/>
                  </a:lnTo>
                  <a:lnTo>
                    <a:pt x="2956" y="2126"/>
                  </a:lnTo>
                  <a:lnTo>
                    <a:pt x="2858" y="2077"/>
                  </a:lnTo>
                  <a:lnTo>
                    <a:pt x="1955" y="2077"/>
                  </a:lnTo>
                  <a:lnTo>
                    <a:pt x="1857" y="2126"/>
                  </a:lnTo>
                  <a:lnTo>
                    <a:pt x="1784" y="2150"/>
                  </a:lnTo>
                  <a:lnTo>
                    <a:pt x="1711" y="2223"/>
                  </a:lnTo>
                  <a:lnTo>
                    <a:pt x="1637" y="2297"/>
                  </a:lnTo>
                  <a:lnTo>
                    <a:pt x="1613" y="2370"/>
                  </a:lnTo>
                  <a:lnTo>
                    <a:pt x="1564" y="2468"/>
                  </a:lnTo>
                  <a:lnTo>
                    <a:pt x="1564" y="2565"/>
                  </a:lnTo>
                  <a:lnTo>
                    <a:pt x="782" y="2565"/>
                  </a:lnTo>
                  <a:lnTo>
                    <a:pt x="636" y="2590"/>
                  </a:lnTo>
                  <a:lnTo>
                    <a:pt x="489" y="2639"/>
                  </a:lnTo>
                  <a:lnTo>
                    <a:pt x="343" y="2687"/>
                  </a:lnTo>
                  <a:lnTo>
                    <a:pt x="221" y="2785"/>
                  </a:lnTo>
                  <a:lnTo>
                    <a:pt x="123" y="2907"/>
                  </a:lnTo>
                  <a:lnTo>
                    <a:pt x="74" y="3054"/>
                  </a:lnTo>
                  <a:lnTo>
                    <a:pt x="25" y="3200"/>
                  </a:lnTo>
                  <a:lnTo>
                    <a:pt x="1" y="3347"/>
                  </a:lnTo>
                  <a:lnTo>
                    <a:pt x="1" y="14020"/>
                  </a:lnTo>
                  <a:lnTo>
                    <a:pt x="25" y="14191"/>
                  </a:lnTo>
                  <a:lnTo>
                    <a:pt x="74" y="14337"/>
                  </a:lnTo>
                  <a:lnTo>
                    <a:pt x="123" y="14459"/>
                  </a:lnTo>
                  <a:lnTo>
                    <a:pt x="221" y="14581"/>
                  </a:lnTo>
                  <a:lnTo>
                    <a:pt x="343" y="14679"/>
                  </a:lnTo>
                  <a:lnTo>
                    <a:pt x="489" y="14752"/>
                  </a:lnTo>
                  <a:lnTo>
                    <a:pt x="636" y="14801"/>
                  </a:lnTo>
                  <a:lnTo>
                    <a:pt x="17146" y="14801"/>
                  </a:lnTo>
                  <a:lnTo>
                    <a:pt x="17292" y="14752"/>
                  </a:lnTo>
                  <a:lnTo>
                    <a:pt x="17439" y="14679"/>
                  </a:lnTo>
                  <a:lnTo>
                    <a:pt x="17561" y="14581"/>
                  </a:lnTo>
                  <a:lnTo>
                    <a:pt x="17659" y="14459"/>
                  </a:lnTo>
                  <a:lnTo>
                    <a:pt x="17708" y="14337"/>
                  </a:lnTo>
                  <a:lnTo>
                    <a:pt x="17756" y="14191"/>
                  </a:lnTo>
                  <a:lnTo>
                    <a:pt x="17781" y="14020"/>
                  </a:lnTo>
                  <a:lnTo>
                    <a:pt x="17781" y="3347"/>
                  </a:lnTo>
                  <a:lnTo>
                    <a:pt x="17756" y="3200"/>
                  </a:lnTo>
                  <a:lnTo>
                    <a:pt x="17708" y="3054"/>
                  </a:lnTo>
                  <a:lnTo>
                    <a:pt x="17659" y="2907"/>
                  </a:lnTo>
                  <a:lnTo>
                    <a:pt x="17561" y="2785"/>
                  </a:lnTo>
                  <a:lnTo>
                    <a:pt x="17439" y="2687"/>
                  </a:lnTo>
                  <a:lnTo>
                    <a:pt x="17292" y="2639"/>
                  </a:lnTo>
                  <a:lnTo>
                    <a:pt x="17146" y="2590"/>
                  </a:lnTo>
                  <a:lnTo>
                    <a:pt x="16999" y="2565"/>
                  </a:lnTo>
                  <a:lnTo>
                    <a:pt x="13702" y="2565"/>
                  </a:lnTo>
                  <a:lnTo>
                    <a:pt x="13263" y="758"/>
                  </a:lnTo>
                  <a:lnTo>
                    <a:pt x="13214" y="611"/>
                  </a:lnTo>
                  <a:lnTo>
                    <a:pt x="13141" y="465"/>
                  </a:lnTo>
                  <a:lnTo>
                    <a:pt x="13043" y="318"/>
                  </a:lnTo>
                  <a:lnTo>
                    <a:pt x="12921" y="221"/>
                  </a:lnTo>
                  <a:lnTo>
                    <a:pt x="12774" y="123"/>
                  </a:lnTo>
                  <a:lnTo>
                    <a:pt x="12628" y="50"/>
                  </a:lnTo>
                  <a:lnTo>
                    <a:pt x="1248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 name="Google Shape;346;p34"/>
          <p:cNvGrpSpPr/>
          <p:nvPr/>
        </p:nvGrpSpPr>
        <p:grpSpPr>
          <a:xfrm>
            <a:off x="6232234" y="3239422"/>
            <a:ext cx="237745" cy="192979"/>
            <a:chOff x="1928175" y="312600"/>
            <a:chExt cx="425000" cy="373700"/>
          </a:xfrm>
        </p:grpSpPr>
        <p:sp>
          <p:nvSpPr>
            <p:cNvPr id="347" name="Google Shape;347;p34"/>
            <p:cNvSpPr/>
            <p:nvPr/>
          </p:nvSpPr>
          <p:spPr>
            <a:xfrm>
              <a:off x="1928175" y="312600"/>
              <a:ext cx="425000" cy="373700"/>
            </a:xfrm>
            <a:custGeom>
              <a:avLst/>
              <a:gdLst/>
              <a:ahLst/>
              <a:cxnLst/>
              <a:rect l="l" t="t" r="r" b="b"/>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4"/>
            <p:cNvSpPr/>
            <p:nvPr/>
          </p:nvSpPr>
          <p:spPr>
            <a:xfrm>
              <a:off x="1964825" y="349250"/>
              <a:ext cx="351700" cy="300425"/>
            </a:xfrm>
            <a:custGeom>
              <a:avLst/>
              <a:gdLst/>
              <a:ahLst/>
              <a:cxnLst/>
              <a:rect l="l" t="t" r="r" b="b"/>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9" name="Google Shape;349;p34"/>
          <p:cNvGrpSpPr/>
          <p:nvPr/>
        </p:nvGrpSpPr>
        <p:grpSpPr>
          <a:xfrm>
            <a:off x="3593544" y="3193185"/>
            <a:ext cx="247982" cy="228933"/>
            <a:chOff x="570875" y="4322250"/>
            <a:chExt cx="443300" cy="443325"/>
          </a:xfrm>
        </p:grpSpPr>
        <p:sp>
          <p:nvSpPr>
            <p:cNvPr id="350" name="Google Shape;350;p34"/>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4"/>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34"/>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4"/>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5" name="Google Shape;355;p34"/>
          <p:cNvSpPr txBox="1">
            <a:spLocks noGrp="1"/>
          </p:cNvSpPr>
          <p:nvPr>
            <p:ph type="body" idx="1"/>
          </p:nvPr>
        </p:nvSpPr>
        <p:spPr>
          <a:xfrm>
            <a:off x="691200" y="36032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Evidence</a:t>
            </a:r>
            <a:endParaRPr sz="1000" b="1" dirty="0">
              <a:solidFill>
                <a:schemeClr val="accent1"/>
              </a:solidFill>
            </a:endParaRPr>
          </a:p>
          <a:p>
            <a:pPr marL="457200" lvl="0" indent="-292100" algn="l" rtl="0">
              <a:spcBef>
                <a:spcPts val="0"/>
              </a:spcBef>
              <a:spcAft>
                <a:spcPts val="0"/>
              </a:spcAft>
              <a:buSzPts val="1000"/>
              <a:buChar char="▣"/>
            </a:pPr>
            <a:r>
              <a:rPr lang="en" sz="1000" dirty="0"/>
              <a:t>200 words</a:t>
            </a:r>
            <a:endParaRPr sz="1000" dirty="0"/>
          </a:p>
          <a:p>
            <a:pPr marL="457200" lvl="0" indent="-292100" algn="l" rtl="0">
              <a:spcBef>
                <a:spcPts val="0"/>
              </a:spcBef>
              <a:spcAft>
                <a:spcPts val="0"/>
              </a:spcAft>
              <a:buSzPts val="1000"/>
              <a:buChar char="▣"/>
            </a:pPr>
            <a:r>
              <a:rPr lang="en" sz="1000" dirty="0"/>
              <a:t>Explain your method (how you identified your sources)</a:t>
            </a:r>
            <a:endParaRPr sz="1000" dirty="0"/>
          </a:p>
          <a:p>
            <a:pPr marL="457200" lvl="0" indent="-292100" algn="l" rtl="0">
              <a:spcBef>
                <a:spcPts val="0"/>
              </a:spcBef>
              <a:spcAft>
                <a:spcPts val="0"/>
              </a:spcAft>
              <a:buSzPts val="1000"/>
              <a:buChar char="▣"/>
            </a:pPr>
            <a:r>
              <a:rPr lang="en" sz="1000" dirty="0"/>
              <a:t>Summarise what you have found out - what evidence there is.</a:t>
            </a:r>
            <a:endParaRPr sz="1000" dirty="0"/>
          </a:p>
          <a:p>
            <a:pPr marL="457200" lvl="0" indent="-292100" algn="l" rtl="0">
              <a:spcBef>
                <a:spcPts val="0"/>
              </a:spcBef>
              <a:spcAft>
                <a:spcPts val="0"/>
              </a:spcAft>
              <a:buSzPts val="1000"/>
              <a:buChar char="▣"/>
            </a:pPr>
            <a:r>
              <a:rPr lang="en" sz="1000" dirty="0"/>
              <a:t>Identify implications </a:t>
            </a:r>
            <a:endParaRPr sz="1000" dirty="0"/>
          </a:p>
        </p:txBody>
      </p:sp>
      <p:sp>
        <p:nvSpPr>
          <p:cNvPr id="356" name="Google Shape;356;p34"/>
          <p:cNvSpPr txBox="1">
            <a:spLocks noGrp="1"/>
          </p:cNvSpPr>
          <p:nvPr>
            <p:ph type="body" idx="2"/>
          </p:nvPr>
        </p:nvSpPr>
        <p:spPr>
          <a:xfrm>
            <a:off x="3321088" y="36032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Recommendations</a:t>
            </a:r>
            <a:endParaRPr sz="1000" b="1" dirty="0">
              <a:solidFill>
                <a:schemeClr val="accent1"/>
              </a:solidFill>
            </a:endParaRPr>
          </a:p>
          <a:p>
            <a:pPr marL="457200" lvl="0" indent="-292100" algn="l" rtl="0">
              <a:spcBef>
                <a:spcPts val="0"/>
              </a:spcBef>
              <a:spcAft>
                <a:spcPts val="0"/>
              </a:spcAft>
              <a:buSzPts val="1000"/>
              <a:buChar char="▣"/>
            </a:pPr>
            <a:r>
              <a:rPr lang="en" sz="1000" dirty="0"/>
              <a:t>200 words</a:t>
            </a:r>
            <a:endParaRPr sz="1000" dirty="0"/>
          </a:p>
          <a:p>
            <a:pPr marL="457200" lvl="0" indent="-292100" algn="l" rtl="0">
              <a:spcBef>
                <a:spcPts val="0"/>
              </a:spcBef>
              <a:spcAft>
                <a:spcPts val="0"/>
              </a:spcAft>
              <a:buSzPts val="1000"/>
              <a:buChar char="▣"/>
            </a:pPr>
            <a:r>
              <a:rPr lang="en" sz="1000" dirty="0"/>
              <a:t>2 or 3 recommendations </a:t>
            </a:r>
            <a:endParaRPr sz="1000" dirty="0"/>
          </a:p>
          <a:p>
            <a:pPr marL="457200" lvl="0" indent="-292100" algn="l" rtl="0">
              <a:spcBef>
                <a:spcPts val="0"/>
              </a:spcBef>
              <a:spcAft>
                <a:spcPts val="0"/>
              </a:spcAft>
              <a:buSzPts val="1000"/>
              <a:buChar char="▣"/>
            </a:pPr>
            <a:r>
              <a:rPr lang="en" sz="1000" dirty="0"/>
              <a:t>Concrete things the audience can do</a:t>
            </a:r>
            <a:endParaRPr sz="1000" dirty="0"/>
          </a:p>
          <a:p>
            <a:pPr marL="457200" lvl="0" indent="-292100" algn="l" rtl="0">
              <a:spcBef>
                <a:spcPts val="0"/>
              </a:spcBef>
              <a:spcAft>
                <a:spcPts val="0"/>
              </a:spcAft>
              <a:buSzPts val="1000"/>
              <a:buChar char="▣"/>
            </a:pPr>
            <a:r>
              <a:rPr lang="en" sz="1000" dirty="0"/>
              <a:t>Say why these actions will be beneficial </a:t>
            </a:r>
            <a:endParaRPr sz="1000" dirty="0"/>
          </a:p>
          <a:p>
            <a:pPr marL="457200" lvl="0" indent="-292100" algn="l" rtl="0">
              <a:spcBef>
                <a:spcPts val="0"/>
              </a:spcBef>
              <a:spcAft>
                <a:spcPts val="0"/>
              </a:spcAft>
              <a:buSzPts val="1000"/>
              <a:buChar char="▣"/>
            </a:pPr>
            <a:r>
              <a:rPr lang="en" sz="1000" dirty="0"/>
              <a:t>Say what change will result</a:t>
            </a:r>
            <a:endParaRPr sz="1000" dirty="0"/>
          </a:p>
        </p:txBody>
      </p:sp>
      <p:sp>
        <p:nvSpPr>
          <p:cNvPr id="357" name="Google Shape;357;p34"/>
          <p:cNvSpPr txBox="1">
            <a:spLocks noGrp="1"/>
          </p:cNvSpPr>
          <p:nvPr>
            <p:ph type="body" idx="3"/>
          </p:nvPr>
        </p:nvSpPr>
        <p:spPr>
          <a:xfrm>
            <a:off x="5950975" y="3603225"/>
            <a:ext cx="2501700" cy="12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accent1"/>
                </a:solidFill>
              </a:rPr>
              <a:t>Presentation </a:t>
            </a:r>
            <a:endParaRPr sz="1000" b="1" dirty="0">
              <a:solidFill>
                <a:schemeClr val="accent1"/>
              </a:solidFill>
            </a:endParaRPr>
          </a:p>
          <a:p>
            <a:pPr marL="457200" lvl="0" indent="-292100" algn="l" rtl="0">
              <a:spcBef>
                <a:spcPts val="0"/>
              </a:spcBef>
              <a:spcAft>
                <a:spcPts val="0"/>
              </a:spcAft>
              <a:buSzPts val="1000"/>
              <a:buChar char="▣"/>
            </a:pPr>
            <a:r>
              <a:rPr lang="en" sz="1000" dirty="0"/>
              <a:t>Make it smart - consider a publishing programme such as canva, or create and use infographics</a:t>
            </a:r>
            <a:endParaRPr sz="1000" dirty="0"/>
          </a:p>
          <a:p>
            <a:pPr marL="0" lvl="0" indent="0" algn="l" rtl="0">
              <a:spcBef>
                <a:spcPts val="0"/>
              </a:spcBef>
              <a:spcAft>
                <a:spcPts val="0"/>
              </a:spcAft>
              <a:buNone/>
            </a:pPr>
            <a:endParaRPr sz="1000" dirty="0"/>
          </a:p>
        </p:txBody>
      </p:sp>
      <p:pic>
        <p:nvPicPr>
          <p:cNvPr id="358" name="Google Shape;358;p34"/>
          <p:cNvPicPr preferRelativeResize="0"/>
          <p:nvPr/>
        </p:nvPicPr>
        <p:blipFill>
          <a:blip r:embed="rId3">
            <a:alphaModFix/>
          </a:blip>
          <a:stretch>
            <a:fillRect/>
          </a:stretch>
        </p:blipFill>
        <p:spPr>
          <a:xfrm>
            <a:off x="7643100" y="250425"/>
            <a:ext cx="1200300" cy="1200300"/>
          </a:xfrm>
          <a:prstGeom prst="rect">
            <a:avLst/>
          </a:prstGeom>
          <a:noFill/>
          <a:ln>
            <a:noFill/>
          </a:ln>
        </p:spPr>
      </p:pic>
      <p:sp>
        <p:nvSpPr>
          <p:cNvPr id="359" name="Google Shape;359;p34"/>
          <p:cNvSpPr txBox="1"/>
          <p:nvPr/>
        </p:nvSpPr>
        <p:spPr>
          <a:xfrm>
            <a:off x="5950975" y="174225"/>
            <a:ext cx="2751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Montserrat"/>
                <a:ea typeface="Montserrat"/>
                <a:cs typeface="Montserrat"/>
                <a:sym typeface="Montserrat"/>
              </a:rPr>
              <a:t>Link to canva.com</a:t>
            </a:r>
            <a:endParaRPr sz="1200">
              <a:latin typeface="Montserrat"/>
              <a:ea typeface="Montserrat"/>
              <a:cs typeface="Montserrat"/>
              <a:sym typeface="Montserrat"/>
            </a:endParaRPr>
          </a:p>
        </p:txBody>
      </p:sp>
      <p:cxnSp>
        <p:nvCxnSpPr>
          <p:cNvPr id="360" name="Google Shape;360;p34"/>
          <p:cNvCxnSpPr>
            <a:endCxn id="358" idx="1"/>
          </p:cNvCxnSpPr>
          <p:nvPr/>
        </p:nvCxnSpPr>
        <p:spPr>
          <a:xfrm>
            <a:off x="6916200" y="495075"/>
            <a:ext cx="726900" cy="355500"/>
          </a:xfrm>
          <a:prstGeom prst="curvedConnector3">
            <a:avLst>
              <a:gd name="adj1" fmla="val 50000"/>
            </a:avLst>
          </a:prstGeom>
          <a:noFill/>
          <a:ln w="9525" cap="flat" cmpd="sng">
            <a:solidFill>
              <a:schemeClr val="dk2"/>
            </a:solidFill>
            <a:prstDash val="solid"/>
            <a:round/>
            <a:headEnd type="none" w="med" len="med"/>
            <a:tailEnd type="stealth" w="med" len="med"/>
          </a:ln>
        </p:spPr>
      </p:cxnSp>
      <p:grpSp>
        <p:nvGrpSpPr>
          <p:cNvPr id="361" name="Google Shape;361;p34"/>
          <p:cNvGrpSpPr/>
          <p:nvPr/>
        </p:nvGrpSpPr>
        <p:grpSpPr>
          <a:xfrm>
            <a:off x="911216" y="3131032"/>
            <a:ext cx="346104" cy="353231"/>
            <a:chOff x="3955900" y="2984500"/>
            <a:chExt cx="414000" cy="422525"/>
          </a:xfrm>
        </p:grpSpPr>
        <p:sp>
          <p:nvSpPr>
            <p:cNvPr id="362" name="Google Shape;362;p34"/>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4"/>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4"/>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5" name="Google Shape;365;p34"/>
          <p:cNvGrpSpPr/>
          <p:nvPr/>
        </p:nvGrpSpPr>
        <p:grpSpPr>
          <a:xfrm>
            <a:off x="6215119" y="1538270"/>
            <a:ext cx="215437" cy="351204"/>
            <a:chOff x="6730350" y="2315900"/>
            <a:chExt cx="257700" cy="420100"/>
          </a:xfrm>
        </p:grpSpPr>
        <p:sp>
          <p:nvSpPr>
            <p:cNvPr id="366" name="Google Shape;366;p34"/>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4"/>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4"/>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4"/>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4"/>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1" name="Google Shape;371;p34"/>
          <p:cNvSpPr/>
          <p:nvPr/>
        </p:nvSpPr>
        <p:spPr>
          <a:xfrm>
            <a:off x="3591948" y="1527960"/>
            <a:ext cx="251176" cy="332812"/>
          </a:xfrm>
          <a:custGeom>
            <a:avLst/>
            <a:gdLst/>
            <a:ahLst/>
            <a:cxnLst/>
            <a:rect l="l" t="t" r="r" b="b"/>
            <a:pathLst>
              <a:path w="12018" h="15924" extrusionOk="0">
                <a:moveTo>
                  <a:pt x="6278" y="3444"/>
                </a:moveTo>
                <a:lnTo>
                  <a:pt x="6522" y="3493"/>
                </a:lnTo>
                <a:lnTo>
                  <a:pt x="6766" y="3542"/>
                </a:lnTo>
                <a:lnTo>
                  <a:pt x="7010" y="3639"/>
                </a:lnTo>
                <a:lnTo>
                  <a:pt x="7230" y="3737"/>
                </a:lnTo>
                <a:lnTo>
                  <a:pt x="7450" y="3883"/>
                </a:lnTo>
                <a:lnTo>
                  <a:pt x="7645" y="4030"/>
                </a:lnTo>
                <a:lnTo>
                  <a:pt x="7816" y="4201"/>
                </a:lnTo>
                <a:lnTo>
                  <a:pt x="7987" y="4372"/>
                </a:lnTo>
                <a:lnTo>
                  <a:pt x="8134" y="4567"/>
                </a:lnTo>
                <a:lnTo>
                  <a:pt x="8280" y="4787"/>
                </a:lnTo>
                <a:lnTo>
                  <a:pt x="8378" y="5007"/>
                </a:lnTo>
                <a:lnTo>
                  <a:pt x="8476" y="5251"/>
                </a:lnTo>
                <a:lnTo>
                  <a:pt x="8525" y="5495"/>
                </a:lnTo>
                <a:lnTo>
                  <a:pt x="8573" y="5740"/>
                </a:lnTo>
                <a:lnTo>
                  <a:pt x="8573" y="6008"/>
                </a:lnTo>
                <a:lnTo>
                  <a:pt x="8573" y="6277"/>
                </a:lnTo>
                <a:lnTo>
                  <a:pt x="8525" y="6521"/>
                </a:lnTo>
                <a:lnTo>
                  <a:pt x="8476" y="6765"/>
                </a:lnTo>
                <a:lnTo>
                  <a:pt x="8378" y="7010"/>
                </a:lnTo>
                <a:lnTo>
                  <a:pt x="8280" y="7229"/>
                </a:lnTo>
                <a:lnTo>
                  <a:pt x="8134" y="7449"/>
                </a:lnTo>
                <a:lnTo>
                  <a:pt x="7987" y="7645"/>
                </a:lnTo>
                <a:lnTo>
                  <a:pt x="7816" y="7816"/>
                </a:lnTo>
                <a:lnTo>
                  <a:pt x="7645" y="7987"/>
                </a:lnTo>
                <a:lnTo>
                  <a:pt x="7450" y="8133"/>
                </a:lnTo>
                <a:lnTo>
                  <a:pt x="7230" y="8280"/>
                </a:lnTo>
                <a:lnTo>
                  <a:pt x="7010" y="8377"/>
                </a:lnTo>
                <a:lnTo>
                  <a:pt x="6766" y="8475"/>
                </a:lnTo>
                <a:lnTo>
                  <a:pt x="6522" y="8524"/>
                </a:lnTo>
                <a:lnTo>
                  <a:pt x="6278" y="8573"/>
                </a:lnTo>
                <a:lnTo>
                  <a:pt x="5740" y="8573"/>
                </a:lnTo>
                <a:lnTo>
                  <a:pt x="5496" y="8524"/>
                </a:lnTo>
                <a:lnTo>
                  <a:pt x="5252" y="8475"/>
                </a:lnTo>
                <a:lnTo>
                  <a:pt x="5008" y="8377"/>
                </a:lnTo>
                <a:lnTo>
                  <a:pt x="4788" y="8280"/>
                </a:lnTo>
                <a:lnTo>
                  <a:pt x="4568" y="8133"/>
                </a:lnTo>
                <a:lnTo>
                  <a:pt x="4373" y="7987"/>
                </a:lnTo>
                <a:lnTo>
                  <a:pt x="4202" y="7816"/>
                </a:lnTo>
                <a:lnTo>
                  <a:pt x="4031" y="7645"/>
                </a:lnTo>
                <a:lnTo>
                  <a:pt x="3884" y="7449"/>
                </a:lnTo>
                <a:lnTo>
                  <a:pt x="3738" y="7229"/>
                </a:lnTo>
                <a:lnTo>
                  <a:pt x="3640" y="7010"/>
                </a:lnTo>
                <a:lnTo>
                  <a:pt x="3542" y="6765"/>
                </a:lnTo>
                <a:lnTo>
                  <a:pt x="3493" y="6521"/>
                </a:lnTo>
                <a:lnTo>
                  <a:pt x="3445" y="6277"/>
                </a:lnTo>
                <a:lnTo>
                  <a:pt x="3445" y="6008"/>
                </a:lnTo>
                <a:lnTo>
                  <a:pt x="3445" y="5740"/>
                </a:lnTo>
                <a:lnTo>
                  <a:pt x="3493" y="5495"/>
                </a:lnTo>
                <a:lnTo>
                  <a:pt x="3542" y="5251"/>
                </a:lnTo>
                <a:lnTo>
                  <a:pt x="3640" y="5007"/>
                </a:lnTo>
                <a:lnTo>
                  <a:pt x="3738" y="4787"/>
                </a:lnTo>
                <a:lnTo>
                  <a:pt x="3884" y="4567"/>
                </a:lnTo>
                <a:lnTo>
                  <a:pt x="4031" y="4372"/>
                </a:lnTo>
                <a:lnTo>
                  <a:pt x="4202" y="4201"/>
                </a:lnTo>
                <a:lnTo>
                  <a:pt x="4373" y="4030"/>
                </a:lnTo>
                <a:lnTo>
                  <a:pt x="4568" y="3883"/>
                </a:lnTo>
                <a:lnTo>
                  <a:pt x="4788" y="3737"/>
                </a:lnTo>
                <a:lnTo>
                  <a:pt x="5008" y="3639"/>
                </a:lnTo>
                <a:lnTo>
                  <a:pt x="5252" y="3542"/>
                </a:lnTo>
                <a:lnTo>
                  <a:pt x="5496" y="3493"/>
                </a:lnTo>
                <a:lnTo>
                  <a:pt x="5740" y="3444"/>
                </a:lnTo>
                <a:close/>
                <a:moveTo>
                  <a:pt x="5691" y="0"/>
                </a:moveTo>
                <a:lnTo>
                  <a:pt x="5398" y="25"/>
                </a:lnTo>
                <a:lnTo>
                  <a:pt x="5105" y="73"/>
                </a:lnTo>
                <a:lnTo>
                  <a:pt x="4788" y="122"/>
                </a:lnTo>
                <a:lnTo>
                  <a:pt x="4519" y="196"/>
                </a:lnTo>
                <a:lnTo>
                  <a:pt x="4226" y="269"/>
                </a:lnTo>
                <a:lnTo>
                  <a:pt x="3664" y="464"/>
                </a:lnTo>
                <a:lnTo>
                  <a:pt x="3152" y="733"/>
                </a:lnTo>
                <a:lnTo>
                  <a:pt x="2639" y="1026"/>
                </a:lnTo>
                <a:lnTo>
                  <a:pt x="2199" y="1368"/>
                </a:lnTo>
                <a:lnTo>
                  <a:pt x="1759" y="1759"/>
                </a:lnTo>
                <a:lnTo>
                  <a:pt x="1369" y="2198"/>
                </a:lnTo>
                <a:lnTo>
                  <a:pt x="1027" y="2638"/>
                </a:lnTo>
                <a:lnTo>
                  <a:pt x="734" y="3151"/>
                </a:lnTo>
                <a:lnTo>
                  <a:pt x="465" y="3664"/>
                </a:lnTo>
                <a:lnTo>
                  <a:pt x="270" y="4225"/>
                </a:lnTo>
                <a:lnTo>
                  <a:pt x="196" y="4518"/>
                </a:lnTo>
                <a:lnTo>
                  <a:pt x="123" y="4787"/>
                </a:lnTo>
                <a:lnTo>
                  <a:pt x="74" y="5105"/>
                </a:lnTo>
                <a:lnTo>
                  <a:pt x="25" y="5398"/>
                </a:lnTo>
                <a:lnTo>
                  <a:pt x="1" y="5691"/>
                </a:lnTo>
                <a:lnTo>
                  <a:pt x="1" y="6008"/>
                </a:lnTo>
                <a:lnTo>
                  <a:pt x="25" y="6448"/>
                </a:lnTo>
                <a:lnTo>
                  <a:pt x="74" y="6887"/>
                </a:lnTo>
                <a:lnTo>
                  <a:pt x="147" y="7352"/>
                </a:lnTo>
                <a:lnTo>
                  <a:pt x="270" y="7791"/>
                </a:lnTo>
                <a:lnTo>
                  <a:pt x="392" y="8231"/>
                </a:lnTo>
                <a:lnTo>
                  <a:pt x="563" y="8670"/>
                </a:lnTo>
                <a:lnTo>
                  <a:pt x="734" y="9110"/>
                </a:lnTo>
                <a:lnTo>
                  <a:pt x="929" y="9550"/>
                </a:lnTo>
                <a:lnTo>
                  <a:pt x="1149" y="9965"/>
                </a:lnTo>
                <a:lnTo>
                  <a:pt x="1393" y="10404"/>
                </a:lnTo>
                <a:lnTo>
                  <a:pt x="1906" y="11210"/>
                </a:lnTo>
                <a:lnTo>
                  <a:pt x="2443" y="11992"/>
                </a:lnTo>
                <a:lnTo>
                  <a:pt x="3005" y="12725"/>
                </a:lnTo>
                <a:lnTo>
                  <a:pt x="3567" y="13408"/>
                </a:lnTo>
                <a:lnTo>
                  <a:pt x="4104" y="14019"/>
                </a:lnTo>
                <a:lnTo>
                  <a:pt x="4617" y="14581"/>
                </a:lnTo>
                <a:lnTo>
                  <a:pt x="5081" y="15045"/>
                </a:lnTo>
                <a:lnTo>
                  <a:pt x="5740" y="15680"/>
                </a:lnTo>
                <a:lnTo>
                  <a:pt x="6009" y="15924"/>
                </a:lnTo>
                <a:lnTo>
                  <a:pt x="6278" y="15680"/>
                </a:lnTo>
                <a:lnTo>
                  <a:pt x="6937" y="15045"/>
                </a:lnTo>
                <a:lnTo>
                  <a:pt x="7401" y="14581"/>
                </a:lnTo>
                <a:lnTo>
                  <a:pt x="7914" y="14019"/>
                </a:lnTo>
                <a:lnTo>
                  <a:pt x="8451" y="13408"/>
                </a:lnTo>
                <a:lnTo>
                  <a:pt x="9013" y="12725"/>
                </a:lnTo>
                <a:lnTo>
                  <a:pt x="9575" y="11992"/>
                </a:lnTo>
                <a:lnTo>
                  <a:pt x="10112" y="11210"/>
                </a:lnTo>
                <a:lnTo>
                  <a:pt x="10625" y="10404"/>
                </a:lnTo>
                <a:lnTo>
                  <a:pt x="10869" y="9965"/>
                </a:lnTo>
                <a:lnTo>
                  <a:pt x="11089" y="9550"/>
                </a:lnTo>
                <a:lnTo>
                  <a:pt x="11284" y="9110"/>
                </a:lnTo>
                <a:lnTo>
                  <a:pt x="11455" y="8670"/>
                </a:lnTo>
                <a:lnTo>
                  <a:pt x="11626" y="8231"/>
                </a:lnTo>
                <a:lnTo>
                  <a:pt x="11748" y="7791"/>
                </a:lnTo>
                <a:lnTo>
                  <a:pt x="11871" y="7352"/>
                </a:lnTo>
                <a:lnTo>
                  <a:pt x="11944" y="6887"/>
                </a:lnTo>
                <a:lnTo>
                  <a:pt x="11993" y="6448"/>
                </a:lnTo>
                <a:lnTo>
                  <a:pt x="12017" y="6008"/>
                </a:lnTo>
                <a:lnTo>
                  <a:pt x="12017" y="5691"/>
                </a:lnTo>
                <a:lnTo>
                  <a:pt x="11993" y="5398"/>
                </a:lnTo>
                <a:lnTo>
                  <a:pt x="11944" y="5105"/>
                </a:lnTo>
                <a:lnTo>
                  <a:pt x="11895" y="4787"/>
                </a:lnTo>
                <a:lnTo>
                  <a:pt x="11822" y="4518"/>
                </a:lnTo>
                <a:lnTo>
                  <a:pt x="11748" y="4225"/>
                </a:lnTo>
                <a:lnTo>
                  <a:pt x="11553" y="3664"/>
                </a:lnTo>
                <a:lnTo>
                  <a:pt x="11284" y="3151"/>
                </a:lnTo>
                <a:lnTo>
                  <a:pt x="10991" y="2638"/>
                </a:lnTo>
                <a:lnTo>
                  <a:pt x="10649" y="2198"/>
                </a:lnTo>
                <a:lnTo>
                  <a:pt x="10259" y="1759"/>
                </a:lnTo>
                <a:lnTo>
                  <a:pt x="9819" y="1368"/>
                </a:lnTo>
                <a:lnTo>
                  <a:pt x="9379" y="1026"/>
                </a:lnTo>
                <a:lnTo>
                  <a:pt x="8866" y="733"/>
                </a:lnTo>
                <a:lnTo>
                  <a:pt x="8354" y="464"/>
                </a:lnTo>
                <a:lnTo>
                  <a:pt x="7792" y="269"/>
                </a:lnTo>
                <a:lnTo>
                  <a:pt x="7499" y="196"/>
                </a:lnTo>
                <a:lnTo>
                  <a:pt x="7230" y="122"/>
                </a:lnTo>
                <a:lnTo>
                  <a:pt x="6913" y="73"/>
                </a:lnTo>
                <a:lnTo>
                  <a:pt x="6620" y="25"/>
                </a:lnTo>
                <a:lnTo>
                  <a:pt x="632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375"/>
        <p:cNvGrpSpPr/>
        <p:nvPr/>
      </p:nvGrpSpPr>
      <p:grpSpPr>
        <a:xfrm>
          <a:off x="0" y="0"/>
          <a:ext cx="0" cy="0"/>
          <a:chOff x="0" y="0"/>
          <a:chExt cx="0" cy="0"/>
        </a:xfrm>
      </p:grpSpPr>
      <p:sp>
        <p:nvSpPr>
          <p:cNvPr id="376" name="Google Shape;376;p35"/>
          <p:cNvSpPr/>
          <p:nvPr/>
        </p:nvSpPr>
        <p:spPr>
          <a:xfrm>
            <a:off x="0" y="0"/>
            <a:ext cx="9144000" cy="1715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
        <p:nvSpPr>
          <p:cNvPr id="377" name="Google Shape;377;p35"/>
          <p:cNvSpPr/>
          <p:nvPr/>
        </p:nvSpPr>
        <p:spPr>
          <a:xfrm>
            <a:off x="0" y="1713036"/>
            <a:ext cx="9144000" cy="17151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5"/>
          <p:cNvSpPr txBox="1">
            <a:spLocks noGrp="1"/>
          </p:cNvSpPr>
          <p:nvPr>
            <p:ph type="ctrTitle" idx="4294967295"/>
          </p:nvPr>
        </p:nvSpPr>
        <p:spPr>
          <a:xfrm>
            <a:off x="685800" y="247950"/>
            <a:ext cx="7772400" cy="89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800">
                <a:solidFill>
                  <a:schemeClr val="accent1"/>
                </a:solidFill>
              </a:rPr>
              <a:t>Write</a:t>
            </a:r>
            <a:endParaRPr sz="4800">
              <a:solidFill>
                <a:schemeClr val="accent1"/>
              </a:solidFill>
            </a:endParaRPr>
          </a:p>
        </p:txBody>
      </p:sp>
      <p:sp>
        <p:nvSpPr>
          <p:cNvPr id="379" name="Google Shape;379;p35"/>
          <p:cNvSpPr txBox="1">
            <a:spLocks noGrp="1"/>
          </p:cNvSpPr>
          <p:nvPr>
            <p:ph type="subTitle" idx="4294967295"/>
          </p:nvPr>
        </p:nvSpPr>
        <p:spPr>
          <a:xfrm>
            <a:off x="685800" y="801709"/>
            <a:ext cx="7772400" cy="463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a:solidFill>
                  <a:srgbClr val="FFFFFF"/>
                </a:solidFill>
              </a:rPr>
              <a:t>Take a section each, set a time/deadline </a:t>
            </a:r>
            <a:endParaRPr sz="2400">
              <a:solidFill>
                <a:srgbClr val="FFFFFF"/>
              </a:solidFill>
            </a:endParaRPr>
          </a:p>
        </p:txBody>
      </p:sp>
      <p:sp>
        <p:nvSpPr>
          <p:cNvPr id="380" name="Google Shape;380;p35"/>
          <p:cNvSpPr txBox="1">
            <a:spLocks noGrp="1"/>
          </p:cNvSpPr>
          <p:nvPr>
            <p:ph type="ctrTitle" idx="4294967295"/>
          </p:nvPr>
        </p:nvSpPr>
        <p:spPr>
          <a:xfrm>
            <a:off x="685800" y="3676950"/>
            <a:ext cx="7772400" cy="89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800">
                <a:solidFill>
                  <a:schemeClr val="accent1"/>
                </a:solidFill>
              </a:rPr>
              <a:t>Review</a:t>
            </a:r>
            <a:endParaRPr sz="4800">
              <a:solidFill>
                <a:schemeClr val="accent1"/>
              </a:solidFill>
            </a:endParaRPr>
          </a:p>
        </p:txBody>
      </p:sp>
      <p:sp>
        <p:nvSpPr>
          <p:cNvPr id="381" name="Google Shape;381;p35"/>
          <p:cNvSpPr txBox="1">
            <a:spLocks noGrp="1"/>
          </p:cNvSpPr>
          <p:nvPr>
            <p:ph type="subTitle" idx="4294967295"/>
          </p:nvPr>
        </p:nvSpPr>
        <p:spPr>
          <a:xfrm>
            <a:off x="685800" y="4230700"/>
            <a:ext cx="8239800" cy="463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a:solidFill>
                  <a:srgbClr val="FFFFFF"/>
                </a:solidFill>
              </a:rPr>
              <a:t>The brief, discuss further changes and add title</a:t>
            </a:r>
            <a:endParaRPr sz="2400">
              <a:solidFill>
                <a:srgbClr val="FFFFFF"/>
              </a:solidFill>
            </a:endParaRPr>
          </a:p>
        </p:txBody>
      </p:sp>
      <p:sp>
        <p:nvSpPr>
          <p:cNvPr id="382" name="Google Shape;382;p35"/>
          <p:cNvSpPr txBox="1">
            <a:spLocks noGrp="1"/>
          </p:cNvSpPr>
          <p:nvPr>
            <p:ph type="ctrTitle" idx="4294967295"/>
          </p:nvPr>
        </p:nvSpPr>
        <p:spPr>
          <a:xfrm>
            <a:off x="685800" y="1962450"/>
            <a:ext cx="7772400" cy="89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800">
                <a:solidFill>
                  <a:schemeClr val="accent2"/>
                </a:solidFill>
              </a:rPr>
              <a:t>Edit</a:t>
            </a:r>
            <a:endParaRPr sz="4800">
              <a:solidFill>
                <a:schemeClr val="accent2"/>
              </a:solidFill>
            </a:endParaRPr>
          </a:p>
        </p:txBody>
      </p:sp>
      <p:sp>
        <p:nvSpPr>
          <p:cNvPr id="383" name="Google Shape;383;p35"/>
          <p:cNvSpPr txBox="1">
            <a:spLocks noGrp="1"/>
          </p:cNvSpPr>
          <p:nvPr>
            <p:ph type="subTitle" idx="4294967295"/>
          </p:nvPr>
        </p:nvSpPr>
        <p:spPr>
          <a:xfrm>
            <a:off x="685800" y="2516209"/>
            <a:ext cx="7772400" cy="463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a:solidFill>
                  <a:srgbClr val="FFFFFF"/>
                </a:solidFill>
              </a:rPr>
              <a:t>Edit the section(s) you did not write</a:t>
            </a:r>
            <a:endParaRPr sz="2400">
              <a:solidFill>
                <a:srgbClr val="FFFF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36"/>
          <p:cNvSpPr/>
          <p:nvPr/>
        </p:nvSpPr>
        <p:spPr>
          <a:xfrm>
            <a:off x="0" y="0"/>
            <a:ext cx="9144000" cy="1965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6"/>
          <p:cNvSpPr txBox="1">
            <a:spLocks noGrp="1"/>
          </p:cNvSpPr>
          <p:nvPr>
            <p:ph type="ctrTitle" idx="4294967295"/>
          </p:nvPr>
        </p:nvSpPr>
        <p:spPr>
          <a:xfrm>
            <a:off x="582500" y="1390250"/>
            <a:ext cx="69393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2000">
                <a:solidFill>
                  <a:schemeClr val="accent1"/>
                </a:solidFill>
              </a:rPr>
              <a:t>Biofuels</a:t>
            </a:r>
            <a:endParaRPr sz="12000">
              <a:solidFill>
                <a:schemeClr val="accent1"/>
              </a:solidFill>
            </a:endParaRPr>
          </a:p>
        </p:txBody>
      </p:sp>
      <p:sp>
        <p:nvSpPr>
          <p:cNvPr id="391" name="Google Shape;391;p36"/>
          <p:cNvSpPr txBox="1">
            <a:spLocks noGrp="1"/>
          </p:cNvSpPr>
          <p:nvPr>
            <p:ph type="subTitle" idx="4294967295"/>
          </p:nvPr>
        </p:nvSpPr>
        <p:spPr>
          <a:xfrm>
            <a:off x="701974" y="2188406"/>
            <a:ext cx="5391000" cy="626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4000" b="1"/>
              <a:t>Evaluate</a:t>
            </a:r>
            <a:endParaRPr sz="4000" b="1"/>
          </a:p>
        </p:txBody>
      </p:sp>
      <p:sp>
        <p:nvSpPr>
          <p:cNvPr id="392" name="Google Shape;392;p36"/>
          <p:cNvSpPr txBox="1">
            <a:spLocks noGrp="1"/>
          </p:cNvSpPr>
          <p:nvPr>
            <p:ph type="body" idx="4294967295"/>
          </p:nvPr>
        </p:nvSpPr>
        <p:spPr>
          <a:xfrm>
            <a:off x="701975" y="3448988"/>
            <a:ext cx="6665100" cy="141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In this phase, you will look at your policy briefs and peer-assess your learning. </a:t>
            </a:r>
            <a:endParaRPr sz="2000"/>
          </a:p>
        </p:txBody>
      </p:sp>
      <p:sp>
        <p:nvSpPr>
          <p:cNvPr id="393" name="Google Shape;393;p36"/>
          <p:cNvSpPr/>
          <p:nvPr/>
        </p:nvSpPr>
        <p:spPr>
          <a:xfrm>
            <a:off x="813273" y="3075198"/>
            <a:ext cx="1533600" cy="103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54F5B"/>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37"/>
          <p:cNvSpPr txBox="1">
            <a:spLocks noGrp="1"/>
          </p:cNvSpPr>
          <p:nvPr>
            <p:ph type="title" idx="4294967295"/>
          </p:nvPr>
        </p:nvSpPr>
        <p:spPr>
          <a:xfrm>
            <a:off x="262200" y="152400"/>
            <a:ext cx="8619600" cy="467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accent2"/>
                </a:solidFill>
              </a:rPr>
              <a:t>Self and peer evaluation </a:t>
            </a:r>
            <a:endParaRPr>
              <a:solidFill>
                <a:schemeClr val="accent2"/>
              </a:solidFill>
            </a:endParaRPr>
          </a:p>
        </p:txBody>
      </p:sp>
      <p:sp>
        <p:nvSpPr>
          <p:cNvPr id="401" name="Google Shape;401;p37"/>
          <p:cNvSpPr txBox="1"/>
          <p:nvPr/>
        </p:nvSpPr>
        <p:spPr>
          <a:xfrm>
            <a:off x="6158538" y="790175"/>
            <a:ext cx="2773500" cy="26109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Montserrat"/>
                <a:ea typeface="Montserrat"/>
                <a:cs typeface="Montserrat"/>
                <a:sym typeface="Montserrat"/>
              </a:rPr>
              <a:t>Next time</a:t>
            </a:r>
            <a:endParaRPr b="1">
              <a:solidFill>
                <a:schemeClr val="dk1"/>
              </a:solidFill>
              <a:latin typeface="Montserrat"/>
              <a:ea typeface="Montserrat"/>
              <a:cs typeface="Montserrat"/>
              <a:sym typeface="Montserrat"/>
            </a:endParaRPr>
          </a:p>
          <a:p>
            <a:pPr marL="0" lvl="0" indent="0" algn="l" rtl="0">
              <a:spcBef>
                <a:spcPts val="400"/>
              </a:spcBef>
              <a:spcAft>
                <a:spcPts val="400"/>
              </a:spcAft>
              <a:buClr>
                <a:schemeClr val="dk1"/>
              </a:buClr>
              <a:buSzPts val="1100"/>
              <a:buFont typeface="Arial"/>
              <a:buNone/>
            </a:pPr>
            <a:r>
              <a:rPr lang="en" sz="1200">
                <a:solidFill>
                  <a:schemeClr val="dk2"/>
                </a:solidFill>
                <a:latin typeface="Montserrat"/>
                <a:ea typeface="Montserrat"/>
                <a:cs typeface="Montserrat"/>
                <a:sym typeface="Montserrat"/>
              </a:rPr>
              <a:t>The next time you create a policy brief, I think you should… </a:t>
            </a:r>
            <a:endParaRPr sz="1200" b="1">
              <a:solidFill>
                <a:schemeClr val="dk2"/>
              </a:solidFill>
              <a:latin typeface="Montserrat"/>
              <a:ea typeface="Montserrat"/>
              <a:cs typeface="Montserrat"/>
              <a:sym typeface="Montserrat"/>
            </a:endParaRPr>
          </a:p>
        </p:txBody>
      </p:sp>
      <p:sp>
        <p:nvSpPr>
          <p:cNvPr id="402" name="Google Shape;402;p37"/>
          <p:cNvSpPr txBox="1"/>
          <p:nvPr/>
        </p:nvSpPr>
        <p:spPr>
          <a:xfrm>
            <a:off x="262200" y="3542375"/>
            <a:ext cx="8670000" cy="12351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Montserrat"/>
                <a:ea typeface="Montserrat"/>
                <a:cs typeface="Montserrat"/>
                <a:sym typeface="Montserrat"/>
              </a:rPr>
              <a:t>Something I want to know</a:t>
            </a:r>
            <a:endParaRPr b="1">
              <a:solidFill>
                <a:schemeClr val="dk1"/>
              </a:solidFill>
              <a:latin typeface="Montserrat"/>
              <a:ea typeface="Montserrat"/>
              <a:cs typeface="Montserrat"/>
              <a:sym typeface="Montserrat"/>
            </a:endParaRPr>
          </a:p>
          <a:p>
            <a:pPr marL="0" lvl="0" indent="0" algn="l" rtl="0">
              <a:spcBef>
                <a:spcPts val="400"/>
              </a:spcBef>
              <a:spcAft>
                <a:spcPts val="400"/>
              </a:spcAft>
              <a:buClr>
                <a:schemeClr val="dk1"/>
              </a:buClr>
              <a:buSzPts val="1100"/>
              <a:buFont typeface="Arial"/>
              <a:buNone/>
            </a:pPr>
            <a:r>
              <a:rPr lang="en" sz="1200">
                <a:solidFill>
                  <a:schemeClr val="dk2"/>
                </a:solidFill>
                <a:latin typeface="Montserrat"/>
                <a:ea typeface="Montserrat"/>
                <a:cs typeface="Montserrat"/>
                <a:sym typeface="Montserrat"/>
              </a:rPr>
              <a:t>After reading this policy brief, I want to know…</a:t>
            </a:r>
            <a:endParaRPr sz="1200" b="1">
              <a:solidFill>
                <a:schemeClr val="dk1"/>
              </a:solidFill>
              <a:latin typeface="Montserrat"/>
              <a:ea typeface="Montserrat"/>
              <a:cs typeface="Montserrat"/>
              <a:sym typeface="Montserrat"/>
            </a:endParaRPr>
          </a:p>
        </p:txBody>
      </p:sp>
      <p:sp>
        <p:nvSpPr>
          <p:cNvPr id="403" name="Google Shape;403;p37"/>
          <p:cNvSpPr/>
          <p:nvPr/>
        </p:nvSpPr>
        <p:spPr>
          <a:xfrm>
            <a:off x="6866281" y="543303"/>
            <a:ext cx="215257" cy="193236"/>
          </a:xfrm>
          <a:custGeom>
            <a:avLst/>
            <a:gdLst/>
            <a:ahLst/>
            <a:cxnLst/>
            <a:rect l="l" t="t" r="r" b="b"/>
            <a:pathLst>
              <a:path w="16706" h="14997" extrusionOk="0">
                <a:moveTo>
                  <a:pt x="4299" y="0"/>
                </a:moveTo>
                <a:lnTo>
                  <a:pt x="3859" y="25"/>
                </a:lnTo>
                <a:lnTo>
                  <a:pt x="3444" y="74"/>
                </a:lnTo>
                <a:lnTo>
                  <a:pt x="3029" y="196"/>
                </a:lnTo>
                <a:lnTo>
                  <a:pt x="2614" y="342"/>
                </a:lnTo>
                <a:lnTo>
                  <a:pt x="2247" y="513"/>
                </a:lnTo>
                <a:lnTo>
                  <a:pt x="1905" y="733"/>
                </a:lnTo>
                <a:lnTo>
                  <a:pt x="1563" y="977"/>
                </a:lnTo>
                <a:lnTo>
                  <a:pt x="1270" y="1246"/>
                </a:lnTo>
                <a:lnTo>
                  <a:pt x="977" y="1563"/>
                </a:lnTo>
                <a:lnTo>
                  <a:pt x="733" y="1881"/>
                </a:lnTo>
                <a:lnTo>
                  <a:pt x="513" y="2247"/>
                </a:lnTo>
                <a:lnTo>
                  <a:pt x="342" y="2614"/>
                </a:lnTo>
                <a:lnTo>
                  <a:pt x="196" y="3004"/>
                </a:lnTo>
                <a:lnTo>
                  <a:pt x="98" y="3420"/>
                </a:lnTo>
                <a:lnTo>
                  <a:pt x="25" y="3859"/>
                </a:lnTo>
                <a:lnTo>
                  <a:pt x="0" y="4299"/>
                </a:lnTo>
                <a:lnTo>
                  <a:pt x="0" y="4592"/>
                </a:lnTo>
                <a:lnTo>
                  <a:pt x="25" y="4885"/>
                </a:lnTo>
                <a:lnTo>
                  <a:pt x="122" y="5447"/>
                </a:lnTo>
                <a:lnTo>
                  <a:pt x="245" y="6008"/>
                </a:lnTo>
                <a:lnTo>
                  <a:pt x="440" y="6546"/>
                </a:lnTo>
                <a:lnTo>
                  <a:pt x="660" y="7059"/>
                </a:lnTo>
                <a:lnTo>
                  <a:pt x="928" y="7547"/>
                </a:lnTo>
                <a:lnTo>
                  <a:pt x="1197" y="8011"/>
                </a:lnTo>
                <a:lnTo>
                  <a:pt x="1515" y="8475"/>
                </a:lnTo>
                <a:lnTo>
                  <a:pt x="1856" y="8915"/>
                </a:lnTo>
                <a:lnTo>
                  <a:pt x="2198" y="9330"/>
                </a:lnTo>
                <a:lnTo>
                  <a:pt x="2565" y="9745"/>
                </a:lnTo>
                <a:lnTo>
                  <a:pt x="2931" y="10136"/>
                </a:lnTo>
                <a:lnTo>
                  <a:pt x="3639" y="10869"/>
                </a:lnTo>
                <a:lnTo>
                  <a:pt x="4299" y="11528"/>
                </a:lnTo>
                <a:lnTo>
                  <a:pt x="4861" y="12065"/>
                </a:lnTo>
                <a:lnTo>
                  <a:pt x="5496" y="12627"/>
                </a:lnTo>
                <a:lnTo>
                  <a:pt x="6839" y="13775"/>
                </a:lnTo>
                <a:lnTo>
                  <a:pt x="7913" y="14654"/>
                </a:lnTo>
                <a:lnTo>
                  <a:pt x="8353" y="14996"/>
                </a:lnTo>
                <a:lnTo>
                  <a:pt x="8793" y="14654"/>
                </a:lnTo>
                <a:lnTo>
                  <a:pt x="9843" y="13799"/>
                </a:lnTo>
                <a:lnTo>
                  <a:pt x="11186" y="12651"/>
                </a:lnTo>
                <a:lnTo>
                  <a:pt x="11821" y="12090"/>
                </a:lnTo>
                <a:lnTo>
                  <a:pt x="12407" y="11528"/>
                </a:lnTo>
                <a:lnTo>
                  <a:pt x="13067" y="10869"/>
                </a:lnTo>
                <a:lnTo>
                  <a:pt x="13775" y="10136"/>
                </a:lnTo>
                <a:lnTo>
                  <a:pt x="14141" y="9745"/>
                </a:lnTo>
                <a:lnTo>
                  <a:pt x="14508" y="9330"/>
                </a:lnTo>
                <a:lnTo>
                  <a:pt x="14850" y="8915"/>
                </a:lnTo>
                <a:lnTo>
                  <a:pt x="15191" y="8475"/>
                </a:lnTo>
                <a:lnTo>
                  <a:pt x="15509" y="8011"/>
                </a:lnTo>
                <a:lnTo>
                  <a:pt x="15778" y="7547"/>
                </a:lnTo>
                <a:lnTo>
                  <a:pt x="16046" y="7059"/>
                </a:lnTo>
                <a:lnTo>
                  <a:pt x="16266" y="6546"/>
                </a:lnTo>
                <a:lnTo>
                  <a:pt x="16461" y="6008"/>
                </a:lnTo>
                <a:lnTo>
                  <a:pt x="16584" y="5447"/>
                </a:lnTo>
                <a:lnTo>
                  <a:pt x="16681" y="4885"/>
                </a:lnTo>
                <a:lnTo>
                  <a:pt x="16706" y="4592"/>
                </a:lnTo>
                <a:lnTo>
                  <a:pt x="16706" y="4299"/>
                </a:lnTo>
                <a:lnTo>
                  <a:pt x="16681" y="3859"/>
                </a:lnTo>
                <a:lnTo>
                  <a:pt x="16608" y="3420"/>
                </a:lnTo>
                <a:lnTo>
                  <a:pt x="16510" y="3004"/>
                </a:lnTo>
                <a:lnTo>
                  <a:pt x="16364" y="2614"/>
                </a:lnTo>
                <a:lnTo>
                  <a:pt x="16193" y="2247"/>
                </a:lnTo>
                <a:lnTo>
                  <a:pt x="15973" y="1881"/>
                </a:lnTo>
                <a:lnTo>
                  <a:pt x="15729" y="1563"/>
                </a:lnTo>
                <a:lnTo>
                  <a:pt x="15436" y="1246"/>
                </a:lnTo>
                <a:lnTo>
                  <a:pt x="15143" y="977"/>
                </a:lnTo>
                <a:lnTo>
                  <a:pt x="14801" y="733"/>
                </a:lnTo>
                <a:lnTo>
                  <a:pt x="14459" y="513"/>
                </a:lnTo>
                <a:lnTo>
                  <a:pt x="14092" y="342"/>
                </a:lnTo>
                <a:lnTo>
                  <a:pt x="13677" y="196"/>
                </a:lnTo>
                <a:lnTo>
                  <a:pt x="13262" y="74"/>
                </a:lnTo>
                <a:lnTo>
                  <a:pt x="12847" y="25"/>
                </a:lnTo>
                <a:lnTo>
                  <a:pt x="12407" y="0"/>
                </a:lnTo>
                <a:lnTo>
                  <a:pt x="12065" y="0"/>
                </a:lnTo>
                <a:lnTo>
                  <a:pt x="11723" y="49"/>
                </a:lnTo>
                <a:lnTo>
                  <a:pt x="11381" y="122"/>
                </a:lnTo>
                <a:lnTo>
                  <a:pt x="11064" y="196"/>
                </a:lnTo>
                <a:lnTo>
                  <a:pt x="10746" y="318"/>
                </a:lnTo>
                <a:lnTo>
                  <a:pt x="10453" y="464"/>
                </a:lnTo>
                <a:lnTo>
                  <a:pt x="10160" y="611"/>
                </a:lnTo>
                <a:lnTo>
                  <a:pt x="9892" y="806"/>
                </a:lnTo>
                <a:lnTo>
                  <a:pt x="9647" y="1002"/>
                </a:lnTo>
                <a:lnTo>
                  <a:pt x="9403" y="1221"/>
                </a:lnTo>
                <a:lnTo>
                  <a:pt x="9183" y="1466"/>
                </a:lnTo>
                <a:lnTo>
                  <a:pt x="8964" y="1710"/>
                </a:lnTo>
                <a:lnTo>
                  <a:pt x="8793" y="1979"/>
                </a:lnTo>
                <a:lnTo>
                  <a:pt x="8622" y="2272"/>
                </a:lnTo>
                <a:lnTo>
                  <a:pt x="8475" y="2565"/>
                </a:lnTo>
                <a:lnTo>
                  <a:pt x="8353" y="2858"/>
                </a:lnTo>
                <a:lnTo>
                  <a:pt x="8231" y="2565"/>
                </a:lnTo>
                <a:lnTo>
                  <a:pt x="8084" y="2272"/>
                </a:lnTo>
                <a:lnTo>
                  <a:pt x="7913" y="1979"/>
                </a:lnTo>
                <a:lnTo>
                  <a:pt x="7742" y="1710"/>
                </a:lnTo>
                <a:lnTo>
                  <a:pt x="7523" y="1466"/>
                </a:lnTo>
                <a:lnTo>
                  <a:pt x="7303" y="1221"/>
                </a:lnTo>
                <a:lnTo>
                  <a:pt x="7059" y="1002"/>
                </a:lnTo>
                <a:lnTo>
                  <a:pt x="6814" y="806"/>
                </a:lnTo>
                <a:lnTo>
                  <a:pt x="6546" y="611"/>
                </a:lnTo>
                <a:lnTo>
                  <a:pt x="6253" y="464"/>
                </a:lnTo>
                <a:lnTo>
                  <a:pt x="5960" y="318"/>
                </a:lnTo>
                <a:lnTo>
                  <a:pt x="5642" y="196"/>
                </a:lnTo>
                <a:lnTo>
                  <a:pt x="5325" y="122"/>
                </a:lnTo>
                <a:lnTo>
                  <a:pt x="4983" y="49"/>
                </a:lnTo>
                <a:lnTo>
                  <a:pt x="464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04" name="Google Shape;404;p37"/>
          <p:cNvSpPr/>
          <p:nvPr/>
        </p:nvSpPr>
        <p:spPr>
          <a:xfrm>
            <a:off x="1702716" y="543215"/>
            <a:ext cx="207088" cy="207075"/>
          </a:xfrm>
          <a:custGeom>
            <a:avLst/>
            <a:gdLst/>
            <a:ahLst/>
            <a:cxnLst/>
            <a:rect l="l" t="t" r="r" b="b"/>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05" name="Google Shape;405;p37"/>
          <p:cNvSpPr/>
          <p:nvPr/>
        </p:nvSpPr>
        <p:spPr>
          <a:xfrm>
            <a:off x="8608585" y="543301"/>
            <a:ext cx="197012" cy="207706"/>
          </a:xfrm>
          <a:custGeom>
            <a:avLst/>
            <a:gdLst/>
            <a:ahLst/>
            <a:cxnLst/>
            <a:rect l="l" t="t" r="r" b="b"/>
            <a:pathLst>
              <a:path w="15290" h="16120" extrusionOk="0">
                <a:moveTo>
                  <a:pt x="7645" y="1"/>
                </a:moveTo>
                <a:lnTo>
                  <a:pt x="7303" y="25"/>
                </a:lnTo>
                <a:lnTo>
                  <a:pt x="7010" y="98"/>
                </a:lnTo>
                <a:lnTo>
                  <a:pt x="6766" y="172"/>
                </a:lnTo>
                <a:lnTo>
                  <a:pt x="6546" y="294"/>
                </a:lnTo>
                <a:lnTo>
                  <a:pt x="6351" y="391"/>
                </a:lnTo>
                <a:lnTo>
                  <a:pt x="6204" y="538"/>
                </a:lnTo>
                <a:lnTo>
                  <a:pt x="6058" y="660"/>
                </a:lnTo>
                <a:lnTo>
                  <a:pt x="5960" y="782"/>
                </a:lnTo>
                <a:lnTo>
                  <a:pt x="5569" y="856"/>
                </a:lnTo>
                <a:lnTo>
                  <a:pt x="5203" y="978"/>
                </a:lnTo>
                <a:lnTo>
                  <a:pt x="4885" y="1149"/>
                </a:lnTo>
                <a:lnTo>
                  <a:pt x="4617" y="1320"/>
                </a:lnTo>
                <a:lnTo>
                  <a:pt x="4372" y="1539"/>
                </a:lnTo>
                <a:lnTo>
                  <a:pt x="4177" y="1759"/>
                </a:lnTo>
                <a:lnTo>
                  <a:pt x="4030" y="2028"/>
                </a:lnTo>
                <a:lnTo>
                  <a:pt x="3908" y="2296"/>
                </a:lnTo>
                <a:lnTo>
                  <a:pt x="3811" y="2565"/>
                </a:lnTo>
                <a:lnTo>
                  <a:pt x="3737" y="2834"/>
                </a:lnTo>
                <a:lnTo>
                  <a:pt x="3689" y="3127"/>
                </a:lnTo>
                <a:lnTo>
                  <a:pt x="3640" y="3420"/>
                </a:lnTo>
                <a:lnTo>
                  <a:pt x="3640" y="3713"/>
                </a:lnTo>
                <a:lnTo>
                  <a:pt x="3640" y="3982"/>
                </a:lnTo>
                <a:lnTo>
                  <a:pt x="3689" y="4495"/>
                </a:lnTo>
                <a:lnTo>
                  <a:pt x="3689" y="4519"/>
                </a:lnTo>
                <a:lnTo>
                  <a:pt x="3566" y="4568"/>
                </a:lnTo>
                <a:lnTo>
                  <a:pt x="3469" y="4666"/>
                </a:lnTo>
                <a:lnTo>
                  <a:pt x="3395" y="4812"/>
                </a:lnTo>
                <a:lnTo>
                  <a:pt x="3322" y="4983"/>
                </a:lnTo>
                <a:lnTo>
                  <a:pt x="3273" y="5178"/>
                </a:lnTo>
                <a:lnTo>
                  <a:pt x="3249" y="5398"/>
                </a:lnTo>
                <a:lnTo>
                  <a:pt x="3224" y="5642"/>
                </a:lnTo>
                <a:lnTo>
                  <a:pt x="3249" y="5887"/>
                </a:lnTo>
                <a:lnTo>
                  <a:pt x="3298" y="6155"/>
                </a:lnTo>
                <a:lnTo>
                  <a:pt x="3347" y="6400"/>
                </a:lnTo>
                <a:lnTo>
                  <a:pt x="3444" y="6619"/>
                </a:lnTo>
                <a:lnTo>
                  <a:pt x="3542" y="6790"/>
                </a:lnTo>
                <a:lnTo>
                  <a:pt x="3640" y="6961"/>
                </a:lnTo>
                <a:lnTo>
                  <a:pt x="3762" y="7059"/>
                </a:lnTo>
                <a:lnTo>
                  <a:pt x="3884" y="7132"/>
                </a:lnTo>
                <a:lnTo>
                  <a:pt x="4030" y="7132"/>
                </a:lnTo>
                <a:lnTo>
                  <a:pt x="4104" y="7108"/>
                </a:lnTo>
                <a:lnTo>
                  <a:pt x="4275" y="7523"/>
                </a:lnTo>
                <a:lnTo>
                  <a:pt x="4494" y="7889"/>
                </a:lnTo>
                <a:lnTo>
                  <a:pt x="4714" y="8256"/>
                </a:lnTo>
                <a:lnTo>
                  <a:pt x="4983" y="8598"/>
                </a:lnTo>
                <a:lnTo>
                  <a:pt x="5252" y="8891"/>
                </a:lnTo>
                <a:lnTo>
                  <a:pt x="5545" y="9159"/>
                </a:lnTo>
                <a:lnTo>
                  <a:pt x="5862" y="9404"/>
                </a:lnTo>
                <a:lnTo>
                  <a:pt x="6180" y="9623"/>
                </a:lnTo>
                <a:lnTo>
                  <a:pt x="6180" y="10698"/>
                </a:lnTo>
                <a:lnTo>
                  <a:pt x="5667" y="10747"/>
                </a:lnTo>
                <a:lnTo>
                  <a:pt x="5081" y="10845"/>
                </a:lnTo>
                <a:lnTo>
                  <a:pt x="4519" y="10967"/>
                </a:lnTo>
                <a:lnTo>
                  <a:pt x="3957" y="11089"/>
                </a:lnTo>
                <a:lnTo>
                  <a:pt x="3420" y="11260"/>
                </a:lnTo>
                <a:lnTo>
                  <a:pt x="2931" y="11455"/>
                </a:lnTo>
                <a:lnTo>
                  <a:pt x="2467" y="11675"/>
                </a:lnTo>
                <a:lnTo>
                  <a:pt x="2028" y="11919"/>
                </a:lnTo>
                <a:lnTo>
                  <a:pt x="1637" y="12188"/>
                </a:lnTo>
                <a:lnTo>
                  <a:pt x="1271" y="12456"/>
                </a:lnTo>
                <a:lnTo>
                  <a:pt x="953" y="12774"/>
                </a:lnTo>
                <a:lnTo>
                  <a:pt x="684" y="13116"/>
                </a:lnTo>
                <a:lnTo>
                  <a:pt x="440" y="13458"/>
                </a:lnTo>
                <a:lnTo>
                  <a:pt x="269" y="13849"/>
                </a:lnTo>
                <a:lnTo>
                  <a:pt x="123" y="14239"/>
                </a:lnTo>
                <a:lnTo>
                  <a:pt x="49" y="14679"/>
                </a:lnTo>
                <a:lnTo>
                  <a:pt x="1" y="15119"/>
                </a:lnTo>
                <a:lnTo>
                  <a:pt x="49" y="15167"/>
                </a:lnTo>
                <a:lnTo>
                  <a:pt x="245" y="15265"/>
                </a:lnTo>
                <a:lnTo>
                  <a:pt x="416" y="15338"/>
                </a:lnTo>
                <a:lnTo>
                  <a:pt x="636" y="15436"/>
                </a:lnTo>
                <a:lnTo>
                  <a:pt x="904" y="15534"/>
                </a:lnTo>
                <a:lnTo>
                  <a:pt x="1271" y="15607"/>
                </a:lnTo>
                <a:lnTo>
                  <a:pt x="1710" y="15705"/>
                </a:lnTo>
                <a:lnTo>
                  <a:pt x="2223" y="15802"/>
                </a:lnTo>
                <a:lnTo>
                  <a:pt x="2834" y="15876"/>
                </a:lnTo>
                <a:lnTo>
                  <a:pt x="3566" y="15973"/>
                </a:lnTo>
                <a:lnTo>
                  <a:pt x="4397" y="16022"/>
                </a:lnTo>
                <a:lnTo>
                  <a:pt x="5325" y="16071"/>
                </a:lnTo>
                <a:lnTo>
                  <a:pt x="6399" y="16096"/>
                </a:lnTo>
                <a:lnTo>
                  <a:pt x="7621" y="16120"/>
                </a:lnTo>
                <a:lnTo>
                  <a:pt x="8817" y="16096"/>
                </a:lnTo>
                <a:lnTo>
                  <a:pt x="9892" y="16071"/>
                </a:lnTo>
                <a:lnTo>
                  <a:pt x="10844" y="16022"/>
                </a:lnTo>
                <a:lnTo>
                  <a:pt x="11675" y="15973"/>
                </a:lnTo>
                <a:lnTo>
                  <a:pt x="12408" y="15876"/>
                </a:lnTo>
                <a:lnTo>
                  <a:pt x="13018" y="15802"/>
                </a:lnTo>
                <a:lnTo>
                  <a:pt x="13555" y="15705"/>
                </a:lnTo>
                <a:lnTo>
                  <a:pt x="13995" y="15607"/>
                </a:lnTo>
                <a:lnTo>
                  <a:pt x="14361" y="15534"/>
                </a:lnTo>
                <a:lnTo>
                  <a:pt x="14654" y="15436"/>
                </a:lnTo>
                <a:lnTo>
                  <a:pt x="14874" y="15338"/>
                </a:lnTo>
                <a:lnTo>
                  <a:pt x="15045" y="15265"/>
                </a:lnTo>
                <a:lnTo>
                  <a:pt x="15216" y="15167"/>
                </a:lnTo>
                <a:lnTo>
                  <a:pt x="15289" y="15119"/>
                </a:lnTo>
                <a:lnTo>
                  <a:pt x="15241" y="14655"/>
                </a:lnTo>
                <a:lnTo>
                  <a:pt x="15167" y="14215"/>
                </a:lnTo>
                <a:lnTo>
                  <a:pt x="15045" y="13800"/>
                </a:lnTo>
                <a:lnTo>
                  <a:pt x="14874" y="13409"/>
                </a:lnTo>
                <a:lnTo>
                  <a:pt x="14630" y="13043"/>
                </a:lnTo>
                <a:lnTo>
                  <a:pt x="14361" y="12701"/>
                </a:lnTo>
                <a:lnTo>
                  <a:pt x="14044" y="12408"/>
                </a:lnTo>
                <a:lnTo>
                  <a:pt x="13678" y="12115"/>
                </a:lnTo>
                <a:lnTo>
                  <a:pt x="13287" y="11846"/>
                </a:lnTo>
                <a:lnTo>
                  <a:pt x="12847" y="11626"/>
                </a:lnTo>
                <a:lnTo>
                  <a:pt x="12359" y="11406"/>
                </a:lnTo>
                <a:lnTo>
                  <a:pt x="11846" y="11235"/>
                </a:lnTo>
                <a:lnTo>
                  <a:pt x="11284" y="11064"/>
                </a:lnTo>
                <a:lnTo>
                  <a:pt x="10698" y="10942"/>
                </a:lnTo>
                <a:lnTo>
                  <a:pt x="10063" y="10820"/>
                </a:lnTo>
                <a:lnTo>
                  <a:pt x="9428" y="10747"/>
                </a:lnTo>
                <a:lnTo>
                  <a:pt x="9110" y="10722"/>
                </a:lnTo>
                <a:lnTo>
                  <a:pt x="9110" y="9623"/>
                </a:lnTo>
                <a:lnTo>
                  <a:pt x="9428" y="9404"/>
                </a:lnTo>
                <a:lnTo>
                  <a:pt x="9745" y="9159"/>
                </a:lnTo>
                <a:lnTo>
                  <a:pt x="10039" y="8891"/>
                </a:lnTo>
                <a:lnTo>
                  <a:pt x="10332" y="8598"/>
                </a:lnTo>
                <a:lnTo>
                  <a:pt x="10576" y="8256"/>
                </a:lnTo>
                <a:lnTo>
                  <a:pt x="10796" y="7889"/>
                </a:lnTo>
                <a:lnTo>
                  <a:pt x="11015" y="7523"/>
                </a:lnTo>
                <a:lnTo>
                  <a:pt x="11186" y="7108"/>
                </a:lnTo>
                <a:lnTo>
                  <a:pt x="11260" y="7132"/>
                </a:lnTo>
                <a:lnTo>
                  <a:pt x="11406" y="7132"/>
                </a:lnTo>
                <a:lnTo>
                  <a:pt x="11528" y="7059"/>
                </a:lnTo>
                <a:lnTo>
                  <a:pt x="11650" y="6961"/>
                </a:lnTo>
                <a:lnTo>
                  <a:pt x="11748" y="6790"/>
                </a:lnTo>
                <a:lnTo>
                  <a:pt x="11846" y="6619"/>
                </a:lnTo>
                <a:lnTo>
                  <a:pt x="11944" y="6400"/>
                </a:lnTo>
                <a:lnTo>
                  <a:pt x="11992" y="6155"/>
                </a:lnTo>
                <a:lnTo>
                  <a:pt x="12041" y="5887"/>
                </a:lnTo>
                <a:lnTo>
                  <a:pt x="12066" y="5642"/>
                </a:lnTo>
                <a:lnTo>
                  <a:pt x="12041" y="5398"/>
                </a:lnTo>
                <a:lnTo>
                  <a:pt x="12017" y="5203"/>
                </a:lnTo>
                <a:lnTo>
                  <a:pt x="11968" y="5007"/>
                </a:lnTo>
                <a:lnTo>
                  <a:pt x="11919" y="4836"/>
                </a:lnTo>
                <a:lnTo>
                  <a:pt x="11846" y="4690"/>
                </a:lnTo>
                <a:lnTo>
                  <a:pt x="11748" y="4592"/>
                </a:lnTo>
                <a:lnTo>
                  <a:pt x="11626" y="4519"/>
                </a:lnTo>
                <a:lnTo>
                  <a:pt x="11699" y="4153"/>
                </a:lnTo>
                <a:lnTo>
                  <a:pt x="11724" y="3811"/>
                </a:lnTo>
                <a:lnTo>
                  <a:pt x="11724" y="3493"/>
                </a:lnTo>
                <a:lnTo>
                  <a:pt x="11724" y="3200"/>
                </a:lnTo>
                <a:lnTo>
                  <a:pt x="11699" y="2907"/>
                </a:lnTo>
                <a:lnTo>
                  <a:pt x="11650" y="2638"/>
                </a:lnTo>
                <a:lnTo>
                  <a:pt x="11577" y="2394"/>
                </a:lnTo>
                <a:lnTo>
                  <a:pt x="11504" y="2150"/>
                </a:lnTo>
                <a:lnTo>
                  <a:pt x="11406" y="1930"/>
                </a:lnTo>
                <a:lnTo>
                  <a:pt x="11309" y="1710"/>
                </a:lnTo>
                <a:lnTo>
                  <a:pt x="11186" y="1515"/>
                </a:lnTo>
                <a:lnTo>
                  <a:pt x="11040" y="1344"/>
                </a:lnTo>
                <a:lnTo>
                  <a:pt x="10893" y="1173"/>
                </a:lnTo>
                <a:lnTo>
                  <a:pt x="10747" y="1026"/>
                </a:lnTo>
                <a:lnTo>
                  <a:pt x="10429" y="758"/>
                </a:lnTo>
                <a:lnTo>
                  <a:pt x="10063" y="562"/>
                </a:lnTo>
                <a:lnTo>
                  <a:pt x="9697" y="367"/>
                </a:lnTo>
                <a:lnTo>
                  <a:pt x="9330" y="245"/>
                </a:lnTo>
                <a:lnTo>
                  <a:pt x="8964" y="147"/>
                </a:lnTo>
                <a:lnTo>
                  <a:pt x="8598" y="74"/>
                </a:lnTo>
                <a:lnTo>
                  <a:pt x="8256" y="25"/>
                </a:lnTo>
                <a:lnTo>
                  <a:pt x="79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06" name="Google Shape;406;p37"/>
          <p:cNvSpPr/>
          <p:nvPr/>
        </p:nvSpPr>
        <p:spPr>
          <a:xfrm>
            <a:off x="3424268" y="543232"/>
            <a:ext cx="209587" cy="209600"/>
          </a:xfrm>
          <a:custGeom>
            <a:avLst/>
            <a:gdLst/>
            <a:ahLst/>
            <a:cxnLst/>
            <a:rect l="l" t="t" r="r" b="b"/>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nvGrpSpPr>
          <p:cNvPr id="407" name="Google Shape;407;p37"/>
          <p:cNvGrpSpPr/>
          <p:nvPr/>
        </p:nvGrpSpPr>
        <p:grpSpPr>
          <a:xfrm>
            <a:off x="5169556" y="543233"/>
            <a:ext cx="188198" cy="239803"/>
            <a:chOff x="1958100" y="4985350"/>
            <a:chExt cx="365150" cy="465275"/>
          </a:xfrm>
        </p:grpSpPr>
        <p:sp>
          <p:nvSpPr>
            <p:cNvPr id="408" name="Google Shape;408;p37"/>
            <p:cNvSpPr/>
            <p:nvPr/>
          </p:nvSpPr>
          <p:spPr>
            <a:xfrm>
              <a:off x="1958100" y="4985350"/>
              <a:ext cx="365150" cy="465275"/>
            </a:xfrm>
            <a:custGeom>
              <a:avLst/>
              <a:gdLst/>
              <a:ahLst/>
              <a:cxnLst/>
              <a:rect l="l" t="t" r="r" b="b"/>
              <a:pathLst>
                <a:path w="14606" h="18611" extrusionOk="0">
                  <a:moveTo>
                    <a:pt x="4152" y="1734"/>
                  </a:moveTo>
                  <a:lnTo>
                    <a:pt x="4274" y="1759"/>
                  </a:lnTo>
                  <a:lnTo>
                    <a:pt x="4397" y="1783"/>
                  </a:lnTo>
                  <a:lnTo>
                    <a:pt x="4543" y="1808"/>
                  </a:lnTo>
                  <a:lnTo>
                    <a:pt x="4812" y="1930"/>
                  </a:lnTo>
                  <a:lnTo>
                    <a:pt x="5105" y="2125"/>
                  </a:lnTo>
                  <a:lnTo>
                    <a:pt x="5398" y="2394"/>
                  </a:lnTo>
                  <a:lnTo>
                    <a:pt x="5496" y="2516"/>
                  </a:lnTo>
                  <a:lnTo>
                    <a:pt x="5593" y="2638"/>
                  </a:lnTo>
                  <a:lnTo>
                    <a:pt x="5789" y="2956"/>
                  </a:lnTo>
                  <a:lnTo>
                    <a:pt x="5935" y="3322"/>
                  </a:lnTo>
                  <a:lnTo>
                    <a:pt x="6057" y="3688"/>
                  </a:lnTo>
                  <a:lnTo>
                    <a:pt x="6155" y="4079"/>
                  </a:lnTo>
                  <a:lnTo>
                    <a:pt x="6204" y="4470"/>
                  </a:lnTo>
                  <a:lnTo>
                    <a:pt x="6277" y="4836"/>
                  </a:lnTo>
                  <a:lnTo>
                    <a:pt x="6302" y="5154"/>
                  </a:lnTo>
                  <a:lnTo>
                    <a:pt x="5984" y="5129"/>
                  </a:lnTo>
                  <a:lnTo>
                    <a:pt x="5618" y="5080"/>
                  </a:lnTo>
                  <a:lnTo>
                    <a:pt x="5227" y="5007"/>
                  </a:lnTo>
                  <a:lnTo>
                    <a:pt x="4836" y="4909"/>
                  </a:lnTo>
                  <a:lnTo>
                    <a:pt x="4470" y="4787"/>
                  </a:lnTo>
                  <a:lnTo>
                    <a:pt x="4104" y="4641"/>
                  </a:lnTo>
                  <a:lnTo>
                    <a:pt x="3786" y="4445"/>
                  </a:lnTo>
                  <a:lnTo>
                    <a:pt x="3664" y="4348"/>
                  </a:lnTo>
                  <a:lnTo>
                    <a:pt x="3542" y="4250"/>
                  </a:lnTo>
                  <a:lnTo>
                    <a:pt x="3273" y="3957"/>
                  </a:lnTo>
                  <a:lnTo>
                    <a:pt x="3078" y="3664"/>
                  </a:lnTo>
                  <a:lnTo>
                    <a:pt x="2956" y="3395"/>
                  </a:lnTo>
                  <a:lnTo>
                    <a:pt x="2931" y="3273"/>
                  </a:lnTo>
                  <a:lnTo>
                    <a:pt x="2907" y="3127"/>
                  </a:lnTo>
                  <a:lnTo>
                    <a:pt x="2882" y="3004"/>
                  </a:lnTo>
                  <a:lnTo>
                    <a:pt x="2907" y="2858"/>
                  </a:lnTo>
                  <a:lnTo>
                    <a:pt x="2931" y="2736"/>
                  </a:lnTo>
                  <a:lnTo>
                    <a:pt x="2956" y="2614"/>
                  </a:lnTo>
                  <a:lnTo>
                    <a:pt x="3004" y="2492"/>
                  </a:lnTo>
                  <a:lnTo>
                    <a:pt x="3078" y="2369"/>
                  </a:lnTo>
                  <a:lnTo>
                    <a:pt x="3273" y="2125"/>
                  </a:lnTo>
                  <a:lnTo>
                    <a:pt x="3517" y="1930"/>
                  </a:lnTo>
                  <a:lnTo>
                    <a:pt x="3639" y="1857"/>
                  </a:lnTo>
                  <a:lnTo>
                    <a:pt x="3762" y="1808"/>
                  </a:lnTo>
                  <a:lnTo>
                    <a:pt x="3884" y="1783"/>
                  </a:lnTo>
                  <a:lnTo>
                    <a:pt x="4006" y="1759"/>
                  </a:lnTo>
                  <a:lnTo>
                    <a:pt x="4152" y="1734"/>
                  </a:lnTo>
                  <a:close/>
                  <a:moveTo>
                    <a:pt x="10454" y="1734"/>
                  </a:moveTo>
                  <a:lnTo>
                    <a:pt x="10600" y="1759"/>
                  </a:lnTo>
                  <a:lnTo>
                    <a:pt x="10722" y="1783"/>
                  </a:lnTo>
                  <a:lnTo>
                    <a:pt x="10844" y="1808"/>
                  </a:lnTo>
                  <a:lnTo>
                    <a:pt x="10966" y="1857"/>
                  </a:lnTo>
                  <a:lnTo>
                    <a:pt x="11089" y="1930"/>
                  </a:lnTo>
                  <a:lnTo>
                    <a:pt x="11333" y="2125"/>
                  </a:lnTo>
                  <a:lnTo>
                    <a:pt x="11528" y="2369"/>
                  </a:lnTo>
                  <a:lnTo>
                    <a:pt x="11601" y="2492"/>
                  </a:lnTo>
                  <a:lnTo>
                    <a:pt x="11650" y="2614"/>
                  </a:lnTo>
                  <a:lnTo>
                    <a:pt x="11675" y="2736"/>
                  </a:lnTo>
                  <a:lnTo>
                    <a:pt x="11699" y="2858"/>
                  </a:lnTo>
                  <a:lnTo>
                    <a:pt x="11724" y="3004"/>
                  </a:lnTo>
                  <a:lnTo>
                    <a:pt x="11699" y="3127"/>
                  </a:lnTo>
                  <a:lnTo>
                    <a:pt x="11675" y="3273"/>
                  </a:lnTo>
                  <a:lnTo>
                    <a:pt x="11650" y="3395"/>
                  </a:lnTo>
                  <a:lnTo>
                    <a:pt x="11528" y="3664"/>
                  </a:lnTo>
                  <a:lnTo>
                    <a:pt x="11333" y="3957"/>
                  </a:lnTo>
                  <a:lnTo>
                    <a:pt x="11064" y="4250"/>
                  </a:lnTo>
                  <a:lnTo>
                    <a:pt x="10942" y="4348"/>
                  </a:lnTo>
                  <a:lnTo>
                    <a:pt x="10820" y="4445"/>
                  </a:lnTo>
                  <a:lnTo>
                    <a:pt x="10502" y="4641"/>
                  </a:lnTo>
                  <a:lnTo>
                    <a:pt x="10136" y="4787"/>
                  </a:lnTo>
                  <a:lnTo>
                    <a:pt x="9770" y="4909"/>
                  </a:lnTo>
                  <a:lnTo>
                    <a:pt x="9379" y="5007"/>
                  </a:lnTo>
                  <a:lnTo>
                    <a:pt x="8988" y="5080"/>
                  </a:lnTo>
                  <a:lnTo>
                    <a:pt x="8622" y="5129"/>
                  </a:lnTo>
                  <a:lnTo>
                    <a:pt x="8304" y="5154"/>
                  </a:lnTo>
                  <a:lnTo>
                    <a:pt x="8329" y="4836"/>
                  </a:lnTo>
                  <a:lnTo>
                    <a:pt x="8402" y="4470"/>
                  </a:lnTo>
                  <a:lnTo>
                    <a:pt x="8451" y="4079"/>
                  </a:lnTo>
                  <a:lnTo>
                    <a:pt x="8549" y="3688"/>
                  </a:lnTo>
                  <a:lnTo>
                    <a:pt x="8671" y="3322"/>
                  </a:lnTo>
                  <a:lnTo>
                    <a:pt x="8817" y="2956"/>
                  </a:lnTo>
                  <a:lnTo>
                    <a:pt x="9013" y="2638"/>
                  </a:lnTo>
                  <a:lnTo>
                    <a:pt x="9110" y="2516"/>
                  </a:lnTo>
                  <a:lnTo>
                    <a:pt x="9208" y="2394"/>
                  </a:lnTo>
                  <a:lnTo>
                    <a:pt x="9501" y="2125"/>
                  </a:lnTo>
                  <a:lnTo>
                    <a:pt x="9794" y="1930"/>
                  </a:lnTo>
                  <a:lnTo>
                    <a:pt x="10063" y="1808"/>
                  </a:lnTo>
                  <a:lnTo>
                    <a:pt x="10209" y="1783"/>
                  </a:lnTo>
                  <a:lnTo>
                    <a:pt x="10331" y="1759"/>
                  </a:lnTo>
                  <a:lnTo>
                    <a:pt x="10454" y="1734"/>
                  </a:lnTo>
                  <a:close/>
                  <a:moveTo>
                    <a:pt x="3639" y="0"/>
                  </a:moveTo>
                  <a:lnTo>
                    <a:pt x="3395" y="25"/>
                  </a:lnTo>
                  <a:lnTo>
                    <a:pt x="3151" y="74"/>
                  </a:lnTo>
                  <a:lnTo>
                    <a:pt x="2907" y="147"/>
                  </a:lnTo>
                  <a:lnTo>
                    <a:pt x="2687" y="220"/>
                  </a:lnTo>
                  <a:lnTo>
                    <a:pt x="2467" y="342"/>
                  </a:lnTo>
                  <a:lnTo>
                    <a:pt x="2272" y="464"/>
                  </a:lnTo>
                  <a:lnTo>
                    <a:pt x="2101" y="611"/>
                  </a:lnTo>
                  <a:lnTo>
                    <a:pt x="1930" y="782"/>
                  </a:lnTo>
                  <a:lnTo>
                    <a:pt x="1759" y="953"/>
                  </a:lnTo>
                  <a:lnTo>
                    <a:pt x="1612" y="1124"/>
                  </a:lnTo>
                  <a:lnTo>
                    <a:pt x="1490" y="1344"/>
                  </a:lnTo>
                  <a:lnTo>
                    <a:pt x="1368" y="1539"/>
                  </a:lnTo>
                  <a:lnTo>
                    <a:pt x="1295" y="1759"/>
                  </a:lnTo>
                  <a:lnTo>
                    <a:pt x="1222" y="2003"/>
                  </a:lnTo>
                  <a:lnTo>
                    <a:pt x="1173" y="2247"/>
                  </a:lnTo>
                  <a:lnTo>
                    <a:pt x="1148" y="2492"/>
                  </a:lnTo>
                  <a:lnTo>
                    <a:pt x="1173" y="2760"/>
                  </a:lnTo>
                  <a:lnTo>
                    <a:pt x="1197" y="3029"/>
                  </a:lnTo>
                  <a:lnTo>
                    <a:pt x="1295" y="3298"/>
                  </a:lnTo>
                  <a:lnTo>
                    <a:pt x="1393" y="3566"/>
                  </a:lnTo>
                  <a:lnTo>
                    <a:pt x="1539" y="3859"/>
                  </a:lnTo>
                  <a:lnTo>
                    <a:pt x="1734" y="4152"/>
                  </a:lnTo>
                  <a:lnTo>
                    <a:pt x="1954" y="4445"/>
                  </a:lnTo>
                  <a:lnTo>
                    <a:pt x="2223" y="4739"/>
                  </a:lnTo>
                  <a:lnTo>
                    <a:pt x="2394" y="4885"/>
                  </a:lnTo>
                  <a:lnTo>
                    <a:pt x="2565" y="5007"/>
                  </a:lnTo>
                  <a:lnTo>
                    <a:pt x="2931" y="5251"/>
                  </a:lnTo>
                  <a:lnTo>
                    <a:pt x="3346" y="5471"/>
                  </a:lnTo>
                  <a:lnTo>
                    <a:pt x="3762" y="5642"/>
                  </a:lnTo>
                  <a:lnTo>
                    <a:pt x="391" y="5642"/>
                  </a:lnTo>
                  <a:lnTo>
                    <a:pt x="318" y="5667"/>
                  </a:lnTo>
                  <a:lnTo>
                    <a:pt x="220" y="5715"/>
                  </a:lnTo>
                  <a:lnTo>
                    <a:pt x="147" y="5789"/>
                  </a:lnTo>
                  <a:lnTo>
                    <a:pt x="98" y="5838"/>
                  </a:lnTo>
                  <a:lnTo>
                    <a:pt x="49" y="5935"/>
                  </a:lnTo>
                  <a:lnTo>
                    <a:pt x="25" y="6033"/>
                  </a:lnTo>
                  <a:lnTo>
                    <a:pt x="0" y="6131"/>
                  </a:lnTo>
                  <a:lnTo>
                    <a:pt x="0" y="9599"/>
                  </a:lnTo>
                  <a:lnTo>
                    <a:pt x="5325" y="9599"/>
                  </a:lnTo>
                  <a:lnTo>
                    <a:pt x="5325" y="6009"/>
                  </a:lnTo>
                  <a:lnTo>
                    <a:pt x="5813" y="6082"/>
                  </a:lnTo>
                  <a:lnTo>
                    <a:pt x="5813" y="18611"/>
                  </a:lnTo>
                  <a:lnTo>
                    <a:pt x="8793" y="18611"/>
                  </a:lnTo>
                  <a:lnTo>
                    <a:pt x="8793" y="6082"/>
                  </a:lnTo>
                  <a:lnTo>
                    <a:pt x="9281" y="6009"/>
                  </a:lnTo>
                  <a:lnTo>
                    <a:pt x="9281" y="9599"/>
                  </a:lnTo>
                  <a:lnTo>
                    <a:pt x="14605" y="9599"/>
                  </a:lnTo>
                  <a:lnTo>
                    <a:pt x="14605" y="6131"/>
                  </a:lnTo>
                  <a:lnTo>
                    <a:pt x="14581" y="6033"/>
                  </a:lnTo>
                  <a:lnTo>
                    <a:pt x="14557" y="5935"/>
                  </a:lnTo>
                  <a:lnTo>
                    <a:pt x="14508" y="5838"/>
                  </a:lnTo>
                  <a:lnTo>
                    <a:pt x="14459" y="5789"/>
                  </a:lnTo>
                  <a:lnTo>
                    <a:pt x="14386" y="5715"/>
                  </a:lnTo>
                  <a:lnTo>
                    <a:pt x="14288" y="5667"/>
                  </a:lnTo>
                  <a:lnTo>
                    <a:pt x="14215" y="5642"/>
                  </a:lnTo>
                  <a:lnTo>
                    <a:pt x="10844" y="5642"/>
                  </a:lnTo>
                  <a:lnTo>
                    <a:pt x="11259" y="5471"/>
                  </a:lnTo>
                  <a:lnTo>
                    <a:pt x="11675" y="5251"/>
                  </a:lnTo>
                  <a:lnTo>
                    <a:pt x="12041" y="5007"/>
                  </a:lnTo>
                  <a:lnTo>
                    <a:pt x="12212" y="4885"/>
                  </a:lnTo>
                  <a:lnTo>
                    <a:pt x="12383" y="4739"/>
                  </a:lnTo>
                  <a:lnTo>
                    <a:pt x="12652" y="4445"/>
                  </a:lnTo>
                  <a:lnTo>
                    <a:pt x="12871" y="4152"/>
                  </a:lnTo>
                  <a:lnTo>
                    <a:pt x="13067" y="3859"/>
                  </a:lnTo>
                  <a:lnTo>
                    <a:pt x="13213" y="3566"/>
                  </a:lnTo>
                  <a:lnTo>
                    <a:pt x="13311" y="3298"/>
                  </a:lnTo>
                  <a:lnTo>
                    <a:pt x="13409" y="3029"/>
                  </a:lnTo>
                  <a:lnTo>
                    <a:pt x="13433" y="2760"/>
                  </a:lnTo>
                  <a:lnTo>
                    <a:pt x="13458" y="2492"/>
                  </a:lnTo>
                  <a:lnTo>
                    <a:pt x="13433" y="2247"/>
                  </a:lnTo>
                  <a:lnTo>
                    <a:pt x="13384" y="2003"/>
                  </a:lnTo>
                  <a:lnTo>
                    <a:pt x="13311" y="1759"/>
                  </a:lnTo>
                  <a:lnTo>
                    <a:pt x="13238" y="1539"/>
                  </a:lnTo>
                  <a:lnTo>
                    <a:pt x="13116" y="1344"/>
                  </a:lnTo>
                  <a:lnTo>
                    <a:pt x="12994" y="1124"/>
                  </a:lnTo>
                  <a:lnTo>
                    <a:pt x="12847" y="953"/>
                  </a:lnTo>
                  <a:lnTo>
                    <a:pt x="12676" y="782"/>
                  </a:lnTo>
                  <a:lnTo>
                    <a:pt x="12505" y="611"/>
                  </a:lnTo>
                  <a:lnTo>
                    <a:pt x="12334" y="464"/>
                  </a:lnTo>
                  <a:lnTo>
                    <a:pt x="12139" y="342"/>
                  </a:lnTo>
                  <a:lnTo>
                    <a:pt x="11919" y="220"/>
                  </a:lnTo>
                  <a:lnTo>
                    <a:pt x="11699" y="147"/>
                  </a:lnTo>
                  <a:lnTo>
                    <a:pt x="11455" y="74"/>
                  </a:lnTo>
                  <a:lnTo>
                    <a:pt x="11211" y="25"/>
                  </a:lnTo>
                  <a:lnTo>
                    <a:pt x="10966" y="0"/>
                  </a:lnTo>
                  <a:lnTo>
                    <a:pt x="10698" y="25"/>
                  </a:lnTo>
                  <a:lnTo>
                    <a:pt x="10429" y="49"/>
                  </a:lnTo>
                  <a:lnTo>
                    <a:pt x="10160" y="147"/>
                  </a:lnTo>
                  <a:lnTo>
                    <a:pt x="9892" y="245"/>
                  </a:lnTo>
                  <a:lnTo>
                    <a:pt x="9599" y="391"/>
                  </a:lnTo>
                  <a:lnTo>
                    <a:pt x="9306" y="587"/>
                  </a:lnTo>
                  <a:lnTo>
                    <a:pt x="9013" y="806"/>
                  </a:lnTo>
                  <a:lnTo>
                    <a:pt x="8719" y="1075"/>
                  </a:lnTo>
                  <a:lnTo>
                    <a:pt x="8475" y="1368"/>
                  </a:lnTo>
                  <a:lnTo>
                    <a:pt x="8280" y="1661"/>
                  </a:lnTo>
                  <a:lnTo>
                    <a:pt x="8084" y="2003"/>
                  </a:lnTo>
                  <a:lnTo>
                    <a:pt x="7914" y="2369"/>
                  </a:lnTo>
                  <a:lnTo>
                    <a:pt x="7791" y="2736"/>
                  </a:lnTo>
                  <a:lnTo>
                    <a:pt x="7669" y="3102"/>
                  </a:lnTo>
                  <a:lnTo>
                    <a:pt x="7572" y="3469"/>
                  </a:lnTo>
                  <a:lnTo>
                    <a:pt x="7498" y="3835"/>
                  </a:lnTo>
                  <a:lnTo>
                    <a:pt x="7401" y="4519"/>
                  </a:lnTo>
                  <a:lnTo>
                    <a:pt x="7327" y="5080"/>
                  </a:lnTo>
                  <a:lnTo>
                    <a:pt x="7303" y="5667"/>
                  </a:lnTo>
                  <a:lnTo>
                    <a:pt x="7279" y="5080"/>
                  </a:lnTo>
                  <a:lnTo>
                    <a:pt x="7205" y="4519"/>
                  </a:lnTo>
                  <a:lnTo>
                    <a:pt x="7108" y="3835"/>
                  </a:lnTo>
                  <a:lnTo>
                    <a:pt x="7034" y="3469"/>
                  </a:lnTo>
                  <a:lnTo>
                    <a:pt x="6937" y="3102"/>
                  </a:lnTo>
                  <a:lnTo>
                    <a:pt x="6814" y="2736"/>
                  </a:lnTo>
                  <a:lnTo>
                    <a:pt x="6692" y="2369"/>
                  </a:lnTo>
                  <a:lnTo>
                    <a:pt x="6521" y="2003"/>
                  </a:lnTo>
                  <a:lnTo>
                    <a:pt x="6326" y="1661"/>
                  </a:lnTo>
                  <a:lnTo>
                    <a:pt x="6131" y="1368"/>
                  </a:lnTo>
                  <a:lnTo>
                    <a:pt x="5886" y="1075"/>
                  </a:lnTo>
                  <a:lnTo>
                    <a:pt x="5593" y="806"/>
                  </a:lnTo>
                  <a:lnTo>
                    <a:pt x="5300" y="587"/>
                  </a:lnTo>
                  <a:lnTo>
                    <a:pt x="5007" y="391"/>
                  </a:lnTo>
                  <a:lnTo>
                    <a:pt x="4714" y="245"/>
                  </a:lnTo>
                  <a:lnTo>
                    <a:pt x="4445" y="147"/>
                  </a:lnTo>
                  <a:lnTo>
                    <a:pt x="4177" y="49"/>
                  </a:lnTo>
                  <a:lnTo>
                    <a:pt x="3908" y="25"/>
                  </a:lnTo>
                  <a:lnTo>
                    <a:pt x="363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09" name="Google Shape;409;p37"/>
            <p:cNvSpPr/>
            <p:nvPr/>
          </p:nvSpPr>
          <p:spPr>
            <a:xfrm>
              <a:off x="1977625" y="5237525"/>
              <a:ext cx="113600" cy="213100"/>
            </a:xfrm>
            <a:custGeom>
              <a:avLst/>
              <a:gdLst/>
              <a:ahLst/>
              <a:cxnLst/>
              <a:rect l="l" t="t" r="r" b="b"/>
              <a:pathLst>
                <a:path w="4544" h="8524" extrusionOk="0">
                  <a:moveTo>
                    <a:pt x="1" y="0"/>
                  </a:moveTo>
                  <a:lnTo>
                    <a:pt x="1" y="8035"/>
                  </a:lnTo>
                  <a:lnTo>
                    <a:pt x="25" y="8133"/>
                  </a:lnTo>
                  <a:lnTo>
                    <a:pt x="50" y="8231"/>
                  </a:lnTo>
                  <a:lnTo>
                    <a:pt x="99" y="8304"/>
                  </a:lnTo>
                  <a:lnTo>
                    <a:pt x="148" y="8377"/>
                  </a:lnTo>
                  <a:lnTo>
                    <a:pt x="221" y="8426"/>
                  </a:lnTo>
                  <a:lnTo>
                    <a:pt x="318" y="8475"/>
                  </a:lnTo>
                  <a:lnTo>
                    <a:pt x="392" y="8499"/>
                  </a:lnTo>
                  <a:lnTo>
                    <a:pt x="489" y="8524"/>
                  </a:lnTo>
                  <a:lnTo>
                    <a:pt x="4544" y="8524"/>
                  </a:lnTo>
                  <a:lnTo>
                    <a:pt x="454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sp>
          <p:nvSpPr>
            <p:cNvPr id="410" name="Google Shape;410;p37"/>
            <p:cNvSpPr/>
            <p:nvPr/>
          </p:nvSpPr>
          <p:spPr>
            <a:xfrm>
              <a:off x="2190125" y="5237525"/>
              <a:ext cx="113575" cy="213100"/>
            </a:xfrm>
            <a:custGeom>
              <a:avLst/>
              <a:gdLst/>
              <a:ahLst/>
              <a:cxnLst/>
              <a:rect l="l" t="t" r="r" b="b"/>
              <a:pathLst>
                <a:path w="4543" h="8524" extrusionOk="0">
                  <a:moveTo>
                    <a:pt x="0" y="0"/>
                  </a:moveTo>
                  <a:lnTo>
                    <a:pt x="0" y="8524"/>
                  </a:lnTo>
                  <a:lnTo>
                    <a:pt x="4054" y="8524"/>
                  </a:lnTo>
                  <a:lnTo>
                    <a:pt x="4152" y="8499"/>
                  </a:lnTo>
                  <a:lnTo>
                    <a:pt x="4225" y="8475"/>
                  </a:lnTo>
                  <a:lnTo>
                    <a:pt x="4323" y="8426"/>
                  </a:lnTo>
                  <a:lnTo>
                    <a:pt x="4396" y="8377"/>
                  </a:lnTo>
                  <a:lnTo>
                    <a:pt x="4445" y="8304"/>
                  </a:lnTo>
                  <a:lnTo>
                    <a:pt x="4494" y="8231"/>
                  </a:lnTo>
                  <a:lnTo>
                    <a:pt x="4518" y="8133"/>
                  </a:lnTo>
                  <a:lnTo>
                    <a:pt x="4543" y="8035"/>
                  </a:lnTo>
                  <a:lnTo>
                    <a:pt x="454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endParaRPr>
            </a:p>
          </p:txBody>
        </p:sp>
      </p:grpSp>
      <p:sp>
        <p:nvSpPr>
          <p:cNvPr id="411" name="Google Shape;411;p37"/>
          <p:cNvSpPr txBox="1"/>
          <p:nvPr/>
        </p:nvSpPr>
        <p:spPr>
          <a:xfrm>
            <a:off x="3248475" y="771900"/>
            <a:ext cx="2773500" cy="26109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Montserrat"/>
                <a:ea typeface="Montserrat"/>
                <a:cs typeface="Montserrat"/>
                <a:sym typeface="Montserrat"/>
              </a:rPr>
              <a:t>Skills</a:t>
            </a:r>
            <a:endParaRPr b="1">
              <a:solidFill>
                <a:schemeClr val="dk1"/>
              </a:solidFill>
              <a:latin typeface="Montserrat"/>
              <a:ea typeface="Montserrat"/>
              <a:cs typeface="Montserrat"/>
              <a:sym typeface="Montserrat"/>
            </a:endParaRPr>
          </a:p>
          <a:p>
            <a:pPr marL="0" lvl="0" indent="0" algn="l" rtl="0">
              <a:spcBef>
                <a:spcPts val="400"/>
              </a:spcBef>
              <a:spcAft>
                <a:spcPts val="400"/>
              </a:spcAft>
              <a:buClr>
                <a:schemeClr val="dk1"/>
              </a:buClr>
              <a:buSzPts val="1100"/>
              <a:buFont typeface="Arial"/>
              <a:buNone/>
            </a:pPr>
            <a:r>
              <a:rPr lang="en" sz="1200">
                <a:solidFill>
                  <a:schemeClr val="dk2"/>
                </a:solidFill>
                <a:latin typeface="Montserrat"/>
                <a:ea typeface="Montserrat"/>
                <a:cs typeface="Montserrat"/>
                <a:sym typeface="Montserrat"/>
              </a:rPr>
              <a:t>I can see from this policy brief that you know how to…</a:t>
            </a:r>
            <a:endParaRPr sz="1200" b="1">
              <a:solidFill>
                <a:schemeClr val="dk2"/>
              </a:solidFill>
              <a:latin typeface="Montserrat"/>
              <a:ea typeface="Montserrat"/>
              <a:cs typeface="Montserrat"/>
              <a:sym typeface="Montserrat"/>
            </a:endParaRPr>
          </a:p>
        </p:txBody>
      </p:sp>
      <p:sp>
        <p:nvSpPr>
          <p:cNvPr id="412" name="Google Shape;412;p37"/>
          <p:cNvSpPr txBox="1"/>
          <p:nvPr/>
        </p:nvSpPr>
        <p:spPr>
          <a:xfrm>
            <a:off x="262188" y="771900"/>
            <a:ext cx="2773500" cy="26109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Montserrat"/>
                <a:ea typeface="Montserrat"/>
                <a:cs typeface="Montserrat"/>
                <a:sym typeface="Montserrat"/>
              </a:rPr>
              <a:t>Knowledge </a:t>
            </a:r>
            <a:endParaRPr b="1">
              <a:solidFill>
                <a:schemeClr val="dk1"/>
              </a:solidFill>
              <a:latin typeface="Montserrat"/>
              <a:ea typeface="Montserrat"/>
              <a:cs typeface="Montserrat"/>
              <a:sym typeface="Montserrat"/>
            </a:endParaRPr>
          </a:p>
          <a:p>
            <a:pPr marL="0" lvl="0" indent="0" algn="l" rtl="0">
              <a:spcBef>
                <a:spcPts val="400"/>
              </a:spcBef>
              <a:spcAft>
                <a:spcPts val="400"/>
              </a:spcAft>
              <a:buClr>
                <a:schemeClr val="dk1"/>
              </a:buClr>
              <a:buSzPts val="1100"/>
              <a:buFont typeface="Arial"/>
              <a:buNone/>
            </a:pPr>
            <a:r>
              <a:rPr lang="en" sz="1200">
                <a:solidFill>
                  <a:schemeClr val="dk2"/>
                </a:solidFill>
                <a:latin typeface="Montserrat"/>
                <a:ea typeface="Montserrat"/>
                <a:cs typeface="Montserrat"/>
                <a:sym typeface="Montserrat"/>
              </a:rPr>
              <a:t>After reading this policy brief, I can see that you know…</a:t>
            </a:r>
            <a:endParaRPr sz="1200" b="1">
              <a:solidFill>
                <a:schemeClr val="dk2"/>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38"/>
          <p:cNvSpPr txBox="1">
            <a:spLocks noGrp="1"/>
          </p:cNvSpPr>
          <p:nvPr>
            <p:ph type="ctrTitle" idx="4294967295"/>
          </p:nvPr>
        </p:nvSpPr>
        <p:spPr>
          <a:xfrm>
            <a:off x="972900" y="2326294"/>
            <a:ext cx="7198200" cy="1159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7200">
                <a:solidFill>
                  <a:srgbClr val="FFFFFF"/>
                </a:solidFill>
              </a:rPr>
              <a:t>Last words</a:t>
            </a:r>
            <a:endParaRPr sz="7200">
              <a:solidFill>
                <a:srgbClr val="FFFFFF"/>
              </a:solidFill>
            </a:endParaRPr>
          </a:p>
        </p:txBody>
      </p:sp>
      <p:sp>
        <p:nvSpPr>
          <p:cNvPr id="418" name="Google Shape;418;p38"/>
          <p:cNvSpPr txBox="1">
            <a:spLocks noGrp="1"/>
          </p:cNvSpPr>
          <p:nvPr>
            <p:ph type="subTitle" idx="4294967295"/>
          </p:nvPr>
        </p:nvSpPr>
        <p:spPr>
          <a:xfrm>
            <a:off x="972900" y="3411559"/>
            <a:ext cx="7198200" cy="78480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en"/>
              <a:t>This unit has been about biofuels.  Are they the future of fuels?  What are your last words (for now!) on this question?</a:t>
            </a:r>
            <a:endParaRPr/>
          </a:p>
        </p:txBody>
      </p:sp>
      <p:grpSp>
        <p:nvGrpSpPr>
          <p:cNvPr id="419" name="Google Shape;419;p38"/>
          <p:cNvGrpSpPr/>
          <p:nvPr/>
        </p:nvGrpSpPr>
        <p:grpSpPr>
          <a:xfrm>
            <a:off x="3817597" y="676397"/>
            <a:ext cx="1508826" cy="1504564"/>
            <a:chOff x="3782700" y="1538287"/>
            <a:chExt cx="1578600" cy="1578600"/>
          </a:xfrm>
        </p:grpSpPr>
        <p:sp>
          <p:nvSpPr>
            <p:cNvPr id="420" name="Google Shape;420;p38"/>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8"/>
            <p:cNvSpPr/>
            <p:nvPr/>
          </p:nvSpPr>
          <p:spPr>
            <a:xfrm rot="-5400000">
              <a:off x="5001900" y="27574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8"/>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8"/>
            <p:cNvSpPr/>
            <p:nvPr/>
          </p:nvSpPr>
          <p:spPr>
            <a:xfrm rot="10800000">
              <a:off x="5001900" y="1538287"/>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5" name="Google Shape;425;p38"/>
          <p:cNvSpPr/>
          <p:nvPr/>
        </p:nvSpPr>
        <p:spPr>
          <a:xfrm>
            <a:off x="4082894" y="1032671"/>
            <a:ext cx="859398" cy="863103"/>
          </a:xfrm>
          <a:custGeom>
            <a:avLst/>
            <a:gdLst/>
            <a:ahLst/>
            <a:cxnLst/>
            <a:rect l="l" t="t" r="r" b="b"/>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81" name="Google Shape;81;p13"/>
          <p:cNvPicPr preferRelativeResize="0"/>
          <p:nvPr/>
        </p:nvPicPr>
        <p:blipFill>
          <a:blip r:embed="rId3">
            <a:alphaModFix/>
          </a:blip>
          <a:stretch>
            <a:fillRect/>
          </a:stretch>
        </p:blipFill>
        <p:spPr>
          <a:xfrm>
            <a:off x="685800" y="1"/>
            <a:ext cx="7200900" cy="51434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5"/>
        <p:cNvGrpSpPr/>
        <p:nvPr/>
      </p:nvGrpSpPr>
      <p:grpSpPr>
        <a:xfrm>
          <a:off x="0" y="0"/>
          <a:ext cx="0" cy="0"/>
          <a:chOff x="0" y="0"/>
          <a:chExt cx="0" cy="0"/>
        </a:xfrm>
      </p:grpSpPr>
      <p:pic>
        <p:nvPicPr>
          <p:cNvPr id="86" name="Google Shape;86;p14"/>
          <p:cNvPicPr preferRelativeResize="0"/>
          <p:nvPr/>
        </p:nvPicPr>
        <p:blipFill>
          <a:blip r:embed="rId3">
            <a:alphaModFix/>
          </a:blip>
          <a:stretch>
            <a:fillRect/>
          </a:stretch>
        </p:blipFill>
        <p:spPr>
          <a:xfrm>
            <a:off x="1117600" y="-1"/>
            <a:ext cx="6908800" cy="4996873"/>
          </a:xfrm>
          <a:prstGeom prst="rect">
            <a:avLst/>
          </a:prstGeom>
          <a:noFill/>
          <a:ln>
            <a:noFill/>
          </a:ln>
        </p:spPr>
      </p:pic>
      <p:sp>
        <p:nvSpPr>
          <p:cNvPr id="87" name="Google Shape;87;p14"/>
          <p:cNvSpPr txBox="1">
            <a:spLocks noGrp="1"/>
          </p:cNvSpPr>
          <p:nvPr>
            <p:ph type="sldNum" idx="12"/>
          </p:nvPr>
        </p:nvSpPr>
        <p:spPr>
          <a:xfrm>
            <a:off x="4297650" y="4777483"/>
            <a:ext cx="548700" cy="30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5"/>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5</a:t>
            </a:fld>
            <a:endParaRPr/>
          </a:p>
        </p:txBody>
      </p:sp>
      <p:pic>
        <p:nvPicPr>
          <p:cNvPr id="93" name="Google Shape;93;p15"/>
          <p:cNvPicPr preferRelativeResize="0"/>
          <p:nvPr/>
        </p:nvPicPr>
        <p:blipFill rotWithShape="1">
          <a:blip r:embed="rId3">
            <a:alphaModFix/>
          </a:blip>
          <a:srcRect l="-1" r="25702"/>
          <a:stretch/>
        </p:blipFill>
        <p:spPr>
          <a:xfrm>
            <a:off x="3149500" y="-10391"/>
            <a:ext cx="5994500" cy="5167000"/>
          </a:xfrm>
          <a:prstGeom prst="rect">
            <a:avLst/>
          </a:prstGeom>
          <a:noFill/>
          <a:ln>
            <a:noFill/>
          </a:ln>
        </p:spPr>
      </p:pic>
      <p:pic>
        <p:nvPicPr>
          <p:cNvPr id="94" name="Google Shape;94;p15"/>
          <p:cNvPicPr preferRelativeResize="0"/>
          <p:nvPr/>
        </p:nvPicPr>
        <p:blipFill>
          <a:blip r:embed="rId4">
            <a:alphaModFix/>
          </a:blip>
          <a:stretch>
            <a:fillRect/>
          </a:stretch>
        </p:blipFill>
        <p:spPr>
          <a:xfrm>
            <a:off x="38525" y="-10391"/>
            <a:ext cx="6923095" cy="5167000"/>
          </a:xfrm>
          <a:prstGeom prst="rect">
            <a:avLst/>
          </a:prstGeom>
          <a:noFill/>
          <a:ln>
            <a:noFill/>
          </a:ln>
        </p:spPr>
      </p:pic>
      <p:grpSp>
        <p:nvGrpSpPr>
          <p:cNvPr id="95" name="Google Shape;95;p15"/>
          <p:cNvGrpSpPr/>
          <p:nvPr/>
        </p:nvGrpSpPr>
        <p:grpSpPr>
          <a:xfrm>
            <a:off x="4866684" y="39723"/>
            <a:ext cx="1956833" cy="1958253"/>
            <a:chOff x="3782700" y="1538288"/>
            <a:chExt cx="1578600" cy="1578600"/>
          </a:xfrm>
        </p:grpSpPr>
        <p:sp>
          <p:nvSpPr>
            <p:cNvPr id="96" name="Google Shape;96;p15"/>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5"/>
            <p:cNvSpPr/>
            <p:nvPr/>
          </p:nvSpPr>
          <p:spPr>
            <a:xfrm rot="-5400000">
              <a:off x="50019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5"/>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5"/>
            <p:cNvSpPr/>
            <p:nvPr/>
          </p:nvSpPr>
          <p:spPr>
            <a:xfrm rot="10800000">
              <a:off x="50019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 name="Google Shape;100;p15"/>
          <p:cNvSpPr txBox="1">
            <a:spLocks noGrp="1"/>
          </p:cNvSpPr>
          <p:nvPr>
            <p:ph type="title"/>
          </p:nvPr>
        </p:nvSpPr>
        <p:spPr>
          <a:xfrm>
            <a:off x="4111800" y="23575"/>
            <a:ext cx="3800400" cy="195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FFFFF"/>
                </a:solidFill>
              </a:rPr>
              <a:t>First generation</a:t>
            </a:r>
            <a:endParaRPr dirty="0">
              <a:solidFill>
                <a:srgbClr val="FFFFFF"/>
              </a:solidFill>
            </a:endParaRPr>
          </a:p>
          <a:p>
            <a:pPr marL="0" lvl="0" indent="0" algn="ctr" rtl="0">
              <a:spcBef>
                <a:spcPts val="0"/>
              </a:spcBef>
              <a:spcAft>
                <a:spcPts val="0"/>
              </a:spcAft>
              <a:buNone/>
            </a:pPr>
            <a:r>
              <a:rPr lang="en" sz="2400" b="0" dirty="0">
                <a:solidFill>
                  <a:srgbClr val="FFFFFF"/>
                </a:solidFill>
              </a:rPr>
              <a:t>Food crops</a:t>
            </a:r>
            <a:endParaRPr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6</a:t>
            </a:fld>
            <a:endParaRPr/>
          </a:p>
        </p:txBody>
      </p:sp>
      <p:pic>
        <p:nvPicPr>
          <p:cNvPr id="106" name="Google Shape;106;p16"/>
          <p:cNvPicPr preferRelativeResize="0"/>
          <p:nvPr/>
        </p:nvPicPr>
        <p:blipFill>
          <a:blip r:embed="rId3">
            <a:alphaModFix/>
          </a:blip>
          <a:stretch>
            <a:fillRect/>
          </a:stretch>
        </p:blipFill>
        <p:spPr>
          <a:xfrm>
            <a:off x="79600" y="0"/>
            <a:ext cx="7709227" cy="5143500"/>
          </a:xfrm>
          <a:prstGeom prst="rect">
            <a:avLst/>
          </a:prstGeom>
          <a:noFill/>
          <a:ln>
            <a:noFill/>
          </a:ln>
        </p:spPr>
      </p:pic>
      <p:pic>
        <p:nvPicPr>
          <p:cNvPr id="107" name="Google Shape;107;p16"/>
          <p:cNvPicPr preferRelativeResize="0"/>
          <p:nvPr/>
        </p:nvPicPr>
        <p:blipFill rotWithShape="1">
          <a:blip r:embed="rId4">
            <a:alphaModFix/>
          </a:blip>
          <a:srcRect l="39131"/>
          <a:stretch/>
        </p:blipFill>
        <p:spPr>
          <a:xfrm>
            <a:off x="4240404" y="0"/>
            <a:ext cx="4924677" cy="5143500"/>
          </a:xfrm>
          <a:prstGeom prst="rect">
            <a:avLst/>
          </a:prstGeom>
          <a:noFill/>
          <a:ln>
            <a:noFill/>
          </a:ln>
        </p:spPr>
      </p:pic>
      <p:grpSp>
        <p:nvGrpSpPr>
          <p:cNvPr id="12" name="Google Shape;95;p15">
            <a:extLst>
              <a:ext uri="{FF2B5EF4-FFF2-40B4-BE49-F238E27FC236}">
                <a16:creationId xmlns:a16="http://schemas.microsoft.com/office/drawing/2014/main" id="{50D48F43-A034-49B2-83EF-E766159B0C08}"/>
              </a:ext>
            </a:extLst>
          </p:cNvPr>
          <p:cNvGrpSpPr/>
          <p:nvPr/>
        </p:nvGrpSpPr>
        <p:grpSpPr>
          <a:xfrm>
            <a:off x="4866684" y="39723"/>
            <a:ext cx="1956833" cy="1958253"/>
            <a:chOff x="3782700" y="1538288"/>
            <a:chExt cx="1578600" cy="1578600"/>
          </a:xfrm>
        </p:grpSpPr>
        <p:sp>
          <p:nvSpPr>
            <p:cNvPr id="13" name="Google Shape;96;p15">
              <a:extLst>
                <a:ext uri="{FF2B5EF4-FFF2-40B4-BE49-F238E27FC236}">
                  <a16:creationId xmlns:a16="http://schemas.microsoft.com/office/drawing/2014/main" id="{D7F1F39F-643A-462F-9C76-BD8DBA27BEC9}"/>
                </a:ext>
              </a:extLst>
            </p:cNvPr>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97;p15">
              <a:extLst>
                <a:ext uri="{FF2B5EF4-FFF2-40B4-BE49-F238E27FC236}">
                  <a16:creationId xmlns:a16="http://schemas.microsoft.com/office/drawing/2014/main" id="{BC0688BA-FA1B-4EA2-B2C8-07E8350CF8E1}"/>
                </a:ext>
              </a:extLst>
            </p:cNvPr>
            <p:cNvSpPr/>
            <p:nvPr/>
          </p:nvSpPr>
          <p:spPr>
            <a:xfrm rot="-5400000">
              <a:off x="50019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98;p15">
              <a:extLst>
                <a:ext uri="{FF2B5EF4-FFF2-40B4-BE49-F238E27FC236}">
                  <a16:creationId xmlns:a16="http://schemas.microsoft.com/office/drawing/2014/main" id="{000348FA-D783-4F56-8F70-B2C2B201AC34}"/>
                </a:ext>
              </a:extLst>
            </p:cNvPr>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9;p15">
              <a:extLst>
                <a:ext uri="{FF2B5EF4-FFF2-40B4-BE49-F238E27FC236}">
                  <a16:creationId xmlns:a16="http://schemas.microsoft.com/office/drawing/2014/main" id="{5349B6D5-9AA0-4C51-987F-D58E14A510CB}"/>
                </a:ext>
              </a:extLst>
            </p:cNvPr>
            <p:cNvSpPr/>
            <p:nvPr/>
          </p:nvSpPr>
          <p:spPr>
            <a:xfrm rot="10800000">
              <a:off x="50019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Google Shape;100;p15">
            <a:extLst>
              <a:ext uri="{FF2B5EF4-FFF2-40B4-BE49-F238E27FC236}">
                <a16:creationId xmlns:a16="http://schemas.microsoft.com/office/drawing/2014/main" id="{114EB86B-D811-41D1-98CF-77326436FE8D}"/>
              </a:ext>
            </a:extLst>
          </p:cNvPr>
          <p:cNvSpPr txBox="1">
            <a:spLocks noGrp="1"/>
          </p:cNvSpPr>
          <p:nvPr>
            <p:ph type="title"/>
          </p:nvPr>
        </p:nvSpPr>
        <p:spPr>
          <a:xfrm>
            <a:off x="4111800" y="23575"/>
            <a:ext cx="3800400" cy="195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FFFFF"/>
                </a:solidFill>
              </a:rPr>
              <a:t>First generation</a:t>
            </a:r>
            <a:endParaRPr dirty="0">
              <a:solidFill>
                <a:srgbClr val="FFFFFF"/>
              </a:solidFill>
            </a:endParaRPr>
          </a:p>
          <a:p>
            <a:pPr marL="0" lvl="0" indent="0" algn="ctr" rtl="0">
              <a:spcBef>
                <a:spcPts val="0"/>
              </a:spcBef>
              <a:spcAft>
                <a:spcPts val="0"/>
              </a:spcAft>
              <a:buNone/>
            </a:pPr>
            <a:r>
              <a:rPr lang="en" sz="2400" b="0" dirty="0">
                <a:solidFill>
                  <a:srgbClr val="FFFFFF"/>
                </a:solidFill>
              </a:rPr>
              <a:t>Food crops</a:t>
            </a:r>
            <a:endParaRPr dirty="0">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title"/>
          </p:nvPr>
        </p:nvSpPr>
        <p:spPr>
          <a:xfrm>
            <a:off x="691200" y="628125"/>
            <a:ext cx="7761600" cy="49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p:txBody>
      </p:sp>
      <p:sp>
        <p:nvSpPr>
          <p:cNvPr id="113" name="Google Shape;113;p17"/>
          <p:cNvSpPr txBox="1">
            <a:spLocks noGrp="1"/>
          </p:cNvSpPr>
          <p:nvPr>
            <p:ph type="body" idx="1"/>
          </p:nvPr>
        </p:nvSpPr>
        <p:spPr>
          <a:xfrm>
            <a:off x="691200" y="1393425"/>
            <a:ext cx="3767400" cy="2917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sp>
        <p:nvSpPr>
          <p:cNvPr id="114" name="Google Shape;114;p17"/>
          <p:cNvSpPr txBox="1">
            <a:spLocks noGrp="1"/>
          </p:cNvSpPr>
          <p:nvPr>
            <p:ph type="body" idx="2"/>
          </p:nvPr>
        </p:nvSpPr>
        <p:spPr>
          <a:xfrm>
            <a:off x="4685500" y="1393425"/>
            <a:ext cx="3767400" cy="2917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sp>
        <p:nvSpPr>
          <p:cNvPr id="115" name="Google Shape;115;p17"/>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7</a:t>
            </a:fld>
            <a:endParaRPr/>
          </a:p>
        </p:txBody>
      </p:sp>
      <p:pic>
        <p:nvPicPr>
          <p:cNvPr id="116" name="Google Shape;116;p17" descr="The UN’s World Food Programme has described 2022 as “a year of unprecedented hunger”, with millions of people in dozens of countries facing famine. At the same time, significant amounts of farmland are being used to produce so-called biofuels. But could a global food crisis change that?&#10;&#10;#agriculture #farmland #farming #famine #fuel #food &#10; &#10;See if you get the FT for free as a student (http://ft.com/schoolsarefree) or start a £1 trial: https://subs.ft.com/spa3_trial?segmentId=3d4ba81b-96bb-cef0-9ece-29efd6ef2132. &#10; &#10;► To learn more, visit our website - https://channels.ft.com/en/foodrevolution/&#10;►  Watch more videos from this series here - https://youtube.com/playlist?list=PLrhpR40o4n5y0FUoTQtwHetAadVLJWqfW&#10;► Check out our Community tab for more stories on the economy. &#10;►  Listen to our podcasts: https://www.ft.com/podcasts &#10;►  Follow us on Instagram:  https://www.instagram.com/financialtimes'" title="Food versus fuel: is farmland use out of balance? | FT Food Revolution">
            <a:hlinkClick r:id="rId3"/>
          </p:cNvPr>
          <p:cNvPicPr preferRelativeResize="0"/>
          <p:nvPr/>
        </p:nvPicPr>
        <p:blipFill rotWithShape="1">
          <a:blip r:embed="rId4">
            <a:alphaModFix/>
          </a:blip>
          <a:srcRect t="13142" b="13373"/>
          <a:stretch/>
        </p:blipFill>
        <p:spPr>
          <a:xfrm>
            <a:off x="87475" y="0"/>
            <a:ext cx="9056525" cy="5143500"/>
          </a:xfrm>
          <a:prstGeom prst="rect">
            <a:avLst/>
          </a:prstGeom>
          <a:noFill/>
          <a:ln>
            <a:noFill/>
          </a:ln>
        </p:spPr>
      </p:pic>
      <p:sp>
        <p:nvSpPr>
          <p:cNvPr id="117" name="Google Shape;117;p17"/>
          <p:cNvSpPr txBox="1"/>
          <p:nvPr/>
        </p:nvSpPr>
        <p:spPr>
          <a:xfrm>
            <a:off x="1505775" y="283275"/>
            <a:ext cx="5039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Montserrat"/>
              <a:ea typeface="Montserrat"/>
              <a:cs typeface="Montserrat"/>
              <a:sym typeface="Montserrat"/>
            </a:endParaRPr>
          </a:p>
        </p:txBody>
      </p:sp>
      <p:sp>
        <p:nvSpPr>
          <p:cNvPr id="118" name="Google Shape;118;p17"/>
          <p:cNvSpPr txBox="1"/>
          <p:nvPr/>
        </p:nvSpPr>
        <p:spPr>
          <a:xfrm rot="-172415">
            <a:off x="2231620" y="451830"/>
            <a:ext cx="5373757" cy="63111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900" b="1" dirty="0">
                <a:highlight>
                  <a:schemeClr val="accent2"/>
                </a:highlight>
                <a:latin typeface="Montserrat"/>
                <a:ea typeface="Montserrat"/>
                <a:cs typeface="Montserrat"/>
                <a:sym typeface="Montserrat"/>
              </a:rPr>
              <a:t>Who created the video?</a:t>
            </a:r>
            <a:endParaRPr sz="2900" b="1" dirty="0">
              <a:highlight>
                <a:schemeClr val="accent2"/>
              </a:highlight>
              <a:latin typeface="Montserrat"/>
              <a:ea typeface="Montserrat"/>
              <a:cs typeface="Montserrat"/>
              <a:sym typeface="Montserrat"/>
            </a:endParaRPr>
          </a:p>
        </p:txBody>
      </p:sp>
      <p:sp>
        <p:nvSpPr>
          <p:cNvPr id="119" name="Google Shape;119;p17"/>
          <p:cNvSpPr txBox="1"/>
          <p:nvPr/>
        </p:nvSpPr>
        <p:spPr>
          <a:xfrm rot="-172415">
            <a:off x="2095942" y="3242344"/>
            <a:ext cx="5509522" cy="152386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900" b="1" dirty="0">
                <a:highlight>
                  <a:schemeClr val="accent2"/>
                </a:highlight>
                <a:latin typeface="Montserrat"/>
                <a:ea typeface="Montserrat"/>
                <a:cs typeface="Montserrat"/>
                <a:sym typeface="Montserrat"/>
              </a:rPr>
              <a:t>What information would you need to have to take a stance on biofuels?</a:t>
            </a:r>
            <a:endParaRPr sz="2900" b="1" dirty="0">
              <a:highlight>
                <a:schemeClr val="accent2"/>
              </a:highlight>
              <a:latin typeface="Montserrat"/>
              <a:ea typeface="Montserrat"/>
              <a:cs typeface="Montserrat"/>
              <a:sym typeface="Montserrat"/>
            </a:endParaRPr>
          </a:p>
        </p:txBody>
      </p:sp>
      <p:sp>
        <p:nvSpPr>
          <p:cNvPr id="120" name="Google Shape;120;p17"/>
          <p:cNvSpPr txBox="1"/>
          <p:nvPr/>
        </p:nvSpPr>
        <p:spPr>
          <a:xfrm rot="411694">
            <a:off x="2146415" y="1710622"/>
            <a:ext cx="5373688" cy="107740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900" b="1" dirty="0">
                <a:highlight>
                  <a:schemeClr val="accent2"/>
                </a:highlight>
                <a:latin typeface="Montserrat"/>
                <a:ea typeface="Montserrat"/>
                <a:cs typeface="Montserrat"/>
                <a:sym typeface="Montserrat"/>
              </a:rPr>
              <a:t>What message do they want you to leave with?</a:t>
            </a:r>
            <a:endParaRPr sz="2900" b="1" dirty="0">
              <a:highlight>
                <a:schemeClr val="accent2"/>
              </a:highlight>
              <a:latin typeface="Montserrat"/>
              <a:ea typeface="Montserrat"/>
              <a:cs typeface="Montserrat"/>
              <a:sym typeface="Montserrat"/>
            </a:endParaRPr>
          </a:p>
        </p:txBody>
      </p:sp>
      <p:sp>
        <p:nvSpPr>
          <p:cNvPr id="2" name="Rectangle: Rounded Corners 1">
            <a:hlinkClick r:id="rId3"/>
            <a:extLst>
              <a:ext uri="{FF2B5EF4-FFF2-40B4-BE49-F238E27FC236}">
                <a16:creationId xmlns:a16="http://schemas.microsoft.com/office/drawing/2014/main" id="{253A49B3-BE16-4DFF-B51E-51B2EE01F89C}"/>
              </a:ext>
            </a:extLst>
          </p:cNvPr>
          <p:cNvSpPr/>
          <p:nvPr/>
        </p:nvSpPr>
        <p:spPr>
          <a:xfrm>
            <a:off x="7363039" y="246950"/>
            <a:ext cx="1507252" cy="838350"/>
          </a:xfrm>
          <a:prstGeom prst="roundRect">
            <a:avLst/>
          </a:prstGeom>
          <a:solidFill>
            <a:srgbClr val="8BBEAF"/>
          </a:solidFill>
          <a:ln>
            <a:solidFill>
              <a:srgbClr val="4B877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0000"/>
                </a:solidFill>
              </a:rPr>
              <a:t>Click to play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8</a:t>
            </a:fld>
            <a:endParaRPr/>
          </a:p>
        </p:txBody>
      </p:sp>
      <p:pic>
        <p:nvPicPr>
          <p:cNvPr id="135" name="Google Shape;135;p19"/>
          <p:cNvPicPr preferRelativeResize="0"/>
          <p:nvPr/>
        </p:nvPicPr>
        <p:blipFill rotWithShape="1">
          <a:blip r:embed="rId3">
            <a:alphaModFix/>
          </a:blip>
          <a:srcRect r="11757"/>
          <a:stretch/>
        </p:blipFill>
        <p:spPr>
          <a:xfrm>
            <a:off x="38526" y="0"/>
            <a:ext cx="9105474" cy="5143500"/>
          </a:xfrm>
          <a:prstGeom prst="rect">
            <a:avLst/>
          </a:prstGeom>
          <a:noFill/>
          <a:ln>
            <a:noFill/>
          </a:ln>
        </p:spPr>
      </p:pic>
      <p:sp>
        <p:nvSpPr>
          <p:cNvPr id="136" name="Google Shape;136;p19"/>
          <p:cNvSpPr txBox="1">
            <a:spLocks noGrp="1"/>
          </p:cNvSpPr>
          <p:nvPr>
            <p:ph type="title"/>
          </p:nvPr>
        </p:nvSpPr>
        <p:spPr>
          <a:xfrm>
            <a:off x="26650" y="191600"/>
            <a:ext cx="4906500" cy="1958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FFFFF"/>
                </a:solidFill>
              </a:rPr>
              <a:t>Second generation</a:t>
            </a:r>
            <a:endParaRPr dirty="0">
              <a:solidFill>
                <a:srgbClr val="FFFFFF"/>
              </a:solidFill>
            </a:endParaRPr>
          </a:p>
          <a:p>
            <a:pPr marL="0" lvl="0" indent="0" algn="ctr" rtl="0">
              <a:spcBef>
                <a:spcPts val="0"/>
              </a:spcBef>
              <a:spcAft>
                <a:spcPts val="0"/>
              </a:spcAft>
              <a:buNone/>
            </a:pPr>
            <a:r>
              <a:rPr lang="en" sz="2400" b="0" dirty="0">
                <a:solidFill>
                  <a:srgbClr val="FFFFFF"/>
                </a:solidFill>
              </a:rPr>
              <a:t>Woody waste </a:t>
            </a:r>
            <a:endParaRPr dirty="0">
              <a:solidFill>
                <a:srgbClr val="FFFFFF"/>
              </a:solidFill>
            </a:endParaRPr>
          </a:p>
        </p:txBody>
      </p:sp>
      <p:grpSp>
        <p:nvGrpSpPr>
          <p:cNvPr id="137" name="Google Shape;137;p19"/>
          <p:cNvGrpSpPr/>
          <p:nvPr/>
        </p:nvGrpSpPr>
        <p:grpSpPr>
          <a:xfrm>
            <a:off x="1341984" y="191523"/>
            <a:ext cx="1956833" cy="1958253"/>
            <a:chOff x="3782700" y="1538288"/>
            <a:chExt cx="1578600" cy="1578600"/>
          </a:xfrm>
        </p:grpSpPr>
        <p:sp>
          <p:nvSpPr>
            <p:cNvPr id="138" name="Google Shape;138;p19"/>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9"/>
            <p:cNvSpPr/>
            <p:nvPr/>
          </p:nvSpPr>
          <p:spPr>
            <a:xfrm rot="-5400000">
              <a:off x="50019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9"/>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9"/>
            <p:cNvSpPr/>
            <p:nvPr/>
          </p:nvSpPr>
          <p:spPr>
            <a:xfrm rot="10800000">
              <a:off x="50019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0"/>
          <p:cNvSpPr txBox="1">
            <a:spLocks noGrp="1"/>
          </p:cNvSpPr>
          <p:nvPr>
            <p:ph type="sldNum" idx="12"/>
          </p:nvPr>
        </p:nvSpPr>
        <p:spPr>
          <a:xfrm>
            <a:off x="8556775" y="4758433"/>
            <a:ext cx="548700" cy="30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solidFill>
                  <a:schemeClr val="accent1"/>
                </a:solidFill>
              </a:rPr>
              <a:t>9</a:t>
            </a:fld>
            <a:endParaRPr>
              <a:solidFill>
                <a:schemeClr val="accent1"/>
              </a:solidFill>
            </a:endParaRPr>
          </a:p>
        </p:txBody>
      </p:sp>
      <p:sp>
        <p:nvSpPr>
          <p:cNvPr id="147" name="Google Shape;147;p20"/>
          <p:cNvSpPr txBox="1">
            <a:spLocks noGrp="1"/>
          </p:cNvSpPr>
          <p:nvPr>
            <p:ph type="title"/>
          </p:nvPr>
        </p:nvSpPr>
        <p:spPr>
          <a:xfrm>
            <a:off x="691200" y="152400"/>
            <a:ext cx="7761600" cy="969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p:txBody>
      </p:sp>
      <p:sp>
        <p:nvSpPr>
          <p:cNvPr id="148" name="Google Shape;148;p20"/>
          <p:cNvSpPr txBox="1">
            <a:spLocks noGrp="1"/>
          </p:cNvSpPr>
          <p:nvPr>
            <p:ph type="body" idx="1"/>
          </p:nvPr>
        </p:nvSpPr>
        <p:spPr>
          <a:xfrm>
            <a:off x="691200" y="1511100"/>
            <a:ext cx="7761600" cy="2868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pic>
        <p:nvPicPr>
          <p:cNvPr id="150" name="Google Shape;150;p20"/>
          <p:cNvPicPr preferRelativeResize="0"/>
          <p:nvPr/>
        </p:nvPicPr>
        <p:blipFill rotWithShape="1">
          <a:blip r:embed="rId3">
            <a:alphaModFix/>
          </a:blip>
          <a:srcRect l="44751" r="23352"/>
          <a:stretch/>
        </p:blipFill>
        <p:spPr>
          <a:xfrm>
            <a:off x="6956526" y="0"/>
            <a:ext cx="2187474" cy="5143500"/>
          </a:xfrm>
          <a:prstGeom prst="rect">
            <a:avLst/>
          </a:prstGeom>
          <a:noFill/>
          <a:ln>
            <a:noFill/>
          </a:ln>
        </p:spPr>
      </p:pic>
      <p:pic>
        <p:nvPicPr>
          <p:cNvPr id="151" name="Google Shape;151;p20"/>
          <p:cNvPicPr preferRelativeResize="0"/>
          <p:nvPr/>
        </p:nvPicPr>
        <p:blipFill>
          <a:blip r:embed="rId4">
            <a:alphaModFix/>
          </a:blip>
          <a:stretch>
            <a:fillRect/>
          </a:stretch>
        </p:blipFill>
        <p:spPr>
          <a:xfrm>
            <a:off x="38525" y="-1"/>
            <a:ext cx="6918001" cy="5143501"/>
          </a:xfrm>
          <a:prstGeom prst="rect">
            <a:avLst/>
          </a:prstGeom>
          <a:noFill/>
          <a:ln>
            <a:noFill/>
          </a:ln>
        </p:spPr>
      </p:pic>
      <p:sp>
        <p:nvSpPr>
          <p:cNvPr id="8" name="Google Shape;136;p19">
            <a:extLst>
              <a:ext uri="{FF2B5EF4-FFF2-40B4-BE49-F238E27FC236}">
                <a16:creationId xmlns:a16="http://schemas.microsoft.com/office/drawing/2014/main" id="{5DA76A7B-03EC-4DFA-AA05-537788D74D3D}"/>
              </a:ext>
            </a:extLst>
          </p:cNvPr>
          <p:cNvSpPr txBox="1">
            <a:spLocks/>
          </p:cNvSpPr>
          <p:nvPr/>
        </p:nvSpPr>
        <p:spPr>
          <a:xfrm>
            <a:off x="26650" y="191600"/>
            <a:ext cx="4906500" cy="1958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3000"/>
              <a:buFont typeface="Montserrat"/>
              <a:buNone/>
              <a:defRPr sz="3000" b="1" i="0" u="none" strike="noStrike" cap="none">
                <a:solidFill>
                  <a:schemeClr val="dk1"/>
                </a:solidFill>
                <a:latin typeface="Montserrat"/>
                <a:ea typeface="Montserrat"/>
                <a:cs typeface="Montserrat"/>
                <a:sym typeface="Montserrat"/>
              </a:defRPr>
            </a:lvl9pPr>
          </a:lstStyle>
          <a:p>
            <a:pPr algn="ctr"/>
            <a:r>
              <a:rPr lang="en-GB" dirty="0">
                <a:solidFill>
                  <a:srgbClr val="FFFFFF"/>
                </a:solidFill>
              </a:rPr>
              <a:t>Second generation</a:t>
            </a:r>
          </a:p>
          <a:p>
            <a:pPr algn="ctr"/>
            <a:r>
              <a:rPr lang="en-GB" sz="2400" b="0" dirty="0">
                <a:solidFill>
                  <a:srgbClr val="FFFFFF"/>
                </a:solidFill>
              </a:rPr>
              <a:t>Woody waste from food crops </a:t>
            </a:r>
            <a:endParaRPr lang="en-GB" dirty="0">
              <a:solidFill>
                <a:srgbClr val="FFFFFF"/>
              </a:solidFill>
            </a:endParaRPr>
          </a:p>
        </p:txBody>
      </p:sp>
      <p:grpSp>
        <p:nvGrpSpPr>
          <p:cNvPr id="9" name="Google Shape;137;p19">
            <a:extLst>
              <a:ext uri="{FF2B5EF4-FFF2-40B4-BE49-F238E27FC236}">
                <a16:creationId xmlns:a16="http://schemas.microsoft.com/office/drawing/2014/main" id="{4B4E4F97-33A0-466E-9EC1-35ACA83D908A}"/>
              </a:ext>
            </a:extLst>
          </p:cNvPr>
          <p:cNvGrpSpPr/>
          <p:nvPr/>
        </p:nvGrpSpPr>
        <p:grpSpPr>
          <a:xfrm>
            <a:off x="1341984" y="191523"/>
            <a:ext cx="1956833" cy="1958253"/>
            <a:chOff x="3782700" y="1538288"/>
            <a:chExt cx="1578600" cy="1578600"/>
          </a:xfrm>
        </p:grpSpPr>
        <p:sp>
          <p:nvSpPr>
            <p:cNvPr id="10" name="Google Shape;138;p19">
              <a:extLst>
                <a:ext uri="{FF2B5EF4-FFF2-40B4-BE49-F238E27FC236}">
                  <a16:creationId xmlns:a16="http://schemas.microsoft.com/office/drawing/2014/main" id="{D3941108-B93C-4551-9072-AB1D27B4D2FE}"/>
                </a:ext>
              </a:extLst>
            </p:cNvPr>
            <p:cNvSpPr/>
            <p:nvPr/>
          </p:nvSpPr>
          <p:spPr>
            <a:xfrm>
              <a:off x="37827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39;p19">
              <a:extLst>
                <a:ext uri="{FF2B5EF4-FFF2-40B4-BE49-F238E27FC236}">
                  <a16:creationId xmlns:a16="http://schemas.microsoft.com/office/drawing/2014/main" id="{388FC3AE-A94E-4927-8B3B-81F7710D2BB4}"/>
                </a:ext>
              </a:extLst>
            </p:cNvPr>
            <p:cNvSpPr/>
            <p:nvPr/>
          </p:nvSpPr>
          <p:spPr>
            <a:xfrm rot="-5400000">
              <a:off x="5001900" y="27574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40;p19">
              <a:extLst>
                <a:ext uri="{FF2B5EF4-FFF2-40B4-BE49-F238E27FC236}">
                  <a16:creationId xmlns:a16="http://schemas.microsoft.com/office/drawing/2014/main" id="{8DAB9A35-A1C4-4046-9FDC-61CE8C9F6D87}"/>
                </a:ext>
              </a:extLst>
            </p:cNvPr>
            <p:cNvSpPr/>
            <p:nvPr/>
          </p:nvSpPr>
          <p:spPr>
            <a:xfrm rot="5400000">
              <a:off x="37827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41;p19">
              <a:extLst>
                <a:ext uri="{FF2B5EF4-FFF2-40B4-BE49-F238E27FC236}">
                  <a16:creationId xmlns:a16="http://schemas.microsoft.com/office/drawing/2014/main" id="{893D28AF-ED7B-47DA-BC16-EF6433AE56AB}"/>
                </a:ext>
              </a:extLst>
            </p:cNvPr>
            <p:cNvSpPr/>
            <p:nvPr/>
          </p:nvSpPr>
          <p:spPr>
            <a:xfrm rot="10800000">
              <a:off x="5001900" y="1538288"/>
              <a:ext cx="359400" cy="359400"/>
            </a:xfrm>
            <a:prstGeom prst="corner">
              <a:avLst>
                <a:gd name="adj1" fmla="val 50000"/>
                <a:gd name="adj2" fmla="val 5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theme/theme1.xml><?xml version="1.0" encoding="utf-8"?>
<a:theme xmlns:a="http://schemas.openxmlformats.org/drawingml/2006/main" name="Desdemona template">
  <a:themeElements>
    <a:clrScheme name="Custom 347">
      <a:dk1>
        <a:srgbClr val="454F5B"/>
      </a:dk1>
      <a:lt1>
        <a:srgbClr val="FFFFFF"/>
      </a:lt1>
      <a:dk2>
        <a:srgbClr val="89929B"/>
      </a:dk2>
      <a:lt2>
        <a:srgbClr val="EFF1F3"/>
      </a:lt2>
      <a:accent1>
        <a:srgbClr val="4ECDC4"/>
      </a:accent1>
      <a:accent2>
        <a:srgbClr val="C7F464"/>
      </a:accent2>
      <a:accent3>
        <a:srgbClr val="454F5B"/>
      </a:accent3>
      <a:accent4>
        <a:srgbClr val="738498"/>
      </a:accent4>
      <a:accent5>
        <a:srgbClr val="A6B5C7"/>
      </a:accent5>
      <a:accent6>
        <a:srgbClr val="D4DAE0"/>
      </a:accent6>
      <a:hlink>
        <a:srgbClr val="454F5B"/>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441</TotalTime>
  <Words>3215</Words>
  <Application>Microsoft Office PowerPoint</Application>
  <PresentationFormat>On-screen Show (16:9)</PresentationFormat>
  <Paragraphs>325</Paragraphs>
  <Slides>27</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Montserrat</vt:lpstr>
      <vt:lpstr>Arial</vt:lpstr>
      <vt:lpstr>Desdemona template</vt:lpstr>
      <vt:lpstr>BIOFUELS:  Future fuel?</vt:lpstr>
      <vt:lpstr>Biofuels</vt:lpstr>
      <vt:lpstr>PowerPoint Presentation</vt:lpstr>
      <vt:lpstr>PowerPoint Presentation</vt:lpstr>
      <vt:lpstr>First generation Food crops</vt:lpstr>
      <vt:lpstr>First generation Food crops</vt:lpstr>
      <vt:lpstr>PowerPoint Presentation</vt:lpstr>
      <vt:lpstr>Second generation Woody waste </vt:lpstr>
      <vt:lpstr>PowerPoint Presentation</vt:lpstr>
      <vt:lpstr>PowerPoint Presentation</vt:lpstr>
      <vt:lpstr>Biofuels</vt:lpstr>
      <vt:lpstr>Actor network mapping</vt:lpstr>
      <vt:lpstr>Example </vt:lpstr>
      <vt:lpstr>PowerPoint Presentation</vt:lpstr>
      <vt:lpstr>Biofuels</vt:lpstr>
      <vt:lpstr>Case 1: First generation biofuels </vt:lpstr>
      <vt:lpstr>Case 2: Second generation biofuels </vt:lpstr>
      <vt:lpstr>Case 3: Third generation biofuels </vt:lpstr>
      <vt:lpstr>SWOT analysis of biofuel production</vt:lpstr>
      <vt:lpstr>Biofuels</vt:lpstr>
      <vt:lpstr>What is a policy brief?</vt:lpstr>
      <vt:lpstr>Your policy brief</vt:lpstr>
      <vt:lpstr>Writing a policy brief: guide</vt:lpstr>
      <vt:lpstr>Write</vt:lpstr>
      <vt:lpstr>Biofuels</vt:lpstr>
      <vt:lpstr>Self and peer evaluation </vt:lpstr>
      <vt:lpstr>Last words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BIOFUELS:  Future fuel?</dc:title>
  <dc:creator>Peter Fairhurst</dc:creator>
  <cp:lastModifiedBy>Peter Fairhurst</cp:lastModifiedBy>
  <cp:revision>34</cp:revision>
  <dcterms:modified xsi:type="dcterms:W3CDTF">2023-02-28T16:42:09Z</dcterms:modified>
</cp:coreProperties>
</file>