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17"/>
  </p:notesMasterIdLst>
  <p:sldIdLst>
    <p:sldId id="259" r:id="rId2"/>
    <p:sldId id="274" r:id="rId3"/>
    <p:sldId id="260" r:id="rId4"/>
    <p:sldId id="271" r:id="rId5"/>
    <p:sldId id="272" r:id="rId6"/>
    <p:sldId id="273" r:id="rId7"/>
    <p:sldId id="262" r:id="rId8"/>
    <p:sldId id="270" r:id="rId9"/>
    <p:sldId id="263" r:id="rId10"/>
    <p:sldId id="264" r:id="rId11"/>
    <p:sldId id="265" r:id="rId12"/>
    <p:sldId id="267" r:id="rId13"/>
    <p:sldId id="266" r:id="rId14"/>
    <p:sldId id="268" r:id="rId15"/>
    <p:sldId id="269" r:id="rId1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B67A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732" autoAdjust="0"/>
    <p:restoredTop sz="82602" autoAdjust="0"/>
  </p:normalViewPr>
  <p:slideViewPr>
    <p:cSldViewPr snapToGrid="0" snapToObjects="1">
      <p:cViewPr varScale="1">
        <p:scale>
          <a:sx n="55" d="100"/>
          <a:sy n="55" d="100"/>
        </p:scale>
        <p:origin x="1212" y="40"/>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1BBF93A-B0B0-4316-BE20-4236169D6E16}" type="datetimeFigureOut">
              <a:rPr lang="en-GB" smtClean="0"/>
              <a:t>13/12/2022</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A4F7F29-6F07-4820-9E19-496BA8BBC812}" type="slidenum">
              <a:rPr lang="en-GB" smtClean="0"/>
              <a:t>‹#›</a:t>
            </a:fld>
            <a:endParaRPr lang="en-GB"/>
          </a:p>
        </p:txBody>
      </p:sp>
    </p:spTree>
    <p:extLst>
      <p:ext uri="{BB962C8B-B14F-4D97-AF65-F5344CB8AC3E}">
        <p14:creationId xmlns:p14="http://schemas.microsoft.com/office/powerpoint/2010/main" val="209107002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12/13/2022</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2050983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12/13/2022</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3932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12/13/2022</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917596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12/13/2022</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1703658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12/13/2022</a:t>
            </a:fld>
            <a:endParaRPr lang="en-US"/>
          </a:p>
        </p:txBody>
      </p:sp>
      <p:sp>
        <p:nvSpPr>
          <p:cNvPr id="5" name="Footer Placeholder 4"/>
          <p:cNvSpPr>
            <a:spLocks noGrp="1"/>
          </p:cNvSpPr>
          <p:nvPr>
            <p:ph type="ftr" sz="quarter" idx="11"/>
          </p:nvPr>
        </p:nvSpPr>
        <p:spPr>
          <a:xfrm>
            <a:off x="3028950" y="6356351"/>
            <a:ext cx="3086100" cy="365125"/>
          </a:xfrm>
          <a:prstGeom prst="rect">
            <a:avLst/>
          </a:prstGeom>
        </p:spPr>
        <p:txBody>
          <a:bodyPr/>
          <a:lstStyle/>
          <a:p>
            <a:endParaRPr lang="en-US"/>
          </a:p>
        </p:txBody>
      </p:sp>
      <p:sp>
        <p:nvSpPr>
          <p:cNvPr id="6" name="Slide Number Placeholder 5"/>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53650463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12/13/2022</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54259569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12/13/2022</a:t>
            </a:fld>
            <a:endParaRPr lang="en-US"/>
          </a:p>
        </p:txBody>
      </p:sp>
      <p:sp>
        <p:nvSpPr>
          <p:cNvPr id="8" name="Footer Placeholder 7"/>
          <p:cNvSpPr>
            <a:spLocks noGrp="1"/>
          </p:cNvSpPr>
          <p:nvPr>
            <p:ph type="ftr" sz="quarter" idx="11"/>
          </p:nvPr>
        </p:nvSpPr>
        <p:spPr>
          <a:xfrm>
            <a:off x="3028950" y="6356351"/>
            <a:ext cx="3086100" cy="365125"/>
          </a:xfrm>
          <a:prstGeom prst="rect">
            <a:avLst/>
          </a:prstGeom>
        </p:spPr>
        <p:txBody>
          <a:bodyPr/>
          <a:lstStyle/>
          <a:p>
            <a:endParaRPr lang="en-US"/>
          </a:p>
        </p:txBody>
      </p:sp>
      <p:sp>
        <p:nvSpPr>
          <p:cNvPr id="9" name="Slide Number Placeholder 8"/>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1902134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12/13/2022</a:t>
            </a:fld>
            <a:endParaRPr lang="en-US"/>
          </a:p>
        </p:txBody>
      </p:sp>
      <p:sp>
        <p:nvSpPr>
          <p:cNvPr id="4" name="Footer Placeholder 3"/>
          <p:cNvSpPr>
            <a:spLocks noGrp="1"/>
          </p:cNvSpPr>
          <p:nvPr>
            <p:ph type="ftr" sz="quarter" idx="11"/>
          </p:nvPr>
        </p:nvSpPr>
        <p:spPr>
          <a:xfrm>
            <a:off x="3028950" y="6356351"/>
            <a:ext cx="3086100" cy="365125"/>
          </a:xfrm>
          <a:prstGeom prst="rect">
            <a:avLst/>
          </a:prstGeom>
        </p:spPr>
        <p:txBody>
          <a:bodyPr/>
          <a:lstStyle/>
          <a:p>
            <a:endParaRPr lang="en-US"/>
          </a:p>
        </p:txBody>
      </p:sp>
      <p:sp>
        <p:nvSpPr>
          <p:cNvPr id="5" name="Slide Number Placeholder 4"/>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077025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12/13/2022</a:t>
            </a:fld>
            <a:endParaRPr lang="en-US"/>
          </a:p>
        </p:txBody>
      </p:sp>
      <p:sp>
        <p:nvSpPr>
          <p:cNvPr id="3" name="Footer Placeholder 2"/>
          <p:cNvSpPr>
            <a:spLocks noGrp="1"/>
          </p:cNvSpPr>
          <p:nvPr>
            <p:ph type="ftr" sz="quarter" idx="11"/>
          </p:nvPr>
        </p:nvSpPr>
        <p:spPr>
          <a:xfrm>
            <a:off x="3028950" y="6356351"/>
            <a:ext cx="3086100" cy="365125"/>
          </a:xfrm>
          <a:prstGeom prst="rect">
            <a:avLst/>
          </a:prstGeom>
        </p:spPr>
        <p:txBody>
          <a:bodyPr/>
          <a:lstStyle/>
          <a:p>
            <a:endParaRPr lang="en-US"/>
          </a:p>
        </p:txBody>
      </p:sp>
      <p:sp>
        <p:nvSpPr>
          <p:cNvPr id="4" name="Slide Number Placeholder 3"/>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197502286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12/13/2022</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5545771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Drag picture to placeholder or click icon to add</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a:xfrm>
            <a:off x="628650" y="6356351"/>
            <a:ext cx="2057400" cy="365125"/>
          </a:xfrm>
          <a:prstGeom prst="rect">
            <a:avLst/>
          </a:prstGeom>
        </p:spPr>
        <p:txBody>
          <a:bodyPr/>
          <a:lstStyle/>
          <a:p>
            <a:fld id="{718077CC-A630-BB40-BCCA-DBB4138BC4E6}" type="datetimeFigureOut">
              <a:rPr lang="en-US" smtClean="0"/>
              <a:pPr/>
              <a:t>12/13/2022</a:t>
            </a:fld>
            <a:endParaRPr lang="en-US"/>
          </a:p>
        </p:txBody>
      </p:sp>
      <p:sp>
        <p:nvSpPr>
          <p:cNvPr id="6" name="Footer Placeholder 5"/>
          <p:cNvSpPr>
            <a:spLocks noGrp="1"/>
          </p:cNvSpPr>
          <p:nvPr>
            <p:ph type="ftr" sz="quarter" idx="11"/>
          </p:nvPr>
        </p:nvSpPr>
        <p:spPr>
          <a:xfrm>
            <a:off x="3028950" y="6356351"/>
            <a:ext cx="3086100" cy="365125"/>
          </a:xfrm>
          <a:prstGeom prst="rect">
            <a:avLst/>
          </a:prstGeom>
        </p:spPr>
        <p:txBody>
          <a:bodyPr/>
          <a:lstStyle/>
          <a:p>
            <a:endParaRPr lang="en-US"/>
          </a:p>
        </p:txBody>
      </p:sp>
      <p:sp>
        <p:nvSpPr>
          <p:cNvPr id="7" name="Slide Number Placeholder 6"/>
          <p:cNvSpPr>
            <a:spLocks noGrp="1"/>
          </p:cNvSpPr>
          <p:nvPr>
            <p:ph type="sldNum" sz="quarter" idx="12"/>
          </p:nvPr>
        </p:nvSpPr>
        <p:spPr>
          <a:xfrm>
            <a:off x="6457950" y="6356351"/>
            <a:ext cx="2057400" cy="365125"/>
          </a:xfrm>
          <a:prstGeom prst="rect">
            <a:avLst/>
          </a:prstGeom>
        </p:spPr>
        <p:txBody>
          <a:bodyPr/>
          <a:lstStyle/>
          <a:p>
            <a:fld id="{667B8013-B29A-C740-B083-32BA12C6CAD1}" type="slidenum">
              <a:rPr lang="en-US" smtClean="0"/>
              <a:pPr/>
              <a:t>‹#›</a:t>
            </a:fld>
            <a:endParaRPr lang="en-US"/>
          </a:p>
        </p:txBody>
      </p:sp>
    </p:spTree>
    <p:extLst>
      <p:ext uri="{BB962C8B-B14F-4D97-AF65-F5344CB8AC3E}">
        <p14:creationId xmlns:p14="http://schemas.microsoft.com/office/powerpoint/2010/main" val="6996867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47244910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 Id="rId4" Type="http://schemas.microsoft.com/office/2007/relationships/hdphoto" Target="../media/hdphoto1.wdp"/></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jpeg"/><Relationship Id="rId1" Type="http://schemas.openxmlformats.org/officeDocument/2006/relationships/slideLayout" Target="../slideLayouts/slideLayout2.xml"/><Relationship Id="rId6" Type="http://schemas.microsoft.com/office/2007/relationships/hdphoto" Target="../media/hdphoto7.wdp"/><Relationship Id="rId5" Type="http://schemas.openxmlformats.org/officeDocument/2006/relationships/image" Target="../media/image10.png"/><Relationship Id="rId4" Type="http://schemas.microsoft.com/office/2007/relationships/hdphoto" Target="../media/hdphoto6.wdp"/></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2.jpeg"/><Relationship Id="rId1" Type="http://schemas.openxmlformats.org/officeDocument/2006/relationships/slideLayout" Target="../slideLayouts/slideLayout2.xml"/><Relationship Id="rId6" Type="http://schemas.microsoft.com/office/2007/relationships/hdphoto" Target="../media/hdphoto9.wdp"/><Relationship Id="rId5" Type="http://schemas.openxmlformats.org/officeDocument/2006/relationships/image" Target="../media/image12.png"/><Relationship Id="rId4" Type="http://schemas.microsoft.com/office/2007/relationships/hdphoto" Target="../media/hdphoto8.wdp"/></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2.jpeg"/><Relationship Id="rId1" Type="http://schemas.openxmlformats.org/officeDocument/2006/relationships/slideLayout" Target="../slideLayouts/slideLayout2.xml"/><Relationship Id="rId6" Type="http://schemas.microsoft.com/office/2007/relationships/hdphoto" Target="../media/hdphoto11.wdp"/><Relationship Id="rId5" Type="http://schemas.openxmlformats.org/officeDocument/2006/relationships/image" Target="../media/image14.png"/><Relationship Id="rId4" Type="http://schemas.microsoft.com/office/2007/relationships/hdphoto" Target="../media/hdphoto10.wdp"/></Relationships>
</file>

<file path=ppt/slides/_rels/slide13.xml.rels><?xml version="1.0" encoding="UTF-8" standalone="yes"?>
<Relationships xmlns="http://schemas.openxmlformats.org/package/2006/relationships"><Relationship Id="rId8" Type="http://schemas.microsoft.com/office/2007/relationships/hdphoto" Target="../media/hdphoto14.wdp"/><Relationship Id="rId3" Type="http://schemas.openxmlformats.org/officeDocument/2006/relationships/image" Target="../media/image15.png"/><Relationship Id="rId7" Type="http://schemas.openxmlformats.org/officeDocument/2006/relationships/image" Target="../media/image17.png"/><Relationship Id="rId2" Type="http://schemas.openxmlformats.org/officeDocument/2006/relationships/image" Target="../media/image2.jpeg"/><Relationship Id="rId1" Type="http://schemas.openxmlformats.org/officeDocument/2006/relationships/slideLayout" Target="../slideLayouts/slideLayout2.xml"/><Relationship Id="rId6" Type="http://schemas.microsoft.com/office/2007/relationships/hdphoto" Target="../media/hdphoto13.wdp"/><Relationship Id="rId5" Type="http://schemas.openxmlformats.org/officeDocument/2006/relationships/image" Target="../media/image16.png"/><Relationship Id="rId10" Type="http://schemas.microsoft.com/office/2007/relationships/hdphoto" Target="../media/hdphoto15.wdp"/><Relationship Id="rId4" Type="http://schemas.microsoft.com/office/2007/relationships/hdphoto" Target="../media/hdphoto12.wdp"/><Relationship Id="rId9" Type="http://schemas.openxmlformats.org/officeDocument/2006/relationships/image" Target="../media/image18.png"/></Relationships>
</file>

<file path=ppt/slides/_rels/slide14.xml.rels><?xml version="1.0" encoding="UTF-8" standalone="yes"?>
<Relationships xmlns="http://schemas.openxmlformats.org/package/2006/relationships"><Relationship Id="rId8" Type="http://schemas.microsoft.com/office/2007/relationships/hdphoto" Target="../media/hdphoto18.wdp"/><Relationship Id="rId3" Type="http://schemas.openxmlformats.org/officeDocument/2006/relationships/image" Target="../media/image19.png"/><Relationship Id="rId7" Type="http://schemas.openxmlformats.org/officeDocument/2006/relationships/image" Target="../media/image21.png"/><Relationship Id="rId2" Type="http://schemas.openxmlformats.org/officeDocument/2006/relationships/image" Target="../media/image2.jpeg"/><Relationship Id="rId1" Type="http://schemas.openxmlformats.org/officeDocument/2006/relationships/slideLayout" Target="../slideLayouts/slideLayout2.xml"/><Relationship Id="rId6" Type="http://schemas.microsoft.com/office/2007/relationships/hdphoto" Target="../media/hdphoto17.wdp"/><Relationship Id="rId5" Type="http://schemas.openxmlformats.org/officeDocument/2006/relationships/image" Target="../media/image20.png"/><Relationship Id="rId4" Type="http://schemas.microsoft.com/office/2007/relationships/hdphoto" Target="../media/hdphoto16.wdp"/></Relationships>
</file>

<file path=ppt/slides/_rels/slide1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jpeg"/><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image" Target="../media/image23.jpeg"/></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2.jpeg"/><Relationship Id="rId1" Type="http://schemas.openxmlformats.org/officeDocument/2006/relationships/slideLayout" Target="../slideLayouts/slideLayout2.xml"/><Relationship Id="rId4" Type="http://schemas.microsoft.com/office/2007/relationships/hdphoto" Target="../media/hdphoto2.wdp"/></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jpeg"/><Relationship Id="rId1" Type="http://schemas.openxmlformats.org/officeDocument/2006/relationships/slideLayout" Target="../slideLayouts/slideLayout2.xml"/><Relationship Id="rId4" Type="http://schemas.microsoft.com/office/2007/relationships/hdphoto" Target="../media/hdphoto3.wdp"/></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2.jpeg"/><Relationship Id="rId1" Type="http://schemas.openxmlformats.org/officeDocument/2006/relationships/slideLayout" Target="../slideLayouts/slideLayout2.xml"/><Relationship Id="rId6" Type="http://schemas.microsoft.com/office/2007/relationships/hdphoto" Target="../media/hdphoto5.wdp"/><Relationship Id="rId5" Type="http://schemas.openxmlformats.org/officeDocument/2006/relationships/image" Target="../media/image8.png"/><Relationship Id="rId4"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E18185BC-0788-4217-9907-D80163D13B10}"/>
              </a:ext>
            </a:extLst>
          </p:cNvPr>
          <p:cNvSpPr txBox="1"/>
          <p:nvPr/>
        </p:nvSpPr>
        <p:spPr>
          <a:xfrm>
            <a:off x="424544" y="1141079"/>
            <a:ext cx="8229126" cy="1569660"/>
          </a:xfrm>
          <a:prstGeom prst="rect">
            <a:avLst/>
          </a:prstGeom>
          <a:noFill/>
        </p:spPr>
        <p:txBody>
          <a:bodyPr wrap="square" rtlCol="0">
            <a:spAutoFit/>
          </a:bodyPr>
          <a:lstStyle/>
          <a:p>
            <a:pPr algn="ctr"/>
            <a:r>
              <a:rPr lang="en-GB" sz="4800" b="1" dirty="0">
                <a:solidFill>
                  <a:srgbClr val="9B67A9"/>
                </a:solidFill>
                <a:latin typeface="Arial"/>
                <a:cs typeface="Arial"/>
              </a:rPr>
              <a:t>Make an Egyptian pasta necklace</a:t>
            </a:r>
          </a:p>
        </p:txBody>
      </p:sp>
      <p:sp>
        <p:nvSpPr>
          <p:cNvPr id="7" name="TextBox 6">
            <a:extLst>
              <a:ext uri="{FF2B5EF4-FFF2-40B4-BE49-F238E27FC236}">
                <a16:creationId xmlns:a16="http://schemas.microsoft.com/office/drawing/2014/main" id="{BEDA8375-DFF6-40A7-9531-A73E0B5A4DDF}"/>
              </a:ext>
            </a:extLst>
          </p:cNvPr>
          <p:cNvSpPr txBox="1"/>
          <p:nvPr/>
        </p:nvSpPr>
        <p:spPr>
          <a:xfrm>
            <a:off x="424543" y="5246766"/>
            <a:ext cx="8392886" cy="461665"/>
          </a:xfrm>
          <a:prstGeom prst="rect">
            <a:avLst/>
          </a:prstGeom>
          <a:noFill/>
        </p:spPr>
        <p:txBody>
          <a:bodyPr wrap="square" rtlCol="0">
            <a:spAutoFit/>
          </a:bodyPr>
          <a:lstStyle/>
          <a:p>
            <a:pPr algn="ctr"/>
            <a:r>
              <a:rPr lang="en-GB" sz="2400" dirty="0">
                <a:latin typeface="Arial" panose="020B0604020202020204" pitchFamily="34" charset="0"/>
                <a:cs typeface="Arial" panose="020B0604020202020204" pitchFamily="34" charset="0"/>
              </a:rPr>
              <a:t>Making an Egyptian Necklace using Pasta &amp; Ribbon</a:t>
            </a:r>
          </a:p>
        </p:txBody>
      </p:sp>
      <p:pic>
        <p:nvPicPr>
          <p:cNvPr id="5" name="Picture 4">
            <a:extLst>
              <a:ext uri="{FF2B5EF4-FFF2-40B4-BE49-F238E27FC236}">
                <a16:creationId xmlns:a16="http://schemas.microsoft.com/office/drawing/2014/main" id="{BC358164-314F-B441-BED4-C828931BF2F1}"/>
              </a:ext>
            </a:extLst>
          </p:cNvPr>
          <p:cNvPicPr>
            <a:picLocks noChangeAspect="1"/>
          </p:cNvPicPr>
          <p:nvPr/>
        </p:nvPicPr>
        <p:blipFill>
          <a:blip r:embed="rId3">
            <a:extLst>
              <a:ext uri="{BEBA8EAE-BF5A-486C-A8C5-ECC9F3942E4B}">
                <a14:imgProps xmlns:a14="http://schemas.microsoft.com/office/drawing/2010/main">
                  <a14:imgLayer r:embed="rId4">
                    <a14:imgEffect>
                      <a14:sharpenSoften amount="50000"/>
                    </a14:imgEffect>
                    <a14:imgEffect>
                      <a14:brightnessContrast bright="40000"/>
                    </a14:imgEffect>
                  </a14:imgLayer>
                </a14:imgProps>
              </a:ext>
            </a:extLst>
          </a:blip>
          <a:stretch>
            <a:fillRect/>
          </a:stretch>
        </p:blipFill>
        <p:spPr>
          <a:xfrm>
            <a:off x="2800725" y="2710739"/>
            <a:ext cx="3640522" cy="2522073"/>
          </a:xfrm>
          <a:prstGeom prst="rect">
            <a:avLst/>
          </a:prstGeom>
        </p:spPr>
      </p:pic>
    </p:spTree>
    <p:extLst>
      <p:ext uri="{BB962C8B-B14F-4D97-AF65-F5344CB8AC3E}">
        <p14:creationId xmlns:p14="http://schemas.microsoft.com/office/powerpoint/2010/main" val="36850688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ontent Placeholder 4">
            <a:extLst>
              <a:ext uri="{FF2B5EF4-FFF2-40B4-BE49-F238E27FC236}">
                <a16:creationId xmlns:a16="http://schemas.microsoft.com/office/drawing/2014/main" id="{CB5E413E-68A6-4107-BFDC-D968057E1C01}"/>
              </a:ext>
            </a:extLst>
          </p:cNvPr>
          <p:cNvSpPr txBox="1">
            <a:spLocks/>
          </p:cNvSpPr>
          <p:nvPr/>
        </p:nvSpPr>
        <p:spPr>
          <a:xfrm>
            <a:off x="0" y="1046155"/>
            <a:ext cx="8373103" cy="68029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Step 3 Add Another Piece</a:t>
            </a:r>
          </a:p>
          <a:p>
            <a:pPr algn="l"/>
            <a:endParaRPr lang="en-GB" sz="2800" dirty="0"/>
          </a:p>
          <a:p>
            <a:pPr algn="l"/>
            <a:endParaRPr lang="en-GB" sz="3200" dirty="0"/>
          </a:p>
          <a:p>
            <a:endParaRPr lang="en-GB" dirty="0"/>
          </a:p>
        </p:txBody>
      </p:sp>
      <p:sp>
        <p:nvSpPr>
          <p:cNvPr id="5" name="TextBox 4">
            <a:extLst>
              <a:ext uri="{FF2B5EF4-FFF2-40B4-BE49-F238E27FC236}">
                <a16:creationId xmlns:a16="http://schemas.microsoft.com/office/drawing/2014/main" id="{FE10FD20-FB61-46D0-B730-052FD1709DD9}"/>
              </a:ext>
            </a:extLst>
          </p:cNvPr>
          <p:cNvSpPr txBox="1"/>
          <p:nvPr/>
        </p:nvSpPr>
        <p:spPr>
          <a:xfrm>
            <a:off x="97869" y="1710153"/>
            <a:ext cx="4474131" cy="523220"/>
          </a:xfrm>
          <a:prstGeom prst="rect">
            <a:avLst/>
          </a:prstGeom>
          <a:noFill/>
        </p:spPr>
        <p:txBody>
          <a:bodyPr wrap="square" rtlCol="0">
            <a:spAutoFit/>
          </a:bodyPr>
          <a:lstStyle/>
          <a:p>
            <a:pPr marL="457200" indent="-457200">
              <a:buFont typeface="Arial" panose="020B0604020202020204" pitchFamily="34" charset="0"/>
              <a:buChar char="•"/>
            </a:pPr>
            <a:endParaRPr lang="en-GB" sz="2800" dirty="0"/>
          </a:p>
        </p:txBody>
      </p:sp>
      <p:sp>
        <p:nvSpPr>
          <p:cNvPr id="6" name="TextBox 5">
            <a:extLst>
              <a:ext uri="{FF2B5EF4-FFF2-40B4-BE49-F238E27FC236}">
                <a16:creationId xmlns:a16="http://schemas.microsoft.com/office/drawing/2014/main" id="{08D1542B-07CF-496D-B31F-494B68340A59}"/>
              </a:ext>
            </a:extLst>
          </p:cNvPr>
          <p:cNvSpPr txBox="1"/>
          <p:nvPr/>
        </p:nvSpPr>
        <p:spPr>
          <a:xfrm>
            <a:off x="457058" y="2263239"/>
            <a:ext cx="4612153" cy="3416320"/>
          </a:xfrm>
          <a:prstGeom prst="rect">
            <a:avLst/>
          </a:prstGeom>
          <a:noFill/>
        </p:spPr>
        <p:txBody>
          <a:bodyPr wrap="square" rtlCol="0">
            <a:spAutoFit/>
          </a:bodyPr>
          <a:lstStyle/>
          <a:p>
            <a:pPr marL="457200" indent="-457200">
              <a:buFont typeface="Arial" panose="020B0604020202020204" pitchFamily="34" charset="0"/>
              <a:buChar char="•"/>
            </a:pPr>
            <a:r>
              <a:rPr lang="en-GB" sz="2400" dirty="0"/>
              <a:t>Thread your next pasta shape onto the ribbon </a:t>
            </a:r>
          </a:p>
          <a:p>
            <a:pPr marL="457200" indent="-457200">
              <a:buFont typeface="Arial" panose="020B0604020202020204" pitchFamily="34" charset="0"/>
              <a:buChar char="•"/>
            </a:pPr>
            <a:endParaRPr lang="en-GB" sz="2400" dirty="0"/>
          </a:p>
          <a:p>
            <a:pPr marL="457200" indent="-457200">
              <a:buFont typeface="Arial" panose="020B0604020202020204" pitchFamily="34" charset="0"/>
              <a:buChar char="•"/>
            </a:pPr>
            <a:endParaRPr lang="en-GB" sz="2400" dirty="0"/>
          </a:p>
          <a:p>
            <a:pPr marL="457200" indent="-457200">
              <a:buFont typeface="Arial" panose="020B0604020202020204" pitchFamily="34" charset="0"/>
              <a:buChar char="•"/>
            </a:pPr>
            <a:r>
              <a:rPr lang="en-GB" sz="2400" dirty="0"/>
              <a:t>Then thread through the ribbon in the other direction, so that both ends of the ribbon cross inside the pasta shape</a:t>
            </a:r>
          </a:p>
          <a:p>
            <a:pPr marL="457200" indent="-457200">
              <a:buFont typeface="Arial" panose="020B0604020202020204" pitchFamily="34" charset="0"/>
              <a:buChar char="•"/>
            </a:pPr>
            <a:endParaRPr lang="en-GB" sz="2400" dirty="0"/>
          </a:p>
        </p:txBody>
      </p:sp>
      <p:pic>
        <p:nvPicPr>
          <p:cNvPr id="3" name="Picture 2">
            <a:extLst>
              <a:ext uri="{FF2B5EF4-FFF2-40B4-BE49-F238E27FC236}">
                <a16:creationId xmlns:a16="http://schemas.microsoft.com/office/drawing/2014/main" id="{53ACC89F-9152-E346-9AED-10DA948A7B62}"/>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contrast="20000"/>
                    </a14:imgEffect>
                  </a14:imgLayer>
                </a14:imgProps>
              </a:ext>
            </a:extLst>
          </a:blip>
          <a:srcRect l="9549" t="15254" r="12898" b="30628"/>
          <a:stretch/>
        </p:blipFill>
        <p:spPr>
          <a:xfrm>
            <a:off x="5454923" y="1386303"/>
            <a:ext cx="2918180" cy="2715147"/>
          </a:xfrm>
          <a:prstGeom prst="rect">
            <a:avLst/>
          </a:prstGeom>
        </p:spPr>
      </p:pic>
      <p:pic>
        <p:nvPicPr>
          <p:cNvPr id="10" name="Picture 9">
            <a:extLst>
              <a:ext uri="{FF2B5EF4-FFF2-40B4-BE49-F238E27FC236}">
                <a16:creationId xmlns:a16="http://schemas.microsoft.com/office/drawing/2014/main" id="{0E411188-731B-0246-AAA1-9AF360E3FEE4}"/>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40000"/>
                    </a14:imgEffect>
                  </a14:imgLayer>
                </a14:imgProps>
              </a:ext>
            </a:extLst>
          </a:blip>
          <a:srcRect l="11868" t="18551" r="13014" b="45282"/>
          <a:stretch/>
        </p:blipFill>
        <p:spPr>
          <a:xfrm>
            <a:off x="5208243" y="3547699"/>
            <a:ext cx="3554231" cy="2281689"/>
          </a:xfrm>
          <a:prstGeom prst="rect">
            <a:avLst/>
          </a:prstGeom>
        </p:spPr>
      </p:pic>
    </p:spTree>
    <p:extLst>
      <p:ext uri="{BB962C8B-B14F-4D97-AF65-F5344CB8AC3E}">
        <p14:creationId xmlns:p14="http://schemas.microsoft.com/office/powerpoint/2010/main" val="3050885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C3FF6666-0A12-6940-BBC2-50EBFF66454D}"/>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Lst>
          </a:blip>
          <a:srcRect l="22947" t="30531" r="20886" b="32871"/>
          <a:stretch/>
        </p:blipFill>
        <p:spPr>
          <a:xfrm>
            <a:off x="6011139" y="3163957"/>
            <a:ext cx="2888974" cy="2509813"/>
          </a:xfrm>
          <a:prstGeom prst="rect">
            <a:avLst/>
          </a:prstGeom>
        </p:spPr>
      </p:pic>
      <p:sp>
        <p:nvSpPr>
          <p:cNvPr id="4" name="Content Placeholder 4">
            <a:extLst>
              <a:ext uri="{FF2B5EF4-FFF2-40B4-BE49-F238E27FC236}">
                <a16:creationId xmlns:a16="http://schemas.microsoft.com/office/drawing/2014/main" id="{73159942-9148-46DD-A876-BBA26F034AFE}"/>
              </a:ext>
            </a:extLst>
          </p:cNvPr>
          <p:cNvSpPr txBox="1">
            <a:spLocks/>
          </p:cNvSpPr>
          <p:nvPr/>
        </p:nvSpPr>
        <p:spPr>
          <a:xfrm>
            <a:off x="0" y="1046155"/>
            <a:ext cx="8373103" cy="68029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Step 4 Add More Pasta and Spacers</a:t>
            </a:r>
          </a:p>
          <a:p>
            <a:pPr algn="l"/>
            <a:endParaRPr lang="en-GB" sz="2800" dirty="0"/>
          </a:p>
          <a:p>
            <a:pPr algn="l"/>
            <a:endParaRPr lang="en-GB" sz="3200" dirty="0"/>
          </a:p>
          <a:p>
            <a:endParaRPr lang="en-GB" dirty="0"/>
          </a:p>
        </p:txBody>
      </p:sp>
      <p:pic>
        <p:nvPicPr>
          <p:cNvPr id="3" name="Picture 2">
            <a:extLst>
              <a:ext uri="{FF2B5EF4-FFF2-40B4-BE49-F238E27FC236}">
                <a16:creationId xmlns:a16="http://schemas.microsoft.com/office/drawing/2014/main" id="{CFDA7706-B4CD-9243-A1A7-A1E772D02103}"/>
              </a:ext>
            </a:extLst>
          </p:cNvPr>
          <p:cNvPicPr>
            <a:picLocks noChangeAspect="1"/>
          </p:cNvPicPr>
          <p:nvPr/>
        </p:nvPicPr>
        <p:blipFill rotWithShape="1">
          <a:blip r:embed="rId5">
            <a:extLst>
              <a:ext uri="{BEBA8EAE-BF5A-486C-A8C5-ECC9F3942E4B}">
                <a14:imgProps xmlns:a14="http://schemas.microsoft.com/office/drawing/2010/main">
                  <a14:imgLayer r:embed="rId6">
                    <a14:imgEffect>
                      <a14:sharpenSoften amount="25000"/>
                    </a14:imgEffect>
                    <a14:imgEffect>
                      <a14:brightnessContrast bright="40000"/>
                    </a14:imgEffect>
                  </a14:imgLayer>
                </a14:imgProps>
              </a:ext>
            </a:extLst>
          </a:blip>
          <a:srcRect l="21891" t="18637" r="14593" b="38742"/>
          <a:stretch/>
        </p:blipFill>
        <p:spPr>
          <a:xfrm rot="7026726">
            <a:off x="5128672" y="2118930"/>
            <a:ext cx="2189021" cy="1958534"/>
          </a:xfrm>
          <a:prstGeom prst="rect">
            <a:avLst/>
          </a:prstGeom>
        </p:spPr>
      </p:pic>
      <p:sp>
        <p:nvSpPr>
          <p:cNvPr id="10" name="TextBox 9">
            <a:extLst>
              <a:ext uri="{FF2B5EF4-FFF2-40B4-BE49-F238E27FC236}">
                <a16:creationId xmlns:a16="http://schemas.microsoft.com/office/drawing/2014/main" id="{97665BCD-083A-4C48-8BA9-26962A12A3F4}"/>
              </a:ext>
            </a:extLst>
          </p:cNvPr>
          <p:cNvSpPr txBox="1"/>
          <p:nvPr/>
        </p:nvSpPr>
        <p:spPr>
          <a:xfrm>
            <a:off x="97870" y="1710153"/>
            <a:ext cx="4331438" cy="4524315"/>
          </a:xfrm>
          <a:prstGeom prst="rect">
            <a:avLst/>
          </a:prstGeom>
          <a:noFill/>
        </p:spPr>
        <p:txBody>
          <a:bodyPr wrap="square" rtlCol="0">
            <a:spAutoFit/>
          </a:bodyPr>
          <a:lstStyle/>
          <a:p>
            <a:pPr marL="457200" indent="-457200">
              <a:buFont typeface="Arial" panose="020B0604020202020204" pitchFamily="34" charset="0"/>
              <a:buChar char="•"/>
            </a:pPr>
            <a:r>
              <a:rPr lang="en-GB" sz="2400" dirty="0"/>
              <a:t>Add more pasta pieces in the same way</a:t>
            </a:r>
          </a:p>
          <a:p>
            <a:pPr marL="457200" indent="-457200">
              <a:buFont typeface="Arial" panose="020B0604020202020204" pitchFamily="34" charset="0"/>
              <a:buChar char="•"/>
            </a:pPr>
            <a:endParaRPr lang="en-GB" sz="2400" dirty="0"/>
          </a:p>
          <a:p>
            <a:pPr marL="457200" indent="-457200">
              <a:buFont typeface="Arial" panose="020B0604020202020204" pitchFamily="34" charset="0"/>
              <a:buChar char="•"/>
            </a:pPr>
            <a:r>
              <a:rPr lang="en-GB" sz="2400" dirty="0"/>
              <a:t>Add different coloured pasta to create your own design</a:t>
            </a:r>
          </a:p>
          <a:p>
            <a:pPr marL="457200" indent="-457200">
              <a:buFont typeface="Arial" panose="020B0604020202020204" pitchFamily="34" charset="0"/>
              <a:buChar char="•"/>
            </a:pPr>
            <a:endParaRPr lang="en-GB" sz="2400" dirty="0"/>
          </a:p>
          <a:p>
            <a:pPr marL="457200" indent="-457200">
              <a:buFont typeface="Arial" panose="020B0604020202020204" pitchFamily="34" charset="0"/>
              <a:buChar char="•"/>
            </a:pPr>
            <a:r>
              <a:rPr lang="en-GB" sz="2400" dirty="0"/>
              <a:t>As you add more pasta pieces to your ribbon, glue in pompoms on one side – this will give the necklace a gentle curve shape</a:t>
            </a:r>
          </a:p>
          <a:p>
            <a:pPr marL="457200" indent="-457200">
              <a:buFont typeface="Arial" panose="020B0604020202020204" pitchFamily="34" charset="0"/>
              <a:buChar char="•"/>
            </a:pPr>
            <a:endParaRPr lang="en-GB" sz="2400" dirty="0"/>
          </a:p>
        </p:txBody>
      </p:sp>
    </p:spTree>
    <p:extLst>
      <p:ext uri="{BB962C8B-B14F-4D97-AF65-F5344CB8AC3E}">
        <p14:creationId xmlns:p14="http://schemas.microsoft.com/office/powerpoint/2010/main" val="12559993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BD83E0FA-2F7F-4501-BAD2-460E73B9605D}"/>
              </a:ext>
            </a:extLst>
          </p:cNvPr>
          <p:cNvSpPr txBox="1">
            <a:spLocks/>
          </p:cNvSpPr>
          <p:nvPr/>
        </p:nvSpPr>
        <p:spPr>
          <a:xfrm>
            <a:off x="0" y="1046155"/>
            <a:ext cx="8373103" cy="68029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Step 5 Keep threading</a:t>
            </a:r>
          </a:p>
          <a:p>
            <a:pPr algn="l"/>
            <a:endParaRPr lang="en-GB" sz="2800" dirty="0"/>
          </a:p>
          <a:p>
            <a:pPr algn="l"/>
            <a:endParaRPr lang="en-GB" sz="3200" dirty="0"/>
          </a:p>
          <a:p>
            <a:endParaRPr lang="en-GB" dirty="0"/>
          </a:p>
        </p:txBody>
      </p:sp>
      <p:sp>
        <p:nvSpPr>
          <p:cNvPr id="8" name="TextBox 7">
            <a:extLst>
              <a:ext uri="{FF2B5EF4-FFF2-40B4-BE49-F238E27FC236}">
                <a16:creationId xmlns:a16="http://schemas.microsoft.com/office/drawing/2014/main" id="{3CC9FCE1-DC41-4E71-A48C-1C4F7B185CB9}"/>
              </a:ext>
            </a:extLst>
          </p:cNvPr>
          <p:cNvSpPr txBox="1"/>
          <p:nvPr/>
        </p:nvSpPr>
        <p:spPr>
          <a:xfrm>
            <a:off x="97870" y="1710153"/>
            <a:ext cx="4331438" cy="3785652"/>
          </a:xfrm>
          <a:prstGeom prst="rect">
            <a:avLst/>
          </a:prstGeom>
          <a:noFill/>
        </p:spPr>
        <p:txBody>
          <a:bodyPr wrap="square" rtlCol="0">
            <a:spAutoFit/>
          </a:bodyPr>
          <a:lstStyle/>
          <a:p>
            <a:pPr marL="457200" indent="-457200">
              <a:buFont typeface="Arial" panose="020B0604020202020204" pitchFamily="34" charset="0"/>
              <a:buChar char="•"/>
            </a:pPr>
            <a:r>
              <a:rPr lang="en-GB" sz="2400" dirty="0"/>
              <a:t>Keep building up your design until you have a crescent shape</a:t>
            </a:r>
          </a:p>
          <a:p>
            <a:pPr marL="457200" indent="-457200">
              <a:buFont typeface="Arial" panose="020B0604020202020204" pitchFamily="34" charset="0"/>
              <a:buChar char="•"/>
            </a:pPr>
            <a:r>
              <a:rPr lang="en-GB" sz="2400" dirty="0"/>
              <a:t>Tie the ribbon together and cut ends neatly</a:t>
            </a:r>
          </a:p>
          <a:p>
            <a:pPr marL="457200" indent="-457200">
              <a:buFont typeface="Arial" panose="020B0604020202020204" pitchFamily="34" charset="0"/>
              <a:buChar char="•"/>
            </a:pPr>
            <a:r>
              <a:rPr lang="en-GB" sz="2400" dirty="0"/>
              <a:t>Repeat the process to create another crescent shape - copy the same pattern of colours with pasta and pompoms</a:t>
            </a:r>
          </a:p>
        </p:txBody>
      </p:sp>
      <p:pic>
        <p:nvPicPr>
          <p:cNvPr id="3" name="Picture 2">
            <a:extLst>
              <a:ext uri="{FF2B5EF4-FFF2-40B4-BE49-F238E27FC236}">
                <a16:creationId xmlns:a16="http://schemas.microsoft.com/office/drawing/2014/main" id="{D4033BEE-C602-F14F-91DC-A26789231F25}"/>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Lst>
          </a:blip>
          <a:srcRect l="6458" t="15254" r="9331" b="43768"/>
          <a:stretch/>
        </p:blipFill>
        <p:spPr>
          <a:xfrm>
            <a:off x="4583316" y="1218683"/>
            <a:ext cx="3635779" cy="2358887"/>
          </a:xfrm>
          <a:prstGeom prst="rect">
            <a:avLst/>
          </a:prstGeom>
        </p:spPr>
      </p:pic>
      <p:pic>
        <p:nvPicPr>
          <p:cNvPr id="7" name="Picture 6">
            <a:extLst>
              <a:ext uri="{FF2B5EF4-FFF2-40B4-BE49-F238E27FC236}">
                <a16:creationId xmlns:a16="http://schemas.microsoft.com/office/drawing/2014/main" id="{2988C5F2-0AF6-9E43-A123-342D71897F11}"/>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40000"/>
                    </a14:imgEffect>
                  </a14:imgLayer>
                </a14:imgProps>
              </a:ext>
            </a:extLst>
          </a:blip>
          <a:srcRect l="15361" t="16813" r="23479" b="15254"/>
          <a:stretch/>
        </p:blipFill>
        <p:spPr>
          <a:xfrm>
            <a:off x="5468897" y="3345604"/>
            <a:ext cx="3199938" cy="2665790"/>
          </a:xfrm>
          <a:prstGeom prst="rect">
            <a:avLst/>
          </a:prstGeom>
        </p:spPr>
      </p:pic>
    </p:spTree>
    <p:extLst>
      <p:ext uri="{BB962C8B-B14F-4D97-AF65-F5344CB8AC3E}">
        <p14:creationId xmlns:p14="http://schemas.microsoft.com/office/powerpoint/2010/main" val="214913130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B4C72EE6-A77D-48F1-B604-76C091AC48BB}"/>
              </a:ext>
            </a:extLst>
          </p:cNvPr>
          <p:cNvSpPr txBox="1">
            <a:spLocks/>
          </p:cNvSpPr>
          <p:nvPr/>
        </p:nvSpPr>
        <p:spPr>
          <a:xfrm>
            <a:off x="0" y="1046155"/>
            <a:ext cx="8373103" cy="68029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Step 6 Create a middle section</a:t>
            </a:r>
          </a:p>
          <a:p>
            <a:pPr algn="l"/>
            <a:endParaRPr lang="en-GB" sz="2800" dirty="0"/>
          </a:p>
          <a:p>
            <a:pPr algn="l"/>
            <a:endParaRPr lang="en-GB" sz="3200" dirty="0"/>
          </a:p>
          <a:p>
            <a:endParaRPr lang="en-GB" dirty="0"/>
          </a:p>
        </p:txBody>
      </p:sp>
      <p:sp>
        <p:nvSpPr>
          <p:cNvPr id="8" name="TextBox 7">
            <a:extLst>
              <a:ext uri="{FF2B5EF4-FFF2-40B4-BE49-F238E27FC236}">
                <a16:creationId xmlns:a16="http://schemas.microsoft.com/office/drawing/2014/main" id="{EE555D57-D870-4BFF-AE7A-12F833475781}"/>
              </a:ext>
            </a:extLst>
          </p:cNvPr>
          <p:cNvSpPr txBox="1"/>
          <p:nvPr/>
        </p:nvSpPr>
        <p:spPr>
          <a:xfrm>
            <a:off x="97870" y="1710153"/>
            <a:ext cx="4616822" cy="5262979"/>
          </a:xfrm>
          <a:prstGeom prst="rect">
            <a:avLst/>
          </a:prstGeom>
          <a:noFill/>
        </p:spPr>
        <p:txBody>
          <a:bodyPr wrap="square" rtlCol="0">
            <a:spAutoFit/>
          </a:bodyPr>
          <a:lstStyle/>
          <a:p>
            <a:pPr marL="457200" indent="-457200">
              <a:buFont typeface="Arial" panose="020B0604020202020204" pitchFamily="34" charset="0"/>
              <a:buChar char="•"/>
            </a:pPr>
            <a:r>
              <a:rPr lang="en-GB" sz="2400" dirty="0"/>
              <a:t>Be creative with the middle section - use contrasting colours and odd numbers of pasta</a:t>
            </a:r>
          </a:p>
          <a:p>
            <a:pPr marL="457200" indent="-457200">
              <a:buFont typeface="Arial" panose="020B0604020202020204" pitchFamily="34" charset="0"/>
              <a:buChar char="•"/>
            </a:pPr>
            <a:endParaRPr lang="en-GB" sz="2400" dirty="0"/>
          </a:p>
          <a:p>
            <a:pPr marL="457200" indent="-457200">
              <a:buFont typeface="Arial" panose="020B0604020202020204" pitchFamily="34" charset="0"/>
              <a:buChar char="•"/>
            </a:pPr>
            <a:r>
              <a:rPr lang="en-GB" sz="2400" dirty="0"/>
              <a:t>Create add-on shapes by threading single pieces of pasta onto short lengths of ribbon - fix these in place with knots or sequins</a:t>
            </a:r>
          </a:p>
          <a:p>
            <a:pPr marL="457200" indent="-457200">
              <a:buFont typeface="Arial" panose="020B0604020202020204" pitchFamily="34" charset="0"/>
              <a:buChar char="•"/>
            </a:pPr>
            <a:r>
              <a:rPr lang="en-GB" sz="2400" dirty="0"/>
              <a:t>Tie these onto the middle section and trim ribbon ends</a:t>
            </a:r>
          </a:p>
          <a:p>
            <a:endParaRPr lang="en-GB" sz="2400" dirty="0"/>
          </a:p>
          <a:p>
            <a:pPr marL="457200" indent="-457200">
              <a:buFont typeface="Arial" panose="020B0604020202020204" pitchFamily="34" charset="0"/>
              <a:buChar char="•"/>
            </a:pPr>
            <a:endParaRPr lang="en-GB" sz="2400" dirty="0"/>
          </a:p>
          <a:p>
            <a:pPr marL="457200" indent="-457200">
              <a:buFont typeface="Arial" panose="020B0604020202020204" pitchFamily="34" charset="0"/>
              <a:buChar char="•"/>
            </a:pPr>
            <a:endParaRPr lang="en-GB" sz="2400" dirty="0"/>
          </a:p>
        </p:txBody>
      </p:sp>
      <p:pic>
        <p:nvPicPr>
          <p:cNvPr id="10" name="Picture 9">
            <a:extLst>
              <a:ext uri="{FF2B5EF4-FFF2-40B4-BE49-F238E27FC236}">
                <a16:creationId xmlns:a16="http://schemas.microsoft.com/office/drawing/2014/main" id="{1CDCA7AC-EB66-5C4E-A3D8-0A59CCCE00D1}"/>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Lst>
          </a:blip>
          <a:srcRect l="34283" t="36908" r="26811" b="36020"/>
          <a:stretch/>
        </p:blipFill>
        <p:spPr>
          <a:xfrm>
            <a:off x="6153282" y="1160563"/>
            <a:ext cx="2617388" cy="2428469"/>
          </a:xfrm>
          <a:prstGeom prst="rect">
            <a:avLst/>
          </a:prstGeom>
        </p:spPr>
      </p:pic>
      <p:pic>
        <p:nvPicPr>
          <p:cNvPr id="12" name="Picture 11">
            <a:extLst>
              <a:ext uri="{FF2B5EF4-FFF2-40B4-BE49-F238E27FC236}">
                <a16:creationId xmlns:a16="http://schemas.microsoft.com/office/drawing/2014/main" id="{829E1C4D-17D6-2949-8BB1-105F6E1C98EA}"/>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40000"/>
                    </a14:imgEffect>
                  </a14:imgLayer>
                </a14:imgProps>
              </a:ext>
            </a:extLst>
          </a:blip>
          <a:srcRect l="33889" t="10628" r="36679" b="24937"/>
          <a:stretch/>
        </p:blipFill>
        <p:spPr>
          <a:xfrm rot="10800000">
            <a:off x="4714693" y="2928729"/>
            <a:ext cx="875055" cy="2554357"/>
          </a:xfrm>
          <a:prstGeom prst="rect">
            <a:avLst/>
          </a:prstGeom>
        </p:spPr>
      </p:pic>
      <p:pic>
        <p:nvPicPr>
          <p:cNvPr id="14" name="Picture 13">
            <a:extLst>
              <a:ext uri="{FF2B5EF4-FFF2-40B4-BE49-F238E27FC236}">
                <a16:creationId xmlns:a16="http://schemas.microsoft.com/office/drawing/2014/main" id="{F236C4FD-E0BB-CA46-9DEC-8F0758D10A97}"/>
              </a:ext>
            </a:extLst>
          </p:cNvPr>
          <p:cNvPicPr>
            <a:picLocks noChangeAspect="1"/>
          </p:cNvPicPr>
          <p:nvPr/>
        </p:nvPicPr>
        <p:blipFill rotWithShape="1">
          <a:blip r:embed="rId7">
            <a:extLst>
              <a:ext uri="{BEBA8EAE-BF5A-486C-A8C5-ECC9F3942E4B}">
                <a14:imgProps xmlns:a14="http://schemas.microsoft.com/office/drawing/2010/main">
                  <a14:imgLayer r:embed="rId8">
                    <a14:imgEffect>
                      <a14:brightnessContrast bright="40000"/>
                    </a14:imgEffect>
                  </a14:imgLayer>
                </a14:imgProps>
              </a:ext>
            </a:extLst>
          </a:blip>
          <a:srcRect l="30935" t="11593" r="27841" b="12271"/>
          <a:stretch/>
        </p:blipFill>
        <p:spPr>
          <a:xfrm>
            <a:off x="5744440" y="3023143"/>
            <a:ext cx="986180" cy="2428469"/>
          </a:xfrm>
          <a:prstGeom prst="rect">
            <a:avLst/>
          </a:prstGeom>
        </p:spPr>
      </p:pic>
      <p:pic>
        <p:nvPicPr>
          <p:cNvPr id="16" name="Picture 15">
            <a:extLst>
              <a:ext uri="{FF2B5EF4-FFF2-40B4-BE49-F238E27FC236}">
                <a16:creationId xmlns:a16="http://schemas.microsoft.com/office/drawing/2014/main" id="{187D37EB-36D7-3A4B-9CF4-F9926F1DCAF8}"/>
              </a:ext>
            </a:extLst>
          </p:cNvPr>
          <p:cNvPicPr>
            <a:picLocks noChangeAspect="1"/>
          </p:cNvPicPr>
          <p:nvPr/>
        </p:nvPicPr>
        <p:blipFill rotWithShape="1">
          <a:blip r:embed="rId9">
            <a:extLst>
              <a:ext uri="{BEBA8EAE-BF5A-486C-A8C5-ECC9F3942E4B}">
                <a14:imgProps xmlns:a14="http://schemas.microsoft.com/office/drawing/2010/main">
                  <a14:imgLayer r:embed="rId10">
                    <a14:imgEffect>
                      <a14:brightnessContrast bright="40000" contrast="-20000"/>
                    </a14:imgEffect>
                  </a14:imgLayer>
                </a14:imgProps>
              </a:ext>
            </a:extLst>
          </a:blip>
          <a:srcRect l="10579" t="20870" r="15789" b="18647"/>
          <a:stretch/>
        </p:blipFill>
        <p:spPr>
          <a:xfrm>
            <a:off x="6696762" y="3474624"/>
            <a:ext cx="2194589" cy="2403578"/>
          </a:xfrm>
          <a:prstGeom prst="rect">
            <a:avLst/>
          </a:prstGeom>
        </p:spPr>
      </p:pic>
    </p:spTree>
    <p:extLst>
      <p:ext uri="{BB962C8B-B14F-4D97-AF65-F5344CB8AC3E}">
        <p14:creationId xmlns:p14="http://schemas.microsoft.com/office/powerpoint/2010/main" val="39780931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37DAEE01-D32B-40FE-96A8-F01ACCAB3868}"/>
              </a:ext>
            </a:extLst>
          </p:cNvPr>
          <p:cNvSpPr txBox="1">
            <a:spLocks/>
          </p:cNvSpPr>
          <p:nvPr/>
        </p:nvSpPr>
        <p:spPr>
          <a:xfrm>
            <a:off x="0" y="1046155"/>
            <a:ext cx="8373103" cy="68029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Step 7 Assembly</a:t>
            </a:r>
            <a:endParaRPr lang="en-GB" sz="2800" dirty="0"/>
          </a:p>
          <a:p>
            <a:pPr algn="l"/>
            <a:endParaRPr lang="en-GB" sz="3200" dirty="0"/>
          </a:p>
          <a:p>
            <a:endParaRPr lang="en-GB" dirty="0"/>
          </a:p>
        </p:txBody>
      </p:sp>
      <p:pic>
        <p:nvPicPr>
          <p:cNvPr id="3" name="Picture 2">
            <a:extLst>
              <a:ext uri="{FF2B5EF4-FFF2-40B4-BE49-F238E27FC236}">
                <a16:creationId xmlns:a16="http://schemas.microsoft.com/office/drawing/2014/main" id="{C66B572C-7EDE-6A46-B890-3137B8752C92}"/>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Lst>
          </a:blip>
          <a:srcRect l="5427" t="22029" r="14444" b="9372"/>
          <a:stretch/>
        </p:blipFill>
        <p:spPr>
          <a:xfrm>
            <a:off x="4714694" y="1046155"/>
            <a:ext cx="4121427" cy="4704522"/>
          </a:xfrm>
          <a:prstGeom prst="rect">
            <a:avLst/>
          </a:prstGeom>
        </p:spPr>
      </p:pic>
      <p:sp>
        <p:nvSpPr>
          <p:cNvPr id="9" name="TextBox 8">
            <a:extLst>
              <a:ext uri="{FF2B5EF4-FFF2-40B4-BE49-F238E27FC236}">
                <a16:creationId xmlns:a16="http://schemas.microsoft.com/office/drawing/2014/main" id="{D6772FD9-1DC2-4A40-B932-C424CA6DCEC6}"/>
              </a:ext>
            </a:extLst>
          </p:cNvPr>
          <p:cNvSpPr txBox="1"/>
          <p:nvPr/>
        </p:nvSpPr>
        <p:spPr>
          <a:xfrm>
            <a:off x="97870" y="1710153"/>
            <a:ext cx="4616824" cy="3046988"/>
          </a:xfrm>
          <a:prstGeom prst="rect">
            <a:avLst/>
          </a:prstGeom>
          <a:noFill/>
        </p:spPr>
        <p:txBody>
          <a:bodyPr wrap="square" rtlCol="0">
            <a:spAutoFit/>
          </a:bodyPr>
          <a:lstStyle/>
          <a:p>
            <a:pPr marL="457200" indent="-457200">
              <a:buFont typeface="Arial" panose="020B0604020202020204" pitchFamily="34" charset="0"/>
              <a:buChar char="•"/>
            </a:pPr>
            <a:r>
              <a:rPr lang="en-GB" sz="2400" dirty="0"/>
              <a:t>Tie each side section to the middle section</a:t>
            </a:r>
          </a:p>
          <a:p>
            <a:pPr marL="457200" indent="-457200">
              <a:buFont typeface="Arial" panose="020B0604020202020204" pitchFamily="34" charset="0"/>
              <a:buChar char="•"/>
            </a:pPr>
            <a:endParaRPr lang="en-GB" sz="2400" dirty="0"/>
          </a:p>
          <a:p>
            <a:pPr marL="457200" indent="-457200">
              <a:buFont typeface="Arial" panose="020B0604020202020204" pitchFamily="34" charset="0"/>
              <a:buChar char="•"/>
            </a:pPr>
            <a:r>
              <a:rPr lang="en-GB" sz="2400" dirty="0"/>
              <a:t>Create a clasp by tying on a piece of pasta and creating a ribbon loop to hook through</a:t>
            </a:r>
          </a:p>
          <a:p>
            <a:pPr marL="457200" indent="-457200">
              <a:buFont typeface="Arial" panose="020B0604020202020204" pitchFamily="34" charset="0"/>
              <a:buChar char="•"/>
            </a:pPr>
            <a:endParaRPr lang="en-GB" sz="2400" dirty="0"/>
          </a:p>
          <a:p>
            <a:pPr marL="457200" indent="-457200">
              <a:buFont typeface="Arial" panose="020B0604020202020204" pitchFamily="34" charset="0"/>
              <a:buChar char="•"/>
            </a:pPr>
            <a:endParaRPr lang="en-GB" sz="2400" dirty="0"/>
          </a:p>
        </p:txBody>
      </p:sp>
      <p:pic>
        <p:nvPicPr>
          <p:cNvPr id="10" name="Picture 9">
            <a:extLst>
              <a:ext uri="{FF2B5EF4-FFF2-40B4-BE49-F238E27FC236}">
                <a16:creationId xmlns:a16="http://schemas.microsoft.com/office/drawing/2014/main" id="{4ACD6D0F-16CD-4644-9B90-375096F310A6}"/>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40000" contrast="-20000"/>
                    </a14:imgEffect>
                  </a14:imgLayer>
                </a14:imgProps>
              </a:ext>
            </a:extLst>
          </a:blip>
          <a:srcRect t="14939" b="15218"/>
          <a:stretch/>
        </p:blipFill>
        <p:spPr>
          <a:xfrm>
            <a:off x="719354" y="4073927"/>
            <a:ext cx="1798103" cy="1674466"/>
          </a:xfrm>
          <a:prstGeom prst="rect">
            <a:avLst/>
          </a:prstGeom>
        </p:spPr>
      </p:pic>
      <p:pic>
        <p:nvPicPr>
          <p:cNvPr id="12" name="Picture 11">
            <a:extLst>
              <a:ext uri="{FF2B5EF4-FFF2-40B4-BE49-F238E27FC236}">
                <a16:creationId xmlns:a16="http://schemas.microsoft.com/office/drawing/2014/main" id="{37D25188-6186-064A-8710-88A569F58CCE}"/>
              </a:ext>
            </a:extLst>
          </p:cNvPr>
          <p:cNvPicPr>
            <a:picLocks noChangeAspect="1"/>
          </p:cNvPicPr>
          <p:nvPr/>
        </p:nvPicPr>
        <p:blipFill rotWithShape="1">
          <a:blip r:embed="rId7">
            <a:extLst>
              <a:ext uri="{BEBA8EAE-BF5A-486C-A8C5-ECC9F3942E4B}">
                <a14:imgProps xmlns:a14="http://schemas.microsoft.com/office/drawing/2010/main">
                  <a14:imgLayer r:embed="rId8">
                    <a14:imgEffect>
                      <a14:brightnessContrast bright="40000" contrast="-20000"/>
                    </a14:imgEffect>
                  </a14:imgLayer>
                </a14:imgProps>
              </a:ext>
            </a:extLst>
          </a:blip>
          <a:srcRect b="13043"/>
          <a:stretch/>
        </p:blipFill>
        <p:spPr>
          <a:xfrm>
            <a:off x="2741509" y="4073927"/>
            <a:ext cx="1605152" cy="1861047"/>
          </a:xfrm>
          <a:prstGeom prst="rect">
            <a:avLst/>
          </a:prstGeom>
        </p:spPr>
      </p:pic>
    </p:spTree>
    <p:extLst>
      <p:ext uri="{BB962C8B-B14F-4D97-AF65-F5344CB8AC3E}">
        <p14:creationId xmlns:p14="http://schemas.microsoft.com/office/powerpoint/2010/main" val="377536276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ontent Placeholder 4">
            <a:extLst>
              <a:ext uri="{FF2B5EF4-FFF2-40B4-BE49-F238E27FC236}">
                <a16:creationId xmlns:a16="http://schemas.microsoft.com/office/drawing/2014/main" id="{01CBAE3E-8BF6-43D4-A0F5-E9F29459FC85}"/>
              </a:ext>
            </a:extLst>
          </p:cNvPr>
          <p:cNvSpPr txBox="1">
            <a:spLocks/>
          </p:cNvSpPr>
          <p:nvPr/>
        </p:nvSpPr>
        <p:spPr>
          <a:xfrm>
            <a:off x="0" y="1046155"/>
            <a:ext cx="8373103" cy="68029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Extension</a:t>
            </a:r>
          </a:p>
          <a:p>
            <a:pPr algn="l"/>
            <a:endParaRPr lang="en-GB" sz="2800" dirty="0"/>
          </a:p>
          <a:p>
            <a:pPr algn="l"/>
            <a:endParaRPr lang="en-GB" sz="3200" dirty="0"/>
          </a:p>
          <a:p>
            <a:endParaRPr lang="en-GB" dirty="0"/>
          </a:p>
        </p:txBody>
      </p:sp>
      <p:sp>
        <p:nvSpPr>
          <p:cNvPr id="6" name="TextBox 5">
            <a:extLst>
              <a:ext uri="{FF2B5EF4-FFF2-40B4-BE49-F238E27FC236}">
                <a16:creationId xmlns:a16="http://schemas.microsoft.com/office/drawing/2014/main" id="{35D72196-AF67-4F8E-B3B6-90468ED3952E}"/>
              </a:ext>
            </a:extLst>
          </p:cNvPr>
          <p:cNvSpPr txBox="1"/>
          <p:nvPr/>
        </p:nvSpPr>
        <p:spPr>
          <a:xfrm>
            <a:off x="191627" y="1710152"/>
            <a:ext cx="3015401" cy="4154984"/>
          </a:xfrm>
          <a:prstGeom prst="rect">
            <a:avLst/>
          </a:prstGeom>
          <a:noFill/>
        </p:spPr>
        <p:txBody>
          <a:bodyPr wrap="square" rtlCol="0">
            <a:spAutoFit/>
          </a:bodyPr>
          <a:lstStyle/>
          <a:p>
            <a:r>
              <a:rPr lang="en-GB" sz="2400" dirty="0"/>
              <a:t>You could:</a:t>
            </a:r>
          </a:p>
          <a:p>
            <a:pPr marL="342900" indent="-342900">
              <a:buFont typeface="Arial" panose="020B0604020202020204" pitchFamily="34" charset="0"/>
              <a:buChar char="•"/>
            </a:pPr>
            <a:r>
              <a:rPr lang="en-GB" sz="2400" dirty="0"/>
              <a:t>add additional pasta</a:t>
            </a:r>
          </a:p>
          <a:p>
            <a:pPr marL="342900" indent="-342900">
              <a:buFont typeface="Arial" panose="020B0604020202020204" pitchFamily="34" charset="0"/>
              <a:buChar char="•"/>
            </a:pPr>
            <a:r>
              <a:rPr lang="en-GB" sz="2400" dirty="0"/>
              <a:t>use different coloured ribbon </a:t>
            </a:r>
          </a:p>
          <a:p>
            <a:pPr marL="342900" indent="-342900">
              <a:buFont typeface="Arial" panose="020B0604020202020204" pitchFamily="34" charset="0"/>
              <a:buChar char="•"/>
            </a:pPr>
            <a:r>
              <a:rPr lang="en-GB" sz="2400" dirty="0"/>
              <a:t>Tie additional decorations to the bottom of the necklace using ribbon</a:t>
            </a:r>
          </a:p>
          <a:p>
            <a:pPr marL="457200" indent="-457200">
              <a:buFont typeface="Arial" panose="020B0604020202020204" pitchFamily="34" charset="0"/>
              <a:buChar char="•"/>
            </a:pPr>
            <a:endParaRPr lang="en-GB" sz="2400" dirty="0"/>
          </a:p>
        </p:txBody>
      </p:sp>
      <p:pic>
        <p:nvPicPr>
          <p:cNvPr id="7" name="Picture 6">
            <a:extLst>
              <a:ext uri="{FF2B5EF4-FFF2-40B4-BE49-F238E27FC236}">
                <a16:creationId xmlns:a16="http://schemas.microsoft.com/office/drawing/2014/main" id="{B3129FFE-2DEB-5645-AC40-58282A199F1C}"/>
              </a:ext>
            </a:extLst>
          </p:cNvPr>
          <p:cNvPicPr>
            <a:picLocks noChangeAspect="1"/>
          </p:cNvPicPr>
          <p:nvPr/>
        </p:nvPicPr>
        <p:blipFill rotWithShape="1">
          <a:blip r:embed="rId3"/>
          <a:srcRect l="16634" t="29736" r="18955" b="29394"/>
          <a:stretch/>
        </p:blipFill>
        <p:spPr>
          <a:xfrm>
            <a:off x="4404804" y="1233554"/>
            <a:ext cx="2291955" cy="1938993"/>
          </a:xfrm>
          <a:prstGeom prst="rect">
            <a:avLst/>
          </a:prstGeom>
        </p:spPr>
      </p:pic>
      <p:pic>
        <p:nvPicPr>
          <p:cNvPr id="9" name="Picture 8">
            <a:extLst>
              <a:ext uri="{FF2B5EF4-FFF2-40B4-BE49-F238E27FC236}">
                <a16:creationId xmlns:a16="http://schemas.microsoft.com/office/drawing/2014/main" id="{7B90FD1E-739B-DD41-A075-B8525F104E33}"/>
              </a:ext>
            </a:extLst>
          </p:cNvPr>
          <p:cNvPicPr>
            <a:picLocks noChangeAspect="1"/>
          </p:cNvPicPr>
          <p:nvPr/>
        </p:nvPicPr>
        <p:blipFill rotWithShape="1">
          <a:blip r:embed="rId4"/>
          <a:srcRect l="6200" t="26667" b="13816"/>
          <a:stretch/>
        </p:blipFill>
        <p:spPr>
          <a:xfrm>
            <a:off x="5682096" y="2759162"/>
            <a:ext cx="3266354" cy="2763364"/>
          </a:xfrm>
          <a:prstGeom prst="rect">
            <a:avLst/>
          </a:prstGeom>
        </p:spPr>
      </p:pic>
      <p:pic>
        <p:nvPicPr>
          <p:cNvPr id="11" name="Picture 10">
            <a:extLst>
              <a:ext uri="{FF2B5EF4-FFF2-40B4-BE49-F238E27FC236}">
                <a16:creationId xmlns:a16="http://schemas.microsoft.com/office/drawing/2014/main" id="{1DC2153C-5413-EE48-82A2-34FF65E97236}"/>
              </a:ext>
            </a:extLst>
          </p:cNvPr>
          <p:cNvPicPr>
            <a:picLocks noChangeAspect="1"/>
          </p:cNvPicPr>
          <p:nvPr/>
        </p:nvPicPr>
        <p:blipFill rotWithShape="1">
          <a:blip r:embed="rId5"/>
          <a:srcRect l="33768" t="40429" r="35314" b="21353"/>
          <a:stretch/>
        </p:blipFill>
        <p:spPr>
          <a:xfrm>
            <a:off x="3649431" y="3359946"/>
            <a:ext cx="1590262" cy="2621029"/>
          </a:xfrm>
          <a:prstGeom prst="rect">
            <a:avLst/>
          </a:prstGeom>
        </p:spPr>
      </p:pic>
    </p:spTree>
    <p:extLst>
      <p:ext uri="{BB962C8B-B14F-4D97-AF65-F5344CB8AC3E}">
        <p14:creationId xmlns:p14="http://schemas.microsoft.com/office/powerpoint/2010/main" val="13080127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CF60EEA-2E51-4873-8A35-A4FA7D8D6BD8}"/>
              </a:ext>
            </a:extLst>
          </p:cNvPr>
          <p:cNvSpPr txBox="1"/>
          <p:nvPr/>
        </p:nvSpPr>
        <p:spPr>
          <a:xfrm>
            <a:off x="280159" y="1228397"/>
            <a:ext cx="8657363" cy="4401205"/>
          </a:xfrm>
          <a:prstGeom prst="rect">
            <a:avLst/>
          </a:prstGeom>
          <a:noFill/>
        </p:spPr>
        <p:txBody>
          <a:bodyPr wrap="square">
            <a:spAutoFit/>
          </a:bodyPr>
          <a:lstStyle/>
          <a:p>
            <a:pPr fontAlgn="base"/>
            <a:r>
              <a:rPr lang="en-GB" sz="2000" b="1" u="sng" dirty="0">
                <a:effectLst/>
                <a:latin typeface="Arial" panose="020B0604020202020204" pitchFamily="34" charset="0"/>
                <a:ea typeface="Times New Roman" panose="02020603050405020304" pitchFamily="18" charset="0"/>
              </a:rPr>
              <a:t>Stay safe</a:t>
            </a:r>
            <a:r>
              <a:rPr lang="en-GB" sz="2000" b="1" dirty="0">
                <a:effectLst/>
                <a:latin typeface="Arial" panose="020B0604020202020204" pitchFamily="34" charset="0"/>
                <a:ea typeface="Times New Roman" panose="02020603050405020304" pitchFamily="18" charset="0"/>
              </a:rPr>
              <a:t>  </a:t>
            </a:r>
          </a:p>
          <a:p>
            <a:pPr fontAlgn="base"/>
            <a:endParaRPr lang="en-GB" sz="2000" dirty="0">
              <a:effectLst/>
              <a:latin typeface="Times New Roman" panose="02020603050405020304" pitchFamily="18" charset="0"/>
              <a:ea typeface="Times New Roman" panose="02020603050405020304" pitchFamily="18" charset="0"/>
            </a:endParaRPr>
          </a:p>
          <a:p>
            <a:pPr fontAlgn="base"/>
            <a:r>
              <a:rPr lang="en-GB" sz="2000" dirty="0">
                <a:effectLst/>
                <a:latin typeface="Arial" panose="020B0604020202020204" pitchFamily="34" charset="0"/>
                <a:ea typeface="Times New Roman" panose="02020603050405020304" pitchFamily="18" charset="0"/>
              </a:rPr>
              <a:t>Whether you are a scientist researching a new medicine or an engineer solving climate change, safety always comes first. An adult must always be around and supervising when doing this activity. You are responsible for:</a:t>
            </a:r>
            <a:endParaRPr lang="en-GB" sz="2000" dirty="0">
              <a:effectLst/>
              <a:latin typeface="Times New Roman" panose="02020603050405020304" pitchFamily="18" charset="0"/>
              <a:ea typeface="Times New Roman" panose="02020603050405020304" pitchFamily="18" charset="0"/>
            </a:endParaRPr>
          </a:p>
          <a:p>
            <a:pPr fontAlgn="base"/>
            <a:r>
              <a:rPr lang="en-GB" sz="2000" dirty="0">
                <a:effectLst/>
                <a:latin typeface="Arial" panose="020B0604020202020204" pitchFamily="34" charset="0"/>
                <a:ea typeface="Times New Roman" panose="02020603050405020304" pitchFamily="18" charset="0"/>
              </a:rPr>
              <a:t> </a:t>
            </a:r>
            <a:endParaRPr lang="en-GB" sz="2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2000" dirty="0">
                <a:effectLst/>
                <a:latin typeface="Arial" panose="020B0604020202020204" pitchFamily="34" charset="0"/>
                <a:ea typeface="Times New Roman" panose="02020603050405020304" pitchFamily="18" charset="0"/>
              </a:rPr>
              <a:t>ensuring that any equipment used for this activity is in good working condition</a:t>
            </a:r>
            <a:endParaRPr lang="en-GB" sz="2000" dirty="0">
              <a:effectLst/>
              <a:latin typeface="Times New Roman" panose="02020603050405020304" pitchFamily="18" charset="0"/>
              <a:ea typeface="Times New Roman" panose="02020603050405020304" pitchFamily="18" charset="0"/>
            </a:endParaRPr>
          </a:p>
          <a:p>
            <a:pPr marL="342900" lvl="0" indent="-342900">
              <a:buFont typeface="Symbol" panose="05050102010706020507" pitchFamily="18" charset="2"/>
              <a:buChar char=""/>
            </a:pPr>
            <a:r>
              <a:rPr lang="en-GB" sz="2000" dirty="0">
                <a:effectLst/>
                <a:latin typeface="Arial" panose="020B0604020202020204" pitchFamily="34" charset="0"/>
                <a:ea typeface="Times New Roman" panose="02020603050405020304" pitchFamily="18" charset="0"/>
              </a:rPr>
              <a:t>behaving sensibly and following any safety instructions so as not to hurt or injure yourself or others </a:t>
            </a:r>
            <a:endParaRPr lang="en-GB" sz="2000" dirty="0">
              <a:effectLst/>
              <a:latin typeface="Times New Roman" panose="02020603050405020304" pitchFamily="18" charset="0"/>
              <a:ea typeface="Times New Roman" panose="02020603050405020304" pitchFamily="18" charset="0"/>
            </a:endParaRPr>
          </a:p>
          <a:p>
            <a:pPr fontAlgn="base"/>
            <a:r>
              <a:rPr lang="en-US" sz="2000" dirty="0">
                <a:effectLst/>
                <a:latin typeface="Arial" panose="020B0604020202020204" pitchFamily="34" charset="0"/>
                <a:ea typeface="Times New Roman" panose="02020603050405020304" pitchFamily="18" charset="0"/>
              </a:rPr>
              <a:t> </a:t>
            </a:r>
            <a:endParaRPr lang="en-GB" sz="2000" dirty="0">
              <a:effectLst/>
              <a:latin typeface="Times New Roman" panose="02020603050405020304" pitchFamily="18" charset="0"/>
              <a:ea typeface="Times New Roman" panose="02020603050405020304" pitchFamily="18" charset="0"/>
            </a:endParaRPr>
          </a:p>
          <a:p>
            <a:pPr fontAlgn="base"/>
            <a:r>
              <a:rPr lang="en-GB" sz="2000" dirty="0">
                <a:effectLst/>
                <a:latin typeface="Arial" panose="020B0604020202020204" pitchFamily="34" charset="0"/>
                <a:ea typeface="Times New Roman" panose="02020603050405020304" pitchFamily="18" charset="0"/>
              </a:rPr>
              <a:t>Please note that in the absence of any negligence or other breach of duty by us, this activity is carried out at your own risk. It is important to take extra care at the stages marked with this symbol: </a:t>
            </a:r>
            <a:r>
              <a:rPr lang="en-GB" sz="2000" dirty="0">
                <a:effectLst/>
                <a:latin typeface="Segoe UI Emoji" panose="020B0502040204020203" pitchFamily="34" charset="0"/>
                <a:ea typeface="Times New Roman" panose="02020603050405020304" pitchFamily="18" charset="0"/>
                <a:cs typeface="Segoe UI Emoji" panose="020B0502040204020203" pitchFamily="34" charset="0"/>
              </a:rPr>
              <a:t>⚠</a:t>
            </a:r>
            <a:r>
              <a:rPr lang="en-GB" sz="2000" dirty="0">
                <a:effectLst/>
                <a:latin typeface="Arial" panose="020B0604020202020204" pitchFamily="34" charset="0"/>
                <a:ea typeface="Times New Roman" panose="02020603050405020304" pitchFamily="18" charset="0"/>
              </a:rPr>
              <a:t> </a:t>
            </a:r>
            <a:endParaRPr lang="en-GB" sz="20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4093513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575AAD23-CB6E-4BAF-B4A9-E7B7B47E3089}"/>
              </a:ext>
            </a:extLst>
          </p:cNvPr>
          <p:cNvSpPr txBox="1"/>
          <p:nvPr/>
        </p:nvSpPr>
        <p:spPr>
          <a:xfrm>
            <a:off x="270385" y="1834987"/>
            <a:ext cx="5183357" cy="1569660"/>
          </a:xfrm>
          <a:prstGeom prst="rect">
            <a:avLst/>
          </a:prstGeom>
          <a:noFill/>
        </p:spPr>
        <p:txBody>
          <a:bodyPr wrap="square">
            <a:spAutoFit/>
          </a:bodyPr>
          <a:lstStyle/>
          <a:p>
            <a:pPr algn="l"/>
            <a:r>
              <a:rPr lang="en-GB" sz="2400" dirty="0">
                <a:solidFill>
                  <a:srgbClr val="0B0C0C"/>
                </a:solidFill>
              </a:rPr>
              <a:t>Your task:</a:t>
            </a:r>
            <a:endParaRPr lang="en-GB" sz="2400" i="0" dirty="0">
              <a:solidFill>
                <a:srgbClr val="0B0C0C"/>
              </a:solidFill>
              <a:effectLst/>
            </a:endParaRPr>
          </a:p>
          <a:p>
            <a:pPr marL="342900" indent="-342900" algn="l">
              <a:buFont typeface="Arial" panose="020B0604020202020204" pitchFamily="34" charset="0"/>
              <a:buChar char="•"/>
            </a:pPr>
            <a:r>
              <a:rPr lang="en-GB" sz="2400" dirty="0">
                <a:effectLst/>
              </a:rPr>
              <a:t>Make a piece of jewellery inspired by the ancient Egyptians</a:t>
            </a:r>
          </a:p>
          <a:p>
            <a:pPr marL="342900" indent="-342900" algn="l">
              <a:buFont typeface="Arial" panose="020B0604020202020204" pitchFamily="34" charset="0"/>
              <a:buChar char="•"/>
            </a:pPr>
            <a:endParaRPr lang="en-GB" sz="2400" b="1" dirty="0">
              <a:effectLst/>
              <a:latin typeface="GDS Transport"/>
            </a:endParaRPr>
          </a:p>
        </p:txBody>
      </p:sp>
      <p:sp>
        <p:nvSpPr>
          <p:cNvPr id="4" name="Title 1">
            <a:extLst>
              <a:ext uri="{FF2B5EF4-FFF2-40B4-BE49-F238E27FC236}">
                <a16:creationId xmlns:a16="http://schemas.microsoft.com/office/drawing/2014/main" id="{561AE448-3DB6-41CC-9EE1-9B656AE6DF35}"/>
              </a:ext>
            </a:extLst>
          </p:cNvPr>
          <p:cNvSpPr txBox="1">
            <a:spLocks/>
          </p:cNvSpPr>
          <p:nvPr/>
        </p:nvSpPr>
        <p:spPr>
          <a:xfrm>
            <a:off x="190459" y="1101343"/>
            <a:ext cx="2954677" cy="723414"/>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b="1" dirty="0">
                <a:latin typeface="+mn-lt"/>
                <a:cs typeface="Arial" panose="020B0604020202020204" pitchFamily="34" charset="0"/>
              </a:rPr>
              <a:t>Design Brief</a:t>
            </a:r>
          </a:p>
        </p:txBody>
      </p:sp>
      <p:pic>
        <p:nvPicPr>
          <p:cNvPr id="5" name="Picture 4" descr="A person wearing a crown&#10;&#10;Description automatically generated with medium confidence">
            <a:extLst>
              <a:ext uri="{FF2B5EF4-FFF2-40B4-BE49-F238E27FC236}">
                <a16:creationId xmlns:a16="http://schemas.microsoft.com/office/drawing/2014/main" id="{0ED44AA0-A203-4A10-AE24-D0D45D4481A4}"/>
              </a:ext>
            </a:extLst>
          </p:cNvPr>
          <p:cNvPicPr>
            <a:picLocks noChangeAspect="1"/>
          </p:cNvPicPr>
          <p:nvPr/>
        </p:nvPicPr>
        <p:blipFill>
          <a:blip r:embed="rId3"/>
          <a:stretch>
            <a:fillRect/>
          </a:stretch>
        </p:blipFill>
        <p:spPr>
          <a:xfrm>
            <a:off x="6580414" y="1101342"/>
            <a:ext cx="2373127" cy="4910295"/>
          </a:xfrm>
          <a:prstGeom prst="rect">
            <a:avLst/>
          </a:prstGeom>
        </p:spPr>
      </p:pic>
    </p:spTree>
    <p:extLst>
      <p:ext uri="{BB962C8B-B14F-4D97-AF65-F5344CB8AC3E}">
        <p14:creationId xmlns:p14="http://schemas.microsoft.com/office/powerpoint/2010/main" val="7723507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543C6A-D5F6-431B-9100-5F640A916AF2}"/>
              </a:ext>
            </a:extLst>
          </p:cNvPr>
          <p:cNvSpPr txBox="1">
            <a:spLocks/>
          </p:cNvSpPr>
          <p:nvPr/>
        </p:nvSpPr>
        <p:spPr>
          <a:xfrm>
            <a:off x="190459" y="1101343"/>
            <a:ext cx="6062060" cy="558304"/>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b="1" dirty="0">
                <a:latin typeface="+mn-lt"/>
                <a:cs typeface="Arial" panose="020B0604020202020204" pitchFamily="34" charset="0"/>
              </a:rPr>
              <a:t>Things to consider</a:t>
            </a:r>
          </a:p>
        </p:txBody>
      </p:sp>
      <p:sp>
        <p:nvSpPr>
          <p:cNvPr id="3" name="TextBox 2">
            <a:extLst>
              <a:ext uri="{FF2B5EF4-FFF2-40B4-BE49-F238E27FC236}">
                <a16:creationId xmlns:a16="http://schemas.microsoft.com/office/drawing/2014/main" id="{0DFC3FCC-7ED3-4137-993D-0B480143A81F}"/>
              </a:ext>
            </a:extLst>
          </p:cNvPr>
          <p:cNvSpPr txBox="1"/>
          <p:nvPr/>
        </p:nvSpPr>
        <p:spPr>
          <a:xfrm>
            <a:off x="2862943" y="2828835"/>
            <a:ext cx="3102429" cy="738664"/>
          </a:xfrm>
          <a:prstGeom prst="rect">
            <a:avLst/>
          </a:prstGeom>
          <a:noFill/>
        </p:spPr>
        <p:txBody>
          <a:bodyPr wrap="square" rtlCol="0">
            <a:spAutoFit/>
          </a:bodyPr>
          <a:lstStyle/>
          <a:p>
            <a:pPr algn="ctr"/>
            <a:endParaRPr lang="en-GB" dirty="0"/>
          </a:p>
          <a:p>
            <a:pPr algn="ctr"/>
            <a:r>
              <a:rPr lang="en-GB" sz="2400" b="1" dirty="0"/>
              <a:t>Egyptian Jewellery</a:t>
            </a:r>
          </a:p>
        </p:txBody>
      </p:sp>
      <p:sp>
        <p:nvSpPr>
          <p:cNvPr id="4" name="Rectangle: Rounded Corners 3">
            <a:extLst>
              <a:ext uri="{FF2B5EF4-FFF2-40B4-BE49-F238E27FC236}">
                <a16:creationId xmlns:a16="http://schemas.microsoft.com/office/drawing/2014/main" id="{B136F9C2-1322-4A3F-B4F6-A865948A94AB}"/>
              </a:ext>
            </a:extLst>
          </p:cNvPr>
          <p:cNvSpPr/>
          <p:nvPr/>
        </p:nvSpPr>
        <p:spPr>
          <a:xfrm>
            <a:off x="3135086" y="2940041"/>
            <a:ext cx="2612571" cy="758731"/>
          </a:xfrm>
          <a:prstGeom prst="roundRect">
            <a:avLst/>
          </a:prstGeom>
          <a:noFill/>
          <a:ln w="12700">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94B43CCE-CC70-4F56-9339-243E45C431E9}"/>
              </a:ext>
            </a:extLst>
          </p:cNvPr>
          <p:cNvSpPr txBox="1"/>
          <p:nvPr/>
        </p:nvSpPr>
        <p:spPr>
          <a:xfrm>
            <a:off x="662422" y="1681430"/>
            <a:ext cx="1219200" cy="461665"/>
          </a:xfrm>
          <a:prstGeom prst="rect">
            <a:avLst/>
          </a:prstGeom>
          <a:noFill/>
        </p:spPr>
        <p:txBody>
          <a:bodyPr wrap="square" rtlCol="0">
            <a:spAutoFit/>
          </a:bodyPr>
          <a:lstStyle/>
          <a:p>
            <a:r>
              <a:rPr lang="en-GB" sz="2400" dirty="0"/>
              <a:t>Earrings</a:t>
            </a:r>
          </a:p>
        </p:txBody>
      </p:sp>
      <p:sp>
        <p:nvSpPr>
          <p:cNvPr id="6" name="TextBox 5">
            <a:extLst>
              <a:ext uri="{FF2B5EF4-FFF2-40B4-BE49-F238E27FC236}">
                <a16:creationId xmlns:a16="http://schemas.microsoft.com/office/drawing/2014/main" id="{A8CFF76D-414D-462D-B777-395EAC15A043}"/>
              </a:ext>
            </a:extLst>
          </p:cNvPr>
          <p:cNvSpPr txBox="1"/>
          <p:nvPr/>
        </p:nvSpPr>
        <p:spPr>
          <a:xfrm>
            <a:off x="2068286" y="2487441"/>
            <a:ext cx="1219200" cy="461665"/>
          </a:xfrm>
          <a:prstGeom prst="rect">
            <a:avLst/>
          </a:prstGeom>
          <a:noFill/>
        </p:spPr>
        <p:txBody>
          <a:bodyPr wrap="square" rtlCol="0">
            <a:spAutoFit/>
          </a:bodyPr>
          <a:lstStyle/>
          <a:p>
            <a:r>
              <a:rPr lang="en-GB" sz="2400" u="sng" dirty="0"/>
              <a:t>Types</a:t>
            </a:r>
          </a:p>
        </p:txBody>
      </p:sp>
      <p:sp>
        <p:nvSpPr>
          <p:cNvPr id="7" name="TextBox 6">
            <a:extLst>
              <a:ext uri="{FF2B5EF4-FFF2-40B4-BE49-F238E27FC236}">
                <a16:creationId xmlns:a16="http://schemas.microsoft.com/office/drawing/2014/main" id="{86CAEC04-C566-4892-A7E4-A71E8405CEFE}"/>
              </a:ext>
            </a:extLst>
          </p:cNvPr>
          <p:cNvSpPr txBox="1"/>
          <p:nvPr/>
        </p:nvSpPr>
        <p:spPr>
          <a:xfrm>
            <a:off x="4610100" y="1721061"/>
            <a:ext cx="1219200" cy="461665"/>
          </a:xfrm>
          <a:prstGeom prst="rect">
            <a:avLst/>
          </a:prstGeom>
          <a:noFill/>
        </p:spPr>
        <p:txBody>
          <a:bodyPr wrap="square" rtlCol="0">
            <a:spAutoFit/>
          </a:bodyPr>
          <a:lstStyle/>
          <a:p>
            <a:r>
              <a:rPr lang="en-GB" sz="2400" dirty="0"/>
              <a:t>Beads</a:t>
            </a:r>
          </a:p>
        </p:txBody>
      </p:sp>
      <p:sp>
        <p:nvSpPr>
          <p:cNvPr id="8" name="TextBox 7">
            <a:extLst>
              <a:ext uri="{FF2B5EF4-FFF2-40B4-BE49-F238E27FC236}">
                <a16:creationId xmlns:a16="http://schemas.microsoft.com/office/drawing/2014/main" id="{F815E78D-3092-411C-8C71-8CFC8CEDE0DF}"/>
              </a:ext>
            </a:extLst>
          </p:cNvPr>
          <p:cNvSpPr txBox="1"/>
          <p:nvPr/>
        </p:nvSpPr>
        <p:spPr>
          <a:xfrm>
            <a:off x="10886" y="2397939"/>
            <a:ext cx="1415142" cy="461665"/>
          </a:xfrm>
          <a:prstGeom prst="rect">
            <a:avLst/>
          </a:prstGeom>
          <a:noFill/>
        </p:spPr>
        <p:txBody>
          <a:bodyPr wrap="square" rtlCol="0">
            <a:spAutoFit/>
          </a:bodyPr>
          <a:lstStyle/>
          <a:p>
            <a:r>
              <a:rPr lang="en-GB" sz="2400" dirty="0"/>
              <a:t>Necklace</a:t>
            </a:r>
          </a:p>
        </p:txBody>
      </p:sp>
      <p:sp>
        <p:nvSpPr>
          <p:cNvPr id="9" name="TextBox 8">
            <a:extLst>
              <a:ext uri="{FF2B5EF4-FFF2-40B4-BE49-F238E27FC236}">
                <a16:creationId xmlns:a16="http://schemas.microsoft.com/office/drawing/2014/main" id="{DC241BC0-BFA3-41B1-ADA4-49CA7609CE4A}"/>
              </a:ext>
            </a:extLst>
          </p:cNvPr>
          <p:cNvSpPr txBox="1"/>
          <p:nvPr/>
        </p:nvSpPr>
        <p:spPr>
          <a:xfrm>
            <a:off x="903516" y="3244333"/>
            <a:ext cx="1219200" cy="461665"/>
          </a:xfrm>
          <a:prstGeom prst="rect">
            <a:avLst/>
          </a:prstGeom>
          <a:noFill/>
        </p:spPr>
        <p:txBody>
          <a:bodyPr wrap="square" rtlCol="0">
            <a:spAutoFit/>
          </a:bodyPr>
          <a:lstStyle/>
          <a:p>
            <a:r>
              <a:rPr lang="en-GB" sz="2400" dirty="0"/>
              <a:t>Bracelet</a:t>
            </a:r>
          </a:p>
        </p:txBody>
      </p:sp>
      <p:sp>
        <p:nvSpPr>
          <p:cNvPr id="10" name="TextBox 9">
            <a:extLst>
              <a:ext uri="{FF2B5EF4-FFF2-40B4-BE49-F238E27FC236}">
                <a16:creationId xmlns:a16="http://schemas.microsoft.com/office/drawing/2014/main" id="{6D335F79-B12F-4AD5-B8FF-48173E399EA5}"/>
              </a:ext>
            </a:extLst>
          </p:cNvPr>
          <p:cNvSpPr txBox="1"/>
          <p:nvPr/>
        </p:nvSpPr>
        <p:spPr>
          <a:xfrm>
            <a:off x="5965372" y="2275114"/>
            <a:ext cx="2068285" cy="461665"/>
          </a:xfrm>
          <a:prstGeom prst="rect">
            <a:avLst/>
          </a:prstGeom>
          <a:noFill/>
        </p:spPr>
        <p:txBody>
          <a:bodyPr wrap="square" rtlCol="0">
            <a:spAutoFit/>
          </a:bodyPr>
          <a:lstStyle/>
          <a:p>
            <a:r>
              <a:rPr lang="en-GB" sz="2400" u="sng" dirty="0"/>
              <a:t>Materials used</a:t>
            </a:r>
          </a:p>
        </p:txBody>
      </p:sp>
      <p:sp>
        <p:nvSpPr>
          <p:cNvPr id="11" name="TextBox 10">
            <a:extLst>
              <a:ext uri="{FF2B5EF4-FFF2-40B4-BE49-F238E27FC236}">
                <a16:creationId xmlns:a16="http://schemas.microsoft.com/office/drawing/2014/main" id="{B65B7903-150C-4482-8570-6D977FA3072C}"/>
              </a:ext>
            </a:extLst>
          </p:cNvPr>
          <p:cNvSpPr txBox="1"/>
          <p:nvPr/>
        </p:nvSpPr>
        <p:spPr>
          <a:xfrm>
            <a:off x="7712528" y="1408720"/>
            <a:ext cx="1219200" cy="461665"/>
          </a:xfrm>
          <a:prstGeom prst="rect">
            <a:avLst/>
          </a:prstGeom>
          <a:noFill/>
        </p:spPr>
        <p:txBody>
          <a:bodyPr wrap="square" rtlCol="0">
            <a:spAutoFit/>
          </a:bodyPr>
          <a:lstStyle/>
          <a:p>
            <a:r>
              <a:rPr lang="en-GB" sz="2400" dirty="0"/>
              <a:t>Copper</a:t>
            </a:r>
          </a:p>
        </p:txBody>
      </p:sp>
      <p:sp>
        <p:nvSpPr>
          <p:cNvPr id="12" name="TextBox 11">
            <a:extLst>
              <a:ext uri="{FF2B5EF4-FFF2-40B4-BE49-F238E27FC236}">
                <a16:creationId xmlns:a16="http://schemas.microsoft.com/office/drawing/2014/main" id="{BB9E66F7-DC79-4CC8-A233-190123E28A35}"/>
              </a:ext>
            </a:extLst>
          </p:cNvPr>
          <p:cNvSpPr txBox="1"/>
          <p:nvPr/>
        </p:nvSpPr>
        <p:spPr>
          <a:xfrm>
            <a:off x="7075714" y="3022935"/>
            <a:ext cx="1959429" cy="830997"/>
          </a:xfrm>
          <a:prstGeom prst="rect">
            <a:avLst/>
          </a:prstGeom>
          <a:noFill/>
        </p:spPr>
        <p:txBody>
          <a:bodyPr wrap="square" rtlCol="0">
            <a:spAutoFit/>
          </a:bodyPr>
          <a:lstStyle/>
          <a:p>
            <a:r>
              <a:rPr lang="en-GB" sz="2400" dirty="0"/>
              <a:t>Precious Stones/Gems</a:t>
            </a:r>
          </a:p>
        </p:txBody>
      </p:sp>
      <p:sp>
        <p:nvSpPr>
          <p:cNvPr id="13" name="TextBox 12">
            <a:extLst>
              <a:ext uri="{FF2B5EF4-FFF2-40B4-BE49-F238E27FC236}">
                <a16:creationId xmlns:a16="http://schemas.microsoft.com/office/drawing/2014/main" id="{0DE842BF-B5B1-4E4B-9515-EB8060996B47}"/>
              </a:ext>
            </a:extLst>
          </p:cNvPr>
          <p:cNvSpPr txBox="1"/>
          <p:nvPr/>
        </p:nvSpPr>
        <p:spPr>
          <a:xfrm>
            <a:off x="2068286" y="1788523"/>
            <a:ext cx="1219200" cy="461665"/>
          </a:xfrm>
          <a:prstGeom prst="rect">
            <a:avLst/>
          </a:prstGeom>
          <a:noFill/>
        </p:spPr>
        <p:txBody>
          <a:bodyPr wrap="square" rtlCol="0">
            <a:spAutoFit/>
          </a:bodyPr>
          <a:lstStyle/>
          <a:p>
            <a:r>
              <a:rPr lang="en-GB" sz="2400" dirty="0"/>
              <a:t>Rings</a:t>
            </a:r>
          </a:p>
        </p:txBody>
      </p:sp>
      <p:sp>
        <p:nvSpPr>
          <p:cNvPr id="14" name="TextBox 13">
            <a:extLst>
              <a:ext uri="{FF2B5EF4-FFF2-40B4-BE49-F238E27FC236}">
                <a16:creationId xmlns:a16="http://schemas.microsoft.com/office/drawing/2014/main" id="{FC0E2547-4AB1-46F2-9EF7-2FC6CBE6296B}"/>
              </a:ext>
            </a:extLst>
          </p:cNvPr>
          <p:cNvSpPr txBox="1"/>
          <p:nvPr/>
        </p:nvSpPr>
        <p:spPr>
          <a:xfrm>
            <a:off x="3722914" y="4257488"/>
            <a:ext cx="2666999" cy="461665"/>
          </a:xfrm>
          <a:prstGeom prst="rect">
            <a:avLst/>
          </a:prstGeom>
          <a:noFill/>
        </p:spPr>
        <p:txBody>
          <a:bodyPr wrap="square" rtlCol="0">
            <a:spAutoFit/>
          </a:bodyPr>
          <a:lstStyle/>
          <a:p>
            <a:r>
              <a:rPr lang="en-GB" sz="2400" u="sng" dirty="0"/>
              <a:t>Who would wear it</a:t>
            </a:r>
          </a:p>
        </p:txBody>
      </p:sp>
      <p:sp>
        <p:nvSpPr>
          <p:cNvPr id="15" name="TextBox 14">
            <a:extLst>
              <a:ext uri="{FF2B5EF4-FFF2-40B4-BE49-F238E27FC236}">
                <a16:creationId xmlns:a16="http://schemas.microsoft.com/office/drawing/2014/main" id="{DE379353-C95D-4798-8088-C75CECDCCC9F}"/>
              </a:ext>
            </a:extLst>
          </p:cNvPr>
          <p:cNvSpPr txBox="1"/>
          <p:nvPr/>
        </p:nvSpPr>
        <p:spPr>
          <a:xfrm>
            <a:off x="2143887" y="3964016"/>
            <a:ext cx="790418" cy="461665"/>
          </a:xfrm>
          <a:prstGeom prst="rect">
            <a:avLst/>
          </a:prstGeom>
          <a:noFill/>
        </p:spPr>
        <p:txBody>
          <a:bodyPr wrap="square" rtlCol="0">
            <a:spAutoFit/>
          </a:bodyPr>
          <a:lstStyle/>
          <a:p>
            <a:r>
              <a:rPr lang="en-GB" sz="2400" dirty="0"/>
              <a:t>Men</a:t>
            </a:r>
          </a:p>
        </p:txBody>
      </p:sp>
      <p:sp>
        <p:nvSpPr>
          <p:cNvPr id="16" name="TextBox 15">
            <a:extLst>
              <a:ext uri="{FF2B5EF4-FFF2-40B4-BE49-F238E27FC236}">
                <a16:creationId xmlns:a16="http://schemas.microsoft.com/office/drawing/2014/main" id="{09110ABA-8EC8-441F-8A4B-E8D1BA1DC937}"/>
              </a:ext>
            </a:extLst>
          </p:cNvPr>
          <p:cNvSpPr txBox="1"/>
          <p:nvPr/>
        </p:nvSpPr>
        <p:spPr>
          <a:xfrm>
            <a:off x="2209800" y="5103716"/>
            <a:ext cx="1219200" cy="461665"/>
          </a:xfrm>
          <a:prstGeom prst="rect">
            <a:avLst/>
          </a:prstGeom>
          <a:noFill/>
        </p:spPr>
        <p:txBody>
          <a:bodyPr wrap="square" rtlCol="0">
            <a:spAutoFit/>
          </a:bodyPr>
          <a:lstStyle/>
          <a:p>
            <a:r>
              <a:rPr lang="en-GB" sz="2400" dirty="0"/>
              <a:t>Women</a:t>
            </a:r>
          </a:p>
        </p:txBody>
      </p:sp>
      <p:sp>
        <p:nvSpPr>
          <p:cNvPr id="17" name="TextBox 16">
            <a:extLst>
              <a:ext uri="{FF2B5EF4-FFF2-40B4-BE49-F238E27FC236}">
                <a16:creationId xmlns:a16="http://schemas.microsoft.com/office/drawing/2014/main" id="{04493954-7D4F-4ECC-92C5-32860875F412}"/>
              </a:ext>
            </a:extLst>
          </p:cNvPr>
          <p:cNvSpPr txBox="1"/>
          <p:nvPr/>
        </p:nvSpPr>
        <p:spPr>
          <a:xfrm>
            <a:off x="7630886" y="4269156"/>
            <a:ext cx="1219200" cy="461665"/>
          </a:xfrm>
          <a:prstGeom prst="rect">
            <a:avLst/>
          </a:prstGeom>
          <a:noFill/>
        </p:spPr>
        <p:txBody>
          <a:bodyPr wrap="square" rtlCol="0">
            <a:spAutoFit/>
          </a:bodyPr>
          <a:lstStyle/>
          <a:p>
            <a:r>
              <a:rPr lang="en-GB" sz="2400" dirty="0"/>
              <a:t>Adults</a:t>
            </a:r>
          </a:p>
        </p:txBody>
      </p:sp>
      <p:sp>
        <p:nvSpPr>
          <p:cNvPr id="18" name="TextBox 17">
            <a:extLst>
              <a:ext uri="{FF2B5EF4-FFF2-40B4-BE49-F238E27FC236}">
                <a16:creationId xmlns:a16="http://schemas.microsoft.com/office/drawing/2014/main" id="{2A3D8957-ED0B-4769-A48A-CB86B90A2389}"/>
              </a:ext>
            </a:extLst>
          </p:cNvPr>
          <p:cNvSpPr txBox="1"/>
          <p:nvPr/>
        </p:nvSpPr>
        <p:spPr>
          <a:xfrm>
            <a:off x="6999514" y="5033111"/>
            <a:ext cx="1676400" cy="461665"/>
          </a:xfrm>
          <a:prstGeom prst="rect">
            <a:avLst/>
          </a:prstGeom>
          <a:noFill/>
        </p:spPr>
        <p:txBody>
          <a:bodyPr wrap="square" rtlCol="0">
            <a:spAutoFit/>
          </a:bodyPr>
          <a:lstStyle/>
          <a:p>
            <a:r>
              <a:rPr lang="en-GB" sz="2400" dirty="0"/>
              <a:t>Children</a:t>
            </a:r>
          </a:p>
        </p:txBody>
      </p:sp>
      <p:sp>
        <p:nvSpPr>
          <p:cNvPr id="19" name="TextBox 18">
            <a:extLst>
              <a:ext uri="{FF2B5EF4-FFF2-40B4-BE49-F238E27FC236}">
                <a16:creationId xmlns:a16="http://schemas.microsoft.com/office/drawing/2014/main" id="{BA9E7C25-9FA2-49A7-A25E-F02FD4F9B391}"/>
              </a:ext>
            </a:extLst>
          </p:cNvPr>
          <p:cNvSpPr txBox="1"/>
          <p:nvPr/>
        </p:nvSpPr>
        <p:spPr>
          <a:xfrm>
            <a:off x="4267200" y="5577512"/>
            <a:ext cx="1219200" cy="461665"/>
          </a:xfrm>
          <a:prstGeom prst="rect">
            <a:avLst/>
          </a:prstGeom>
          <a:noFill/>
        </p:spPr>
        <p:txBody>
          <a:bodyPr wrap="square" rtlCol="0">
            <a:spAutoFit/>
          </a:bodyPr>
          <a:lstStyle/>
          <a:p>
            <a:r>
              <a:rPr lang="en-GB" sz="2400" dirty="0"/>
              <a:t>Rich</a:t>
            </a:r>
          </a:p>
        </p:txBody>
      </p:sp>
      <p:sp>
        <p:nvSpPr>
          <p:cNvPr id="20" name="TextBox 19">
            <a:extLst>
              <a:ext uri="{FF2B5EF4-FFF2-40B4-BE49-F238E27FC236}">
                <a16:creationId xmlns:a16="http://schemas.microsoft.com/office/drawing/2014/main" id="{29B213CA-0372-4EA7-BD20-E388C266C331}"/>
              </a:ext>
            </a:extLst>
          </p:cNvPr>
          <p:cNvSpPr txBox="1"/>
          <p:nvPr/>
        </p:nvSpPr>
        <p:spPr>
          <a:xfrm>
            <a:off x="5627914" y="5198353"/>
            <a:ext cx="1219200" cy="461665"/>
          </a:xfrm>
          <a:prstGeom prst="rect">
            <a:avLst/>
          </a:prstGeom>
          <a:noFill/>
        </p:spPr>
        <p:txBody>
          <a:bodyPr wrap="square" rtlCol="0">
            <a:spAutoFit/>
          </a:bodyPr>
          <a:lstStyle/>
          <a:p>
            <a:r>
              <a:rPr lang="en-GB" sz="2400" dirty="0"/>
              <a:t>Poor</a:t>
            </a:r>
          </a:p>
        </p:txBody>
      </p:sp>
      <p:cxnSp>
        <p:nvCxnSpPr>
          <p:cNvPr id="21" name="Straight Arrow Connector 20">
            <a:extLst>
              <a:ext uri="{FF2B5EF4-FFF2-40B4-BE49-F238E27FC236}">
                <a16:creationId xmlns:a16="http://schemas.microsoft.com/office/drawing/2014/main" id="{701055E3-51DE-4001-9BAE-BD68F08292FE}"/>
              </a:ext>
            </a:extLst>
          </p:cNvPr>
          <p:cNvCxnSpPr>
            <a:cxnSpLocks/>
          </p:cNvCxnSpPr>
          <p:nvPr/>
        </p:nvCxnSpPr>
        <p:spPr>
          <a:xfrm flipH="1" flipV="1">
            <a:off x="2623456" y="2943861"/>
            <a:ext cx="457200" cy="14986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2" name="Straight Arrow Connector 21">
            <a:extLst>
              <a:ext uri="{FF2B5EF4-FFF2-40B4-BE49-F238E27FC236}">
                <a16:creationId xmlns:a16="http://schemas.microsoft.com/office/drawing/2014/main" id="{C6F87621-CC47-49F6-9244-F1E291313699}"/>
              </a:ext>
            </a:extLst>
          </p:cNvPr>
          <p:cNvCxnSpPr/>
          <p:nvPr/>
        </p:nvCxnSpPr>
        <p:spPr>
          <a:xfrm flipV="1">
            <a:off x="5856516" y="2732553"/>
            <a:ext cx="380998" cy="358447"/>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3" name="Straight Arrow Connector 22">
            <a:extLst>
              <a:ext uri="{FF2B5EF4-FFF2-40B4-BE49-F238E27FC236}">
                <a16:creationId xmlns:a16="http://schemas.microsoft.com/office/drawing/2014/main" id="{BD187215-3274-4D3E-A953-1AE204039D28}"/>
              </a:ext>
            </a:extLst>
          </p:cNvPr>
          <p:cNvCxnSpPr/>
          <p:nvPr/>
        </p:nvCxnSpPr>
        <p:spPr>
          <a:xfrm>
            <a:off x="4648200" y="3809978"/>
            <a:ext cx="152400" cy="531671"/>
          </a:xfrm>
          <a:prstGeom prst="straightConnector1">
            <a:avLst/>
          </a:prstGeom>
          <a:ln>
            <a:tailEnd type="triangle"/>
          </a:ln>
        </p:spPr>
        <p:style>
          <a:lnRef idx="1">
            <a:schemeClr val="accent2"/>
          </a:lnRef>
          <a:fillRef idx="0">
            <a:schemeClr val="accent2"/>
          </a:fillRef>
          <a:effectRef idx="0">
            <a:schemeClr val="accent2"/>
          </a:effectRef>
          <a:fontRef idx="minor">
            <a:schemeClr val="tx1"/>
          </a:fontRef>
        </p:style>
      </p:cxnSp>
      <p:cxnSp>
        <p:nvCxnSpPr>
          <p:cNvPr id="24" name="Straight Connector 23">
            <a:extLst>
              <a:ext uri="{FF2B5EF4-FFF2-40B4-BE49-F238E27FC236}">
                <a16:creationId xmlns:a16="http://schemas.microsoft.com/office/drawing/2014/main" id="{D692A8DC-F551-4C1C-8692-777AA87DF864}"/>
              </a:ext>
            </a:extLst>
          </p:cNvPr>
          <p:cNvCxnSpPr/>
          <p:nvPr/>
        </p:nvCxnSpPr>
        <p:spPr>
          <a:xfrm flipV="1">
            <a:off x="2394857" y="2199419"/>
            <a:ext cx="0" cy="312027"/>
          </a:xfrm>
          <a:prstGeom prst="line">
            <a:avLst/>
          </a:prstGeom>
        </p:spPr>
        <p:style>
          <a:lnRef idx="1">
            <a:schemeClr val="accent2"/>
          </a:lnRef>
          <a:fillRef idx="0">
            <a:schemeClr val="accent2"/>
          </a:fillRef>
          <a:effectRef idx="0">
            <a:schemeClr val="accent2"/>
          </a:effectRef>
          <a:fontRef idx="minor">
            <a:schemeClr val="tx1"/>
          </a:fontRef>
        </p:style>
      </p:cxnSp>
      <p:cxnSp>
        <p:nvCxnSpPr>
          <p:cNvPr id="25" name="Straight Connector 24">
            <a:extLst>
              <a:ext uri="{FF2B5EF4-FFF2-40B4-BE49-F238E27FC236}">
                <a16:creationId xmlns:a16="http://schemas.microsoft.com/office/drawing/2014/main" id="{714B1354-222B-4607-8BFE-B27AB91D8B61}"/>
              </a:ext>
            </a:extLst>
          </p:cNvPr>
          <p:cNvCxnSpPr>
            <a:cxnSpLocks/>
          </p:cNvCxnSpPr>
          <p:nvPr/>
        </p:nvCxnSpPr>
        <p:spPr>
          <a:xfrm flipH="1" flipV="1">
            <a:off x="1502229" y="2077376"/>
            <a:ext cx="566057" cy="461665"/>
          </a:xfrm>
          <a:prstGeom prst="line">
            <a:avLst/>
          </a:prstGeom>
        </p:spPr>
        <p:style>
          <a:lnRef idx="1">
            <a:schemeClr val="accent2"/>
          </a:lnRef>
          <a:fillRef idx="0">
            <a:schemeClr val="accent2"/>
          </a:fillRef>
          <a:effectRef idx="0">
            <a:schemeClr val="accent2"/>
          </a:effectRef>
          <a:fontRef idx="minor">
            <a:schemeClr val="tx1"/>
          </a:fontRef>
        </p:style>
      </p:cxnSp>
      <p:cxnSp>
        <p:nvCxnSpPr>
          <p:cNvPr id="26" name="Straight Connector 25">
            <a:extLst>
              <a:ext uri="{FF2B5EF4-FFF2-40B4-BE49-F238E27FC236}">
                <a16:creationId xmlns:a16="http://schemas.microsoft.com/office/drawing/2014/main" id="{9CE4A099-8E1D-4C15-AEAC-0C0D2C4B4B2A}"/>
              </a:ext>
            </a:extLst>
          </p:cNvPr>
          <p:cNvCxnSpPr>
            <a:cxnSpLocks/>
          </p:cNvCxnSpPr>
          <p:nvPr/>
        </p:nvCxnSpPr>
        <p:spPr>
          <a:xfrm flipH="1" flipV="1">
            <a:off x="1295401" y="2661760"/>
            <a:ext cx="658586" cy="94701"/>
          </a:xfrm>
          <a:prstGeom prst="line">
            <a:avLst/>
          </a:prstGeom>
        </p:spPr>
        <p:style>
          <a:lnRef idx="1">
            <a:schemeClr val="accent2"/>
          </a:lnRef>
          <a:fillRef idx="0">
            <a:schemeClr val="accent2"/>
          </a:fillRef>
          <a:effectRef idx="0">
            <a:schemeClr val="accent2"/>
          </a:effectRef>
          <a:fontRef idx="minor">
            <a:schemeClr val="tx1"/>
          </a:fontRef>
        </p:style>
      </p:cxnSp>
      <p:cxnSp>
        <p:nvCxnSpPr>
          <p:cNvPr id="27" name="Straight Connector 26">
            <a:extLst>
              <a:ext uri="{FF2B5EF4-FFF2-40B4-BE49-F238E27FC236}">
                <a16:creationId xmlns:a16="http://schemas.microsoft.com/office/drawing/2014/main" id="{89CBE84C-BBED-4E8C-8BF9-E59018C8865C}"/>
              </a:ext>
            </a:extLst>
          </p:cNvPr>
          <p:cNvCxnSpPr/>
          <p:nvPr/>
        </p:nvCxnSpPr>
        <p:spPr>
          <a:xfrm flipH="1">
            <a:off x="1839688" y="2993026"/>
            <a:ext cx="337454" cy="278131"/>
          </a:xfrm>
          <a:prstGeom prst="line">
            <a:avLst/>
          </a:prstGeom>
        </p:spPr>
        <p:style>
          <a:lnRef idx="1">
            <a:schemeClr val="accent2"/>
          </a:lnRef>
          <a:fillRef idx="0">
            <a:schemeClr val="accent2"/>
          </a:fillRef>
          <a:effectRef idx="0">
            <a:schemeClr val="accent2"/>
          </a:effectRef>
          <a:fontRef idx="minor">
            <a:schemeClr val="tx1"/>
          </a:fontRef>
        </p:style>
      </p:cxnSp>
      <p:cxnSp>
        <p:nvCxnSpPr>
          <p:cNvPr id="28" name="Straight Connector 27">
            <a:extLst>
              <a:ext uri="{FF2B5EF4-FFF2-40B4-BE49-F238E27FC236}">
                <a16:creationId xmlns:a16="http://schemas.microsoft.com/office/drawing/2014/main" id="{5F109F4F-7D36-4FD7-BAD6-90914B592DA9}"/>
              </a:ext>
            </a:extLst>
          </p:cNvPr>
          <p:cNvCxnSpPr>
            <a:cxnSpLocks/>
          </p:cNvCxnSpPr>
          <p:nvPr/>
        </p:nvCxnSpPr>
        <p:spPr>
          <a:xfrm flipH="1" flipV="1">
            <a:off x="5448301" y="2149676"/>
            <a:ext cx="506184" cy="217110"/>
          </a:xfrm>
          <a:prstGeom prst="line">
            <a:avLst/>
          </a:prstGeom>
        </p:spPr>
        <p:style>
          <a:lnRef idx="1">
            <a:schemeClr val="accent2"/>
          </a:lnRef>
          <a:fillRef idx="0">
            <a:schemeClr val="accent2"/>
          </a:fillRef>
          <a:effectRef idx="0">
            <a:schemeClr val="accent2"/>
          </a:effectRef>
          <a:fontRef idx="minor">
            <a:schemeClr val="tx1"/>
          </a:fontRef>
        </p:style>
      </p:cxnSp>
      <p:cxnSp>
        <p:nvCxnSpPr>
          <p:cNvPr id="29" name="Straight Connector 28">
            <a:extLst>
              <a:ext uri="{FF2B5EF4-FFF2-40B4-BE49-F238E27FC236}">
                <a16:creationId xmlns:a16="http://schemas.microsoft.com/office/drawing/2014/main" id="{FD810B71-30E7-4221-A4E8-3AFA7D9134A3}"/>
              </a:ext>
            </a:extLst>
          </p:cNvPr>
          <p:cNvCxnSpPr/>
          <p:nvPr/>
        </p:nvCxnSpPr>
        <p:spPr>
          <a:xfrm flipH="1" flipV="1">
            <a:off x="5747657" y="1400843"/>
            <a:ext cx="489857" cy="748833"/>
          </a:xfrm>
          <a:prstGeom prst="line">
            <a:avLst/>
          </a:prstGeom>
        </p:spPr>
        <p:style>
          <a:lnRef idx="1">
            <a:schemeClr val="accent2"/>
          </a:lnRef>
          <a:fillRef idx="0">
            <a:schemeClr val="accent2"/>
          </a:fillRef>
          <a:effectRef idx="0">
            <a:schemeClr val="accent2"/>
          </a:effectRef>
          <a:fontRef idx="minor">
            <a:schemeClr val="tx1"/>
          </a:fontRef>
        </p:style>
      </p:cxnSp>
      <p:cxnSp>
        <p:nvCxnSpPr>
          <p:cNvPr id="30" name="Straight Connector 29">
            <a:extLst>
              <a:ext uri="{FF2B5EF4-FFF2-40B4-BE49-F238E27FC236}">
                <a16:creationId xmlns:a16="http://schemas.microsoft.com/office/drawing/2014/main" id="{2AE91E6D-5182-46EC-869F-E69912B8B835}"/>
              </a:ext>
            </a:extLst>
          </p:cNvPr>
          <p:cNvCxnSpPr/>
          <p:nvPr/>
        </p:nvCxnSpPr>
        <p:spPr>
          <a:xfrm flipV="1">
            <a:off x="6754585" y="1505559"/>
            <a:ext cx="0" cy="543095"/>
          </a:xfrm>
          <a:prstGeom prst="line">
            <a:avLst/>
          </a:prstGeom>
        </p:spPr>
        <p:style>
          <a:lnRef idx="1">
            <a:schemeClr val="accent2"/>
          </a:lnRef>
          <a:fillRef idx="0">
            <a:schemeClr val="accent2"/>
          </a:fillRef>
          <a:effectRef idx="0">
            <a:schemeClr val="accent2"/>
          </a:effectRef>
          <a:fontRef idx="minor">
            <a:schemeClr val="tx1"/>
          </a:fontRef>
        </p:style>
      </p:cxnSp>
      <p:cxnSp>
        <p:nvCxnSpPr>
          <p:cNvPr id="31" name="Straight Connector 30">
            <a:extLst>
              <a:ext uri="{FF2B5EF4-FFF2-40B4-BE49-F238E27FC236}">
                <a16:creationId xmlns:a16="http://schemas.microsoft.com/office/drawing/2014/main" id="{E9386F50-98AA-4BED-93C3-D1ECE69F9ECC}"/>
              </a:ext>
            </a:extLst>
          </p:cNvPr>
          <p:cNvCxnSpPr>
            <a:cxnSpLocks/>
          </p:cNvCxnSpPr>
          <p:nvPr/>
        </p:nvCxnSpPr>
        <p:spPr>
          <a:xfrm flipV="1">
            <a:off x="7590064" y="1864721"/>
            <a:ext cx="367393" cy="318005"/>
          </a:xfrm>
          <a:prstGeom prst="line">
            <a:avLst/>
          </a:prstGeom>
        </p:spPr>
        <p:style>
          <a:lnRef idx="1">
            <a:schemeClr val="accent2"/>
          </a:lnRef>
          <a:fillRef idx="0">
            <a:schemeClr val="accent2"/>
          </a:fillRef>
          <a:effectRef idx="0">
            <a:schemeClr val="accent2"/>
          </a:effectRef>
          <a:fontRef idx="minor">
            <a:schemeClr val="tx1"/>
          </a:fontRef>
        </p:style>
      </p:cxnSp>
      <p:cxnSp>
        <p:nvCxnSpPr>
          <p:cNvPr id="32" name="Straight Connector 31">
            <a:extLst>
              <a:ext uri="{FF2B5EF4-FFF2-40B4-BE49-F238E27FC236}">
                <a16:creationId xmlns:a16="http://schemas.microsoft.com/office/drawing/2014/main" id="{42BCEDF5-1822-4F5B-8608-0F69F3D6C4B4}"/>
              </a:ext>
            </a:extLst>
          </p:cNvPr>
          <p:cNvCxnSpPr/>
          <p:nvPr/>
        </p:nvCxnSpPr>
        <p:spPr>
          <a:xfrm>
            <a:off x="7467600" y="2778794"/>
            <a:ext cx="244928" cy="263041"/>
          </a:xfrm>
          <a:prstGeom prst="line">
            <a:avLst/>
          </a:prstGeom>
        </p:spPr>
        <p:style>
          <a:lnRef idx="1">
            <a:schemeClr val="accent2"/>
          </a:lnRef>
          <a:fillRef idx="0">
            <a:schemeClr val="accent2"/>
          </a:fillRef>
          <a:effectRef idx="0">
            <a:schemeClr val="accent2"/>
          </a:effectRef>
          <a:fontRef idx="minor">
            <a:schemeClr val="tx1"/>
          </a:fontRef>
        </p:style>
      </p:cxnSp>
      <p:cxnSp>
        <p:nvCxnSpPr>
          <p:cNvPr id="33" name="Straight Connector 32">
            <a:extLst>
              <a:ext uri="{FF2B5EF4-FFF2-40B4-BE49-F238E27FC236}">
                <a16:creationId xmlns:a16="http://schemas.microsoft.com/office/drawing/2014/main" id="{C6EB153D-68F1-42BE-9A5F-41AE28B1E633}"/>
              </a:ext>
            </a:extLst>
          </p:cNvPr>
          <p:cNvCxnSpPr>
            <a:cxnSpLocks/>
          </p:cNvCxnSpPr>
          <p:nvPr/>
        </p:nvCxnSpPr>
        <p:spPr>
          <a:xfrm flipH="1" flipV="1">
            <a:off x="2890158" y="4257488"/>
            <a:ext cx="794656" cy="219165"/>
          </a:xfrm>
          <a:prstGeom prst="line">
            <a:avLst/>
          </a:prstGeom>
        </p:spPr>
        <p:style>
          <a:lnRef idx="1">
            <a:schemeClr val="accent2"/>
          </a:lnRef>
          <a:fillRef idx="0">
            <a:schemeClr val="accent2"/>
          </a:fillRef>
          <a:effectRef idx="0">
            <a:schemeClr val="accent2"/>
          </a:effectRef>
          <a:fontRef idx="minor">
            <a:schemeClr val="tx1"/>
          </a:fontRef>
        </p:style>
      </p:cxnSp>
      <p:cxnSp>
        <p:nvCxnSpPr>
          <p:cNvPr id="34" name="Straight Connector 33">
            <a:extLst>
              <a:ext uri="{FF2B5EF4-FFF2-40B4-BE49-F238E27FC236}">
                <a16:creationId xmlns:a16="http://schemas.microsoft.com/office/drawing/2014/main" id="{746D966B-53C7-4BD5-8C04-C0ECEB1340D8}"/>
              </a:ext>
            </a:extLst>
          </p:cNvPr>
          <p:cNvCxnSpPr>
            <a:cxnSpLocks/>
          </p:cNvCxnSpPr>
          <p:nvPr/>
        </p:nvCxnSpPr>
        <p:spPr>
          <a:xfrm flipH="1">
            <a:off x="3135086" y="4753732"/>
            <a:ext cx="606879" cy="349984"/>
          </a:xfrm>
          <a:prstGeom prst="line">
            <a:avLst/>
          </a:prstGeom>
        </p:spPr>
        <p:style>
          <a:lnRef idx="1">
            <a:schemeClr val="accent2"/>
          </a:lnRef>
          <a:fillRef idx="0">
            <a:schemeClr val="accent2"/>
          </a:fillRef>
          <a:effectRef idx="0">
            <a:schemeClr val="accent2"/>
          </a:effectRef>
          <a:fontRef idx="minor">
            <a:schemeClr val="tx1"/>
          </a:fontRef>
        </p:style>
      </p:cxnSp>
      <p:cxnSp>
        <p:nvCxnSpPr>
          <p:cNvPr id="35" name="Straight Connector 34">
            <a:extLst>
              <a:ext uri="{FF2B5EF4-FFF2-40B4-BE49-F238E27FC236}">
                <a16:creationId xmlns:a16="http://schemas.microsoft.com/office/drawing/2014/main" id="{5DB1BD57-1C67-4112-9866-AA5A69AFEEFC}"/>
              </a:ext>
            </a:extLst>
          </p:cNvPr>
          <p:cNvCxnSpPr>
            <a:cxnSpLocks/>
          </p:cNvCxnSpPr>
          <p:nvPr/>
        </p:nvCxnSpPr>
        <p:spPr>
          <a:xfrm>
            <a:off x="4495800" y="4768838"/>
            <a:ext cx="87086" cy="794266"/>
          </a:xfrm>
          <a:prstGeom prst="line">
            <a:avLst/>
          </a:prstGeom>
        </p:spPr>
        <p:style>
          <a:lnRef idx="1">
            <a:schemeClr val="accent2"/>
          </a:lnRef>
          <a:fillRef idx="0">
            <a:schemeClr val="accent2"/>
          </a:fillRef>
          <a:effectRef idx="0">
            <a:schemeClr val="accent2"/>
          </a:effectRef>
          <a:fontRef idx="minor">
            <a:schemeClr val="tx1"/>
          </a:fontRef>
        </p:style>
      </p:cxnSp>
      <p:cxnSp>
        <p:nvCxnSpPr>
          <p:cNvPr id="36" name="Straight Connector 35">
            <a:extLst>
              <a:ext uri="{FF2B5EF4-FFF2-40B4-BE49-F238E27FC236}">
                <a16:creationId xmlns:a16="http://schemas.microsoft.com/office/drawing/2014/main" id="{4EBA5A46-DE8A-4F91-8976-8E6ECE0FF3D8}"/>
              </a:ext>
            </a:extLst>
          </p:cNvPr>
          <p:cNvCxnSpPr>
            <a:cxnSpLocks/>
          </p:cNvCxnSpPr>
          <p:nvPr/>
        </p:nvCxnSpPr>
        <p:spPr>
          <a:xfrm>
            <a:off x="5486400" y="4762894"/>
            <a:ext cx="304799" cy="435459"/>
          </a:xfrm>
          <a:prstGeom prst="line">
            <a:avLst/>
          </a:prstGeom>
        </p:spPr>
        <p:style>
          <a:lnRef idx="1">
            <a:schemeClr val="accent2"/>
          </a:lnRef>
          <a:fillRef idx="0">
            <a:schemeClr val="accent2"/>
          </a:fillRef>
          <a:effectRef idx="0">
            <a:schemeClr val="accent2"/>
          </a:effectRef>
          <a:fontRef idx="minor">
            <a:schemeClr val="tx1"/>
          </a:fontRef>
        </p:style>
      </p:cxnSp>
      <p:cxnSp>
        <p:nvCxnSpPr>
          <p:cNvPr id="37" name="Straight Connector 36">
            <a:extLst>
              <a:ext uri="{FF2B5EF4-FFF2-40B4-BE49-F238E27FC236}">
                <a16:creationId xmlns:a16="http://schemas.microsoft.com/office/drawing/2014/main" id="{4754956B-9D0A-4897-B431-83B9418C3731}"/>
              </a:ext>
            </a:extLst>
          </p:cNvPr>
          <p:cNvCxnSpPr>
            <a:cxnSpLocks/>
            <a:endCxn id="17" idx="1"/>
          </p:cNvCxnSpPr>
          <p:nvPr/>
        </p:nvCxnSpPr>
        <p:spPr>
          <a:xfrm flipV="1">
            <a:off x="6362701" y="4499989"/>
            <a:ext cx="1268185" cy="43932"/>
          </a:xfrm>
          <a:prstGeom prst="line">
            <a:avLst/>
          </a:prstGeom>
        </p:spPr>
        <p:style>
          <a:lnRef idx="1">
            <a:schemeClr val="accent2"/>
          </a:lnRef>
          <a:fillRef idx="0">
            <a:schemeClr val="accent2"/>
          </a:fillRef>
          <a:effectRef idx="0">
            <a:schemeClr val="accent2"/>
          </a:effectRef>
          <a:fontRef idx="minor">
            <a:schemeClr val="tx1"/>
          </a:fontRef>
        </p:style>
      </p:cxnSp>
      <p:cxnSp>
        <p:nvCxnSpPr>
          <p:cNvPr id="38" name="Straight Connector 37">
            <a:extLst>
              <a:ext uri="{FF2B5EF4-FFF2-40B4-BE49-F238E27FC236}">
                <a16:creationId xmlns:a16="http://schemas.microsoft.com/office/drawing/2014/main" id="{2A643ED9-A5D0-409B-9ECC-67CB7EC38B04}"/>
              </a:ext>
            </a:extLst>
          </p:cNvPr>
          <p:cNvCxnSpPr>
            <a:cxnSpLocks/>
            <a:endCxn id="18" idx="1"/>
          </p:cNvCxnSpPr>
          <p:nvPr/>
        </p:nvCxnSpPr>
        <p:spPr>
          <a:xfrm>
            <a:off x="5992585" y="4703583"/>
            <a:ext cx="1006929" cy="560361"/>
          </a:xfrm>
          <a:prstGeom prst="line">
            <a:avLst/>
          </a:prstGeom>
        </p:spPr>
        <p:style>
          <a:lnRef idx="1">
            <a:schemeClr val="accent2"/>
          </a:lnRef>
          <a:fillRef idx="0">
            <a:schemeClr val="accent2"/>
          </a:fillRef>
          <a:effectRef idx="0">
            <a:schemeClr val="accent2"/>
          </a:effectRef>
          <a:fontRef idx="minor">
            <a:schemeClr val="tx1"/>
          </a:fontRef>
        </p:style>
      </p:cxnSp>
      <p:sp>
        <p:nvSpPr>
          <p:cNvPr id="39" name="TextBox 38">
            <a:extLst>
              <a:ext uri="{FF2B5EF4-FFF2-40B4-BE49-F238E27FC236}">
                <a16:creationId xmlns:a16="http://schemas.microsoft.com/office/drawing/2014/main" id="{E5EE77AB-68A9-42E4-9CE8-B7C3FD097442}"/>
              </a:ext>
            </a:extLst>
          </p:cNvPr>
          <p:cNvSpPr txBox="1"/>
          <p:nvPr/>
        </p:nvSpPr>
        <p:spPr>
          <a:xfrm>
            <a:off x="5268686" y="996882"/>
            <a:ext cx="1219200" cy="461665"/>
          </a:xfrm>
          <a:prstGeom prst="rect">
            <a:avLst/>
          </a:prstGeom>
          <a:noFill/>
        </p:spPr>
        <p:txBody>
          <a:bodyPr wrap="square" rtlCol="0">
            <a:spAutoFit/>
          </a:bodyPr>
          <a:lstStyle/>
          <a:p>
            <a:r>
              <a:rPr lang="en-GB" sz="2400" dirty="0"/>
              <a:t>Gold</a:t>
            </a:r>
          </a:p>
        </p:txBody>
      </p:sp>
      <p:sp>
        <p:nvSpPr>
          <p:cNvPr id="40" name="TextBox 39">
            <a:extLst>
              <a:ext uri="{FF2B5EF4-FFF2-40B4-BE49-F238E27FC236}">
                <a16:creationId xmlns:a16="http://schemas.microsoft.com/office/drawing/2014/main" id="{6359C6D7-49D0-4131-91AC-6B83242BCCED}"/>
              </a:ext>
            </a:extLst>
          </p:cNvPr>
          <p:cNvSpPr txBox="1"/>
          <p:nvPr/>
        </p:nvSpPr>
        <p:spPr>
          <a:xfrm>
            <a:off x="6389914" y="923100"/>
            <a:ext cx="1219200" cy="461665"/>
          </a:xfrm>
          <a:prstGeom prst="rect">
            <a:avLst/>
          </a:prstGeom>
          <a:noFill/>
        </p:spPr>
        <p:txBody>
          <a:bodyPr wrap="square" rtlCol="0">
            <a:spAutoFit/>
          </a:bodyPr>
          <a:lstStyle/>
          <a:p>
            <a:r>
              <a:rPr lang="en-GB" sz="2400" dirty="0"/>
              <a:t>Silver</a:t>
            </a:r>
          </a:p>
        </p:txBody>
      </p:sp>
    </p:spTree>
    <p:extLst>
      <p:ext uri="{BB962C8B-B14F-4D97-AF65-F5344CB8AC3E}">
        <p14:creationId xmlns:p14="http://schemas.microsoft.com/office/powerpoint/2010/main" val="12226903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F70373-8EF5-4926-941A-2BA5C0A7800C}"/>
              </a:ext>
            </a:extLst>
          </p:cNvPr>
          <p:cNvSpPr txBox="1">
            <a:spLocks/>
          </p:cNvSpPr>
          <p:nvPr/>
        </p:nvSpPr>
        <p:spPr>
          <a:xfrm>
            <a:off x="190459" y="1101343"/>
            <a:ext cx="6062060" cy="558304"/>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b="1" dirty="0">
                <a:latin typeface="+mn-lt"/>
                <a:cs typeface="Arial" panose="020B0604020202020204" pitchFamily="34" charset="0"/>
              </a:rPr>
              <a:t>Things to consider</a:t>
            </a:r>
          </a:p>
        </p:txBody>
      </p:sp>
      <p:sp>
        <p:nvSpPr>
          <p:cNvPr id="3" name="TextBox 2">
            <a:extLst>
              <a:ext uri="{FF2B5EF4-FFF2-40B4-BE49-F238E27FC236}">
                <a16:creationId xmlns:a16="http://schemas.microsoft.com/office/drawing/2014/main" id="{A89E7FAD-403B-407C-AB87-B834D0C3706E}"/>
              </a:ext>
            </a:extLst>
          </p:cNvPr>
          <p:cNvSpPr txBox="1"/>
          <p:nvPr/>
        </p:nvSpPr>
        <p:spPr>
          <a:xfrm>
            <a:off x="374074" y="1905506"/>
            <a:ext cx="8312726" cy="3046988"/>
          </a:xfrm>
          <a:prstGeom prst="rect">
            <a:avLst/>
          </a:prstGeom>
          <a:noFill/>
        </p:spPr>
        <p:txBody>
          <a:bodyPr wrap="square" rtlCol="0">
            <a:spAutoFit/>
          </a:bodyPr>
          <a:lstStyle/>
          <a:p>
            <a:pPr marL="342900" indent="-342900">
              <a:buFont typeface="Arial" panose="020B0604020202020204" pitchFamily="34" charset="0"/>
              <a:buChar char="•"/>
            </a:pPr>
            <a:r>
              <a:rPr lang="en-GB" sz="2400" dirty="0"/>
              <a:t>Egyptian men and women liked to wear jewellery, especially necklaces, bracelets and earrings</a:t>
            </a: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r>
              <a:rPr lang="en-GB" sz="2400" dirty="0"/>
              <a:t>Wealthy people wore jewellery made of gold and precious stones such as amethysts and turquoise</a:t>
            </a:r>
          </a:p>
          <a:p>
            <a:endParaRPr lang="en-GB" sz="2400" dirty="0"/>
          </a:p>
          <a:p>
            <a:pPr marL="342900" indent="-342900">
              <a:buFont typeface="Arial" panose="020B0604020202020204" pitchFamily="34" charset="0"/>
              <a:buChar char="•"/>
            </a:pPr>
            <a:r>
              <a:rPr lang="en-GB" sz="2400" dirty="0"/>
              <a:t>Less wealthy people wore jewellery made from bone, stone or artificial gemstones</a:t>
            </a:r>
          </a:p>
        </p:txBody>
      </p:sp>
    </p:spTree>
    <p:extLst>
      <p:ext uri="{BB962C8B-B14F-4D97-AF65-F5344CB8AC3E}">
        <p14:creationId xmlns:p14="http://schemas.microsoft.com/office/powerpoint/2010/main" val="38530569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1C986-F0C3-44C9-901B-A7EE9769D619}"/>
              </a:ext>
            </a:extLst>
          </p:cNvPr>
          <p:cNvSpPr txBox="1">
            <a:spLocks/>
          </p:cNvSpPr>
          <p:nvPr/>
        </p:nvSpPr>
        <p:spPr>
          <a:xfrm>
            <a:off x="190459" y="1101342"/>
            <a:ext cx="5410241" cy="1347943"/>
          </a:xfrm>
          <a:prstGeom prst="rect">
            <a:avLst/>
          </a:prstGeom>
        </p:spPr>
        <p:txBody>
          <a:bodyPr vert="horz" lIns="91440" tIns="45720" rIns="91440" bIns="45720" rtlCol="0" anchor="ctr">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GB" sz="3600" b="1" dirty="0">
                <a:latin typeface="+mn-lt"/>
                <a:cs typeface="Arial" panose="020B0604020202020204" pitchFamily="34" charset="0"/>
              </a:rPr>
              <a:t>Example of Ancient Egyptian necklace</a:t>
            </a:r>
          </a:p>
        </p:txBody>
      </p:sp>
      <p:pic>
        <p:nvPicPr>
          <p:cNvPr id="3" name="Picture 2" descr="A person wearing a crown&#10;&#10;Description automatically generated with medium confidence">
            <a:extLst>
              <a:ext uri="{FF2B5EF4-FFF2-40B4-BE49-F238E27FC236}">
                <a16:creationId xmlns:a16="http://schemas.microsoft.com/office/drawing/2014/main" id="{87E7672E-4BB9-474E-931F-04CACDF638F3}"/>
              </a:ext>
            </a:extLst>
          </p:cNvPr>
          <p:cNvPicPr>
            <a:picLocks noChangeAspect="1"/>
          </p:cNvPicPr>
          <p:nvPr/>
        </p:nvPicPr>
        <p:blipFill>
          <a:blip r:embed="rId3"/>
          <a:stretch>
            <a:fillRect/>
          </a:stretch>
        </p:blipFill>
        <p:spPr>
          <a:xfrm>
            <a:off x="6433458" y="1101342"/>
            <a:ext cx="2384352" cy="4933521"/>
          </a:xfrm>
          <a:prstGeom prst="rect">
            <a:avLst/>
          </a:prstGeom>
        </p:spPr>
      </p:pic>
    </p:spTree>
    <p:extLst>
      <p:ext uri="{BB962C8B-B14F-4D97-AF65-F5344CB8AC3E}">
        <p14:creationId xmlns:p14="http://schemas.microsoft.com/office/powerpoint/2010/main" val="259893215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ontent Placeholder 4">
            <a:extLst>
              <a:ext uri="{FF2B5EF4-FFF2-40B4-BE49-F238E27FC236}">
                <a16:creationId xmlns:a16="http://schemas.microsoft.com/office/drawing/2014/main" id="{EE2EF658-D538-43CE-AF9F-BA96D6F00323}"/>
              </a:ext>
            </a:extLst>
          </p:cNvPr>
          <p:cNvSpPr txBox="1">
            <a:spLocks/>
          </p:cNvSpPr>
          <p:nvPr/>
        </p:nvSpPr>
        <p:spPr>
          <a:xfrm>
            <a:off x="0" y="1046155"/>
            <a:ext cx="8373103" cy="68029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Equipment and Resources</a:t>
            </a:r>
            <a:endParaRPr lang="en-GB" sz="2800" dirty="0"/>
          </a:p>
          <a:p>
            <a:pPr algn="l"/>
            <a:endParaRPr lang="en-GB" sz="3200" dirty="0"/>
          </a:p>
          <a:p>
            <a:endParaRPr lang="en-GB" dirty="0"/>
          </a:p>
        </p:txBody>
      </p:sp>
      <p:sp>
        <p:nvSpPr>
          <p:cNvPr id="7" name="TextBox 6">
            <a:extLst>
              <a:ext uri="{FF2B5EF4-FFF2-40B4-BE49-F238E27FC236}">
                <a16:creationId xmlns:a16="http://schemas.microsoft.com/office/drawing/2014/main" id="{6E5F4ECA-871B-4469-B8DA-A8D09792A3B5}"/>
              </a:ext>
            </a:extLst>
          </p:cNvPr>
          <p:cNvSpPr txBox="1"/>
          <p:nvPr/>
        </p:nvSpPr>
        <p:spPr>
          <a:xfrm>
            <a:off x="97869" y="1710153"/>
            <a:ext cx="2403791" cy="2677656"/>
          </a:xfrm>
          <a:prstGeom prst="rect">
            <a:avLst/>
          </a:prstGeom>
          <a:noFill/>
        </p:spPr>
        <p:txBody>
          <a:bodyPr wrap="square" rtlCol="0">
            <a:spAutoFit/>
          </a:bodyPr>
          <a:lstStyle/>
          <a:p>
            <a:pPr marL="457200" indent="-457200">
              <a:buFont typeface="Arial" panose="020B0604020202020204" pitchFamily="34" charset="0"/>
              <a:buChar char="•"/>
            </a:pPr>
            <a:r>
              <a:rPr lang="en-GB" sz="2400" dirty="0"/>
              <a:t>Pasta tubes</a:t>
            </a:r>
          </a:p>
          <a:p>
            <a:pPr marL="457200" indent="-457200">
              <a:buFont typeface="Arial" panose="020B0604020202020204" pitchFamily="34" charset="0"/>
              <a:buChar char="•"/>
            </a:pPr>
            <a:r>
              <a:rPr lang="en-GB" sz="2400" dirty="0"/>
              <a:t>Ribbon</a:t>
            </a:r>
          </a:p>
          <a:p>
            <a:pPr marL="457200" indent="-457200">
              <a:buFont typeface="Arial" panose="020B0604020202020204" pitchFamily="34" charset="0"/>
              <a:buChar char="•"/>
            </a:pPr>
            <a:r>
              <a:rPr lang="en-GB" sz="2400" dirty="0"/>
              <a:t>Paint &amp; brush</a:t>
            </a:r>
          </a:p>
          <a:p>
            <a:pPr marL="457200" indent="-457200">
              <a:buFont typeface="Arial" panose="020B0604020202020204" pitchFamily="34" charset="0"/>
              <a:buChar char="•"/>
            </a:pPr>
            <a:r>
              <a:rPr lang="en-GB" sz="2400" dirty="0"/>
              <a:t>Pom poms &amp; sequins</a:t>
            </a:r>
          </a:p>
          <a:p>
            <a:pPr marL="457200" indent="-457200">
              <a:buFont typeface="Arial" panose="020B0604020202020204" pitchFamily="34" charset="0"/>
              <a:buChar char="•"/>
            </a:pPr>
            <a:r>
              <a:rPr lang="en-GB" sz="2400" dirty="0"/>
              <a:t>Paperclip </a:t>
            </a:r>
          </a:p>
          <a:p>
            <a:pPr marL="457200" indent="-457200">
              <a:buFont typeface="Arial" panose="020B0604020202020204" pitchFamily="34" charset="0"/>
              <a:buChar char="•"/>
            </a:pPr>
            <a:r>
              <a:rPr lang="en-GB" sz="2400" dirty="0"/>
              <a:t>Scissors </a:t>
            </a:r>
          </a:p>
        </p:txBody>
      </p:sp>
      <p:pic>
        <p:nvPicPr>
          <p:cNvPr id="6" name="Picture 5">
            <a:extLst>
              <a:ext uri="{FF2B5EF4-FFF2-40B4-BE49-F238E27FC236}">
                <a16:creationId xmlns:a16="http://schemas.microsoft.com/office/drawing/2014/main" id="{6CCD90DE-A254-D644-B714-DDCBDF559772}"/>
              </a:ext>
            </a:extLst>
          </p:cNvPr>
          <p:cNvPicPr>
            <a:picLocks noChangeAspect="1"/>
          </p:cNvPicPr>
          <p:nvPr/>
        </p:nvPicPr>
        <p:blipFill>
          <a:blip r:embed="rId3">
            <a:extLst>
              <a:ext uri="{BEBA8EAE-BF5A-486C-A8C5-ECC9F3942E4B}">
                <a14:imgProps xmlns:a14="http://schemas.microsoft.com/office/drawing/2010/main">
                  <a14:imgLayer r:embed="rId4">
                    <a14:imgEffect>
                      <a14:brightnessContrast bright="40000"/>
                    </a14:imgEffect>
                  </a14:imgLayer>
                </a14:imgProps>
              </a:ext>
            </a:extLst>
          </a:blip>
          <a:stretch>
            <a:fillRect/>
          </a:stretch>
        </p:blipFill>
        <p:spPr>
          <a:xfrm>
            <a:off x="3519216" y="1710153"/>
            <a:ext cx="4429817" cy="4326834"/>
          </a:xfrm>
          <a:prstGeom prst="rect">
            <a:avLst/>
          </a:prstGeom>
        </p:spPr>
      </p:pic>
    </p:spTree>
    <p:extLst>
      <p:ext uri="{BB962C8B-B14F-4D97-AF65-F5344CB8AC3E}">
        <p14:creationId xmlns:p14="http://schemas.microsoft.com/office/powerpoint/2010/main" val="6498228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Content Placeholder 4">
            <a:extLst>
              <a:ext uri="{FF2B5EF4-FFF2-40B4-BE49-F238E27FC236}">
                <a16:creationId xmlns:a16="http://schemas.microsoft.com/office/drawing/2014/main" id="{EE2EF658-D538-43CE-AF9F-BA96D6F00323}"/>
              </a:ext>
            </a:extLst>
          </p:cNvPr>
          <p:cNvSpPr txBox="1">
            <a:spLocks/>
          </p:cNvSpPr>
          <p:nvPr/>
        </p:nvSpPr>
        <p:spPr>
          <a:xfrm>
            <a:off x="0" y="1046155"/>
            <a:ext cx="8373103" cy="68029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Step 1 Paint your pasta</a:t>
            </a:r>
          </a:p>
          <a:p>
            <a:pPr algn="l"/>
            <a:endParaRPr lang="en-GB" sz="2800" dirty="0"/>
          </a:p>
          <a:p>
            <a:pPr algn="l"/>
            <a:endParaRPr lang="en-GB" sz="3200" dirty="0"/>
          </a:p>
          <a:p>
            <a:endParaRPr lang="en-GB" dirty="0"/>
          </a:p>
        </p:txBody>
      </p:sp>
      <p:sp>
        <p:nvSpPr>
          <p:cNvPr id="9" name="TextBox 8">
            <a:extLst>
              <a:ext uri="{FF2B5EF4-FFF2-40B4-BE49-F238E27FC236}">
                <a16:creationId xmlns:a16="http://schemas.microsoft.com/office/drawing/2014/main" id="{F3A7DE9C-F9C0-E945-A35F-A87913D9EF96}"/>
              </a:ext>
            </a:extLst>
          </p:cNvPr>
          <p:cNvSpPr txBox="1"/>
          <p:nvPr/>
        </p:nvSpPr>
        <p:spPr>
          <a:xfrm>
            <a:off x="97869" y="1710153"/>
            <a:ext cx="3268183" cy="2308324"/>
          </a:xfrm>
          <a:prstGeom prst="rect">
            <a:avLst/>
          </a:prstGeom>
          <a:noFill/>
        </p:spPr>
        <p:txBody>
          <a:bodyPr wrap="square" rtlCol="0">
            <a:spAutoFit/>
          </a:bodyPr>
          <a:lstStyle/>
          <a:p>
            <a:pPr marL="457200" indent="-457200">
              <a:buFont typeface="Arial" panose="020B0604020202020204" pitchFamily="34" charset="0"/>
              <a:buChar char="•"/>
            </a:pPr>
            <a:r>
              <a:rPr lang="en-GB" sz="2400" dirty="0"/>
              <a:t>Research typical colours used by the Egyptians </a:t>
            </a:r>
          </a:p>
          <a:p>
            <a:pPr marL="457200" indent="-457200">
              <a:buFont typeface="Arial" panose="020B0604020202020204" pitchFamily="34" charset="0"/>
              <a:buChar char="•"/>
            </a:pPr>
            <a:r>
              <a:rPr lang="en-GB" sz="2400" dirty="0"/>
              <a:t>Choose your major colours </a:t>
            </a:r>
          </a:p>
          <a:p>
            <a:pPr marL="457200" indent="-457200">
              <a:buFont typeface="Arial" panose="020B0604020202020204" pitchFamily="34" charset="0"/>
              <a:buChar char="•"/>
            </a:pPr>
            <a:r>
              <a:rPr lang="en-GB" sz="2400" dirty="0"/>
              <a:t>Paint your pasta</a:t>
            </a:r>
          </a:p>
        </p:txBody>
      </p:sp>
      <p:pic>
        <p:nvPicPr>
          <p:cNvPr id="3" name="Picture 2">
            <a:extLst>
              <a:ext uri="{FF2B5EF4-FFF2-40B4-BE49-F238E27FC236}">
                <a16:creationId xmlns:a16="http://schemas.microsoft.com/office/drawing/2014/main" id="{5C083ADB-DAFB-E843-A36A-F12D951BE19C}"/>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a14:imgEffect>
                  </a14:imgLayer>
                </a14:imgProps>
              </a:ext>
            </a:extLst>
          </a:blip>
          <a:srcRect t="19517" r="7746" b="17488"/>
          <a:stretch/>
        </p:blipFill>
        <p:spPr>
          <a:xfrm>
            <a:off x="3627996" y="1491637"/>
            <a:ext cx="4745107" cy="4320208"/>
          </a:xfrm>
          <a:prstGeom prst="rect">
            <a:avLst/>
          </a:prstGeom>
        </p:spPr>
      </p:pic>
      <p:sp>
        <p:nvSpPr>
          <p:cNvPr id="5" name="TextBox 4">
            <a:extLst>
              <a:ext uri="{FF2B5EF4-FFF2-40B4-BE49-F238E27FC236}">
                <a16:creationId xmlns:a16="http://schemas.microsoft.com/office/drawing/2014/main" id="{FAACE982-4342-48E9-97D1-F1BDAD2A4CDA}"/>
              </a:ext>
            </a:extLst>
          </p:cNvPr>
          <p:cNvSpPr txBox="1"/>
          <p:nvPr/>
        </p:nvSpPr>
        <p:spPr>
          <a:xfrm>
            <a:off x="4572000" y="1122305"/>
            <a:ext cx="614855" cy="369332"/>
          </a:xfrm>
          <a:prstGeom prst="rect">
            <a:avLst/>
          </a:prstGeom>
          <a:noFill/>
        </p:spPr>
        <p:txBody>
          <a:bodyPr wrap="square">
            <a:spAutoFit/>
          </a:bodyPr>
          <a:lstStyle/>
          <a:p>
            <a:r>
              <a:rPr lang="en-GB" sz="1800" dirty="0">
                <a:effectLst/>
                <a:ea typeface="Times New Roman" panose="02020603050405020304" pitchFamily="18" charset="0"/>
                <a:cs typeface="Segoe UI Emoji" panose="020B0502040204020203" pitchFamily="34" charset="0"/>
              </a:rPr>
              <a:t>⚠</a:t>
            </a:r>
            <a:endParaRPr lang="en-GB" dirty="0"/>
          </a:p>
        </p:txBody>
      </p:sp>
    </p:spTree>
    <p:extLst>
      <p:ext uri="{BB962C8B-B14F-4D97-AF65-F5344CB8AC3E}">
        <p14:creationId xmlns:p14="http://schemas.microsoft.com/office/powerpoint/2010/main" val="413029844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9356D0CC-F4B5-46A0-A791-42ADD7AF379B}"/>
              </a:ext>
            </a:extLst>
          </p:cNvPr>
          <p:cNvSpPr txBox="1">
            <a:spLocks/>
          </p:cNvSpPr>
          <p:nvPr/>
        </p:nvSpPr>
        <p:spPr>
          <a:xfrm>
            <a:off x="0" y="1046155"/>
            <a:ext cx="8373103" cy="680296"/>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sz="3600" b="1" dirty="0"/>
              <a:t>Step 2 Thread your pasta onto the ribbon</a:t>
            </a:r>
          </a:p>
          <a:p>
            <a:pPr algn="l"/>
            <a:endParaRPr lang="en-GB" sz="2800" dirty="0"/>
          </a:p>
          <a:p>
            <a:pPr algn="l"/>
            <a:endParaRPr lang="en-GB" sz="3200" dirty="0"/>
          </a:p>
          <a:p>
            <a:endParaRPr lang="en-GB" dirty="0"/>
          </a:p>
        </p:txBody>
      </p:sp>
      <p:sp>
        <p:nvSpPr>
          <p:cNvPr id="9" name="TextBox 8">
            <a:extLst>
              <a:ext uri="{FF2B5EF4-FFF2-40B4-BE49-F238E27FC236}">
                <a16:creationId xmlns:a16="http://schemas.microsoft.com/office/drawing/2014/main" id="{4D39291F-1B4A-4BE8-94C5-09478765852D}"/>
              </a:ext>
            </a:extLst>
          </p:cNvPr>
          <p:cNvSpPr txBox="1"/>
          <p:nvPr/>
        </p:nvSpPr>
        <p:spPr>
          <a:xfrm>
            <a:off x="0" y="3542507"/>
            <a:ext cx="5632174" cy="2308324"/>
          </a:xfrm>
          <a:prstGeom prst="rect">
            <a:avLst/>
          </a:prstGeom>
          <a:noFill/>
        </p:spPr>
        <p:txBody>
          <a:bodyPr wrap="square" rtlCol="0">
            <a:spAutoFit/>
          </a:bodyPr>
          <a:lstStyle/>
          <a:p>
            <a:pPr marL="457200" indent="-457200">
              <a:buFont typeface="Arial" panose="020B0604020202020204" pitchFamily="34" charset="0"/>
              <a:buChar char="•"/>
            </a:pPr>
            <a:r>
              <a:rPr lang="en-GB" sz="2400" dirty="0"/>
              <a:t>Unbend the paper clip and use it to thread the ribbon through one piece of pasta </a:t>
            </a:r>
          </a:p>
          <a:p>
            <a:pPr marL="457200" indent="-457200">
              <a:buFont typeface="Arial" panose="020B0604020202020204" pitchFamily="34" charset="0"/>
              <a:buChar char="•"/>
            </a:pPr>
            <a:r>
              <a:rPr lang="en-GB" sz="2400" dirty="0"/>
              <a:t>Ensure the pasta is located in the middle of the ribbon - both ends should be the same length</a:t>
            </a:r>
          </a:p>
        </p:txBody>
      </p:sp>
      <p:pic>
        <p:nvPicPr>
          <p:cNvPr id="3" name="Picture 2">
            <a:extLst>
              <a:ext uri="{FF2B5EF4-FFF2-40B4-BE49-F238E27FC236}">
                <a16:creationId xmlns:a16="http://schemas.microsoft.com/office/drawing/2014/main" id="{A6DBA56C-2179-0D4E-ADF6-CEFB28CB6B88}"/>
              </a:ext>
            </a:extLst>
          </p:cNvPr>
          <p:cNvPicPr>
            <a:picLocks noChangeAspect="1"/>
          </p:cNvPicPr>
          <p:nvPr/>
        </p:nvPicPr>
        <p:blipFill rotWithShape="1">
          <a:blip r:embed="rId3">
            <a:extLst>
              <a:ext uri="{BEBA8EAE-BF5A-486C-A8C5-ECC9F3942E4B}">
                <a14:imgProps xmlns:a14="http://schemas.microsoft.com/office/drawing/2010/main">
                  <a14:imgLayer r:embed="rId4">
                    <a14:imgEffect>
                      <a14:sharpenSoften amount="50000"/>
                    </a14:imgEffect>
                    <a14:imgEffect>
                      <a14:brightnessContrast bright="40000" contrast="-20000"/>
                    </a14:imgEffect>
                  </a14:imgLayer>
                </a14:imgProps>
              </a:ext>
            </a:extLst>
          </a:blip>
          <a:srcRect l="20628" t="32642" r="15733" b="36381"/>
          <a:stretch/>
        </p:blipFill>
        <p:spPr>
          <a:xfrm>
            <a:off x="770897" y="1603515"/>
            <a:ext cx="2987628" cy="1938992"/>
          </a:xfrm>
          <a:prstGeom prst="rect">
            <a:avLst/>
          </a:prstGeom>
        </p:spPr>
      </p:pic>
      <p:pic>
        <p:nvPicPr>
          <p:cNvPr id="10" name="Picture 9">
            <a:extLst>
              <a:ext uri="{FF2B5EF4-FFF2-40B4-BE49-F238E27FC236}">
                <a16:creationId xmlns:a16="http://schemas.microsoft.com/office/drawing/2014/main" id="{FCEF53E7-EF58-924D-8A2F-C31512ABDDF1}"/>
              </a:ext>
            </a:extLst>
          </p:cNvPr>
          <p:cNvPicPr>
            <a:picLocks noChangeAspect="1"/>
          </p:cNvPicPr>
          <p:nvPr/>
        </p:nvPicPr>
        <p:blipFill rotWithShape="1">
          <a:blip r:embed="rId5">
            <a:extLst>
              <a:ext uri="{BEBA8EAE-BF5A-486C-A8C5-ECC9F3942E4B}">
                <a14:imgProps xmlns:a14="http://schemas.microsoft.com/office/drawing/2010/main">
                  <a14:imgLayer r:embed="rId6">
                    <a14:imgEffect>
                      <a14:brightnessContrast bright="40000" contrast="-20000"/>
                    </a14:imgEffect>
                  </a14:imgLayer>
                </a14:imgProps>
              </a:ext>
            </a:extLst>
          </a:blip>
          <a:srcRect l="12647" t="14879" r="12778" b="19421"/>
          <a:stretch/>
        </p:blipFill>
        <p:spPr>
          <a:xfrm>
            <a:off x="5571678" y="1603515"/>
            <a:ext cx="3405809" cy="4000695"/>
          </a:xfrm>
          <a:prstGeom prst="rect">
            <a:avLst/>
          </a:prstGeom>
        </p:spPr>
      </p:pic>
    </p:spTree>
    <p:extLst>
      <p:ext uri="{BB962C8B-B14F-4D97-AF65-F5344CB8AC3E}">
        <p14:creationId xmlns:p14="http://schemas.microsoft.com/office/powerpoint/2010/main" val="3601724640"/>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435</TotalTime>
  <Words>535</Words>
  <Application>Microsoft Office PowerPoint</Application>
  <PresentationFormat>On-screen Show (4:3)</PresentationFormat>
  <Paragraphs>93</Paragraphs>
  <Slides>15</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Arial</vt:lpstr>
      <vt:lpstr>Calibri</vt:lpstr>
      <vt:lpstr>Calibri Light</vt:lpstr>
      <vt:lpstr>GDS Transport</vt:lpstr>
      <vt:lpstr>Segoe UI Emoji</vt:lpstr>
      <vt:lpstr>Symbol</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Make an Egyptian pasta necklace</dc:title>
  <dc:subject>Learn how to use pasta to make an item of jewellery inspired by the ancient Egyptians</dc:subject>
  <dc:creator>Microsoft Office User</dc:creator>
  <cp:keywords>activities for kids, make jewellery, pasta jewellery, ancient egypt, ancient egyptian jewellery</cp:keywords>
  <cp:lastModifiedBy>Holly Margerison-Smith</cp:lastModifiedBy>
  <cp:revision>54</cp:revision>
  <dcterms:created xsi:type="dcterms:W3CDTF">2017-06-28T15:11:57Z</dcterms:created>
  <dcterms:modified xsi:type="dcterms:W3CDTF">2022-12-13T13:55:12Z</dcterms:modified>
  <cp:category>Egyptians</cp:category>
</cp:coreProperties>
</file>