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9" r:id="rId2"/>
    <p:sldId id="258" r:id="rId3"/>
    <p:sldId id="263" r:id="rId4"/>
    <p:sldId id="265" r:id="rId5"/>
    <p:sldId id="260" r:id="rId6"/>
    <p:sldId id="262" r:id="rId7"/>
    <p:sldId id="264" r:id="rId8"/>
    <p:sldId id="261" r:id="rId9"/>
    <p:sldId id="266" r:id="rId1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91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94674"/>
  </p:normalViewPr>
  <p:slideViewPr>
    <p:cSldViewPr snapToGrid="0" snapToObjects="1">
      <p:cViewPr varScale="1">
        <p:scale>
          <a:sx n="62" d="100"/>
          <a:sy n="62" d="100"/>
        </p:scale>
        <p:origin x="1132"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12/13/2022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500DF9-E62C-411B-899A-EEFF4028D3F2}"/>
              </a:ext>
            </a:extLst>
          </p:cNvPr>
          <p:cNvSpPr txBox="1"/>
          <p:nvPr/>
        </p:nvSpPr>
        <p:spPr>
          <a:xfrm>
            <a:off x="800215" y="1141079"/>
            <a:ext cx="7128792" cy="830997"/>
          </a:xfrm>
          <a:prstGeom prst="rect">
            <a:avLst/>
          </a:prstGeom>
          <a:noFill/>
        </p:spPr>
        <p:txBody>
          <a:bodyPr wrap="square" rtlCol="0">
            <a:spAutoFit/>
          </a:bodyPr>
          <a:lstStyle/>
          <a:p>
            <a:pPr algn="ctr"/>
            <a:r>
              <a:rPr lang="en-GB" sz="4800" b="1">
                <a:solidFill>
                  <a:srgbClr val="EF7919"/>
                </a:solidFill>
                <a:latin typeface="Arial"/>
                <a:cs typeface="Arial"/>
              </a:rPr>
              <a:t>Make </a:t>
            </a:r>
            <a:r>
              <a:rPr lang="en-GB" sz="4800" b="1" dirty="0">
                <a:solidFill>
                  <a:srgbClr val="EF7919"/>
                </a:solidFill>
                <a:latin typeface="Arial"/>
                <a:cs typeface="Arial"/>
              </a:rPr>
              <a:t>a Pyramid</a:t>
            </a:r>
          </a:p>
        </p:txBody>
      </p:sp>
      <p:sp>
        <p:nvSpPr>
          <p:cNvPr id="4" name="TextBox 3">
            <a:extLst>
              <a:ext uri="{FF2B5EF4-FFF2-40B4-BE49-F238E27FC236}">
                <a16:creationId xmlns:a16="http://schemas.microsoft.com/office/drawing/2014/main" id="{62940BBC-51B6-4685-919E-486552BD124D}"/>
              </a:ext>
            </a:extLst>
          </p:cNvPr>
          <p:cNvSpPr txBox="1"/>
          <p:nvPr/>
        </p:nvSpPr>
        <p:spPr>
          <a:xfrm>
            <a:off x="164592" y="5104132"/>
            <a:ext cx="8814815"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Learning about scale and volume </a:t>
            </a:r>
          </a:p>
          <a:p>
            <a:pPr algn="ctr"/>
            <a:r>
              <a:rPr lang="en-GB" sz="2400" dirty="0">
                <a:latin typeface="Arial" panose="020B0604020202020204" pitchFamily="34" charset="0"/>
                <a:cs typeface="Arial" panose="020B0604020202020204" pitchFamily="34" charset="0"/>
              </a:rPr>
              <a:t>using pyramids made from paper</a:t>
            </a:r>
          </a:p>
        </p:txBody>
      </p:sp>
      <p:pic>
        <p:nvPicPr>
          <p:cNvPr id="6" name="Picture 5" descr="A picture containing building&#10;&#10;Description automatically generated">
            <a:extLst>
              <a:ext uri="{FF2B5EF4-FFF2-40B4-BE49-F238E27FC236}">
                <a16:creationId xmlns:a16="http://schemas.microsoft.com/office/drawing/2014/main" id="{2E01AE84-13B7-4009-AD2A-874DCB4825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39944" y="1972076"/>
            <a:ext cx="6264112" cy="3132056"/>
          </a:xfrm>
          <a:prstGeom prst="rect">
            <a:avLst/>
          </a:prstGeom>
        </p:spPr>
      </p:pic>
    </p:spTree>
    <p:extLst>
      <p:ext uri="{BB962C8B-B14F-4D97-AF65-F5344CB8AC3E}">
        <p14:creationId xmlns:p14="http://schemas.microsoft.com/office/powerpoint/2010/main" val="3900432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856288-C21C-4033-9D58-07D6D9B43F06}"/>
              </a:ext>
            </a:extLst>
          </p:cNvPr>
          <p:cNvSpPr txBox="1"/>
          <p:nvPr/>
        </p:nvSpPr>
        <p:spPr>
          <a:xfrm>
            <a:off x="615042" y="1146012"/>
            <a:ext cx="7913916"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31824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4E0CC43B-7E95-4B57-A4C5-5076091E0247}"/>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Equipment and Resources</a:t>
            </a:r>
          </a:p>
          <a:p>
            <a:pPr algn="l"/>
            <a:endParaRPr lang="en-GB" sz="2800" dirty="0"/>
          </a:p>
          <a:p>
            <a:pPr algn="l"/>
            <a:endParaRPr lang="en-GB" sz="3200" dirty="0"/>
          </a:p>
          <a:p>
            <a:endParaRPr lang="en-GB" dirty="0"/>
          </a:p>
        </p:txBody>
      </p:sp>
      <p:sp>
        <p:nvSpPr>
          <p:cNvPr id="5" name="TextBox 4">
            <a:extLst>
              <a:ext uri="{FF2B5EF4-FFF2-40B4-BE49-F238E27FC236}">
                <a16:creationId xmlns:a16="http://schemas.microsoft.com/office/drawing/2014/main" id="{40565FF8-E527-420D-B56D-929648E9686F}"/>
              </a:ext>
            </a:extLst>
          </p:cNvPr>
          <p:cNvSpPr txBox="1"/>
          <p:nvPr/>
        </p:nvSpPr>
        <p:spPr>
          <a:xfrm>
            <a:off x="82812" y="5544224"/>
            <a:ext cx="542041" cy="461665"/>
          </a:xfrm>
          <a:prstGeom prst="rect">
            <a:avLst/>
          </a:prstGeom>
          <a:noFill/>
        </p:spPr>
        <p:txBody>
          <a:bodyPr wrap="square">
            <a:spAutoFit/>
          </a:bodyPr>
          <a:lstStyle/>
          <a:p>
            <a:r>
              <a:rPr lang="en-GB" sz="24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2400" dirty="0"/>
          </a:p>
        </p:txBody>
      </p:sp>
      <p:sp>
        <p:nvSpPr>
          <p:cNvPr id="7" name="TextBox 6">
            <a:extLst>
              <a:ext uri="{FF2B5EF4-FFF2-40B4-BE49-F238E27FC236}">
                <a16:creationId xmlns:a16="http://schemas.microsoft.com/office/drawing/2014/main" id="{EC0B9854-E41F-46A7-A70D-535D1254A1E5}"/>
              </a:ext>
            </a:extLst>
          </p:cNvPr>
          <p:cNvSpPr txBox="1"/>
          <p:nvPr/>
        </p:nvSpPr>
        <p:spPr>
          <a:xfrm>
            <a:off x="97868" y="1710153"/>
            <a:ext cx="2692431" cy="3046988"/>
          </a:xfrm>
          <a:prstGeom prst="rect">
            <a:avLst/>
          </a:prstGeom>
          <a:noFill/>
        </p:spPr>
        <p:txBody>
          <a:bodyPr wrap="square" rtlCol="0">
            <a:spAutoFit/>
          </a:bodyPr>
          <a:lstStyle/>
          <a:p>
            <a:r>
              <a:rPr lang="en-US" sz="2400" dirty="0"/>
              <a:t>Y</a:t>
            </a:r>
            <a:r>
              <a:rPr lang="en-GB" sz="2400" dirty="0"/>
              <a:t>ou will need:</a:t>
            </a:r>
          </a:p>
          <a:p>
            <a:pPr marL="457200" indent="-457200">
              <a:buFont typeface="Arial" panose="020B0604020202020204" pitchFamily="34" charset="0"/>
              <a:buChar char="•"/>
            </a:pPr>
            <a:r>
              <a:rPr lang="en-GB" sz="2400" dirty="0"/>
              <a:t>the making  pyramids activity sheet</a:t>
            </a:r>
          </a:p>
          <a:p>
            <a:pPr marL="457200" indent="-457200">
              <a:buFont typeface="Arial" panose="020B0604020202020204" pitchFamily="34" charset="0"/>
              <a:buChar char="•"/>
            </a:pPr>
            <a:r>
              <a:rPr lang="en-GB" sz="2400" dirty="0"/>
              <a:t>Scissors</a:t>
            </a:r>
          </a:p>
          <a:p>
            <a:pPr marL="457200" indent="-457200">
              <a:buFont typeface="Arial" panose="020B0604020202020204" pitchFamily="34" charset="0"/>
              <a:buChar char="•"/>
            </a:pPr>
            <a:r>
              <a:rPr lang="en-GB" sz="2400" dirty="0"/>
              <a:t>Rulers</a:t>
            </a:r>
          </a:p>
          <a:p>
            <a:pPr marL="457200" indent="-457200">
              <a:buFont typeface="Arial" panose="020B0604020202020204" pitchFamily="34" charset="0"/>
              <a:buChar char="•"/>
            </a:pPr>
            <a:r>
              <a:rPr lang="en-GB" sz="2400" dirty="0"/>
              <a:t>Glue sticks</a:t>
            </a:r>
          </a:p>
          <a:p>
            <a:pPr marL="457200" indent="-457200">
              <a:buFont typeface="Arial" panose="020B0604020202020204" pitchFamily="34" charset="0"/>
              <a:buChar char="•"/>
            </a:pPr>
            <a:r>
              <a:rPr lang="en-GB" sz="2400" dirty="0"/>
              <a:t>Calculators</a:t>
            </a:r>
          </a:p>
        </p:txBody>
      </p:sp>
      <p:pic>
        <p:nvPicPr>
          <p:cNvPr id="4" name="Picture 3">
            <a:extLst>
              <a:ext uri="{FF2B5EF4-FFF2-40B4-BE49-F238E27FC236}">
                <a16:creationId xmlns:a16="http://schemas.microsoft.com/office/drawing/2014/main" id="{2BC45D54-E59C-4059-8EEA-86798198042A}"/>
              </a:ext>
            </a:extLst>
          </p:cNvPr>
          <p:cNvPicPr>
            <a:picLocks noChangeAspect="1"/>
          </p:cNvPicPr>
          <p:nvPr/>
        </p:nvPicPr>
        <p:blipFill>
          <a:blip r:embed="rId3"/>
          <a:srcRect/>
          <a:stretch/>
        </p:blipFill>
        <p:spPr>
          <a:xfrm>
            <a:off x="2794435" y="1575734"/>
            <a:ext cx="3119647" cy="4430155"/>
          </a:xfrm>
          <a:prstGeom prst="rect">
            <a:avLst/>
          </a:prstGeom>
        </p:spPr>
      </p:pic>
      <p:pic>
        <p:nvPicPr>
          <p:cNvPr id="6" name="Picture 5">
            <a:extLst>
              <a:ext uri="{FF2B5EF4-FFF2-40B4-BE49-F238E27FC236}">
                <a16:creationId xmlns:a16="http://schemas.microsoft.com/office/drawing/2014/main" id="{20313AFF-22F2-4856-9E45-38676EF13187}"/>
              </a:ext>
            </a:extLst>
          </p:cNvPr>
          <p:cNvPicPr>
            <a:picLocks noChangeAspect="1"/>
          </p:cNvPicPr>
          <p:nvPr/>
        </p:nvPicPr>
        <p:blipFill>
          <a:blip r:embed="rId4"/>
          <a:stretch>
            <a:fillRect/>
          </a:stretch>
        </p:blipFill>
        <p:spPr>
          <a:xfrm>
            <a:off x="5918218" y="1575734"/>
            <a:ext cx="3202057" cy="4430155"/>
          </a:xfrm>
          <a:prstGeom prst="rect">
            <a:avLst/>
          </a:prstGeom>
        </p:spPr>
      </p:pic>
    </p:spTree>
    <p:extLst>
      <p:ext uri="{BB962C8B-B14F-4D97-AF65-F5344CB8AC3E}">
        <p14:creationId xmlns:p14="http://schemas.microsoft.com/office/powerpoint/2010/main" val="804452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0DE64D64-12A3-4DEA-A34A-D65C54FE2ACE}"/>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Pyramid Dimensions in mm</a:t>
            </a:r>
          </a:p>
          <a:p>
            <a:pPr algn="l"/>
            <a:endParaRPr lang="en-GB" sz="2800" dirty="0"/>
          </a:p>
          <a:p>
            <a:pPr algn="l"/>
            <a:endParaRPr lang="en-GB" sz="3200" dirty="0"/>
          </a:p>
          <a:p>
            <a:endParaRPr lang="en-GB" dirty="0"/>
          </a:p>
        </p:txBody>
      </p:sp>
      <p:sp>
        <p:nvSpPr>
          <p:cNvPr id="4" name="Isosceles Triangle 3">
            <a:extLst>
              <a:ext uri="{FF2B5EF4-FFF2-40B4-BE49-F238E27FC236}">
                <a16:creationId xmlns:a16="http://schemas.microsoft.com/office/drawing/2014/main" id="{3B794C5C-5F3B-41CB-84AF-A6AD905B3E68}"/>
              </a:ext>
            </a:extLst>
          </p:cNvPr>
          <p:cNvSpPr/>
          <p:nvPr/>
        </p:nvSpPr>
        <p:spPr>
          <a:xfrm>
            <a:off x="525156" y="1788091"/>
            <a:ext cx="1891548" cy="15129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Isosceles Triangle 7">
            <a:extLst>
              <a:ext uri="{FF2B5EF4-FFF2-40B4-BE49-F238E27FC236}">
                <a16:creationId xmlns:a16="http://schemas.microsoft.com/office/drawing/2014/main" id="{7B219195-728F-4043-90A0-211321FA8F23}"/>
              </a:ext>
            </a:extLst>
          </p:cNvPr>
          <p:cNvSpPr/>
          <p:nvPr/>
        </p:nvSpPr>
        <p:spPr>
          <a:xfrm>
            <a:off x="3492996" y="1977503"/>
            <a:ext cx="1212722" cy="11005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74928318-774A-4BCC-B928-CB8E7F09A2B2}"/>
              </a:ext>
            </a:extLst>
          </p:cNvPr>
          <p:cNvCxnSpPr>
            <a:cxnSpLocks/>
          </p:cNvCxnSpPr>
          <p:nvPr/>
        </p:nvCxnSpPr>
        <p:spPr>
          <a:xfrm>
            <a:off x="525156" y="5892193"/>
            <a:ext cx="189154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89A36DB-D05C-4DAD-844E-CD52FE3E9745}"/>
              </a:ext>
            </a:extLst>
          </p:cNvPr>
          <p:cNvCxnSpPr>
            <a:cxnSpLocks/>
          </p:cNvCxnSpPr>
          <p:nvPr/>
        </p:nvCxnSpPr>
        <p:spPr>
          <a:xfrm>
            <a:off x="3514684" y="5598041"/>
            <a:ext cx="122946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9DDBF27-9C89-4C22-8B6B-F2491AA57D8D}"/>
              </a:ext>
            </a:extLst>
          </p:cNvPr>
          <p:cNvSpPr/>
          <p:nvPr/>
        </p:nvSpPr>
        <p:spPr>
          <a:xfrm>
            <a:off x="525156" y="3691586"/>
            <a:ext cx="1891548" cy="1891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D32F600A-AB9C-4B53-B9D8-9BCF128A51A8}"/>
              </a:ext>
            </a:extLst>
          </p:cNvPr>
          <p:cNvSpPr/>
          <p:nvPr/>
        </p:nvSpPr>
        <p:spPr>
          <a:xfrm>
            <a:off x="3514684" y="4107133"/>
            <a:ext cx="1207775" cy="1207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E8893966-E2D9-441E-BA45-4F673579DA25}"/>
              </a:ext>
            </a:extLst>
          </p:cNvPr>
          <p:cNvCxnSpPr>
            <a:cxnSpLocks/>
          </p:cNvCxnSpPr>
          <p:nvPr/>
        </p:nvCxnSpPr>
        <p:spPr>
          <a:xfrm flipV="1">
            <a:off x="2842454" y="3698091"/>
            <a:ext cx="0" cy="188504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2D58665-675D-42A9-AD5B-FD47553D2822}"/>
              </a:ext>
            </a:extLst>
          </p:cNvPr>
          <p:cNvCxnSpPr>
            <a:cxnSpLocks/>
          </p:cNvCxnSpPr>
          <p:nvPr/>
        </p:nvCxnSpPr>
        <p:spPr>
          <a:xfrm flipV="1">
            <a:off x="5060691" y="4107133"/>
            <a:ext cx="0" cy="12077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F3D5007-4323-4E34-8931-3ADF607A9198}"/>
              </a:ext>
            </a:extLst>
          </p:cNvPr>
          <p:cNvCxnSpPr>
            <a:cxnSpLocks/>
          </p:cNvCxnSpPr>
          <p:nvPr/>
        </p:nvCxnSpPr>
        <p:spPr>
          <a:xfrm flipV="1">
            <a:off x="4846537" y="1870287"/>
            <a:ext cx="0" cy="12077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7C860ED-09E6-433F-A5C3-C03DD3A20F8B}"/>
              </a:ext>
            </a:extLst>
          </p:cNvPr>
          <p:cNvCxnSpPr>
            <a:cxnSpLocks/>
          </p:cNvCxnSpPr>
          <p:nvPr/>
        </p:nvCxnSpPr>
        <p:spPr>
          <a:xfrm flipV="1">
            <a:off x="2731028" y="1712463"/>
            <a:ext cx="0" cy="158854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49D8A61-FD3B-4DF2-8FFC-8E7638F51494}"/>
              </a:ext>
            </a:extLst>
          </p:cNvPr>
          <p:cNvSpPr txBox="1"/>
          <p:nvPr/>
        </p:nvSpPr>
        <p:spPr>
          <a:xfrm>
            <a:off x="2371113" y="2359883"/>
            <a:ext cx="471341" cy="369332"/>
          </a:xfrm>
          <a:prstGeom prst="rect">
            <a:avLst/>
          </a:prstGeom>
          <a:noFill/>
        </p:spPr>
        <p:txBody>
          <a:bodyPr wrap="square" rtlCol="0">
            <a:spAutoFit/>
          </a:bodyPr>
          <a:lstStyle/>
          <a:p>
            <a:r>
              <a:rPr lang="en-GB" dirty="0"/>
              <a:t>70</a:t>
            </a:r>
          </a:p>
        </p:txBody>
      </p:sp>
      <p:sp>
        <p:nvSpPr>
          <p:cNvPr id="33" name="TextBox 32">
            <a:extLst>
              <a:ext uri="{FF2B5EF4-FFF2-40B4-BE49-F238E27FC236}">
                <a16:creationId xmlns:a16="http://schemas.microsoft.com/office/drawing/2014/main" id="{1EE0DEE6-349A-4505-8DB0-5DB1C566EC4E}"/>
              </a:ext>
            </a:extLst>
          </p:cNvPr>
          <p:cNvSpPr txBox="1"/>
          <p:nvPr/>
        </p:nvSpPr>
        <p:spPr>
          <a:xfrm>
            <a:off x="4486788" y="2255910"/>
            <a:ext cx="471341" cy="369332"/>
          </a:xfrm>
          <a:prstGeom prst="rect">
            <a:avLst/>
          </a:prstGeom>
          <a:noFill/>
        </p:spPr>
        <p:txBody>
          <a:bodyPr wrap="square" rtlCol="0">
            <a:spAutoFit/>
          </a:bodyPr>
          <a:lstStyle/>
          <a:p>
            <a:r>
              <a:rPr lang="en-GB" dirty="0"/>
              <a:t>35</a:t>
            </a:r>
          </a:p>
        </p:txBody>
      </p:sp>
      <p:sp>
        <p:nvSpPr>
          <p:cNvPr id="34" name="TextBox 33">
            <a:extLst>
              <a:ext uri="{FF2B5EF4-FFF2-40B4-BE49-F238E27FC236}">
                <a16:creationId xmlns:a16="http://schemas.microsoft.com/office/drawing/2014/main" id="{3D975F4D-6531-4A82-8D01-639875725D1A}"/>
              </a:ext>
            </a:extLst>
          </p:cNvPr>
          <p:cNvSpPr txBox="1"/>
          <p:nvPr/>
        </p:nvSpPr>
        <p:spPr>
          <a:xfrm>
            <a:off x="2466931" y="4452694"/>
            <a:ext cx="471341" cy="369332"/>
          </a:xfrm>
          <a:prstGeom prst="rect">
            <a:avLst/>
          </a:prstGeom>
          <a:noFill/>
        </p:spPr>
        <p:txBody>
          <a:bodyPr wrap="square" rtlCol="0">
            <a:spAutoFit/>
          </a:bodyPr>
          <a:lstStyle/>
          <a:p>
            <a:r>
              <a:rPr lang="en-GB" dirty="0"/>
              <a:t>80</a:t>
            </a:r>
          </a:p>
        </p:txBody>
      </p:sp>
      <p:sp>
        <p:nvSpPr>
          <p:cNvPr id="35" name="TextBox 34">
            <a:extLst>
              <a:ext uri="{FF2B5EF4-FFF2-40B4-BE49-F238E27FC236}">
                <a16:creationId xmlns:a16="http://schemas.microsoft.com/office/drawing/2014/main" id="{E45390D3-16AE-4E69-91E3-F87845756B34}"/>
              </a:ext>
            </a:extLst>
          </p:cNvPr>
          <p:cNvSpPr txBox="1"/>
          <p:nvPr/>
        </p:nvSpPr>
        <p:spPr>
          <a:xfrm>
            <a:off x="1289811" y="5552998"/>
            <a:ext cx="471341" cy="369332"/>
          </a:xfrm>
          <a:prstGeom prst="rect">
            <a:avLst/>
          </a:prstGeom>
          <a:noFill/>
        </p:spPr>
        <p:txBody>
          <a:bodyPr wrap="square" rtlCol="0">
            <a:spAutoFit/>
          </a:bodyPr>
          <a:lstStyle/>
          <a:p>
            <a:r>
              <a:rPr lang="en-GB" dirty="0"/>
              <a:t>80</a:t>
            </a:r>
          </a:p>
        </p:txBody>
      </p:sp>
      <p:sp>
        <p:nvSpPr>
          <p:cNvPr id="36" name="TextBox 35">
            <a:extLst>
              <a:ext uri="{FF2B5EF4-FFF2-40B4-BE49-F238E27FC236}">
                <a16:creationId xmlns:a16="http://schemas.microsoft.com/office/drawing/2014/main" id="{3E5EF0B9-1824-41D0-873D-0B06D7D0FA41}"/>
              </a:ext>
            </a:extLst>
          </p:cNvPr>
          <p:cNvSpPr txBox="1"/>
          <p:nvPr/>
        </p:nvSpPr>
        <p:spPr>
          <a:xfrm>
            <a:off x="3893744" y="5271809"/>
            <a:ext cx="471341" cy="369332"/>
          </a:xfrm>
          <a:prstGeom prst="rect">
            <a:avLst/>
          </a:prstGeom>
          <a:noFill/>
        </p:spPr>
        <p:txBody>
          <a:bodyPr wrap="square" rtlCol="0">
            <a:spAutoFit/>
          </a:bodyPr>
          <a:lstStyle/>
          <a:p>
            <a:r>
              <a:rPr lang="en-GB" dirty="0"/>
              <a:t>40</a:t>
            </a:r>
          </a:p>
        </p:txBody>
      </p:sp>
      <p:sp>
        <p:nvSpPr>
          <p:cNvPr id="18" name="TextBox 17">
            <a:extLst>
              <a:ext uri="{FF2B5EF4-FFF2-40B4-BE49-F238E27FC236}">
                <a16:creationId xmlns:a16="http://schemas.microsoft.com/office/drawing/2014/main" id="{9D81BA89-9568-4E44-92B6-F13D74AD66AE}"/>
              </a:ext>
            </a:extLst>
          </p:cNvPr>
          <p:cNvSpPr txBox="1"/>
          <p:nvPr/>
        </p:nvSpPr>
        <p:spPr>
          <a:xfrm>
            <a:off x="5448148" y="1582680"/>
            <a:ext cx="3405895" cy="4154984"/>
          </a:xfrm>
          <a:prstGeom prst="rect">
            <a:avLst/>
          </a:prstGeom>
          <a:noFill/>
        </p:spPr>
        <p:txBody>
          <a:bodyPr wrap="square" rtlCol="0">
            <a:spAutoFit/>
          </a:bodyPr>
          <a:lstStyle/>
          <a:p>
            <a:pPr marL="342900" indent="-342900">
              <a:buFont typeface="Arial" panose="020B0604020202020204" pitchFamily="34" charset="0"/>
              <a:buChar char="•"/>
            </a:pPr>
            <a:r>
              <a:rPr lang="en-US" sz="2400" dirty="0"/>
              <a:t>S</a:t>
            </a:r>
            <a:r>
              <a:rPr lang="en-GB" sz="2400" dirty="0" err="1"/>
              <a:t>cale</a:t>
            </a:r>
            <a:r>
              <a:rPr lang="en-GB" sz="2400" dirty="0"/>
              <a:t> is the proportional difference between two things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For the triangles:</a:t>
            </a:r>
          </a:p>
          <a:p>
            <a:pPr marL="800100" lvl="1" indent="-342900">
              <a:buFont typeface="Wingdings" panose="05000000000000000000" pitchFamily="2" charset="2"/>
              <a:buChar char="Ø"/>
            </a:pPr>
            <a:r>
              <a:rPr lang="en-GB" sz="2400" dirty="0"/>
              <a:t>the big one is at a scale of 70:35 = 2:1</a:t>
            </a:r>
          </a:p>
          <a:p>
            <a:pPr marL="800100" lvl="1" indent="-342900">
              <a:buFont typeface="Wingdings" panose="05000000000000000000" pitchFamily="2" charset="2"/>
              <a:buChar char="Ø"/>
            </a:pPr>
            <a:r>
              <a:rPr lang="en-GB" sz="2400" dirty="0"/>
              <a:t>the little one is at a scale of 35:70 = 1:2</a:t>
            </a:r>
          </a:p>
          <a:p>
            <a:endParaRPr lang="en-GB" sz="2400" dirty="0"/>
          </a:p>
        </p:txBody>
      </p:sp>
      <p:sp>
        <p:nvSpPr>
          <p:cNvPr id="19" name="TextBox 18">
            <a:extLst>
              <a:ext uri="{FF2B5EF4-FFF2-40B4-BE49-F238E27FC236}">
                <a16:creationId xmlns:a16="http://schemas.microsoft.com/office/drawing/2014/main" id="{97147158-565A-4D6C-8849-2664BC6C2C75}"/>
              </a:ext>
            </a:extLst>
          </p:cNvPr>
          <p:cNvSpPr txBox="1"/>
          <p:nvPr/>
        </p:nvSpPr>
        <p:spPr>
          <a:xfrm>
            <a:off x="4690908" y="4526354"/>
            <a:ext cx="471341" cy="369332"/>
          </a:xfrm>
          <a:prstGeom prst="rect">
            <a:avLst/>
          </a:prstGeom>
          <a:noFill/>
        </p:spPr>
        <p:txBody>
          <a:bodyPr wrap="square" rtlCol="0">
            <a:spAutoFit/>
          </a:bodyPr>
          <a:lstStyle/>
          <a:p>
            <a:r>
              <a:rPr lang="en-GB" dirty="0"/>
              <a:t>40</a:t>
            </a:r>
          </a:p>
        </p:txBody>
      </p:sp>
    </p:spTree>
    <p:extLst>
      <p:ext uri="{BB962C8B-B14F-4D97-AF65-F5344CB8AC3E}">
        <p14:creationId xmlns:p14="http://schemas.microsoft.com/office/powerpoint/2010/main" val="2021086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4E0CC43B-7E95-4B57-A4C5-5076091E0247}"/>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1 - Pyramid Nets </a:t>
            </a:r>
            <a:r>
              <a:rPr lang="en-GB" sz="36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p>
          <a:p>
            <a:pPr algn="l"/>
            <a:endParaRPr lang="en-GB" sz="2800" dirty="0"/>
          </a:p>
          <a:p>
            <a:pPr algn="l"/>
            <a:endParaRPr lang="en-GB" sz="3200" dirty="0"/>
          </a:p>
          <a:p>
            <a:endParaRPr lang="en-GB" dirty="0"/>
          </a:p>
        </p:txBody>
      </p:sp>
      <p:sp>
        <p:nvSpPr>
          <p:cNvPr id="5" name="TextBox 4">
            <a:extLst>
              <a:ext uri="{FF2B5EF4-FFF2-40B4-BE49-F238E27FC236}">
                <a16:creationId xmlns:a16="http://schemas.microsoft.com/office/drawing/2014/main" id="{40565FF8-E527-420D-B56D-929648E9686F}"/>
              </a:ext>
            </a:extLst>
          </p:cNvPr>
          <p:cNvSpPr txBox="1"/>
          <p:nvPr/>
        </p:nvSpPr>
        <p:spPr>
          <a:xfrm>
            <a:off x="82812" y="5544224"/>
            <a:ext cx="542041" cy="461665"/>
          </a:xfrm>
          <a:prstGeom prst="rect">
            <a:avLst/>
          </a:prstGeom>
          <a:noFill/>
        </p:spPr>
        <p:txBody>
          <a:bodyPr wrap="square">
            <a:spAutoFit/>
          </a:bodyPr>
          <a:lstStyle/>
          <a:p>
            <a:r>
              <a:rPr lang="en-GB" sz="24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2400" dirty="0"/>
          </a:p>
        </p:txBody>
      </p:sp>
      <p:sp>
        <p:nvSpPr>
          <p:cNvPr id="7" name="TextBox 6">
            <a:extLst>
              <a:ext uri="{FF2B5EF4-FFF2-40B4-BE49-F238E27FC236}">
                <a16:creationId xmlns:a16="http://schemas.microsoft.com/office/drawing/2014/main" id="{EC0B9854-E41F-46A7-A70D-535D1254A1E5}"/>
              </a:ext>
            </a:extLst>
          </p:cNvPr>
          <p:cNvSpPr txBox="1"/>
          <p:nvPr/>
        </p:nvSpPr>
        <p:spPr>
          <a:xfrm>
            <a:off x="97869" y="1710153"/>
            <a:ext cx="4866456" cy="830997"/>
          </a:xfrm>
          <a:prstGeom prst="rect">
            <a:avLst/>
          </a:prstGeom>
          <a:noFill/>
        </p:spPr>
        <p:txBody>
          <a:bodyPr wrap="square" rtlCol="0">
            <a:spAutoFit/>
          </a:bodyPr>
          <a:lstStyle/>
          <a:p>
            <a:pPr marL="457200" indent="-457200">
              <a:buFont typeface="Arial" panose="020B0604020202020204" pitchFamily="34" charset="0"/>
              <a:buChar char="•"/>
            </a:pPr>
            <a:r>
              <a:rPr lang="en-GB" sz="2400" dirty="0"/>
              <a:t>Carefully cut out the pyramid nets</a:t>
            </a:r>
          </a:p>
          <a:p>
            <a:pPr marL="457200" indent="-457200">
              <a:buFont typeface="Arial" panose="020B0604020202020204" pitchFamily="34" charset="0"/>
              <a:buChar char="•"/>
            </a:pPr>
            <a:r>
              <a:rPr lang="en-GB" sz="2400" dirty="0"/>
              <a:t>Score and fold on the dotted lines</a:t>
            </a:r>
            <a:endParaRPr lang="en-GB" sz="2800" dirty="0"/>
          </a:p>
        </p:txBody>
      </p:sp>
      <p:pic>
        <p:nvPicPr>
          <p:cNvPr id="8" name="Picture 7" descr="A picture containing text, computer&#10;&#10;Description automatically generated">
            <a:extLst>
              <a:ext uri="{FF2B5EF4-FFF2-40B4-BE49-F238E27FC236}">
                <a16:creationId xmlns:a16="http://schemas.microsoft.com/office/drawing/2014/main" id="{E4DAF51C-69AC-4663-8763-AE546AF8D2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3402" t="3230" r="10619" b="3161"/>
          <a:stretch/>
        </p:blipFill>
        <p:spPr>
          <a:xfrm rot="5400000">
            <a:off x="1438541" y="2465647"/>
            <a:ext cx="2671446" cy="3350378"/>
          </a:xfrm>
          <a:prstGeom prst="rect">
            <a:avLst/>
          </a:prstGeom>
        </p:spPr>
      </p:pic>
      <p:pic>
        <p:nvPicPr>
          <p:cNvPr id="9" name="Picture 8" descr="Diagram, engineering drawing&#10;&#10;Description automatically generated">
            <a:extLst>
              <a:ext uri="{FF2B5EF4-FFF2-40B4-BE49-F238E27FC236}">
                <a16:creationId xmlns:a16="http://schemas.microsoft.com/office/drawing/2014/main" id="{EE434181-ABCB-4BEA-B55F-DFF6FC7B7DC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5218" t="15550" r="27136" b="17996"/>
          <a:stretch/>
        </p:blipFill>
        <p:spPr>
          <a:xfrm rot="10800000">
            <a:off x="4694549" y="2805113"/>
            <a:ext cx="1990015" cy="2634571"/>
          </a:xfrm>
          <a:prstGeom prst="rect">
            <a:avLst/>
          </a:prstGeom>
        </p:spPr>
      </p:pic>
    </p:spTree>
    <p:extLst>
      <p:ext uri="{BB962C8B-B14F-4D97-AF65-F5344CB8AC3E}">
        <p14:creationId xmlns:p14="http://schemas.microsoft.com/office/powerpoint/2010/main" val="1177581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0DE64D64-12A3-4DEA-A34A-D65C54FE2ACE}"/>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Step 2 – Assembling the Pyramids</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6CB337CB-8254-411C-8B78-8B1032227565}"/>
              </a:ext>
            </a:extLst>
          </p:cNvPr>
          <p:cNvSpPr txBox="1"/>
          <p:nvPr/>
        </p:nvSpPr>
        <p:spPr>
          <a:xfrm>
            <a:off x="97869" y="1651236"/>
            <a:ext cx="4474131" cy="1200329"/>
          </a:xfrm>
          <a:prstGeom prst="rect">
            <a:avLst/>
          </a:prstGeom>
          <a:noFill/>
        </p:spPr>
        <p:txBody>
          <a:bodyPr wrap="square" rtlCol="0">
            <a:spAutoFit/>
          </a:bodyPr>
          <a:lstStyle/>
          <a:p>
            <a:pPr marL="457200" indent="-457200">
              <a:buFont typeface="Arial" panose="020B0604020202020204" pitchFamily="34" charset="0"/>
              <a:buChar char="•"/>
            </a:pPr>
            <a:r>
              <a:rPr lang="en-US" sz="2400" dirty="0"/>
              <a:t>G</a:t>
            </a:r>
            <a:r>
              <a:rPr lang="en-GB" sz="2400" dirty="0" err="1"/>
              <a:t>lue</a:t>
            </a:r>
            <a:r>
              <a:rPr lang="en-GB" sz="2400" dirty="0"/>
              <a:t> the tabs</a:t>
            </a:r>
          </a:p>
          <a:p>
            <a:pPr marL="457200" indent="-457200">
              <a:buFont typeface="Arial" panose="020B0604020202020204" pitchFamily="34" charset="0"/>
              <a:buChar char="•"/>
            </a:pPr>
            <a:r>
              <a:rPr lang="en-GB" sz="2400" dirty="0"/>
              <a:t>Join the sides together</a:t>
            </a:r>
          </a:p>
          <a:p>
            <a:pPr marL="457200" indent="-457200">
              <a:buFont typeface="Arial" panose="020B0604020202020204" pitchFamily="34" charset="0"/>
              <a:buChar char="•"/>
            </a:pPr>
            <a:r>
              <a:rPr lang="en-GB" sz="2400" dirty="0"/>
              <a:t>Make your pyramids</a:t>
            </a:r>
            <a:endParaRPr lang="en-GB" sz="2800" dirty="0"/>
          </a:p>
        </p:txBody>
      </p:sp>
      <p:pic>
        <p:nvPicPr>
          <p:cNvPr id="9" name="Picture 8" descr="A picture containing text, floor, indoor&#10;&#10;Description automatically generated">
            <a:extLst>
              <a:ext uri="{FF2B5EF4-FFF2-40B4-BE49-F238E27FC236}">
                <a16:creationId xmlns:a16="http://schemas.microsoft.com/office/drawing/2014/main" id="{674915F8-24A2-4469-B0A2-792F009FEB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0127" t="12958" r="10706"/>
          <a:stretch/>
        </p:blipFill>
        <p:spPr>
          <a:xfrm rot="5400000">
            <a:off x="1826492" y="2764389"/>
            <a:ext cx="2897717" cy="3197200"/>
          </a:xfrm>
          <a:prstGeom prst="rect">
            <a:avLst/>
          </a:prstGeom>
        </p:spPr>
      </p:pic>
      <p:pic>
        <p:nvPicPr>
          <p:cNvPr id="7" name="Picture 6" descr="Shape, polygon&#10;&#10;Description automatically generated">
            <a:extLst>
              <a:ext uri="{FF2B5EF4-FFF2-40B4-BE49-F238E27FC236}">
                <a16:creationId xmlns:a16="http://schemas.microsoft.com/office/drawing/2014/main" id="{0591801A-B602-4B24-AEE8-F24D8A49CD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148" t="5098" r="17801"/>
          <a:stretch/>
        </p:blipFill>
        <p:spPr>
          <a:xfrm rot="5400000">
            <a:off x="5289019" y="2433747"/>
            <a:ext cx="3467611" cy="3288592"/>
          </a:xfrm>
          <a:prstGeom prst="rect">
            <a:avLst/>
          </a:prstGeom>
        </p:spPr>
      </p:pic>
    </p:spTree>
    <p:extLst>
      <p:ext uri="{BB962C8B-B14F-4D97-AF65-F5344CB8AC3E}">
        <p14:creationId xmlns:p14="http://schemas.microsoft.com/office/powerpoint/2010/main" val="4256485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65EC24A2-E381-4819-B8A2-49C3717ADE79}"/>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Volume</a:t>
            </a:r>
          </a:p>
          <a:p>
            <a:pPr algn="l"/>
            <a:endParaRPr lang="en-GB" sz="2800" dirty="0"/>
          </a:p>
          <a:p>
            <a:pPr algn="l"/>
            <a:endParaRPr lang="en-GB" sz="3200" dirty="0"/>
          </a:p>
          <a:p>
            <a:endParaRPr lang="en-GB" dirty="0"/>
          </a:p>
        </p:txBody>
      </p:sp>
      <p:sp>
        <p:nvSpPr>
          <p:cNvPr id="8" name="TextBox 7">
            <a:extLst>
              <a:ext uri="{FF2B5EF4-FFF2-40B4-BE49-F238E27FC236}">
                <a16:creationId xmlns:a16="http://schemas.microsoft.com/office/drawing/2014/main" id="{20EFAC53-69DD-4A4B-BFDB-053CFA330D79}"/>
              </a:ext>
            </a:extLst>
          </p:cNvPr>
          <p:cNvSpPr txBox="1"/>
          <p:nvPr/>
        </p:nvSpPr>
        <p:spPr>
          <a:xfrm>
            <a:off x="97869" y="1633928"/>
            <a:ext cx="6632869" cy="461665"/>
          </a:xfrm>
          <a:prstGeom prst="rect">
            <a:avLst/>
          </a:prstGeom>
          <a:noFill/>
        </p:spPr>
        <p:txBody>
          <a:bodyPr wrap="square" rtlCol="0">
            <a:spAutoFit/>
          </a:bodyPr>
          <a:lstStyle/>
          <a:p>
            <a:r>
              <a:rPr lang="en-US" sz="2400" dirty="0"/>
              <a:t>Calculate the volume of the large pyramid:</a:t>
            </a:r>
            <a:endParaRPr lang="en-GB" sz="2800" dirty="0"/>
          </a:p>
        </p:txBody>
      </p:sp>
      <p:sp>
        <p:nvSpPr>
          <p:cNvPr id="2" name="TextBox 1">
            <a:extLst>
              <a:ext uri="{FF2B5EF4-FFF2-40B4-BE49-F238E27FC236}">
                <a16:creationId xmlns:a16="http://schemas.microsoft.com/office/drawing/2014/main" id="{CA3E911C-95C2-4209-8094-2E9C7B63464C}"/>
              </a:ext>
            </a:extLst>
          </p:cNvPr>
          <p:cNvSpPr txBox="1"/>
          <p:nvPr/>
        </p:nvSpPr>
        <p:spPr>
          <a:xfrm>
            <a:off x="231297" y="2291178"/>
            <a:ext cx="8714739" cy="461665"/>
          </a:xfrm>
          <a:prstGeom prst="rect">
            <a:avLst/>
          </a:prstGeom>
          <a:noFill/>
        </p:spPr>
        <p:txBody>
          <a:bodyPr wrap="square" rtlCol="0">
            <a:spAutoFit/>
          </a:bodyPr>
          <a:lstStyle/>
          <a:p>
            <a:r>
              <a:rPr lang="en-GB" sz="2400" b="1" dirty="0"/>
              <a:t>Volume of a pyramid (mm) = 1/3 x length (l) x width (w) x height (h)</a:t>
            </a:r>
          </a:p>
        </p:txBody>
      </p:sp>
      <p:sp>
        <p:nvSpPr>
          <p:cNvPr id="9" name="TextBox 8">
            <a:extLst>
              <a:ext uri="{FF2B5EF4-FFF2-40B4-BE49-F238E27FC236}">
                <a16:creationId xmlns:a16="http://schemas.microsoft.com/office/drawing/2014/main" id="{BC7DB5C9-7529-4613-B89A-7B396B082511}"/>
              </a:ext>
            </a:extLst>
          </p:cNvPr>
          <p:cNvSpPr txBox="1"/>
          <p:nvPr/>
        </p:nvSpPr>
        <p:spPr>
          <a:xfrm>
            <a:off x="562694" y="3643492"/>
            <a:ext cx="7355821" cy="461665"/>
          </a:xfrm>
          <a:prstGeom prst="rect">
            <a:avLst/>
          </a:prstGeom>
          <a:noFill/>
        </p:spPr>
        <p:txBody>
          <a:bodyPr wrap="square" rtlCol="0">
            <a:spAutoFit/>
          </a:bodyPr>
          <a:lstStyle/>
          <a:p>
            <a:r>
              <a:rPr lang="en-GB" sz="2400" dirty="0"/>
              <a:t>Volume of large pyramid = </a:t>
            </a:r>
            <a:r>
              <a:rPr lang="en-GB" sz="2400" u="sng" dirty="0"/>
              <a:t>80 x 80 x 70</a:t>
            </a:r>
            <a:r>
              <a:rPr lang="en-GB" sz="2400" dirty="0"/>
              <a:t>  =  149333.3 mm</a:t>
            </a:r>
            <a:r>
              <a:rPr lang="en-GB" sz="2400" baseline="30000" dirty="0"/>
              <a:t>3</a:t>
            </a:r>
            <a:endParaRPr lang="en-GB" sz="2400" u="sng" baseline="30000" dirty="0"/>
          </a:p>
        </p:txBody>
      </p:sp>
      <p:sp>
        <p:nvSpPr>
          <p:cNvPr id="3" name="TextBox 2">
            <a:extLst>
              <a:ext uri="{FF2B5EF4-FFF2-40B4-BE49-F238E27FC236}">
                <a16:creationId xmlns:a16="http://schemas.microsoft.com/office/drawing/2014/main" id="{308746A6-180E-4698-B353-D35673FF2087}"/>
              </a:ext>
            </a:extLst>
          </p:cNvPr>
          <p:cNvSpPr txBox="1"/>
          <p:nvPr/>
        </p:nvSpPr>
        <p:spPr>
          <a:xfrm>
            <a:off x="4496587" y="3935126"/>
            <a:ext cx="329937" cy="461665"/>
          </a:xfrm>
          <a:prstGeom prst="rect">
            <a:avLst/>
          </a:prstGeom>
          <a:noFill/>
        </p:spPr>
        <p:txBody>
          <a:bodyPr wrap="square" rtlCol="0">
            <a:spAutoFit/>
          </a:bodyPr>
          <a:lstStyle/>
          <a:p>
            <a:r>
              <a:rPr lang="en-GB" sz="2400" dirty="0"/>
              <a:t>3</a:t>
            </a:r>
          </a:p>
        </p:txBody>
      </p:sp>
      <p:sp>
        <p:nvSpPr>
          <p:cNvPr id="12" name="TextBox 11">
            <a:extLst>
              <a:ext uri="{FF2B5EF4-FFF2-40B4-BE49-F238E27FC236}">
                <a16:creationId xmlns:a16="http://schemas.microsoft.com/office/drawing/2014/main" id="{22E96974-FFC3-42A3-85DD-9DFED3E3CB00}"/>
              </a:ext>
            </a:extLst>
          </p:cNvPr>
          <p:cNvSpPr txBox="1"/>
          <p:nvPr/>
        </p:nvSpPr>
        <p:spPr>
          <a:xfrm>
            <a:off x="562694" y="4762407"/>
            <a:ext cx="7355821" cy="461665"/>
          </a:xfrm>
          <a:prstGeom prst="rect">
            <a:avLst/>
          </a:prstGeom>
          <a:noFill/>
        </p:spPr>
        <p:txBody>
          <a:bodyPr wrap="square" rtlCol="0">
            <a:spAutoFit/>
          </a:bodyPr>
          <a:lstStyle/>
          <a:p>
            <a:r>
              <a:rPr lang="en-GB" sz="2400" dirty="0"/>
              <a:t>Volume of small pyramid = </a:t>
            </a:r>
            <a:r>
              <a:rPr lang="en-GB" sz="2400" u="sng" dirty="0"/>
              <a:t>40 x 40 x 35</a:t>
            </a:r>
            <a:r>
              <a:rPr lang="en-GB" sz="2400" dirty="0"/>
              <a:t>  =   18666.6 mm</a:t>
            </a:r>
            <a:r>
              <a:rPr lang="en-GB" sz="2400" baseline="30000" dirty="0"/>
              <a:t>3</a:t>
            </a:r>
            <a:endParaRPr lang="en-GB" sz="2400" u="sng" baseline="30000" dirty="0"/>
          </a:p>
        </p:txBody>
      </p:sp>
      <p:sp>
        <p:nvSpPr>
          <p:cNvPr id="13" name="TextBox 12">
            <a:extLst>
              <a:ext uri="{FF2B5EF4-FFF2-40B4-BE49-F238E27FC236}">
                <a16:creationId xmlns:a16="http://schemas.microsoft.com/office/drawing/2014/main" id="{790C2863-AA9F-400D-A47E-A0FDF684812C}"/>
              </a:ext>
            </a:extLst>
          </p:cNvPr>
          <p:cNvSpPr txBox="1"/>
          <p:nvPr/>
        </p:nvSpPr>
        <p:spPr>
          <a:xfrm>
            <a:off x="4496587" y="5120378"/>
            <a:ext cx="329937" cy="461665"/>
          </a:xfrm>
          <a:prstGeom prst="rect">
            <a:avLst/>
          </a:prstGeom>
          <a:noFill/>
        </p:spPr>
        <p:txBody>
          <a:bodyPr wrap="square" rtlCol="0">
            <a:spAutoFit/>
          </a:bodyPr>
          <a:lstStyle/>
          <a:p>
            <a:r>
              <a:rPr lang="en-GB" sz="2400" dirty="0"/>
              <a:t>3</a:t>
            </a:r>
          </a:p>
        </p:txBody>
      </p:sp>
    </p:spTree>
    <p:extLst>
      <p:ext uri="{BB962C8B-B14F-4D97-AF65-F5344CB8AC3E}">
        <p14:creationId xmlns:p14="http://schemas.microsoft.com/office/powerpoint/2010/main" val="3957455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65EC24A2-E381-4819-B8A2-49C3717ADE79}"/>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How Scale Affects Volume</a:t>
            </a:r>
          </a:p>
          <a:p>
            <a:pPr algn="l"/>
            <a:endParaRPr lang="en-GB" sz="2800" dirty="0"/>
          </a:p>
          <a:p>
            <a:pPr algn="l"/>
            <a:endParaRPr lang="en-GB" sz="3200" dirty="0"/>
          </a:p>
          <a:p>
            <a:endParaRPr lang="en-GB" dirty="0"/>
          </a:p>
        </p:txBody>
      </p:sp>
      <p:sp>
        <p:nvSpPr>
          <p:cNvPr id="11" name="TextBox 10">
            <a:extLst>
              <a:ext uri="{FF2B5EF4-FFF2-40B4-BE49-F238E27FC236}">
                <a16:creationId xmlns:a16="http://schemas.microsoft.com/office/drawing/2014/main" id="{B4CE3293-9547-4F43-9A6C-CEE0D0B0C3D2}"/>
              </a:ext>
            </a:extLst>
          </p:cNvPr>
          <p:cNvSpPr txBox="1"/>
          <p:nvPr/>
        </p:nvSpPr>
        <p:spPr>
          <a:xfrm>
            <a:off x="72410" y="1638422"/>
            <a:ext cx="5085721" cy="1569660"/>
          </a:xfrm>
          <a:prstGeom prst="rect">
            <a:avLst/>
          </a:prstGeom>
          <a:noFill/>
        </p:spPr>
        <p:txBody>
          <a:bodyPr wrap="square">
            <a:spAutoFit/>
          </a:bodyPr>
          <a:lstStyle/>
          <a:p>
            <a:pPr marL="457200" indent="-457200">
              <a:buFont typeface="Arial" panose="020B0604020202020204" pitchFamily="34" charset="0"/>
              <a:buChar char="•"/>
            </a:pPr>
            <a:r>
              <a:rPr lang="en-US" sz="2400" dirty="0"/>
              <a:t>The large pyramid is at a scale of 2:1 to the small pyramids</a:t>
            </a:r>
          </a:p>
          <a:p>
            <a:pPr marL="457200" indent="-457200">
              <a:buFont typeface="Arial" panose="020B0604020202020204" pitchFamily="34" charset="0"/>
              <a:buChar char="•"/>
            </a:pPr>
            <a:r>
              <a:rPr lang="en-US" sz="2400" dirty="0"/>
              <a:t>How many small pyramids fit inside the larger pyramid?</a:t>
            </a:r>
            <a:endParaRPr lang="en-GB" sz="2400" dirty="0"/>
          </a:p>
        </p:txBody>
      </p:sp>
      <p:pic>
        <p:nvPicPr>
          <p:cNvPr id="6" name="Picture 5" descr="A picture containing stationary, envelope, businesscard&#10;&#10;Description automatically generated">
            <a:extLst>
              <a:ext uri="{FF2B5EF4-FFF2-40B4-BE49-F238E27FC236}">
                <a16:creationId xmlns:a16="http://schemas.microsoft.com/office/drawing/2014/main" id="{F0953E59-EFAA-4AA7-84AD-25D6AB76FE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2268" t="6064" b="1614"/>
          <a:stretch/>
        </p:blipFill>
        <p:spPr>
          <a:xfrm rot="5400000">
            <a:off x="6202969" y="1375760"/>
            <a:ext cx="2450744" cy="2183015"/>
          </a:xfrm>
          <a:prstGeom prst="rect">
            <a:avLst/>
          </a:prstGeom>
        </p:spPr>
      </p:pic>
      <p:pic>
        <p:nvPicPr>
          <p:cNvPr id="14" name="Picture 13" descr="A picture containing stationary, envelope&#10;&#10;Description automatically generated">
            <a:extLst>
              <a:ext uri="{FF2B5EF4-FFF2-40B4-BE49-F238E27FC236}">
                <a16:creationId xmlns:a16="http://schemas.microsoft.com/office/drawing/2014/main" id="{B1DABB39-C73C-4194-9C92-7130D97D7BC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5350" t="7679" r="25803" b="3064"/>
          <a:stretch/>
        </p:blipFill>
        <p:spPr>
          <a:xfrm rot="5400000">
            <a:off x="3072926" y="2965531"/>
            <a:ext cx="2034996" cy="3506813"/>
          </a:xfrm>
          <a:prstGeom prst="rect">
            <a:avLst/>
          </a:prstGeom>
        </p:spPr>
      </p:pic>
      <p:sp>
        <p:nvSpPr>
          <p:cNvPr id="17" name="TextBox 16">
            <a:extLst>
              <a:ext uri="{FF2B5EF4-FFF2-40B4-BE49-F238E27FC236}">
                <a16:creationId xmlns:a16="http://schemas.microsoft.com/office/drawing/2014/main" id="{04C943C7-C99B-439F-89A2-28CC908BD0F9}"/>
              </a:ext>
            </a:extLst>
          </p:cNvPr>
          <p:cNvSpPr txBox="1"/>
          <p:nvPr/>
        </p:nvSpPr>
        <p:spPr>
          <a:xfrm>
            <a:off x="6429080" y="4681230"/>
            <a:ext cx="1800520" cy="830997"/>
          </a:xfrm>
          <a:prstGeom prst="rect">
            <a:avLst/>
          </a:prstGeom>
          <a:noFill/>
        </p:spPr>
        <p:txBody>
          <a:bodyPr wrap="square" rtlCol="0">
            <a:spAutoFit/>
          </a:bodyPr>
          <a:lstStyle/>
          <a:p>
            <a:r>
              <a:rPr lang="en-GB" sz="2400" dirty="0"/>
              <a:t>What about the gaps?</a:t>
            </a:r>
          </a:p>
        </p:txBody>
      </p:sp>
      <p:cxnSp>
        <p:nvCxnSpPr>
          <p:cNvPr id="19" name="Straight Arrow Connector 18">
            <a:extLst>
              <a:ext uri="{FF2B5EF4-FFF2-40B4-BE49-F238E27FC236}">
                <a16:creationId xmlns:a16="http://schemas.microsoft.com/office/drawing/2014/main" id="{28A58DBE-31FD-40D7-9DA6-952E9FB40DE3}"/>
              </a:ext>
            </a:extLst>
          </p:cNvPr>
          <p:cNvCxnSpPr/>
          <p:nvPr/>
        </p:nvCxnSpPr>
        <p:spPr>
          <a:xfrm flipH="1" flipV="1">
            <a:off x="4996206" y="4977353"/>
            <a:ext cx="1253765" cy="7541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2820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65EC24A2-E381-4819-B8A2-49C3717ADE79}"/>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Calculating How Scale Affects Volume</a:t>
            </a:r>
          </a:p>
          <a:p>
            <a:pPr algn="l"/>
            <a:endParaRPr lang="en-GB" sz="2800" dirty="0"/>
          </a:p>
          <a:p>
            <a:pPr algn="l"/>
            <a:endParaRPr lang="en-GB" sz="3200" dirty="0"/>
          </a:p>
          <a:p>
            <a:endParaRPr lang="en-GB" dirty="0"/>
          </a:p>
        </p:txBody>
      </p:sp>
      <p:sp>
        <p:nvSpPr>
          <p:cNvPr id="15" name="TextBox 14">
            <a:extLst>
              <a:ext uri="{FF2B5EF4-FFF2-40B4-BE49-F238E27FC236}">
                <a16:creationId xmlns:a16="http://schemas.microsoft.com/office/drawing/2014/main" id="{6D53ED85-34D7-4DD3-9198-34E1F727C49D}"/>
              </a:ext>
            </a:extLst>
          </p:cNvPr>
          <p:cNvSpPr txBox="1"/>
          <p:nvPr/>
        </p:nvSpPr>
        <p:spPr>
          <a:xfrm>
            <a:off x="97868" y="1919008"/>
            <a:ext cx="8744474" cy="461665"/>
          </a:xfrm>
          <a:prstGeom prst="rect">
            <a:avLst/>
          </a:prstGeom>
          <a:noFill/>
        </p:spPr>
        <p:txBody>
          <a:bodyPr wrap="square" rtlCol="0">
            <a:spAutoFit/>
          </a:bodyPr>
          <a:lstStyle/>
          <a:p>
            <a:r>
              <a:rPr lang="en-US" sz="2400" dirty="0"/>
              <a:t>Calculate how many small pyramids will fit into the large pyramid</a:t>
            </a:r>
            <a:endParaRPr lang="en-GB" sz="2800" dirty="0"/>
          </a:p>
        </p:txBody>
      </p:sp>
      <p:sp>
        <p:nvSpPr>
          <p:cNvPr id="16" name="TextBox 15">
            <a:extLst>
              <a:ext uri="{FF2B5EF4-FFF2-40B4-BE49-F238E27FC236}">
                <a16:creationId xmlns:a16="http://schemas.microsoft.com/office/drawing/2014/main" id="{4BC37C43-AFD1-4D85-BDFB-56DBB9FD257D}"/>
              </a:ext>
            </a:extLst>
          </p:cNvPr>
          <p:cNvSpPr txBox="1"/>
          <p:nvPr/>
        </p:nvSpPr>
        <p:spPr>
          <a:xfrm>
            <a:off x="97868" y="3079840"/>
            <a:ext cx="7355821" cy="461665"/>
          </a:xfrm>
          <a:prstGeom prst="rect">
            <a:avLst/>
          </a:prstGeom>
          <a:noFill/>
        </p:spPr>
        <p:txBody>
          <a:bodyPr wrap="square" rtlCol="0">
            <a:spAutoFit/>
          </a:bodyPr>
          <a:lstStyle/>
          <a:p>
            <a:r>
              <a:rPr lang="en-GB" sz="2400" dirty="0"/>
              <a:t>Small pyramid volume = 18666.6 mm</a:t>
            </a:r>
            <a:r>
              <a:rPr lang="en-GB" sz="2400" baseline="30000" dirty="0"/>
              <a:t>3</a:t>
            </a:r>
            <a:endParaRPr lang="en-GB" sz="2400" u="sng" baseline="30000" dirty="0"/>
          </a:p>
        </p:txBody>
      </p:sp>
      <p:sp>
        <p:nvSpPr>
          <p:cNvPr id="11" name="TextBox 10">
            <a:extLst>
              <a:ext uri="{FF2B5EF4-FFF2-40B4-BE49-F238E27FC236}">
                <a16:creationId xmlns:a16="http://schemas.microsoft.com/office/drawing/2014/main" id="{6DD4A5B1-C80E-4938-89D8-DF3CEC71A845}"/>
              </a:ext>
            </a:extLst>
          </p:cNvPr>
          <p:cNvSpPr txBox="1"/>
          <p:nvPr/>
        </p:nvSpPr>
        <p:spPr>
          <a:xfrm>
            <a:off x="97868" y="2543408"/>
            <a:ext cx="7355821" cy="461665"/>
          </a:xfrm>
          <a:prstGeom prst="rect">
            <a:avLst/>
          </a:prstGeom>
          <a:noFill/>
        </p:spPr>
        <p:txBody>
          <a:bodyPr wrap="square" rtlCol="0">
            <a:spAutoFit/>
          </a:bodyPr>
          <a:lstStyle/>
          <a:p>
            <a:r>
              <a:rPr lang="en-GB" sz="2400" dirty="0"/>
              <a:t>Large pyramid volume = 149333.3 mm</a:t>
            </a:r>
            <a:r>
              <a:rPr lang="en-GB" sz="2400" baseline="30000" dirty="0"/>
              <a:t>3</a:t>
            </a:r>
            <a:endParaRPr lang="en-GB" sz="2400" u="sng" baseline="30000" dirty="0"/>
          </a:p>
        </p:txBody>
      </p:sp>
      <p:sp>
        <p:nvSpPr>
          <p:cNvPr id="14" name="TextBox 13">
            <a:extLst>
              <a:ext uri="{FF2B5EF4-FFF2-40B4-BE49-F238E27FC236}">
                <a16:creationId xmlns:a16="http://schemas.microsoft.com/office/drawing/2014/main" id="{06A806DC-17F6-4617-93B3-0A491665C886}"/>
              </a:ext>
            </a:extLst>
          </p:cNvPr>
          <p:cNvSpPr txBox="1"/>
          <p:nvPr/>
        </p:nvSpPr>
        <p:spPr>
          <a:xfrm>
            <a:off x="6051907" y="2594278"/>
            <a:ext cx="4257246" cy="461665"/>
          </a:xfrm>
          <a:prstGeom prst="rect">
            <a:avLst/>
          </a:prstGeom>
          <a:noFill/>
        </p:spPr>
        <p:txBody>
          <a:bodyPr wrap="square" rtlCol="0">
            <a:spAutoFit/>
          </a:bodyPr>
          <a:lstStyle/>
          <a:p>
            <a:r>
              <a:rPr lang="en-GB" sz="2400" u="sng" dirty="0"/>
              <a:t>149333.3 mm</a:t>
            </a:r>
            <a:r>
              <a:rPr lang="en-GB" sz="2400" u="sng" baseline="30000" dirty="0"/>
              <a:t>3</a:t>
            </a:r>
            <a:r>
              <a:rPr lang="en-GB" sz="2400" baseline="30000" dirty="0"/>
              <a:t>    </a:t>
            </a:r>
            <a:r>
              <a:rPr lang="en-GB" sz="2400" dirty="0"/>
              <a:t> =    </a:t>
            </a:r>
            <a:r>
              <a:rPr lang="en-GB" sz="2400" b="1" dirty="0"/>
              <a:t>8</a:t>
            </a:r>
            <a:r>
              <a:rPr lang="en-GB" sz="2400" dirty="0"/>
              <a:t> </a:t>
            </a:r>
            <a:endParaRPr lang="en-GB" sz="2400" baseline="30000" dirty="0"/>
          </a:p>
        </p:txBody>
      </p:sp>
      <p:sp>
        <p:nvSpPr>
          <p:cNvPr id="17" name="TextBox 16">
            <a:extLst>
              <a:ext uri="{FF2B5EF4-FFF2-40B4-BE49-F238E27FC236}">
                <a16:creationId xmlns:a16="http://schemas.microsoft.com/office/drawing/2014/main" id="{94C4E36D-1560-44EC-9F0F-8C5B272AAA53}"/>
              </a:ext>
            </a:extLst>
          </p:cNvPr>
          <p:cNvSpPr txBox="1"/>
          <p:nvPr/>
        </p:nvSpPr>
        <p:spPr>
          <a:xfrm>
            <a:off x="6186725" y="2922415"/>
            <a:ext cx="1990513" cy="461665"/>
          </a:xfrm>
          <a:prstGeom prst="rect">
            <a:avLst/>
          </a:prstGeom>
          <a:noFill/>
        </p:spPr>
        <p:txBody>
          <a:bodyPr wrap="square" rtlCol="0">
            <a:spAutoFit/>
          </a:bodyPr>
          <a:lstStyle/>
          <a:p>
            <a:r>
              <a:rPr lang="en-GB" sz="2400" dirty="0"/>
              <a:t>18666.6 mm</a:t>
            </a:r>
            <a:r>
              <a:rPr lang="en-GB" sz="2400" baseline="30000" dirty="0"/>
              <a:t>3</a:t>
            </a:r>
            <a:endParaRPr lang="en-GB" sz="2400" u="sng" baseline="30000" dirty="0"/>
          </a:p>
        </p:txBody>
      </p:sp>
      <p:sp>
        <p:nvSpPr>
          <p:cNvPr id="18" name="TextBox 17">
            <a:extLst>
              <a:ext uri="{FF2B5EF4-FFF2-40B4-BE49-F238E27FC236}">
                <a16:creationId xmlns:a16="http://schemas.microsoft.com/office/drawing/2014/main" id="{6AE7F797-ECE3-4957-B23E-5C8B5297CA26}"/>
              </a:ext>
            </a:extLst>
          </p:cNvPr>
          <p:cNvSpPr txBox="1"/>
          <p:nvPr/>
        </p:nvSpPr>
        <p:spPr>
          <a:xfrm>
            <a:off x="97868" y="3723343"/>
            <a:ext cx="7768094" cy="461665"/>
          </a:xfrm>
          <a:prstGeom prst="rect">
            <a:avLst/>
          </a:prstGeom>
          <a:noFill/>
        </p:spPr>
        <p:txBody>
          <a:bodyPr wrap="square" rtlCol="0">
            <a:spAutoFit/>
          </a:bodyPr>
          <a:lstStyle/>
          <a:p>
            <a:r>
              <a:rPr lang="en-GB" sz="2400" b="1" dirty="0"/>
              <a:t>8</a:t>
            </a:r>
            <a:r>
              <a:rPr lang="en-GB" sz="2400" dirty="0"/>
              <a:t> small pyramids will fit into the large pyramid</a:t>
            </a:r>
            <a:endParaRPr lang="en-GB" sz="2400" u="sng" baseline="30000" dirty="0"/>
          </a:p>
        </p:txBody>
      </p:sp>
      <p:pic>
        <p:nvPicPr>
          <p:cNvPr id="3" name="Picture 2" descr="A picture containing nature, desert, sunset, highland&#10;&#10;Description automatically generated">
            <a:extLst>
              <a:ext uri="{FF2B5EF4-FFF2-40B4-BE49-F238E27FC236}">
                <a16:creationId xmlns:a16="http://schemas.microsoft.com/office/drawing/2014/main" id="{9D781EBD-12A0-4240-8FF8-65D9D2C68186}"/>
              </a:ext>
            </a:extLst>
          </p:cNvPr>
          <p:cNvPicPr>
            <a:picLocks noChangeAspect="1"/>
          </p:cNvPicPr>
          <p:nvPr/>
        </p:nvPicPr>
        <p:blipFill>
          <a:blip r:embed="rId3"/>
          <a:stretch>
            <a:fillRect/>
          </a:stretch>
        </p:blipFill>
        <p:spPr>
          <a:xfrm>
            <a:off x="2196507" y="4185008"/>
            <a:ext cx="4547195" cy="1705198"/>
          </a:xfrm>
          <a:prstGeom prst="rect">
            <a:avLst/>
          </a:prstGeom>
        </p:spPr>
      </p:pic>
    </p:spTree>
    <p:extLst>
      <p:ext uri="{BB962C8B-B14F-4D97-AF65-F5344CB8AC3E}">
        <p14:creationId xmlns:p14="http://schemas.microsoft.com/office/powerpoint/2010/main" val="11161219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630</TotalTime>
  <Words>366</Words>
  <Application>Microsoft Office PowerPoint</Application>
  <PresentationFormat>On-screen Show (4:3)</PresentationFormat>
  <Paragraphs>64</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Segoe UI Emoji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a pyramid presentation</dc:title>
  <dc:subject>Make a pyramid out of paper and learn how to calculate its volume</dc:subject>
  <dc:creator>Attainment in Education Ltd</dc:creator>
  <cp:keywords>pyramids, how to make a pyramid, ancient egypt, resources, activity sheets, scale</cp:keywords>
  <cp:lastModifiedBy>Holly Margerison-Smith</cp:lastModifiedBy>
  <cp:revision>74</cp:revision>
  <cp:lastPrinted>2022-01-31T10:41:07Z</cp:lastPrinted>
  <dcterms:created xsi:type="dcterms:W3CDTF">2017-06-28T15:11:57Z</dcterms:created>
  <dcterms:modified xsi:type="dcterms:W3CDTF">2022-12-13T14:02:09Z</dcterms:modified>
  <cp:category>Egyptians</cp:category>
</cp:coreProperties>
</file>