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3"/>
  </p:notesMasterIdLst>
  <p:sldIdLst>
    <p:sldId id="261" r:id="rId5"/>
    <p:sldId id="257" r:id="rId6"/>
    <p:sldId id="262" r:id="rId7"/>
    <p:sldId id="268" r:id="rId8"/>
    <p:sldId id="263" r:id="rId9"/>
    <p:sldId id="264" r:id="rId10"/>
    <p:sldId id="267"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6D4AA4-764A-822C-5E12-64A461E97E4A}" name="David Hills-Taylor" initials="DHT" userId="78abecb0f368a2b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C7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4659"/>
  </p:normalViewPr>
  <p:slideViewPr>
    <p:cSldViewPr snapToGrid="0" snapToObjects="1">
      <p:cViewPr varScale="1">
        <p:scale>
          <a:sx n="144" d="100"/>
          <a:sy n="144" d="100"/>
        </p:scale>
        <p:origin x="138" y="33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DB3297-AECD-4150-9CB1-0E05C2252B72}" type="datetimeFigureOut">
              <a:rPr lang="en-GB" smtClean="0"/>
              <a:t>08/09/2022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E01E67-B683-4CB9-BB1B-736A28773443}" type="slidenum">
              <a:rPr lang="en-GB" smtClean="0"/>
              <a:t>‹#›</a:t>
            </a:fld>
            <a:endParaRPr lang="en-GB"/>
          </a:p>
        </p:txBody>
      </p:sp>
    </p:spTree>
    <p:extLst>
      <p:ext uri="{BB962C8B-B14F-4D97-AF65-F5344CB8AC3E}">
        <p14:creationId xmlns:p14="http://schemas.microsoft.com/office/powerpoint/2010/main" val="910223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55ADD6-F8CE-1748-83D1-037D91A2E22A}" type="datetimeFigureOut">
              <a:rPr lang="en-US" smtClean="0"/>
              <a:pPr/>
              <a:t>9/8/2022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01136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9/8/2022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49073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9/8/2022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281590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9/8/2022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266166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9/8/2022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962621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55ADD6-F8CE-1748-83D1-037D91A2E22A}" type="datetimeFigureOut">
              <a:rPr lang="en-US" smtClean="0"/>
              <a:pPr/>
              <a:t>9/8/2022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78641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55ADD6-F8CE-1748-83D1-037D91A2E22A}" type="datetimeFigureOut">
              <a:rPr lang="en-US" smtClean="0"/>
              <a:pPr/>
              <a:t>9/8/2022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673230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55ADD6-F8CE-1748-83D1-037D91A2E22A}" type="datetimeFigureOut">
              <a:rPr lang="en-US" smtClean="0"/>
              <a:pPr/>
              <a:t>9/8/2022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418871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9/8/2022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4058743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9/8/2022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733431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9/8/2022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543045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08/09/2022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a:p>
        </p:txBody>
      </p:sp>
    </p:spTree>
    <p:extLst>
      <p:ext uri="{BB962C8B-B14F-4D97-AF65-F5344CB8AC3E}">
        <p14:creationId xmlns:p14="http://schemas.microsoft.com/office/powerpoint/2010/main" val="135820358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6.wdp"/><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07/relationships/hdphoto" Target="../media/hdphoto8.wdp"/><Relationship Id="rId7" Type="http://schemas.microsoft.com/office/2007/relationships/hdphoto" Target="../media/hdphoto10.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5.png"/><Relationship Id="rId5" Type="http://schemas.microsoft.com/office/2007/relationships/hdphoto" Target="../media/hdphoto9.wdp"/><Relationship Id="rId4" Type="http://schemas.openxmlformats.org/officeDocument/2006/relationships/image" Target="../media/image14.png"/><Relationship Id="rId9"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8.png"/><Relationship Id="rId1" Type="http://schemas.openxmlformats.org/officeDocument/2006/relationships/slideLayout" Target="../slideLayouts/slideLayout2.xml"/><Relationship Id="rId5" Type="http://schemas.microsoft.com/office/2007/relationships/hdphoto" Target="../media/hdphoto12.wdp"/><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0.png"/><Relationship Id="rId1" Type="http://schemas.openxmlformats.org/officeDocument/2006/relationships/slideLayout" Target="../slideLayouts/slideLayout2.xml"/><Relationship Id="rId5" Type="http://schemas.microsoft.com/office/2007/relationships/hdphoto" Target="../media/hdphoto14.wdp"/><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56EC9-F8AE-453A-98C2-5E74B8193F2C}"/>
              </a:ext>
            </a:extLst>
          </p:cNvPr>
          <p:cNvSpPr txBox="1"/>
          <p:nvPr/>
        </p:nvSpPr>
        <p:spPr>
          <a:xfrm>
            <a:off x="1007603" y="1062355"/>
            <a:ext cx="7128792" cy="646331"/>
          </a:xfrm>
          <a:prstGeom prst="rect">
            <a:avLst/>
          </a:prstGeom>
          <a:noFill/>
        </p:spPr>
        <p:txBody>
          <a:bodyPr wrap="square" rtlCol="0">
            <a:spAutoFit/>
          </a:bodyPr>
          <a:lstStyle/>
          <a:p>
            <a:pPr algn="ctr"/>
            <a:r>
              <a:rPr lang="en-GB" sz="3600" b="1" dirty="0">
                <a:solidFill>
                  <a:srgbClr val="0093D3"/>
                </a:solidFill>
                <a:latin typeface="Arial"/>
                <a:cs typeface="Arial"/>
              </a:rPr>
              <a:t>Making a </a:t>
            </a:r>
            <a:r>
              <a:rPr lang="en-GB" sz="3600" b="1" dirty="0" err="1">
                <a:solidFill>
                  <a:srgbClr val="0093D3"/>
                </a:solidFill>
                <a:latin typeface="Arial"/>
                <a:cs typeface="Arial"/>
              </a:rPr>
              <a:t>diya</a:t>
            </a:r>
            <a:r>
              <a:rPr lang="en-GB" sz="3600" b="1" dirty="0">
                <a:solidFill>
                  <a:srgbClr val="0093D3"/>
                </a:solidFill>
                <a:latin typeface="Arial"/>
                <a:cs typeface="Arial"/>
              </a:rPr>
              <a:t> </a:t>
            </a:r>
          </a:p>
        </p:txBody>
      </p:sp>
      <p:sp>
        <p:nvSpPr>
          <p:cNvPr id="4" name="TextBox 3">
            <a:extLst>
              <a:ext uri="{FF2B5EF4-FFF2-40B4-BE49-F238E27FC236}">
                <a16:creationId xmlns:a16="http://schemas.microsoft.com/office/drawing/2014/main" id="{D7D83397-CCC0-4BFA-B43F-C32B14DC99B0}"/>
              </a:ext>
            </a:extLst>
          </p:cNvPr>
          <p:cNvSpPr txBox="1"/>
          <p:nvPr/>
        </p:nvSpPr>
        <p:spPr>
          <a:xfrm>
            <a:off x="2090996" y="5445732"/>
            <a:ext cx="4962005"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Making a ghee lamp for Diwali</a:t>
            </a:r>
          </a:p>
        </p:txBody>
      </p:sp>
      <p:pic>
        <p:nvPicPr>
          <p:cNvPr id="8" name="Picture 7">
            <a:extLst>
              <a:ext uri="{FF2B5EF4-FFF2-40B4-BE49-F238E27FC236}">
                <a16:creationId xmlns:a16="http://schemas.microsoft.com/office/drawing/2014/main" id="{4F92A020-665B-1707-1A37-7EC87C77600F}"/>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p:blipFill>
        <p:spPr>
          <a:xfrm rot="5400000">
            <a:off x="3019907" y="1085901"/>
            <a:ext cx="3379806" cy="4863537"/>
          </a:xfrm>
          <a:prstGeom prst="rect">
            <a:avLst/>
          </a:prstGeom>
        </p:spPr>
      </p:pic>
    </p:spTree>
    <p:extLst>
      <p:ext uri="{BB962C8B-B14F-4D97-AF65-F5344CB8AC3E}">
        <p14:creationId xmlns:p14="http://schemas.microsoft.com/office/powerpoint/2010/main" val="664381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B76A60-2BD2-465A-8974-F4ADEDAF8DEF}"/>
              </a:ext>
            </a:extLst>
          </p:cNvPr>
          <p:cNvSpPr txBox="1"/>
          <p:nvPr/>
        </p:nvSpPr>
        <p:spPr>
          <a:xfrm>
            <a:off x="554299" y="1102271"/>
            <a:ext cx="8035401"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cs typeface="Arial" panose="020B0604020202020204" pitchFamily="34" charset="0"/>
              </a:rPr>
              <a:t>Stay safe</a:t>
            </a:r>
            <a:r>
              <a:rPr lang="en-GB" sz="2000" b="1" dirty="0">
                <a:effectLst/>
                <a:latin typeface="Arial" panose="020B0604020202020204" pitchFamily="34" charset="0"/>
                <a:ea typeface="Times New Roman" panose="02020603050405020304" pitchFamily="18" charset="0"/>
                <a:cs typeface="Arial" panose="020B0604020202020204" pitchFamily="34" charset="0"/>
              </a:rPr>
              <a:t>  </a:t>
            </a:r>
          </a:p>
          <a:p>
            <a:pPr fontAlgn="base"/>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 </a:t>
            </a: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ensuring that any equipment used for this activity is in good working condition</a:t>
            </a: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behaving sensibly and following any safety instructions so as not to hurt or injure yourself or others </a:t>
            </a:r>
          </a:p>
          <a:p>
            <a:pPr fontAlgn="base"/>
            <a:r>
              <a:rPr lang="en-US" sz="2000" dirty="0">
                <a:effectLst/>
                <a:latin typeface="Arial" panose="020B0604020202020204" pitchFamily="34" charset="0"/>
                <a:ea typeface="Times New Roman" panose="02020603050405020304" pitchFamily="18" charset="0"/>
                <a:cs typeface="Arial" panose="020B0604020202020204" pitchFamily="34" charset="0"/>
              </a:rPr>
              <a:t> </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p>
            <a:pPr fontAlgn="base"/>
            <a:r>
              <a:rPr lang="en-GB" sz="2000" dirty="0">
                <a:effectLst/>
                <a:latin typeface="Arial" panose="020B0604020202020204" pitchFamily="34" charset="0"/>
                <a:ea typeface="Times New Roman" panose="02020603050405020304" pitchFamily="18" charset="0"/>
                <a:cs typeface="Arial" panose="020B0604020202020204" pitchFamily="34" charset="0"/>
              </a:rPr>
              <a:t>Please note that in the absence of any negligence or other breach of duty by us, this activity is carried out at your own risk. It is important to take extra care at the stages marked with this symbol: ⚠ </a:t>
            </a:r>
          </a:p>
        </p:txBody>
      </p:sp>
    </p:spTree>
    <p:extLst>
      <p:ext uri="{BB962C8B-B14F-4D97-AF65-F5344CB8AC3E}">
        <p14:creationId xmlns:p14="http://schemas.microsoft.com/office/powerpoint/2010/main" val="2310116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9" y="108467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What is a </a:t>
            </a:r>
            <a:r>
              <a:rPr lang="en-US" sz="3600" b="1" dirty="0" err="1">
                <a:latin typeface="Arial" panose="020B0604020202020204" pitchFamily="34" charset="0"/>
                <a:cs typeface="Arial" panose="020B0604020202020204" pitchFamily="34" charset="0"/>
              </a:rPr>
              <a:t>diya</a:t>
            </a:r>
            <a:r>
              <a:rPr lang="en-US" sz="3600" b="1" dirty="0">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6" y="1772043"/>
            <a:ext cx="5874797" cy="2803844"/>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A </a:t>
            </a:r>
            <a:r>
              <a:rPr lang="en-GB" sz="2400" dirty="0" err="1">
                <a:latin typeface="Arial" panose="020B0604020202020204" pitchFamily="34" charset="0"/>
                <a:cs typeface="Arial" panose="020B0604020202020204" pitchFamily="34" charset="0"/>
              </a:rPr>
              <a:t>diya</a:t>
            </a:r>
            <a:r>
              <a:rPr lang="en-GB" sz="2400" dirty="0">
                <a:latin typeface="Arial" panose="020B0604020202020204" pitchFamily="34" charset="0"/>
                <a:cs typeface="Arial" panose="020B0604020202020204" pitchFamily="34" charset="0"/>
              </a:rPr>
              <a:t> is an oil lamp</a:t>
            </a:r>
          </a:p>
          <a:p>
            <a:pPr marL="228600" indent="-228600">
              <a:lnSpc>
                <a:spcPct val="90000"/>
              </a:lnSpc>
              <a:spcBef>
                <a:spcPts val="1000"/>
              </a:spcBef>
              <a:buFont typeface="Arial" panose="020B0604020202020204" pitchFamily="34" charset="0"/>
              <a:buChar char="•"/>
            </a:pPr>
            <a:r>
              <a:rPr lang="en-GB" sz="2400" dirty="0" err="1">
                <a:latin typeface="Arial" panose="020B0604020202020204" pitchFamily="34" charset="0"/>
                <a:cs typeface="Arial" panose="020B0604020202020204" pitchFamily="34" charset="0"/>
              </a:rPr>
              <a:t>Diyas</a:t>
            </a:r>
            <a:r>
              <a:rPr lang="en-GB" sz="2400" dirty="0">
                <a:latin typeface="Arial" panose="020B0604020202020204" pitchFamily="34" charset="0"/>
                <a:cs typeface="Arial" panose="020B0604020202020204" pitchFamily="34" charset="0"/>
              </a:rPr>
              <a:t> represent the triumph of light over dark, and good over evil </a:t>
            </a:r>
            <a:endParaRPr lang="en-US" sz="2400" dirty="0">
              <a:latin typeface="Arial" panose="020B0604020202020204" pitchFamily="34" charset="0"/>
              <a:cs typeface="Arial" panose="020B0604020202020204" pitchFamily="34" charset="0"/>
            </a:endParaRP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 warm, bright glow from a </a:t>
            </a:r>
            <a:r>
              <a:rPr lang="en-GB" sz="2400" dirty="0" err="1">
                <a:latin typeface="Arial" panose="020B0604020202020204" pitchFamily="34" charset="0"/>
                <a:cs typeface="Arial" panose="020B0604020202020204" pitchFamily="34" charset="0"/>
              </a:rPr>
              <a:t>diya</a:t>
            </a:r>
            <a:r>
              <a:rPr lang="en-GB" sz="2400" dirty="0">
                <a:latin typeface="Arial" panose="020B0604020202020204" pitchFamily="34" charset="0"/>
                <a:cs typeface="Arial" panose="020B0604020202020204" pitchFamily="34" charset="0"/>
              </a:rPr>
              <a:t> is considered to bring good fortune </a:t>
            </a: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They are traditionally made from clay or mud, with a cotton wick dipped in ghee</a:t>
            </a:r>
          </a:p>
        </p:txBody>
      </p:sp>
      <p:pic>
        <p:nvPicPr>
          <p:cNvPr id="9" name="Picture 8" descr="A picture containing table, bowl, blur&#10;&#10;Description automatically generated">
            <a:extLst>
              <a:ext uri="{FF2B5EF4-FFF2-40B4-BE49-F238E27FC236}">
                <a16:creationId xmlns:a16="http://schemas.microsoft.com/office/drawing/2014/main" id="{23077A27-9249-B0B2-3B4F-D669FE3D78DB}"/>
              </a:ext>
            </a:extLst>
          </p:cNvPr>
          <p:cNvPicPr>
            <a:picLocks noChangeAspect="1"/>
          </p:cNvPicPr>
          <p:nvPr/>
        </p:nvPicPr>
        <p:blipFill rotWithShape="1">
          <a:blip r:embed="rId2"/>
          <a:srcRect l="3233" r="23111" b="11764"/>
          <a:stretch/>
        </p:blipFill>
        <p:spPr>
          <a:xfrm>
            <a:off x="6484539" y="1373060"/>
            <a:ext cx="2601683" cy="4364690"/>
          </a:xfrm>
          <a:prstGeom prst="rect">
            <a:avLst/>
          </a:prstGeom>
        </p:spPr>
      </p:pic>
      <p:pic>
        <p:nvPicPr>
          <p:cNvPr id="13" name="Picture 12">
            <a:extLst>
              <a:ext uri="{FF2B5EF4-FFF2-40B4-BE49-F238E27FC236}">
                <a16:creationId xmlns:a16="http://schemas.microsoft.com/office/drawing/2014/main" id="{1378595B-D872-1DE2-9059-E940F439D29C}"/>
              </a:ext>
            </a:extLst>
          </p:cNvPr>
          <p:cNvPicPr>
            <a:picLocks noChangeAspect="1"/>
          </p:cNvPicPr>
          <p:nvPr/>
        </p:nvPicPr>
        <p:blipFill rotWithShape="1">
          <a:blip r:embed="rId3"/>
          <a:srcRect t="15445" r="18496"/>
          <a:stretch/>
        </p:blipFill>
        <p:spPr>
          <a:xfrm>
            <a:off x="889059" y="4911876"/>
            <a:ext cx="1629244" cy="1125954"/>
          </a:xfrm>
          <a:prstGeom prst="rect">
            <a:avLst/>
          </a:prstGeom>
        </p:spPr>
      </p:pic>
      <p:pic>
        <p:nvPicPr>
          <p:cNvPr id="15" name="Picture 14" descr="A picture containing candle&#10;&#10;Description automatically generated">
            <a:extLst>
              <a:ext uri="{FF2B5EF4-FFF2-40B4-BE49-F238E27FC236}">
                <a16:creationId xmlns:a16="http://schemas.microsoft.com/office/drawing/2014/main" id="{82FD8370-D006-24F4-0E00-546B05875E5C}"/>
              </a:ext>
            </a:extLst>
          </p:cNvPr>
          <p:cNvPicPr>
            <a:picLocks noChangeAspect="1"/>
          </p:cNvPicPr>
          <p:nvPr/>
        </p:nvPicPr>
        <p:blipFill rotWithShape="1">
          <a:blip r:embed="rId4"/>
          <a:srcRect l="19225" t="8884" r="22433" b="26719"/>
          <a:stretch/>
        </p:blipFill>
        <p:spPr>
          <a:xfrm>
            <a:off x="2734509" y="4630693"/>
            <a:ext cx="1552807" cy="1142634"/>
          </a:xfrm>
          <a:prstGeom prst="rect">
            <a:avLst/>
          </a:prstGeom>
        </p:spPr>
      </p:pic>
      <p:pic>
        <p:nvPicPr>
          <p:cNvPr id="7" name="Picture 6" descr="A picture containing indoor, candle&#10;&#10;Description automatically generated">
            <a:extLst>
              <a:ext uri="{FF2B5EF4-FFF2-40B4-BE49-F238E27FC236}">
                <a16:creationId xmlns:a16="http://schemas.microsoft.com/office/drawing/2014/main" id="{9C21FA7E-7065-2866-C64D-CDB5E85C2ED0}"/>
              </a:ext>
            </a:extLst>
          </p:cNvPr>
          <p:cNvPicPr>
            <a:picLocks noChangeAspect="1"/>
          </p:cNvPicPr>
          <p:nvPr/>
        </p:nvPicPr>
        <p:blipFill rotWithShape="1">
          <a:blip r:embed="rId5"/>
          <a:srcRect l="11675" t="10948" r="21108" b="26452"/>
          <a:stretch/>
        </p:blipFill>
        <p:spPr>
          <a:xfrm>
            <a:off x="4503523" y="4798273"/>
            <a:ext cx="1840366" cy="1142634"/>
          </a:xfrm>
          <a:prstGeom prst="rect">
            <a:avLst/>
          </a:prstGeom>
        </p:spPr>
      </p:pic>
    </p:spTree>
    <p:extLst>
      <p:ext uri="{BB962C8B-B14F-4D97-AF65-F5344CB8AC3E}">
        <p14:creationId xmlns:p14="http://schemas.microsoft.com/office/powerpoint/2010/main" val="3166327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562B979-536B-1A1B-146F-808A04160AD1}"/>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r="13676" b="21805"/>
          <a:stretch/>
        </p:blipFill>
        <p:spPr>
          <a:xfrm rot="5400000">
            <a:off x="6330423" y="2403663"/>
            <a:ext cx="2148897" cy="2363169"/>
          </a:xfrm>
          <a:prstGeom prst="rect">
            <a:avLst/>
          </a:prstGeom>
        </p:spPr>
      </p:pic>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2" name="TextBox 1">
            <a:extLst>
              <a:ext uri="{FF2B5EF4-FFF2-40B4-BE49-F238E27FC236}">
                <a16:creationId xmlns:a16="http://schemas.microsoft.com/office/drawing/2014/main" id="{6E045C8C-67EC-BC9A-DFC4-2AC8010AE3E1}"/>
              </a:ext>
            </a:extLst>
          </p:cNvPr>
          <p:cNvSpPr txBox="1"/>
          <p:nvPr/>
        </p:nvSpPr>
        <p:spPr>
          <a:xfrm>
            <a:off x="393539" y="108467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Make a pinch pot</a:t>
            </a:r>
          </a:p>
        </p:txBody>
      </p:sp>
      <p:sp>
        <p:nvSpPr>
          <p:cNvPr id="3" name="TextBox 2">
            <a:extLst>
              <a:ext uri="{FF2B5EF4-FFF2-40B4-BE49-F238E27FC236}">
                <a16:creationId xmlns:a16="http://schemas.microsoft.com/office/drawing/2014/main" id="{A2F655EE-3226-FFAA-D377-924D655D479F}"/>
              </a:ext>
            </a:extLst>
          </p:cNvPr>
          <p:cNvSpPr txBox="1"/>
          <p:nvPr/>
        </p:nvSpPr>
        <p:spPr>
          <a:xfrm>
            <a:off x="393537" y="1772043"/>
            <a:ext cx="4383000" cy="2010807"/>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Break off a lump of air-drying clay</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Roll into a large ball</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Use your thumb to create a well in the clay </a:t>
            </a:r>
          </a:p>
        </p:txBody>
      </p:sp>
      <p:pic>
        <p:nvPicPr>
          <p:cNvPr id="5" name="Picture 4">
            <a:extLst>
              <a:ext uri="{FF2B5EF4-FFF2-40B4-BE49-F238E27FC236}">
                <a16:creationId xmlns:a16="http://schemas.microsoft.com/office/drawing/2014/main" id="{8C78591C-19ED-5270-F067-23DE70390ABC}"/>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12984" t="23560" r="9785" b="17640"/>
          <a:stretch/>
        </p:blipFill>
        <p:spPr>
          <a:xfrm rot="5400000">
            <a:off x="4950986" y="1358918"/>
            <a:ext cx="1927353" cy="1709749"/>
          </a:xfrm>
          <a:prstGeom prst="rect">
            <a:avLst/>
          </a:prstGeom>
        </p:spPr>
      </p:pic>
      <p:pic>
        <p:nvPicPr>
          <p:cNvPr id="12" name="Picture 11">
            <a:extLst>
              <a:ext uri="{FF2B5EF4-FFF2-40B4-BE49-F238E27FC236}">
                <a16:creationId xmlns:a16="http://schemas.microsoft.com/office/drawing/2014/main" id="{DEB27B8E-A23A-19D7-B18E-E5DB14A02414}"/>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rot="5400000">
            <a:off x="4061332" y="3809782"/>
            <a:ext cx="2184836" cy="2213055"/>
          </a:xfrm>
          <a:prstGeom prst="rect">
            <a:avLst/>
          </a:prstGeom>
        </p:spPr>
      </p:pic>
    </p:spTree>
    <p:extLst>
      <p:ext uri="{BB962C8B-B14F-4D97-AF65-F5344CB8AC3E}">
        <p14:creationId xmlns:p14="http://schemas.microsoft.com/office/powerpoint/2010/main" val="726145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3" name="TextBox 2">
            <a:extLst>
              <a:ext uri="{FF2B5EF4-FFF2-40B4-BE49-F238E27FC236}">
                <a16:creationId xmlns:a16="http://schemas.microsoft.com/office/drawing/2014/main" id="{A2F655EE-3226-FFAA-D377-924D655D479F}"/>
              </a:ext>
            </a:extLst>
          </p:cNvPr>
          <p:cNvSpPr txBox="1"/>
          <p:nvPr/>
        </p:nvSpPr>
        <p:spPr>
          <a:xfrm>
            <a:off x="421185" y="1651262"/>
            <a:ext cx="8301629" cy="16784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Using your fingers, carefully shape the sides of your pot </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Create a spout, forming your pot into a tear shape</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Create a design around the top of your pot by using the tip of a paint brush or pen</a:t>
            </a:r>
          </a:p>
        </p:txBody>
      </p:sp>
      <p:pic>
        <p:nvPicPr>
          <p:cNvPr id="10" name="Picture 9">
            <a:extLst>
              <a:ext uri="{FF2B5EF4-FFF2-40B4-BE49-F238E27FC236}">
                <a16:creationId xmlns:a16="http://schemas.microsoft.com/office/drawing/2014/main" id="{6A08176E-C473-6486-46AD-14E66CC4CEC6}"/>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rot="5400000">
            <a:off x="634426" y="3399589"/>
            <a:ext cx="2472661" cy="2356895"/>
          </a:xfrm>
          <a:prstGeom prst="rect">
            <a:avLst/>
          </a:prstGeom>
        </p:spPr>
      </p:pic>
      <p:pic>
        <p:nvPicPr>
          <p:cNvPr id="12" name="Picture 11">
            <a:extLst>
              <a:ext uri="{FF2B5EF4-FFF2-40B4-BE49-F238E27FC236}">
                <a16:creationId xmlns:a16="http://schemas.microsoft.com/office/drawing/2014/main" id="{8C7ED934-FE68-395B-894F-5EBECE96FFB5}"/>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a:stretch/>
        </p:blipFill>
        <p:spPr>
          <a:xfrm rot="5400000">
            <a:off x="3271753" y="3301649"/>
            <a:ext cx="2502621" cy="2522815"/>
          </a:xfrm>
          <a:prstGeom prst="rect">
            <a:avLst/>
          </a:prstGeom>
        </p:spPr>
      </p:pic>
      <p:pic>
        <p:nvPicPr>
          <p:cNvPr id="14" name="Picture 13">
            <a:extLst>
              <a:ext uri="{FF2B5EF4-FFF2-40B4-BE49-F238E27FC236}">
                <a16:creationId xmlns:a16="http://schemas.microsoft.com/office/drawing/2014/main" id="{554714C8-57FD-DBAC-AD78-F7E16DB5FF8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a:stretch/>
        </p:blipFill>
        <p:spPr>
          <a:xfrm rot="5400000">
            <a:off x="6139873" y="3152266"/>
            <a:ext cx="2502622" cy="2821586"/>
          </a:xfrm>
          <a:prstGeom prst="rect">
            <a:avLst/>
          </a:prstGeom>
        </p:spPr>
      </p:pic>
      <p:sp>
        <p:nvSpPr>
          <p:cNvPr id="4" name="TextBox 3">
            <a:extLst>
              <a:ext uri="{FF2B5EF4-FFF2-40B4-BE49-F238E27FC236}">
                <a16:creationId xmlns:a16="http://schemas.microsoft.com/office/drawing/2014/main" id="{72589262-CE7C-94DB-4BE9-2AABCA239FEF}"/>
              </a:ext>
            </a:extLst>
          </p:cNvPr>
          <p:cNvSpPr txBox="1"/>
          <p:nvPr/>
        </p:nvSpPr>
        <p:spPr>
          <a:xfrm>
            <a:off x="384600" y="957778"/>
            <a:ext cx="8301629" cy="646331"/>
          </a:xfrm>
          <a:prstGeom prst="rect">
            <a:avLst/>
          </a:prstGeom>
          <a:noFill/>
        </p:spPr>
        <p:txBody>
          <a:bodyPr wrap="square">
            <a:spAutoFit/>
          </a:bodyPr>
          <a:lstStyle/>
          <a:p>
            <a:r>
              <a:rPr lang="en-US" sz="3600" b="1" dirty="0">
                <a:latin typeface="Arial" panose="020B0604020202020204" pitchFamily="34" charset="0"/>
                <a:cs typeface="Arial" panose="020B0604020202020204" pitchFamily="34" charset="0"/>
              </a:rPr>
              <a:t>Shape your pinch pot into a </a:t>
            </a:r>
            <a:r>
              <a:rPr lang="en-US" sz="3600" b="1" dirty="0" err="1">
                <a:latin typeface="Arial" panose="020B0604020202020204" pitchFamily="34" charset="0"/>
                <a:cs typeface="Arial" panose="020B0604020202020204" pitchFamily="34" charset="0"/>
              </a:rPr>
              <a:t>diya</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2145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1626F2-960A-8D39-5B2E-7AC3FE100C4B}"/>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l="5618" t="11662" r="5369"/>
          <a:stretch/>
        </p:blipFill>
        <p:spPr>
          <a:xfrm rot="5400000">
            <a:off x="6781273" y="1055480"/>
            <a:ext cx="2224145" cy="2200451"/>
          </a:xfrm>
          <a:prstGeom prst="rect">
            <a:avLst/>
          </a:prstGeom>
        </p:spPr>
      </p:pic>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11" name="Picture 10">
            <a:extLst>
              <a:ext uri="{FF2B5EF4-FFF2-40B4-BE49-F238E27FC236}">
                <a16:creationId xmlns:a16="http://schemas.microsoft.com/office/drawing/2014/main" id="{0EF918EC-0BE0-7207-CB06-7B5A4369121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9020" t="11432" r="10444"/>
          <a:stretch/>
        </p:blipFill>
        <p:spPr>
          <a:xfrm>
            <a:off x="4349832" y="3358192"/>
            <a:ext cx="2200452" cy="1511863"/>
          </a:xfrm>
          <a:prstGeom prst="rect">
            <a:avLst/>
          </a:prstGeom>
        </p:spPr>
      </p:pic>
      <p:sp>
        <p:nvSpPr>
          <p:cNvPr id="3" name="TextBox 2">
            <a:extLst>
              <a:ext uri="{FF2B5EF4-FFF2-40B4-BE49-F238E27FC236}">
                <a16:creationId xmlns:a16="http://schemas.microsoft.com/office/drawing/2014/main" id="{A2F655EE-3226-FFAA-D377-924D655D479F}"/>
              </a:ext>
            </a:extLst>
          </p:cNvPr>
          <p:cNvSpPr txBox="1"/>
          <p:nvPr/>
        </p:nvSpPr>
        <p:spPr>
          <a:xfrm>
            <a:off x="217728" y="1785507"/>
            <a:ext cx="6880904" cy="1678408"/>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Allow your pot to dry</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Add </a:t>
            </a:r>
            <a:r>
              <a:rPr lang="en-US" sz="2400" dirty="0" err="1">
                <a:latin typeface="Arial" panose="020B0604020202020204" pitchFamily="34" charset="0"/>
                <a:cs typeface="Arial" panose="020B0604020202020204" pitchFamily="34" charset="0"/>
              </a:rPr>
              <a:t>colour</a:t>
            </a:r>
            <a:r>
              <a:rPr lang="en-US" sz="2400" dirty="0">
                <a:latin typeface="Arial" panose="020B0604020202020204" pitchFamily="34" charset="0"/>
                <a:cs typeface="Arial" panose="020B0604020202020204" pitchFamily="34" charset="0"/>
              </a:rPr>
              <a:t> - use bright colors that contrast dramatically</a:t>
            </a:r>
          </a:p>
          <a:p>
            <a:pPr marL="228600" indent="-228600">
              <a:lnSpc>
                <a:spcPct val="90000"/>
              </a:lnSpc>
              <a:spcBef>
                <a:spcPts val="1000"/>
              </a:spcBef>
              <a:buFont typeface="Arial" panose="020B0604020202020204" pitchFamily="34" charset="0"/>
              <a:buChar char="•"/>
            </a:pPr>
            <a:r>
              <a:rPr lang="en-US" sz="2400" dirty="0">
                <a:latin typeface="Arial" panose="020B0604020202020204" pitchFamily="34" charset="0"/>
                <a:cs typeface="Arial" panose="020B0604020202020204" pitchFamily="34" charset="0"/>
              </a:rPr>
              <a:t>Add a design to the </a:t>
            </a:r>
            <a:r>
              <a:rPr lang="en-US" sz="2400" dirty="0" err="1">
                <a:latin typeface="Arial" panose="020B0604020202020204" pitchFamily="34" charset="0"/>
                <a:cs typeface="Arial" panose="020B0604020202020204" pitchFamily="34" charset="0"/>
              </a:rPr>
              <a:t>centre</a:t>
            </a:r>
            <a:r>
              <a:rPr lang="en-US" sz="2400" dirty="0">
                <a:latin typeface="Arial" panose="020B0604020202020204" pitchFamily="34" charset="0"/>
                <a:cs typeface="Arial" panose="020B0604020202020204" pitchFamily="34" charset="0"/>
              </a:rPr>
              <a:t> of the pot with a pen</a:t>
            </a:r>
          </a:p>
        </p:txBody>
      </p:sp>
      <p:pic>
        <p:nvPicPr>
          <p:cNvPr id="7" name="Picture 6">
            <a:extLst>
              <a:ext uri="{FF2B5EF4-FFF2-40B4-BE49-F238E27FC236}">
                <a16:creationId xmlns:a16="http://schemas.microsoft.com/office/drawing/2014/main" id="{0DDA2029-4BC3-44AC-CBDC-985B5C7076E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rcRect l="9474"/>
          <a:stretch/>
        </p:blipFill>
        <p:spPr>
          <a:xfrm rot="5400000">
            <a:off x="75184" y="3690777"/>
            <a:ext cx="1937085" cy="1966984"/>
          </a:xfrm>
          <a:prstGeom prst="rect">
            <a:avLst/>
          </a:prstGeom>
        </p:spPr>
      </p:pic>
      <p:pic>
        <p:nvPicPr>
          <p:cNvPr id="9" name="Picture 8">
            <a:extLst>
              <a:ext uri="{FF2B5EF4-FFF2-40B4-BE49-F238E27FC236}">
                <a16:creationId xmlns:a16="http://schemas.microsoft.com/office/drawing/2014/main" id="{7D566253-AC21-CC3C-13D6-1AE5F5459DB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3101" t="9076" r="8673"/>
          <a:stretch/>
        </p:blipFill>
        <p:spPr>
          <a:xfrm rot="5400000">
            <a:off x="2408297" y="4097487"/>
            <a:ext cx="1636557" cy="2161456"/>
          </a:xfrm>
          <a:prstGeom prst="rect">
            <a:avLst/>
          </a:prstGeom>
        </p:spPr>
      </p:pic>
      <p:pic>
        <p:nvPicPr>
          <p:cNvPr id="15" name="Picture 14">
            <a:extLst>
              <a:ext uri="{FF2B5EF4-FFF2-40B4-BE49-F238E27FC236}">
                <a16:creationId xmlns:a16="http://schemas.microsoft.com/office/drawing/2014/main" id="{873CAB2A-1D65-BACE-7AAA-48D6C4B77CE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5400000">
            <a:off x="6848312" y="3908478"/>
            <a:ext cx="1712692" cy="2463341"/>
          </a:xfrm>
          <a:prstGeom prst="rect">
            <a:avLst/>
          </a:prstGeom>
        </p:spPr>
      </p:pic>
      <p:sp>
        <p:nvSpPr>
          <p:cNvPr id="5" name="TextBox 4">
            <a:extLst>
              <a:ext uri="{FF2B5EF4-FFF2-40B4-BE49-F238E27FC236}">
                <a16:creationId xmlns:a16="http://schemas.microsoft.com/office/drawing/2014/main" id="{43AC07CE-021F-F695-42A5-13F7129E7270}"/>
              </a:ext>
            </a:extLst>
          </p:cNvPr>
          <p:cNvSpPr txBox="1"/>
          <p:nvPr/>
        </p:nvSpPr>
        <p:spPr>
          <a:xfrm>
            <a:off x="318709" y="1070545"/>
            <a:ext cx="4572000" cy="646331"/>
          </a:xfrm>
          <a:prstGeom prst="rect">
            <a:avLst/>
          </a:prstGeom>
          <a:noFill/>
        </p:spPr>
        <p:txBody>
          <a:bodyPr wrap="square">
            <a:spAutoFit/>
          </a:bodyPr>
          <a:lstStyle/>
          <a:p>
            <a:r>
              <a:rPr lang="en-US" sz="3600" b="1" dirty="0">
                <a:latin typeface="Arial" panose="020B0604020202020204" pitchFamily="34" charset="0"/>
                <a:cs typeface="Arial" panose="020B0604020202020204" pitchFamily="34" charset="0"/>
              </a:rPr>
              <a:t>Finish your </a:t>
            </a:r>
            <a:r>
              <a:rPr lang="en-US" sz="3600" b="1" dirty="0" err="1">
                <a:latin typeface="Arial" panose="020B0604020202020204" pitchFamily="34" charset="0"/>
                <a:cs typeface="Arial" panose="020B0604020202020204" pitchFamily="34" charset="0"/>
              </a:rPr>
              <a:t>diya</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5307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8" name="Picture 7">
            <a:extLst>
              <a:ext uri="{FF2B5EF4-FFF2-40B4-BE49-F238E27FC236}">
                <a16:creationId xmlns:a16="http://schemas.microsoft.com/office/drawing/2014/main" id="{3588A63B-8273-98CE-2FE7-420327B5E7CC}"/>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a:off x="242202" y="2771617"/>
            <a:ext cx="3830657" cy="3119135"/>
          </a:xfrm>
          <a:prstGeom prst="rect">
            <a:avLst/>
          </a:prstGeom>
        </p:spPr>
      </p:pic>
      <p:sp>
        <p:nvSpPr>
          <p:cNvPr id="3" name="TextBox 2">
            <a:extLst>
              <a:ext uri="{FF2B5EF4-FFF2-40B4-BE49-F238E27FC236}">
                <a16:creationId xmlns:a16="http://schemas.microsoft.com/office/drawing/2014/main" id="{A2F655EE-3226-FFAA-D377-924D655D479F}"/>
              </a:ext>
            </a:extLst>
          </p:cNvPr>
          <p:cNvSpPr txBox="1"/>
          <p:nvPr/>
        </p:nvSpPr>
        <p:spPr>
          <a:xfrm>
            <a:off x="242202" y="1130839"/>
            <a:ext cx="44375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Using your Diya </a:t>
            </a:r>
            <a:r>
              <a:rPr lang="en-GB" sz="3600" dirty="0">
                <a:effectLst/>
                <a:latin typeface="Arial" panose="020B0604020202020204" pitchFamily="34" charset="0"/>
                <a:ea typeface="Times New Roman" panose="02020603050405020304" pitchFamily="18" charset="0"/>
                <a:cs typeface="Arial" panose="020B0604020202020204" pitchFamily="34" charset="0"/>
              </a:rPr>
              <a:t>⚠</a:t>
            </a:r>
            <a:endParaRPr lang="en-US" sz="3600" b="1"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E40027E7-1B0D-8B70-86C1-A9A5BC801DB6}"/>
              </a:ext>
            </a:extLst>
          </p:cNvPr>
          <p:cNvSpPr txBox="1"/>
          <p:nvPr/>
        </p:nvSpPr>
        <p:spPr>
          <a:xfrm>
            <a:off x="242201" y="1858895"/>
            <a:ext cx="4065103" cy="830997"/>
          </a:xfrm>
          <a:prstGeom prst="rect">
            <a:avLst/>
          </a:prstGeom>
          <a:noFill/>
        </p:spPr>
        <p:txBody>
          <a:bodyPr wrap="square" rtlCol="0">
            <a:spAutoFit/>
          </a:bodyPr>
          <a:lstStyle/>
          <a:p>
            <a:r>
              <a:rPr lang="en-US" sz="2400" dirty="0"/>
              <a:t>With adult supervision - use a tea light to create your lamp </a:t>
            </a:r>
            <a:r>
              <a:rPr lang="en-GB" sz="2400" dirty="0">
                <a:effectLst/>
                <a:latin typeface="Arial" panose="020B0604020202020204" pitchFamily="34" charset="0"/>
                <a:ea typeface="Times New Roman" panose="02020603050405020304" pitchFamily="18" charset="0"/>
                <a:cs typeface="Arial" panose="020B0604020202020204" pitchFamily="34" charset="0"/>
              </a:rPr>
              <a:t>⚠</a:t>
            </a:r>
            <a:endParaRPr lang="en-US" sz="2400" dirty="0"/>
          </a:p>
        </p:txBody>
      </p:sp>
      <p:sp>
        <p:nvSpPr>
          <p:cNvPr id="4" name="TextBox 3">
            <a:extLst>
              <a:ext uri="{FF2B5EF4-FFF2-40B4-BE49-F238E27FC236}">
                <a16:creationId xmlns:a16="http://schemas.microsoft.com/office/drawing/2014/main" id="{E7C77DA5-51B1-EBA9-FBD5-80888B259A24}"/>
              </a:ext>
            </a:extLst>
          </p:cNvPr>
          <p:cNvSpPr txBox="1"/>
          <p:nvPr/>
        </p:nvSpPr>
        <p:spPr>
          <a:xfrm>
            <a:off x="4679726" y="1871228"/>
            <a:ext cx="4222072" cy="1200329"/>
          </a:xfrm>
          <a:prstGeom prst="rect">
            <a:avLst/>
          </a:prstGeom>
          <a:noFill/>
        </p:spPr>
        <p:txBody>
          <a:bodyPr wrap="square" rtlCol="0">
            <a:spAutoFit/>
          </a:bodyPr>
          <a:lstStyle/>
          <a:p>
            <a:r>
              <a:rPr lang="en-US" sz="2400" dirty="0"/>
              <a:t>… or fill the </a:t>
            </a:r>
            <a:r>
              <a:rPr lang="en-US" sz="2400" dirty="0" err="1"/>
              <a:t>diya</a:t>
            </a:r>
            <a:r>
              <a:rPr lang="en-US" sz="2400" dirty="0"/>
              <a:t> with melted ghee and use a wick from a tea light to create your lamp </a:t>
            </a:r>
            <a:r>
              <a:rPr lang="en-GB" sz="2400" dirty="0">
                <a:effectLst/>
                <a:latin typeface="Arial" panose="020B0604020202020204" pitchFamily="34" charset="0"/>
                <a:ea typeface="Times New Roman" panose="02020603050405020304" pitchFamily="18" charset="0"/>
                <a:cs typeface="Arial" panose="020B0604020202020204" pitchFamily="34" charset="0"/>
              </a:rPr>
              <a:t>⚠</a:t>
            </a:r>
            <a:endParaRPr lang="en-US" sz="2400" dirty="0"/>
          </a:p>
        </p:txBody>
      </p:sp>
      <p:pic>
        <p:nvPicPr>
          <p:cNvPr id="5" name="Picture 4">
            <a:extLst>
              <a:ext uri="{FF2B5EF4-FFF2-40B4-BE49-F238E27FC236}">
                <a16:creationId xmlns:a16="http://schemas.microsoft.com/office/drawing/2014/main" id="{727BA293-C13B-887B-83F3-BFF05703F55A}"/>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l="10875" r="8657" b="7426"/>
          <a:stretch/>
        </p:blipFill>
        <p:spPr>
          <a:xfrm rot="5400000">
            <a:off x="5239641" y="2647284"/>
            <a:ext cx="2601933" cy="3721763"/>
          </a:xfrm>
          <a:prstGeom prst="rect">
            <a:avLst/>
          </a:prstGeom>
        </p:spPr>
      </p:pic>
    </p:spTree>
    <p:extLst>
      <p:ext uri="{BB962C8B-B14F-4D97-AF65-F5344CB8AC3E}">
        <p14:creationId xmlns:p14="http://schemas.microsoft.com/office/powerpoint/2010/main" val="3245993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3" name="TextBox 2">
            <a:extLst>
              <a:ext uri="{FF2B5EF4-FFF2-40B4-BE49-F238E27FC236}">
                <a16:creationId xmlns:a16="http://schemas.microsoft.com/office/drawing/2014/main" id="{A2F655EE-3226-FFAA-D377-924D655D479F}"/>
              </a:ext>
            </a:extLst>
          </p:cNvPr>
          <p:cNvSpPr txBox="1"/>
          <p:nvPr/>
        </p:nvSpPr>
        <p:spPr>
          <a:xfrm>
            <a:off x="590309" y="1175182"/>
            <a:ext cx="4129526"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Extension</a:t>
            </a:r>
          </a:p>
        </p:txBody>
      </p:sp>
      <p:sp>
        <p:nvSpPr>
          <p:cNvPr id="2" name="TextBox 1">
            <a:extLst>
              <a:ext uri="{FF2B5EF4-FFF2-40B4-BE49-F238E27FC236}">
                <a16:creationId xmlns:a16="http://schemas.microsoft.com/office/drawing/2014/main" id="{E40027E7-1B0D-8B70-86C1-A9A5BC801DB6}"/>
              </a:ext>
            </a:extLst>
          </p:cNvPr>
          <p:cNvSpPr txBox="1"/>
          <p:nvPr/>
        </p:nvSpPr>
        <p:spPr>
          <a:xfrm>
            <a:off x="590309" y="1967696"/>
            <a:ext cx="6809112"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Create different designs using </a:t>
            </a:r>
            <a:r>
              <a:rPr lang="en-US" sz="2400" dirty="0" err="1">
                <a:latin typeface="Arial" panose="020B0604020202020204" pitchFamily="34" charset="0"/>
                <a:cs typeface="Arial" panose="020B0604020202020204" pitchFamily="34" charset="0"/>
              </a:rPr>
              <a:t>coloured</a:t>
            </a:r>
            <a:r>
              <a:rPr lang="en-US" sz="2400" dirty="0">
                <a:latin typeface="Arial" panose="020B0604020202020204" pitchFamily="34" charset="0"/>
                <a:cs typeface="Arial" panose="020B0604020202020204" pitchFamily="34" charset="0"/>
              </a:rPr>
              <a:t> clay</a:t>
            </a:r>
          </a:p>
        </p:txBody>
      </p:sp>
      <p:pic>
        <p:nvPicPr>
          <p:cNvPr id="4" name="Picture 3">
            <a:extLst>
              <a:ext uri="{FF2B5EF4-FFF2-40B4-BE49-F238E27FC236}">
                <a16:creationId xmlns:a16="http://schemas.microsoft.com/office/drawing/2014/main" id="{F830608E-82EC-27E7-7DB5-D9945AE1DE8C}"/>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t="6043" r="8071" b="7647"/>
          <a:stretch/>
        </p:blipFill>
        <p:spPr>
          <a:xfrm rot="5400000">
            <a:off x="870946" y="2546330"/>
            <a:ext cx="3075005" cy="3548552"/>
          </a:xfrm>
          <a:prstGeom prst="rect">
            <a:avLst/>
          </a:prstGeom>
        </p:spPr>
      </p:pic>
      <p:pic>
        <p:nvPicPr>
          <p:cNvPr id="7" name="Picture 6">
            <a:extLst>
              <a:ext uri="{FF2B5EF4-FFF2-40B4-BE49-F238E27FC236}">
                <a16:creationId xmlns:a16="http://schemas.microsoft.com/office/drawing/2014/main" id="{1C9109CC-8FD0-0A3C-1AD8-7256A3B4B61E}"/>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7170" t="7647" r="25054"/>
          <a:stretch/>
        </p:blipFill>
        <p:spPr>
          <a:xfrm rot="5400000">
            <a:off x="5186874" y="2615748"/>
            <a:ext cx="2873784" cy="3548552"/>
          </a:xfrm>
          <a:prstGeom prst="rect">
            <a:avLst/>
          </a:prstGeom>
        </p:spPr>
      </p:pic>
    </p:spTree>
    <p:extLst>
      <p:ext uri="{BB962C8B-B14F-4D97-AF65-F5344CB8AC3E}">
        <p14:creationId xmlns:p14="http://schemas.microsoft.com/office/powerpoint/2010/main" val="1610538136"/>
      </p:ext>
    </p:extLst>
  </p:cSld>
  <p:clrMapOvr>
    <a:masterClrMapping/>
  </p:clrMapOvr>
</p:sld>
</file>

<file path=ppt/theme/theme1.xml><?xml version="1.0" encoding="utf-8"?>
<a:theme xmlns:a="http://schemas.openxmlformats.org/drawingml/2006/main" name="Presentation testing vehic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498559F77D6649971E4AAB1E284C23" ma:contentTypeVersion="15" ma:contentTypeDescription="Create a new document." ma:contentTypeScope="" ma:versionID="aa8a9e935025f43c1f9c41065c9bbed2">
  <xsd:schema xmlns:xsd="http://www.w3.org/2001/XMLSchema" xmlns:xs="http://www.w3.org/2001/XMLSchema" xmlns:p="http://schemas.microsoft.com/office/2006/metadata/properties" xmlns:ns1="http://schemas.microsoft.com/sharepoint/v3" xmlns:ns3="accd350c-b984-42cf-bbe1-f539aeb1d405" xmlns:ns4="7ef59ffa-03b4-4cf8-9ac4-3e911814cc06" targetNamespace="http://schemas.microsoft.com/office/2006/metadata/properties" ma:root="true" ma:fieldsID="cdefe1194683fedc009d948913198f6f" ns1:_="" ns3:_="" ns4:_="">
    <xsd:import namespace="http://schemas.microsoft.com/sharepoint/v3"/>
    <xsd:import namespace="accd350c-b984-42cf-bbe1-f539aeb1d405"/>
    <xsd:import namespace="7ef59ffa-03b4-4cf8-9ac4-3e911814cc0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1:_ip_UnifiedCompliancePolicyProperties" minOccurs="0"/>
                <xsd:element ref="ns1:_ip_UnifiedCompliancePolicyUIAction" minOccurs="0"/>
                <xsd:element ref="ns4:MediaServiceAutoTags" minOccurs="0"/>
                <xsd:element ref="ns4:MediaServiceDateTaken"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3" nillable="true" ma:displayName="Unified Compliance Policy Properties" ma:description="" ma:hidden="true" ma:internalName="_ip_UnifiedCompliancePolicyProperties">
      <xsd:simpleType>
        <xsd:restriction base="dms:Note"/>
      </xsd:simpleType>
    </xsd:element>
    <xsd:element name="_ip_UnifiedCompliancePolicyUIAction" ma:index="14"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cd350c-b984-42cf-bbe1-f539aeb1d40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f59ffa-03b4-4cf8-9ac4-3e911814cc06"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2FF26B-C69A-45F1-88CE-B122BF1840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ccd350c-b984-42cf-bbe1-f539aeb1d405"/>
    <ds:schemaRef ds:uri="7ef59ffa-03b4-4cf8-9ac4-3e911814cc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0B3CC5-1708-47C6-B324-63788AA6AA4A}">
  <ds:schemaRefs>
    <ds:schemaRef ds:uri="http://schemas.microsoft.com/office/infopath/2007/PartnerControls"/>
    <ds:schemaRef ds:uri="http://schemas.openxmlformats.org/package/2006/metadata/core-properties"/>
    <ds:schemaRef ds:uri="http://schemas.microsoft.com/sharepoint/v3"/>
    <ds:schemaRef ds:uri="http://www.w3.org/XML/1998/namespace"/>
    <ds:schemaRef ds:uri="http://purl.org/dc/elements/1.1/"/>
    <ds:schemaRef ds:uri="http://schemas.microsoft.com/office/2006/documentManagement/types"/>
    <ds:schemaRef ds:uri="http://schemas.microsoft.com/office/2006/metadata/properties"/>
    <ds:schemaRef ds:uri="http://purl.org/dc/terms/"/>
    <ds:schemaRef ds:uri="7ef59ffa-03b4-4cf8-9ac4-3e911814cc06"/>
    <ds:schemaRef ds:uri="accd350c-b984-42cf-bbe1-f539aeb1d405"/>
    <ds:schemaRef ds:uri="http://purl.org/dc/dcmitype/"/>
  </ds:schemaRefs>
</ds:datastoreItem>
</file>

<file path=customXml/itemProps3.xml><?xml version="1.0" encoding="utf-8"?>
<ds:datastoreItem xmlns:ds="http://schemas.openxmlformats.org/officeDocument/2006/customXml" ds:itemID="{981072FA-5E2F-4055-9682-027D25FC84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TotalTime>
  <Words>327</Words>
  <Application>Microsoft Office PowerPoint</Application>
  <PresentationFormat>On-screen Show (4:3)</PresentationFormat>
  <Paragraphs>32</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Symbol</vt:lpstr>
      <vt:lpstr>Presentation testing vehicles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a diya presentation</dc:title>
  <dc:subject>Making a ghee lamp</dc:subject>
  <dc:creator>Attainment in Education Ltd</dc:creator>
  <cp:keywords>Diya, diwali STEM activities for primary, diwali candles, diwali lights</cp:keywords>
  <cp:lastModifiedBy>Kala Raju</cp:lastModifiedBy>
  <cp:revision>37</cp:revision>
  <dcterms:created xsi:type="dcterms:W3CDTF">2017-06-28T15:11:57Z</dcterms:created>
  <dcterms:modified xsi:type="dcterms:W3CDTF">2022-09-08T14:57:28Z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0x01010076498559F77D6649971E4AAB1E284C23</vt:lpwstr>
  </property>
</Properties>
</file>