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8" r:id="rId1"/>
  </p:sldMasterIdLst>
  <p:notesMasterIdLst>
    <p:notesMasterId r:id="rId6"/>
  </p:notesMasterIdLst>
  <p:sldIdLst>
    <p:sldId id="270" r:id="rId2"/>
    <p:sldId id="258" r:id="rId3"/>
    <p:sldId id="268" r:id="rId4"/>
    <p:sldId id="269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" y="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76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535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094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3000"/>
              <a:buChar char="●"/>
              <a:defRPr sz="3000"/>
            </a:lvl1pPr>
            <a:lvl2pPr marL="914400" lvl="1" indent="-406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800"/>
              <a:buChar char="○"/>
              <a:defRPr sz="2800"/>
            </a:lvl2pPr>
            <a:lvl3pPr marL="1371600" lvl="2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200"/>
              <a:buChar char="■"/>
              <a:defRPr sz="2200"/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000"/>
              <a:buChar char="●"/>
              <a:defRPr sz="2000"/>
            </a:lvl4pPr>
            <a:lvl5pPr marL="2286000" lvl="4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800"/>
              <a:buChar char="○"/>
              <a:defRPr sz="1800"/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600"/>
              <a:buChar char="■"/>
              <a:defRPr sz="1600"/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●"/>
              <a:defRPr/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○"/>
              <a:defRPr/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■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8" name="Google Shape;4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5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Brookes Logo">
            <a:extLst>
              <a:ext uri="{FF2B5EF4-FFF2-40B4-BE49-F238E27FC236}">
                <a16:creationId xmlns:a16="http://schemas.microsoft.com/office/drawing/2014/main" id="{C6198510-6CD2-4162-AF46-3C0A781C04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99123" y="165137"/>
            <a:ext cx="2230595" cy="6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7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en:Creative_Commons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3.xml"/><Relationship Id="rId9" Type="http://schemas.openxmlformats.org/officeDocument/2006/relationships/hyperlink" Target="https://creativecommons.org/licenses/by-sa/2.0/deed.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5;p13"/>
          <p:cNvSpPr txBox="1">
            <a:spLocks noGrp="1"/>
          </p:cNvSpPr>
          <p:nvPr>
            <p:ph type="ctrTitle"/>
          </p:nvPr>
        </p:nvSpPr>
        <p:spPr>
          <a:xfrm>
            <a:off x="98654" y="2422258"/>
            <a:ext cx="6968836" cy="205267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/>
          <a:p>
            <a:pPr lvl="0"/>
            <a:r>
              <a:rPr lang="en-GB" sz="2100" b="1" dirty="0"/>
              <a:t>The important role of butterflies and moths in nature</a:t>
            </a:r>
            <a:endParaRPr sz="2100" b="1" dirty="0"/>
          </a:p>
        </p:txBody>
      </p:sp>
      <p:sp>
        <p:nvSpPr>
          <p:cNvPr id="7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98654" y="4509481"/>
            <a:ext cx="6390450" cy="792675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indent="0"/>
            <a:r>
              <a:rPr lang="en-GB" sz="1800" dirty="0"/>
              <a:t>Casper J. Breuker &amp; Melanie Gibbs</a:t>
            </a:r>
          </a:p>
          <a:p>
            <a:pPr marL="0" indent="0"/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549" y="4571647"/>
            <a:ext cx="1749883" cy="4697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26" y="373815"/>
            <a:ext cx="4620492" cy="3465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35452" y="463780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4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60"/>
    </mc:Choice>
    <mc:Fallback xmlns="">
      <p:transition spd="slow" advTm="8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95251" y="136906"/>
            <a:ext cx="5210174" cy="5145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Caterpillars play an important role in nature as food for other animals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 large number of animals eat butterfly and moth caterpillars: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Insects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Spiders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Frogs and toads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Lizards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Birds</a:t>
            </a: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Small mammals like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hedgehogs</a:t>
            </a: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This makes moth and butterfly caterpillars an important part of the </a:t>
            </a: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</a:rPr>
              <a:t>food chain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in the habitats in which they live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 food chain describes the order in which living things depend on each other for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food </a:t>
            </a: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4501" y="321003"/>
            <a:ext cx="3314160" cy="441888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44"/>
    </mc:Choice>
    <mc:Fallback xmlns="">
      <p:transition spd="slow" advTm="29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95251" y="136906"/>
            <a:ext cx="5210174" cy="510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Most food chains start with living things that make their own food, like plants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Scientists call them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producers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Scientists call living things that eat other living things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consumers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 moth and butterfly caterpillar that eats a plant is called a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primary consumer 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Animal predators, like birds, that eat prey like caterpillars are called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secondary consumers 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An animal that eats the bird (e.g. a bird of prey or a fox) would be called a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tertiary consumer 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Each consumer in the food chain needs the energy from their food in order to grow and </a:t>
            </a:r>
            <a:r>
              <a:rPr lang="en-GB" sz="1600" dirty="0" smtClean="0">
                <a:latin typeface="+mn-lt"/>
                <a:ea typeface="Arial" panose="020B0604020202020204" pitchFamily="34" charset="0"/>
              </a:rPr>
              <a:t>survive</a:t>
            </a:r>
            <a:endParaRPr lang="en-GB" sz="1600" dirty="0">
              <a:latin typeface="+mn-lt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476875" y="400049"/>
            <a:ext cx="3562349" cy="3829051"/>
            <a:chOff x="6238064" y="517708"/>
            <a:chExt cx="5362809" cy="614632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8064" y="517708"/>
              <a:ext cx="2314479" cy="30859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52544" y="2105890"/>
              <a:ext cx="3048329" cy="228624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621" y="4184074"/>
              <a:ext cx="3718128" cy="247996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TextBox 9"/>
          <p:cNvSpPr txBox="1"/>
          <p:nvPr/>
        </p:nvSpPr>
        <p:spPr>
          <a:xfrm>
            <a:off x="6912379" y="4229100"/>
            <a:ext cx="2377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Fox photo from Wikimedia.org</a:t>
            </a: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licensed under the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8" tooltip="w:en:Creative Commons"/>
              </a:rPr>
              <a:t>Creative Commons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Attribution-Share Alike 2.0 Generic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license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5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415"/>
    </mc:Choice>
    <mc:Fallback xmlns="">
      <p:transition spd="slow" advTm="50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42876" y="241681"/>
            <a:ext cx="4324349" cy="467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>
                <a:latin typeface="+mn-lt"/>
                <a:ea typeface="Arial" panose="020B0604020202020204" pitchFamily="34" charset="0"/>
              </a:rPr>
              <a:t>In </a:t>
            </a:r>
            <a:r>
              <a:rPr lang="en-GB" sz="1600" smtClean="0">
                <a:latin typeface="+mn-lt"/>
                <a:ea typeface="Arial" panose="020B0604020202020204" pitchFamily="34" charset="0"/>
              </a:rPr>
              <a:t>the UK</a:t>
            </a:r>
            <a:r>
              <a:rPr lang="en-GB" sz="1600" dirty="0">
                <a:latin typeface="+mn-lt"/>
                <a:ea typeface="Arial" panose="020B0604020202020204" pitchFamily="34" charset="0"/>
              </a:rPr>
              <a:t>, we record the number of butterflies each year to tell us how healthy the environment is</a:t>
            </a:r>
          </a:p>
          <a:p>
            <a:pPr algn="just"/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If the number of butterflies becomes smaller, the habitat is less ‘healthy’ and less butterflies have been able to live there successfully (survive)</a:t>
            </a:r>
          </a:p>
          <a:p>
            <a:pPr algn="just"/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 drop in the numbers of butterflies affects the animals in the rest of the food chain</a:t>
            </a:r>
          </a:p>
          <a:p>
            <a:pPr algn="just"/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Butterflies and moths are useful environmental indicators, and are called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indicator species</a:t>
            </a:r>
            <a:endParaRPr lang="en-GB" sz="1600" b="1" dirty="0">
              <a:latin typeface="+mn-lt"/>
              <a:ea typeface="Calibri" panose="020F0502020204030204" pitchFamily="34" charset="0"/>
            </a:endParaRP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8469" y="647700"/>
            <a:ext cx="3957436" cy="2968077"/>
          </a:xfrm>
          <a:prstGeom prst="rect">
            <a:avLst/>
          </a:prstGeom>
        </p:spPr>
      </p:pic>
      <p:sp>
        <p:nvSpPr>
          <p:cNvPr id="12" name="TextBox 4"/>
          <p:cNvSpPr txBox="1"/>
          <p:nvPr/>
        </p:nvSpPr>
        <p:spPr>
          <a:xfrm>
            <a:off x="5082639" y="4781354"/>
            <a:ext cx="5676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All images by Melanie Gibbs and Casper Breuker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3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248"/>
    </mc:Choice>
    <mc:Fallback xmlns="">
      <p:transition spd="slow" advTm="56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RE Brookes (Light-Yellow)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EEEEEE"/>
      </a:lt2>
      <a:accent1>
        <a:srgbClr val="D10373"/>
      </a:accent1>
      <a:accent2>
        <a:srgbClr val="212121"/>
      </a:accent2>
      <a:accent3>
        <a:srgbClr val="78909C"/>
      </a:accent3>
      <a:accent4>
        <a:srgbClr val="F49103"/>
      </a:accent4>
      <a:accent5>
        <a:srgbClr val="0085A1"/>
      </a:accent5>
      <a:accent6>
        <a:srgbClr val="E3BA12"/>
      </a:accent6>
      <a:hlink>
        <a:srgbClr val="00389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E Presentations 16_9 Simple Brookes (Light-Yellow).potx" id="{383624DA-0E09-40E1-8AEA-37A70833F755}" vid="{53DA6466-0883-4ADF-BC8A-CD516376B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Download - MRE Presentations 16_9 PowerPoint (Light-Yellow)</Template>
  <TotalTime>112</TotalTime>
  <Words>285</Words>
  <Application>Microsoft Office PowerPoint</Application>
  <PresentationFormat>On-screen Show (16:9)</PresentationFormat>
  <Paragraphs>39</Paragraphs>
  <Slides>4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MRE Brookes (Light-Yellow)</vt:lpstr>
      <vt:lpstr>The important role of butterflies and moths in nature</vt:lpstr>
      <vt:lpstr>PowerPoint Presentation</vt:lpstr>
      <vt:lpstr>PowerPoint Presentation</vt:lpstr>
      <vt:lpstr>PowerPoint Presentation</vt:lpstr>
    </vt:vector>
  </TitlesOfParts>
  <Company>Centre for Ecology and Hydrology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Choosing a course and University</dc:title>
  <dc:creator>Melanie Gibbs</dc:creator>
  <cp:lastModifiedBy>Melanie Gibbs</cp:lastModifiedBy>
  <cp:revision>11</cp:revision>
  <dcterms:created xsi:type="dcterms:W3CDTF">2022-02-01T11:21:29Z</dcterms:created>
  <dcterms:modified xsi:type="dcterms:W3CDTF">2022-07-25T15:23:46Z</dcterms:modified>
</cp:coreProperties>
</file>