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8" r:id="rId1"/>
  </p:sldMasterIdLst>
  <p:notesMasterIdLst>
    <p:notesMasterId r:id="rId7"/>
  </p:notesMasterIdLst>
  <p:sldIdLst>
    <p:sldId id="266" r:id="rId2"/>
    <p:sldId id="258" r:id="rId3"/>
    <p:sldId id="264" r:id="rId4"/>
    <p:sldId id="259" r:id="rId5"/>
    <p:sldId id="265" r:id="rId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7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9297d9c992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9297d9c992_4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689642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9297d9c992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9297d9c992_4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9297d9c992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9297d9c992_4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908269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10d3b5ff238_2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10d3b5ff238_2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10d3b5ff238_2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10d3b5ff238_2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18499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191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3000"/>
              <a:buChar char="●"/>
              <a:defRPr sz="3000"/>
            </a:lvl1pPr>
            <a:lvl2pPr marL="914400" lvl="1" indent="-406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2800"/>
              <a:buChar char="○"/>
              <a:defRPr sz="2800"/>
            </a:lvl2pPr>
            <a:lvl3pPr marL="1371600" lvl="2" indent="-3683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2200"/>
              <a:buChar char="■"/>
              <a:defRPr sz="2200"/>
            </a:lvl3pPr>
            <a:lvl4pPr marL="1828800" lvl="3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2000"/>
              <a:buChar char="●"/>
              <a:defRPr sz="2000"/>
            </a:lvl4pPr>
            <a:lvl5pPr marL="2286000" lvl="4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1800"/>
              <a:buChar char="○"/>
              <a:defRPr sz="1800"/>
            </a:lvl5pPr>
            <a:lvl6pPr marL="2743200" lvl="5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1600"/>
              <a:buChar char="■"/>
              <a:defRPr sz="1600"/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1400"/>
              <a:buChar char="●"/>
              <a:defRPr/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1400"/>
              <a:buChar char="○"/>
              <a:defRPr/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1400"/>
              <a:buChar char="■"/>
              <a:defRPr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36" name="Google Shape;36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5074450"/>
            <a:ext cx="9144000" cy="69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(bold headings)">
  <p:cSld name="TITLE_AND_BODY_1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200"/>
              <a:buNone/>
              <a:defRPr sz="3200" b="1">
                <a:solidFill>
                  <a:srgbClr val="424A5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24A52"/>
              </a:buClr>
              <a:buSzPts val="3600"/>
              <a:buNone/>
              <a:defRPr sz="3600" b="1">
                <a:solidFill>
                  <a:srgbClr val="424A52"/>
                </a:solidFill>
              </a:defRPr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2400"/>
              <a:buChar char="●"/>
              <a:defRPr sz="2400" b="1"/>
            </a:lvl1pPr>
            <a:lvl2pPr marL="914400" lvl="1" indent="-3683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2200"/>
              <a:buChar char="○"/>
              <a:defRPr sz="2200"/>
            </a:lvl2pPr>
            <a:lvl3pPr marL="1371600" lvl="2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2000"/>
              <a:buChar char="■"/>
              <a:defRPr sz="2000"/>
            </a:lvl3pPr>
            <a:lvl4pPr marL="1828800" lvl="3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1800"/>
              <a:buChar char="●"/>
              <a:defRPr sz="1800"/>
            </a:lvl4pPr>
            <a:lvl5pPr marL="2286000" lvl="4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1600"/>
              <a:buChar char="○"/>
              <a:defRPr sz="1600"/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9C909"/>
              </a:buClr>
              <a:buSzPts val="1400"/>
              <a:buChar char="■"/>
              <a:defRPr/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0" name="Google Shape;40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41" name="Google Shape;41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5074450"/>
            <a:ext cx="9144000" cy="69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/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7" name="Google Shape;47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48" name="Google Shape;48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5074450"/>
            <a:ext cx="9144000" cy="69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54" name="Google Shape;54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5074450"/>
            <a:ext cx="9144000" cy="69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7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52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9" name="Picture 8" descr="Brookes Logo">
            <a:extLst>
              <a:ext uri="{FF2B5EF4-FFF2-40B4-BE49-F238E27FC236}">
                <a16:creationId xmlns:a16="http://schemas.microsoft.com/office/drawing/2014/main" id="{C6198510-6CD2-4162-AF46-3C0A781C04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699123" y="165137"/>
            <a:ext cx="2230595" cy="66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7310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F3F3F3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6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5" r:id="rId3"/>
    <p:sldLayoutId id="2147483657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5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5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5.png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5.png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5.png"/><Relationship Id="rId5" Type="http://schemas.openxmlformats.org/officeDocument/2006/relationships/image" Target="../media/image9.jpeg"/><Relationship Id="rId4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;p13"/>
          <p:cNvSpPr txBox="1">
            <a:spLocks noGrp="1"/>
          </p:cNvSpPr>
          <p:nvPr>
            <p:ph type="subTitle" idx="1"/>
          </p:nvPr>
        </p:nvSpPr>
        <p:spPr>
          <a:xfrm>
            <a:off x="184120" y="4463364"/>
            <a:ext cx="6390450" cy="792675"/>
          </a:xfrm>
          <a:prstGeom prst="rect">
            <a:avLst/>
          </a:prstGeom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marL="0" indent="0"/>
            <a:r>
              <a:rPr lang="en-GB" sz="1650" dirty="0"/>
              <a:t>Casper J. Breuker &amp; Melanie Gibbs</a:t>
            </a:r>
          </a:p>
          <a:p>
            <a:pPr marL="0" indent="0"/>
            <a:endParaRPr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2549" y="4571647"/>
            <a:ext cx="1749883" cy="46975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3326" y="373815"/>
            <a:ext cx="4620492" cy="346536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614163" y="4607374"/>
            <a:ext cx="457200" cy="457200"/>
          </a:xfrm>
          <a:prstGeom prst="rect">
            <a:avLst/>
          </a:prstGeom>
        </p:spPr>
      </p:pic>
      <p:sp>
        <p:nvSpPr>
          <p:cNvPr id="13" name="Google Shape;65;p13"/>
          <p:cNvSpPr txBox="1">
            <a:spLocks noGrp="1"/>
          </p:cNvSpPr>
          <p:nvPr>
            <p:ph type="ctrTitle"/>
          </p:nvPr>
        </p:nvSpPr>
        <p:spPr>
          <a:xfrm>
            <a:off x="184120" y="2410726"/>
            <a:ext cx="6968729" cy="2052638"/>
          </a:xfrm>
          <a:prstGeom prst="rect">
            <a:avLst/>
          </a:prstGeom>
        </p:spPr>
        <p:txBody>
          <a:bodyPr spcFirstLastPara="1" wrap="square" lIns="68569" tIns="68569" rIns="68569" bIns="68569" anchor="b" anchorCtr="0">
            <a:noAutofit/>
          </a:bodyPr>
          <a:lstStyle/>
          <a:p>
            <a:pPr lvl="0"/>
            <a:r>
              <a:rPr lang="en-GB" sz="1800" b="1" dirty="0"/>
              <a:t>How do humans impact butterfly and moths habitats?</a:t>
            </a:r>
            <a:endParaRPr sz="1800" b="1" dirty="0"/>
          </a:p>
        </p:txBody>
      </p:sp>
    </p:spTree>
    <p:extLst>
      <p:ext uri="{BB962C8B-B14F-4D97-AF65-F5344CB8AC3E}">
        <p14:creationId xmlns:p14="http://schemas.microsoft.com/office/powerpoint/2010/main" val="29268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00"/>
    </mc:Choice>
    <mc:Fallback xmlns="">
      <p:transition spd="slow" advTm="8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14301" y="451231"/>
            <a:ext cx="4724400" cy="4419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latin typeface="+mn-lt"/>
                <a:ea typeface="Arial" panose="020B0604020202020204" pitchFamily="34" charset="0"/>
              </a:rPr>
              <a:t>In the UK, butterfly and moth numbers are getting less in many of the habitats in which they live</a:t>
            </a:r>
          </a:p>
          <a:p>
            <a:pPr algn="just">
              <a:lnSpc>
                <a:spcPct val="107000"/>
              </a:lnSpc>
            </a:pPr>
            <a:endParaRPr lang="en-GB" sz="1600" dirty="0">
              <a:latin typeface="+mn-lt"/>
              <a:ea typeface="Arial" panose="020B0604020202020204" pitchFamily="34" charset="0"/>
            </a:endParaRPr>
          </a:p>
          <a:p>
            <a:pPr marL="285750" indent="-285750" algn="just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latin typeface="+mn-lt"/>
                <a:ea typeface="Arial" panose="020B0604020202020204" pitchFamily="34" charset="0"/>
              </a:rPr>
              <a:t>There are many reasons why, but 3 examples are given below:</a:t>
            </a:r>
            <a:endParaRPr lang="en-GB" sz="1600" dirty="0">
              <a:latin typeface="+mn-lt"/>
              <a:ea typeface="Calibri" panose="020F0502020204030204" pitchFamily="34" charset="0"/>
            </a:endParaRPr>
          </a:p>
          <a:p>
            <a:pPr marL="38100" indent="0" algn="just">
              <a:lnSpc>
                <a:spcPct val="107000"/>
              </a:lnSpc>
              <a:buNone/>
            </a:pPr>
            <a:r>
              <a:rPr lang="en-GB" sz="1600" dirty="0">
                <a:latin typeface="+mn-lt"/>
                <a:ea typeface="Arial" panose="020B0604020202020204" pitchFamily="34" charset="0"/>
              </a:rPr>
              <a:t> </a:t>
            </a:r>
            <a:endParaRPr lang="en-GB" sz="1600" dirty="0">
              <a:latin typeface="+mn-lt"/>
              <a:ea typeface="Calibri" panose="020F0502020204030204" pitchFamily="34" charset="0"/>
            </a:endParaRPr>
          </a:p>
          <a:p>
            <a:pPr lvl="1" algn="just">
              <a:lnSpc>
                <a:spcPct val="107000"/>
              </a:lnSpc>
              <a:buFont typeface="Wingdings" panose="05000000000000000000" pitchFamily="2" charset="2"/>
              <a:buChar char="v"/>
            </a:pPr>
            <a:r>
              <a:rPr lang="en-GB" sz="1600" b="1" dirty="0">
                <a:solidFill>
                  <a:srgbClr val="000000"/>
                </a:solidFill>
                <a:latin typeface="+mn-lt"/>
                <a:ea typeface="Arial" panose="020B0604020202020204" pitchFamily="34" charset="0"/>
              </a:rPr>
              <a:t>1.</a:t>
            </a:r>
            <a:r>
              <a:rPr lang="en-GB" sz="1600" dirty="0">
                <a:solidFill>
                  <a:srgbClr val="000000"/>
                </a:solidFill>
                <a:latin typeface="+mn-lt"/>
                <a:ea typeface="Arial" panose="020B0604020202020204" pitchFamily="34" charset="0"/>
              </a:rPr>
              <a:t> Their habitats have been destroyed by humans</a:t>
            </a: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v"/>
            </a:pPr>
            <a:endParaRPr lang="en-GB" sz="1600" dirty="0">
              <a:solidFill>
                <a:srgbClr val="000000"/>
              </a:solidFill>
              <a:latin typeface="+mn-lt"/>
              <a:ea typeface="Arial" panose="020B0604020202020204" pitchFamily="34" charset="0"/>
            </a:endParaRPr>
          </a:p>
          <a:p>
            <a:pPr lvl="1" algn="just">
              <a:lnSpc>
                <a:spcPct val="107000"/>
              </a:lnSpc>
              <a:buFont typeface="Wingdings" panose="05000000000000000000" pitchFamily="2" charset="2"/>
              <a:buChar char="v"/>
            </a:pPr>
            <a:r>
              <a:rPr lang="en-GB" sz="1600" b="1" dirty="0">
                <a:solidFill>
                  <a:srgbClr val="000000"/>
                </a:solidFill>
                <a:latin typeface="+mn-lt"/>
                <a:ea typeface="Arial" panose="020B0604020202020204" pitchFamily="34" charset="0"/>
              </a:rPr>
              <a:t>2</a:t>
            </a:r>
            <a:r>
              <a:rPr lang="en-GB" sz="1600" dirty="0">
                <a:solidFill>
                  <a:srgbClr val="000000"/>
                </a:solidFill>
                <a:latin typeface="+mn-lt"/>
                <a:ea typeface="Arial" panose="020B0604020202020204" pitchFamily="34" charset="0"/>
              </a:rPr>
              <a:t>. Humans have split-up their habitats into smaller places</a:t>
            </a: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v"/>
            </a:pPr>
            <a:endParaRPr lang="en-GB" sz="1600" dirty="0">
              <a:solidFill>
                <a:srgbClr val="000000"/>
              </a:solidFill>
              <a:latin typeface="+mn-lt"/>
              <a:ea typeface="Arial" panose="020B0604020202020204" pitchFamily="34" charset="0"/>
            </a:endParaRPr>
          </a:p>
          <a:p>
            <a:pPr lvl="1" algn="just">
              <a:lnSpc>
                <a:spcPct val="107000"/>
              </a:lnSpc>
              <a:buFont typeface="Wingdings" panose="05000000000000000000" pitchFamily="2" charset="2"/>
              <a:buChar char="v"/>
            </a:pPr>
            <a:r>
              <a:rPr lang="en-GB" sz="1600" b="1" dirty="0">
                <a:solidFill>
                  <a:srgbClr val="000000"/>
                </a:solidFill>
                <a:latin typeface="+mn-lt"/>
                <a:ea typeface="Arial" panose="020B0604020202020204" pitchFamily="34" charset="0"/>
              </a:rPr>
              <a:t>3</a:t>
            </a:r>
            <a:r>
              <a:rPr lang="en-GB" sz="1600" dirty="0">
                <a:solidFill>
                  <a:srgbClr val="000000"/>
                </a:solidFill>
                <a:latin typeface="+mn-lt"/>
                <a:ea typeface="Arial" panose="020B0604020202020204" pitchFamily="34" charset="0"/>
              </a:rPr>
              <a:t>. Humans use insecticides </a:t>
            </a:r>
            <a:r>
              <a:rPr lang="en-GB" sz="1600" dirty="0" smtClean="0">
                <a:solidFill>
                  <a:srgbClr val="000000"/>
                </a:solidFill>
                <a:latin typeface="+mn-lt"/>
                <a:ea typeface="Arial" panose="020B0604020202020204" pitchFamily="34" charset="0"/>
              </a:rPr>
              <a:t>to </a:t>
            </a:r>
            <a:r>
              <a:rPr lang="en-GB" sz="1600" dirty="0">
                <a:solidFill>
                  <a:srgbClr val="000000"/>
                </a:solidFill>
                <a:latin typeface="+mn-lt"/>
                <a:ea typeface="Arial" panose="020B0604020202020204" pitchFamily="34" charset="0"/>
              </a:rPr>
              <a:t>kill insect pests</a:t>
            </a:r>
            <a:endParaRPr lang="en-GB" sz="1600" dirty="0">
              <a:solidFill>
                <a:srgbClr val="000000"/>
              </a:solidFill>
              <a:latin typeface="+mn-lt"/>
              <a:ea typeface="Calibri" panose="020F0502020204030204" pitchFamily="34" charset="0"/>
            </a:endParaRP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1600" dirty="0" smtClean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5" name="Picture 3" descr="ebe938ed-e5a6-42cd-9e0f-1ccbf3509d3e@GBRP26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951242" y="967339"/>
            <a:ext cx="4128864" cy="309664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295"/>
    </mc:Choice>
    <mc:Fallback xmlns="">
      <p:transition spd="slow" advTm="292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257175" y="352426"/>
            <a:ext cx="4538075" cy="5067300"/>
          </a:xfrm>
        </p:spPr>
        <p:txBody>
          <a:bodyPr/>
          <a:lstStyle/>
          <a:p>
            <a:pPr marL="38100" lvl="0" indent="0" algn="ctr">
              <a:lnSpc>
                <a:spcPct val="107000"/>
              </a:lnSpc>
              <a:buNone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Habitats destroyed</a:t>
            </a:r>
          </a:p>
          <a:p>
            <a:pPr lvl="0" algn="ctr">
              <a:lnSpc>
                <a:spcPct val="107000"/>
              </a:lnSpc>
            </a:pPr>
            <a:endParaRPr lang="en-GB" sz="16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lvl="0">
              <a:lnSpc>
                <a:spcPct val="107000"/>
              </a:lnSpc>
            </a:pPr>
            <a:endParaRPr lang="en-GB" sz="16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285750" lvl="0" indent="-285750" algn="just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Humans destroy habitats when they change the environment around them to make it nicer or easier for humans to live in:</a:t>
            </a:r>
          </a:p>
          <a:p>
            <a:pPr lvl="0" algn="just">
              <a:lnSpc>
                <a:spcPct val="107000"/>
              </a:lnSpc>
            </a:pPr>
            <a:endParaRPr lang="en-GB" sz="16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285750" lvl="0" indent="-285750" algn="just">
              <a:lnSpc>
                <a:spcPct val="107000"/>
              </a:lnSpc>
              <a:buFont typeface="Wingdings" panose="05000000000000000000" pitchFamily="2" charset="2"/>
              <a:buChar char="v"/>
            </a:pPr>
            <a:r>
              <a:rPr lang="en-GB" sz="16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To build roads, houses and towns</a:t>
            </a:r>
          </a:p>
          <a:p>
            <a:pPr lvl="0" algn="just">
              <a:lnSpc>
                <a:spcPct val="107000"/>
              </a:lnSpc>
            </a:pPr>
            <a:endParaRPr lang="en-GB" sz="16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285750" lvl="0" indent="-285750" algn="just">
              <a:lnSpc>
                <a:spcPct val="107000"/>
              </a:lnSpc>
              <a:buFont typeface="Wingdings" panose="05000000000000000000" pitchFamily="2" charset="2"/>
              <a:buChar char="v"/>
            </a:pPr>
            <a:r>
              <a:rPr lang="en-GB" sz="16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To create more land to farm and make food for humans</a:t>
            </a:r>
          </a:p>
          <a:p>
            <a:pPr lvl="0" algn="just">
              <a:lnSpc>
                <a:spcPct val="107000"/>
              </a:lnSpc>
            </a:pPr>
            <a:endParaRPr lang="en-GB" sz="16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285750" lvl="0" indent="-285750" algn="just">
              <a:lnSpc>
                <a:spcPct val="107000"/>
              </a:lnSpc>
              <a:buFont typeface="Wingdings" panose="05000000000000000000" pitchFamily="2" charset="2"/>
              <a:buChar char="v"/>
            </a:pPr>
            <a:r>
              <a:rPr lang="en-GB" sz="16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To plant trees and/or make parks and play areas</a:t>
            </a:r>
          </a:p>
          <a:p>
            <a:pPr marL="38100" indent="0">
              <a:buNone/>
            </a:pPr>
            <a:endParaRPr lang="en-GB" dirty="0"/>
          </a:p>
        </p:txBody>
      </p:sp>
      <p:pic>
        <p:nvPicPr>
          <p:cNvPr id="19" name="Picture 2" descr="b94cb213-90b2-4ba8-92b7-cc5e227c0937@GBRP26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019283" y="1096735"/>
            <a:ext cx="4117934" cy="308845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544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473"/>
    </mc:Choice>
    <mc:Fallback xmlns="">
      <p:transition spd="slow" advTm="254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 txBox="1">
            <a:spLocks noGrp="1"/>
          </p:cNvSpPr>
          <p:nvPr>
            <p:ph type="body" idx="1"/>
          </p:nvPr>
        </p:nvSpPr>
        <p:spPr>
          <a:xfrm>
            <a:off x="311700" y="133350"/>
            <a:ext cx="4269825" cy="46452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indent="0" algn="ctr">
              <a:lnSpc>
                <a:spcPct val="107000"/>
              </a:lnSpc>
              <a:buNone/>
            </a:pPr>
            <a:r>
              <a:rPr lang="en-GB" b="0" dirty="0">
                <a:solidFill>
                  <a:srgbClr val="000000"/>
                </a:solidFill>
                <a:latin typeface="+mj-lt"/>
                <a:ea typeface="Arial" panose="020B0604020202020204" pitchFamily="34" charset="0"/>
              </a:rPr>
              <a:t>Splitting-up habitats into smaller places</a:t>
            </a:r>
          </a:p>
          <a:p>
            <a:pPr lvl="0">
              <a:lnSpc>
                <a:spcPct val="107000"/>
              </a:lnSpc>
            </a:pPr>
            <a:endParaRPr lang="en-GB" sz="1600" b="0" dirty="0">
              <a:solidFill>
                <a:srgbClr val="000000"/>
              </a:solidFill>
              <a:latin typeface="+mj-lt"/>
              <a:ea typeface="Arial" panose="020B0604020202020204" pitchFamily="34" charset="0"/>
            </a:endParaRPr>
          </a:p>
          <a:p>
            <a:pPr lvl="0" algn="just">
              <a:lnSpc>
                <a:spcPct val="107000"/>
              </a:lnSpc>
            </a:pPr>
            <a:endParaRPr lang="en-GB" sz="1600" b="0" dirty="0">
              <a:solidFill>
                <a:srgbClr val="000000"/>
              </a:solidFill>
              <a:latin typeface="+mj-lt"/>
              <a:ea typeface="Arial" panose="020B0604020202020204" pitchFamily="34" charset="0"/>
            </a:endParaRPr>
          </a:p>
          <a:p>
            <a:pPr marL="285750" lvl="0" indent="-285750" algn="just">
              <a:lnSpc>
                <a:spcPct val="107000"/>
              </a:lnSpc>
              <a:buFont typeface="Wingdings" panose="05000000000000000000" pitchFamily="2" charset="2"/>
              <a:buChar char="v"/>
            </a:pPr>
            <a:r>
              <a:rPr lang="en-GB" sz="1600" b="0" dirty="0">
                <a:solidFill>
                  <a:srgbClr val="000000"/>
                </a:solidFill>
                <a:latin typeface="+mj-lt"/>
                <a:ea typeface="Arial" panose="020B0604020202020204" pitchFamily="34" charset="0"/>
              </a:rPr>
              <a:t>Reduces the amount of space that the animals have to live</a:t>
            </a:r>
          </a:p>
          <a:p>
            <a:pPr lvl="0" algn="just">
              <a:lnSpc>
                <a:spcPct val="107000"/>
              </a:lnSpc>
            </a:pPr>
            <a:endParaRPr lang="en-GB" sz="1600" b="0" dirty="0">
              <a:solidFill>
                <a:srgbClr val="000000"/>
              </a:solidFill>
              <a:latin typeface="+mj-lt"/>
              <a:ea typeface="Arial" panose="020B0604020202020204" pitchFamily="34" charset="0"/>
            </a:endParaRPr>
          </a:p>
          <a:p>
            <a:pPr marL="285750" lvl="0" indent="-285750" algn="just">
              <a:lnSpc>
                <a:spcPct val="107000"/>
              </a:lnSpc>
              <a:buFont typeface="Wingdings" panose="05000000000000000000" pitchFamily="2" charset="2"/>
              <a:buChar char="v"/>
            </a:pPr>
            <a:r>
              <a:rPr lang="en-GB" sz="1600" b="0" dirty="0">
                <a:solidFill>
                  <a:srgbClr val="000000"/>
                </a:solidFill>
                <a:latin typeface="+mj-lt"/>
                <a:ea typeface="Arial" panose="020B0604020202020204" pitchFamily="34" charset="0"/>
              </a:rPr>
              <a:t>Causes food resources to become spread out so that they are very far away or difficult to find</a:t>
            </a:r>
          </a:p>
          <a:p>
            <a:pPr lvl="0" algn="just">
              <a:lnSpc>
                <a:spcPct val="107000"/>
              </a:lnSpc>
            </a:pPr>
            <a:endParaRPr lang="en-GB" sz="1600" b="0" dirty="0">
              <a:solidFill>
                <a:srgbClr val="000000"/>
              </a:solidFill>
              <a:latin typeface="+mj-lt"/>
              <a:ea typeface="Arial" panose="020B0604020202020204" pitchFamily="34" charset="0"/>
            </a:endParaRPr>
          </a:p>
          <a:p>
            <a:pPr lvl="0" algn="just">
              <a:lnSpc>
                <a:spcPct val="107000"/>
              </a:lnSpc>
            </a:pPr>
            <a:r>
              <a:rPr lang="en-GB" sz="1600" b="0" dirty="0">
                <a:solidFill>
                  <a:srgbClr val="000000"/>
                </a:solidFill>
                <a:latin typeface="+mj-lt"/>
                <a:ea typeface="Arial" panose="020B0604020202020204" pitchFamily="34" charset="0"/>
              </a:rPr>
              <a:t>Splitting-up habitats in this way is called habitat fragmentation</a:t>
            </a:r>
          </a:p>
          <a:p>
            <a:pPr lvl="0" algn="just">
              <a:lnSpc>
                <a:spcPct val="107000"/>
              </a:lnSpc>
            </a:pPr>
            <a:endParaRPr lang="en-GB" sz="1600" b="0" dirty="0">
              <a:solidFill>
                <a:srgbClr val="000000"/>
              </a:solidFill>
              <a:latin typeface="+mj-lt"/>
              <a:ea typeface="Arial" panose="020B0604020202020204" pitchFamily="34" charset="0"/>
            </a:endParaRPr>
          </a:p>
          <a:p>
            <a:pPr lvl="0" algn="just">
              <a:lnSpc>
                <a:spcPct val="107000"/>
              </a:lnSpc>
            </a:pPr>
            <a:r>
              <a:rPr lang="en-GB" sz="1600" b="0" dirty="0">
                <a:solidFill>
                  <a:srgbClr val="000000"/>
                </a:solidFill>
                <a:latin typeface="+mj-lt"/>
                <a:ea typeface="Arial" panose="020B0604020202020204" pitchFamily="34" charset="0"/>
              </a:rPr>
              <a:t>Habitat fragmentation can also change the conditions inside the habitat</a:t>
            </a:r>
            <a:endParaRPr lang="en-GB" sz="1600" b="0" dirty="0">
              <a:solidFill>
                <a:srgbClr val="000000"/>
              </a:solidFill>
              <a:latin typeface="+mj-lt"/>
              <a:ea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4" name="Picture 5" descr="b717cc7d-6372-41a2-83ae-ecbcbaa2a6ee@GBRP26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057774" y="1168089"/>
            <a:ext cx="3690378" cy="271166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655"/>
    </mc:Choice>
    <mc:Fallback xmlns="">
      <p:transition spd="slow" advTm="666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254000" y="352425"/>
            <a:ext cx="4794250" cy="4946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6200" lvl="0" indent="0" algn="ctr">
              <a:lnSpc>
                <a:spcPct val="107000"/>
              </a:lnSpc>
              <a:buNone/>
            </a:pPr>
            <a:r>
              <a:rPr lang="en-GB" b="0" dirty="0">
                <a:solidFill>
                  <a:srgbClr val="000000"/>
                </a:solidFill>
                <a:latin typeface="+mj-lt"/>
                <a:ea typeface="Arial" panose="020B0604020202020204" pitchFamily="34" charset="0"/>
              </a:rPr>
              <a:t>Using Insecticides</a:t>
            </a:r>
          </a:p>
          <a:p>
            <a:pPr lvl="0" algn="just">
              <a:lnSpc>
                <a:spcPct val="107000"/>
              </a:lnSpc>
            </a:pPr>
            <a:endParaRPr lang="en-GB" sz="1600" b="0" dirty="0">
              <a:solidFill>
                <a:srgbClr val="000000"/>
              </a:solidFill>
              <a:latin typeface="+mj-lt"/>
              <a:ea typeface="Arial" panose="020B0604020202020204" pitchFamily="34" charset="0"/>
            </a:endParaRPr>
          </a:p>
          <a:p>
            <a:pPr lvl="0" algn="just">
              <a:lnSpc>
                <a:spcPct val="107000"/>
              </a:lnSpc>
            </a:pPr>
            <a:endParaRPr lang="en-GB" sz="1600" b="0" dirty="0">
              <a:solidFill>
                <a:srgbClr val="000000"/>
              </a:solidFill>
              <a:latin typeface="+mj-lt"/>
              <a:ea typeface="Arial" panose="020B0604020202020204" pitchFamily="34" charset="0"/>
            </a:endParaRPr>
          </a:p>
          <a:p>
            <a:pPr marL="285750" lvl="0" indent="-285750" algn="just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GB" sz="1600" b="0" dirty="0">
                <a:solidFill>
                  <a:srgbClr val="000000"/>
                </a:solidFill>
                <a:latin typeface="+mj-lt"/>
                <a:ea typeface="Arial" panose="020B0604020202020204" pitchFamily="34" charset="0"/>
              </a:rPr>
              <a:t>Sometimes, rather than immediately kill the moth or butterfly insecticides can have unwanted side-effects like affecting:</a:t>
            </a:r>
          </a:p>
          <a:p>
            <a:pPr lvl="0" algn="just">
              <a:lnSpc>
                <a:spcPct val="107000"/>
              </a:lnSpc>
            </a:pPr>
            <a:endParaRPr lang="en-GB" sz="1600" b="0" dirty="0">
              <a:solidFill>
                <a:srgbClr val="000000"/>
              </a:solidFill>
              <a:latin typeface="+mj-lt"/>
              <a:ea typeface="Arial" panose="020B0604020202020204" pitchFamily="34" charset="0"/>
            </a:endParaRPr>
          </a:p>
          <a:p>
            <a:pPr marL="285750" lvl="0" indent="-285750" algn="just">
              <a:lnSpc>
                <a:spcPct val="107000"/>
              </a:lnSpc>
              <a:buFont typeface="Wingdings" panose="05000000000000000000" pitchFamily="2" charset="2"/>
              <a:buChar char="v"/>
            </a:pPr>
            <a:r>
              <a:rPr lang="en-GB" sz="1600" b="0" dirty="0">
                <a:solidFill>
                  <a:srgbClr val="000000"/>
                </a:solidFill>
                <a:latin typeface="+mj-lt"/>
                <a:ea typeface="Arial" panose="020B0604020202020204" pitchFamily="34" charset="0"/>
              </a:rPr>
              <a:t> how well the caterpillar grows, or </a:t>
            </a:r>
          </a:p>
          <a:p>
            <a:pPr marL="285750" lvl="0" indent="-285750" algn="just">
              <a:lnSpc>
                <a:spcPct val="107000"/>
              </a:lnSpc>
              <a:buFont typeface="Wingdings" panose="05000000000000000000" pitchFamily="2" charset="2"/>
              <a:buChar char="v"/>
            </a:pPr>
            <a:endParaRPr lang="en-GB" sz="1600" b="0" dirty="0">
              <a:solidFill>
                <a:srgbClr val="000000"/>
              </a:solidFill>
              <a:latin typeface="+mj-lt"/>
              <a:ea typeface="Arial" panose="020B0604020202020204" pitchFamily="34" charset="0"/>
            </a:endParaRPr>
          </a:p>
          <a:p>
            <a:pPr marL="285750" lvl="0" indent="-285750" algn="just">
              <a:lnSpc>
                <a:spcPct val="107000"/>
              </a:lnSpc>
              <a:buFont typeface="Wingdings" panose="05000000000000000000" pitchFamily="2" charset="2"/>
              <a:buChar char="v"/>
            </a:pPr>
            <a:r>
              <a:rPr lang="en-GB" sz="1600" b="0" dirty="0">
                <a:solidFill>
                  <a:srgbClr val="000000"/>
                </a:solidFill>
                <a:latin typeface="+mj-lt"/>
                <a:ea typeface="Arial" panose="020B0604020202020204" pitchFamily="34" charset="0"/>
              </a:rPr>
              <a:t>how well the caterpillar can move to find food, or a safe place to hide from predators. </a:t>
            </a:r>
          </a:p>
          <a:p>
            <a:pPr lvl="0" algn="just">
              <a:lnSpc>
                <a:spcPct val="107000"/>
              </a:lnSpc>
            </a:pPr>
            <a:endParaRPr lang="en-GB" sz="1600" b="0" dirty="0">
              <a:solidFill>
                <a:srgbClr val="000000"/>
              </a:solidFill>
              <a:latin typeface="+mj-lt"/>
              <a:ea typeface="Arial" panose="020B0604020202020204" pitchFamily="34" charset="0"/>
            </a:endParaRPr>
          </a:p>
          <a:p>
            <a:pPr marL="285750" lvl="0" indent="-285750" algn="just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GB" sz="1600" b="0" dirty="0">
                <a:solidFill>
                  <a:srgbClr val="000000"/>
                </a:solidFill>
                <a:latin typeface="+mj-lt"/>
                <a:ea typeface="Arial" panose="020B0604020202020204" pitchFamily="34" charset="0"/>
              </a:rPr>
              <a:t>These unwanted side-effects can cause a drop in the number of moths and butterflies that </a:t>
            </a:r>
            <a:r>
              <a:rPr lang="en-GB" sz="1600" b="0" dirty="0" smtClean="0">
                <a:solidFill>
                  <a:srgbClr val="000000"/>
                </a:solidFill>
                <a:latin typeface="+mj-lt"/>
                <a:ea typeface="Arial" panose="020B0604020202020204" pitchFamily="34" charset="0"/>
              </a:rPr>
              <a:t>survive </a:t>
            </a:r>
            <a:endParaRPr lang="en-GB" sz="1600" b="0" dirty="0">
              <a:solidFill>
                <a:srgbClr val="000000"/>
              </a:solidFill>
              <a:latin typeface="+mj-lt"/>
              <a:ea typeface="Calibri" panose="020F0502020204030204" pitchFamily="34" charset="0"/>
            </a:endParaRPr>
          </a:p>
          <a:p>
            <a:pPr marL="0" indent="0" algn="just">
              <a:spcAft>
                <a:spcPts val="0"/>
              </a:spcAft>
              <a:buNone/>
            </a:pPr>
            <a:endParaRPr lang="en-GB" sz="1600" b="0" dirty="0" smtClean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dirty="0" smtClean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9" name="TextBox 4"/>
          <p:cNvSpPr txBox="1"/>
          <p:nvPr/>
        </p:nvSpPr>
        <p:spPr>
          <a:xfrm>
            <a:off x="5496172" y="4706475"/>
            <a:ext cx="56764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All images by Melanie Gibbs and Casper Breuker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bce98ee4-d5b9-4519-90a2-92303b52fd92@GBRP26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3" t="41418" r="12222" b="9206"/>
          <a:stretch/>
        </p:blipFill>
        <p:spPr bwMode="auto">
          <a:xfrm>
            <a:off x="5496172" y="1006518"/>
            <a:ext cx="3415406" cy="28006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102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629"/>
    </mc:Choice>
    <mc:Fallback xmlns="">
      <p:transition spd="slow" advTm="376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MRE Brookes (Light-Yellow)">
  <a:themeElements>
    <a:clrScheme name="Simple Light">
      <a:dk1>
        <a:srgbClr val="000000"/>
      </a:dk1>
      <a:lt1>
        <a:srgbClr val="FFFFFF"/>
      </a:lt1>
      <a:dk2>
        <a:srgbClr val="000000"/>
      </a:dk2>
      <a:lt2>
        <a:srgbClr val="EEEEEE"/>
      </a:lt2>
      <a:accent1>
        <a:srgbClr val="D10373"/>
      </a:accent1>
      <a:accent2>
        <a:srgbClr val="212121"/>
      </a:accent2>
      <a:accent3>
        <a:srgbClr val="78909C"/>
      </a:accent3>
      <a:accent4>
        <a:srgbClr val="F49103"/>
      </a:accent4>
      <a:accent5>
        <a:srgbClr val="0085A1"/>
      </a:accent5>
      <a:accent6>
        <a:srgbClr val="E3BA12"/>
      </a:accent6>
      <a:hlink>
        <a:srgbClr val="003896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RE Presentations 16_9 Simple Brookes (Light-Yellow).potx" id="{383624DA-0E09-40E1-8AEA-37A70833F755}" vid="{53DA6466-0883-4ADF-BC8A-CD516376BDB0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Download - MRE Presentations 16_9 PowerPoint (Light-Yellow)</Template>
  <TotalTime>126</TotalTime>
  <Words>253</Words>
  <Application>Microsoft Office PowerPoint</Application>
  <PresentationFormat>On-screen Show (16:9)</PresentationFormat>
  <Paragraphs>42</Paragraphs>
  <Slides>5</Slides>
  <Notes>5</Notes>
  <HiddenSlides>0</HiddenSlides>
  <MMClips>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Wingdings</vt:lpstr>
      <vt:lpstr>MRE Brookes (Light-Yellow)</vt:lpstr>
      <vt:lpstr>How do humans impact butterfly and moths habitats?</vt:lpstr>
      <vt:lpstr>PowerPoint Presentation</vt:lpstr>
      <vt:lpstr>PowerPoint Presentation</vt:lpstr>
      <vt:lpstr>PowerPoint Presentation</vt:lpstr>
      <vt:lpstr>PowerPoint Presentation</vt:lpstr>
    </vt:vector>
  </TitlesOfParts>
  <Company>Centre for Ecology and Hydrology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Choosing a course and University</dc:title>
  <dc:creator>Melanie Gibbs</dc:creator>
  <cp:lastModifiedBy>Melanie Gibbs</cp:lastModifiedBy>
  <cp:revision>10</cp:revision>
  <dcterms:created xsi:type="dcterms:W3CDTF">2022-02-01T11:21:29Z</dcterms:created>
  <dcterms:modified xsi:type="dcterms:W3CDTF">2022-07-25T15:27:00Z</dcterms:modified>
</cp:coreProperties>
</file>