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0.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733" r:id="rId5"/>
  </p:sldMasterIdLst>
  <p:notesMasterIdLst>
    <p:notesMasterId r:id="rId22"/>
  </p:notesMasterIdLst>
  <p:handoutMasterIdLst>
    <p:handoutMasterId r:id="rId23"/>
  </p:handoutMasterIdLst>
  <p:sldIdLst>
    <p:sldId id="256" r:id="rId6"/>
    <p:sldId id="271" r:id="rId7"/>
    <p:sldId id="258" r:id="rId8"/>
    <p:sldId id="259" r:id="rId9"/>
    <p:sldId id="262" r:id="rId10"/>
    <p:sldId id="260" r:id="rId11"/>
    <p:sldId id="263" r:id="rId12"/>
    <p:sldId id="261" r:id="rId13"/>
    <p:sldId id="264" r:id="rId14"/>
    <p:sldId id="269" r:id="rId15"/>
    <p:sldId id="273" r:id="rId16"/>
    <p:sldId id="274" r:id="rId17"/>
    <p:sldId id="276" r:id="rId18"/>
    <p:sldId id="277" r:id="rId19"/>
    <p:sldId id="266" r:id="rId20"/>
    <p:sldId id="272" r:id="rId21"/>
  </p:sldIdLst>
  <p:sldSz cx="12192000" cy="6858000"/>
  <p:notesSz cx="9144000" cy="6858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ヒラギノ角ゴ Pro W3" pitchFamily="125" charset="-128"/>
        <a:cs typeface="+mn-cs"/>
      </a:defRPr>
    </a:lvl5pPr>
    <a:lvl6pPr marL="22860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6pPr>
    <a:lvl7pPr marL="27432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7pPr>
    <a:lvl8pPr marL="32004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8pPr>
    <a:lvl9pPr marL="3657600" algn="l" defTabSz="914400" rtl="0" eaLnBrk="1" latinLnBrk="0" hangingPunct="1">
      <a:defRPr sz="2400" kern="1200">
        <a:solidFill>
          <a:schemeClr val="tx1"/>
        </a:solidFill>
        <a:latin typeface="Times" panose="02020603050405020304" pitchFamily="18" charset="0"/>
        <a:ea typeface="ヒラギノ角ゴ Pro W3" pitchFamily="125"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8751F2B-4541-6243-AFDF-8C8712A21440}" name="Emma Bell" initials="EB" userId="S::emma.bell@mei.org.uk::ca87b970-aa90-4fbd-a372-fd98626d0c59" providerId="AD"/>
  <p188:author id="{6819C588-FB25-EF1A-544E-4031BAB993EA}" name="Tom Rainbow" initials="TR" userId="S::tom.rainbow@mei.org.uk::4321d5a4-19b1-437a-ae14-53217a5bbc9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9DDC"/>
    <a:srgbClr val="EF476F"/>
    <a:srgbClr val="06D6A0"/>
    <a:srgbClr val="FFD166"/>
    <a:srgbClr val="3E4F65"/>
    <a:srgbClr val="6DB1BF"/>
    <a:srgbClr val="4D1C74"/>
    <a:srgbClr val="002D61"/>
    <a:srgbClr val="0023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333" autoAdjust="0"/>
  </p:normalViewPr>
  <p:slideViewPr>
    <p:cSldViewPr snapToGrid="0">
      <p:cViewPr varScale="1">
        <p:scale>
          <a:sx n="55" d="100"/>
          <a:sy n="55" d="100"/>
        </p:scale>
        <p:origin x="1072" y="4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920" b="0" i="0" u="none" strike="noStrike" kern="1200" spc="0" baseline="0">
                <a:solidFill>
                  <a:schemeClr val="tx2"/>
                </a:solidFill>
                <a:latin typeface="Arial" panose="020B0604020202020204" pitchFamily="34" charset="0"/>
                <a:ea typeface="+mn-ea"/>
                <a:cs typeface="Arial" panose="020B0604020202020204" pitchFamily="34" charset="0"/>
              </a:defRPr>
            </a:pPr>
            <a:r>
              <a:rPr lang="en-US">
                <a:solidFill>
                  <a:schemeClr val="tx2"/>
                </a:solidFill>
              </a:rPr>
              <a:t>New Vehicle Registrations in the UK</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scatterChart>
        <c:scatterStyle val="lineMarker"/>
        <c:varyColors val="0"/>
        <c:ser>
          <c:idx val="0"/>
          <c:order val="0"/>
          <c:tx>
            <c:strRef>
              <c:f>Sheet1!$C$18:$C$19</c:f>
              <c:strCache>
                <c:ptCount val="2"/>
                <c:pt idx="1">
                  <c:v>Millions</c:v>
                </c:pt>
              </c:strCache>
            </c:strRef>
          </c:tx>
          <c:spPr>
            <a:ln w="19050" cap="rnd">
              <a:solidFill>
                <a:srgbClr val="7030A0"/>
              </a:solidFill>
              <a:round/>
            </a:ln>
            <a:effectLst/>
          </c:spPr>
          <c:marker>
            <c:symbol val="circle"/>
            <c:size val="10"/>
            <c:spPr>
              <a:solidFill>
                <a:srgbClr val="7030A0"/>
              </a:solidFill>
              <a:ln w="9525">
                <a:solidFill>
                  <a:srgbClr val="7030A0"/>
                </a:solidFill>
              </a:ln>
              <a:effectLst/>
            </c:spPr>
          </c:marker>
          <c:xVal>
            <c:numRef>
              <c:f>Sheet1!$B$20:$B$39</c:f>
              <c:numCache>
                <c:formatCode>General</c:formatCode>
                <c:ptCount val="20"/>
                <c:pt idx="0">
                  <c:v>2001</c:v>
                </c:pt>
                <c:pt idx="1">
                  <c:v>2002</c:v>
                </c:pt>
                <c:pt idx="2">
                  <c:v>2003</c:v>
                </c:pt>
                <c:pt idx="3">
                  <c:v>2004</c:v>
                </c:pt>
                <c:pt idx="4">
                  <c:v>2005</c:v>
                </c:pt>
                <c:pt idx="5">
                  <c:v>2006</c:v>
                </c:pt>
                <c:pt idx="6">
                  <c:v>2007</c:v>
                </c:pt>
                <c:pt idx="7">
                  <c:v>2008</c:v>
                </c:pt>
                <c:pt idx="8">
                  <c:v>2009</c:v>
                </c:pt>
                <c:pt idx="9">
                  <c:v>2010</c:v>
                </c:pt>
                <c:pt idx="10">
                  <c:v>2011</c:v>
                </c:pt>
                <c:pt idx="11">
                  <c:v>2012</c:v>
                </c:pt>
                <c:pt idx="12">
                  <c:v>2013</c:v>
                </c:pt>
                <c:pt idx="13">
                  <c:v>2014</c:v>
                </c:pt>
                <c:pt idx="14">
                  <c:v>2015</c:v>
                </c:pt>
                <c:pt idx="15">
                  <c:v>2016</c:v>
                </c:pt>
                <c:pt idx="16">
                  <c:v>2017</c:v>
                </c:pt>
                <c:pt idx="17">
                  <c:v>2018</c:v>
                </c:pt>
                <c:pt idx="18">
                  <c:v>2019</c:v>
                </c:pt>
                <c:pt idx="19">
                  <c:v>2020</c:v>
                </c:pt>
              </c:numCache>
            </c:numRef>
          </c:xVal>
          <c:yVal>
            <c:numRef>
              <c:f>Sheet1!$C$20:$C$39</c:f>
              <c:numCache>
                <c:formatCode>General</c:formatCode>
                <c:ptCount val="20"/>
                <c:pt idx="0">
                  <c:v>2.585982</c:v>
                </c:pt>
                <c:pt idx="1">
                  <c:v>2.682131</c:v>
                </c:pt>
                <c:pt idx="2">
                  <c:v>2.6460560000000002</c:v>
                </c:pt>
                <c:pt idx="3">
                  <c:v>2.5990790000000001</c:v>
                </c:pt>
                <c:pt idx="4">
                  <c:v>2.4434549999999997</c:v>
                </c:pt>
                <c:pt idx="5">
                  <c:v>2.3400430000000001</c:v>
                </c:pt>
                <c:pt idx="6">
                  <c:v>2.3900799999999998</c:v>
                </c:pt>
                <c:pt idx="7">
                  <c:v>2.1119980000000003</c:v>
                </c:pt>
                <c:pt idx="8">
                  <c:v>1.9682519999999999</c:v>
                </c:pt>
                <c:pt idx="9">
                  <c:v>1.996324</c:v>
                </c:pt>
                <c:pt idx="10">
                  <c:v>1.907411</c:v>
                </c:pt>
                <c:pt idx="11">
                  <c:v>2.0108250000000001</c:v>
                </c:pt>
                <c:pt idx="12">
                  <c:v>2.225082</c:v>
                </c:pt>
                <c:pt idx="13">
                  <c:v>2.4383400000000002</c:v>
                </c:pt>
                <c:pt idx="14">
                  <c:v>2.6021460000000003</c:v>
                </c:pt>
                <c:pt idx="15">
                  <c:v>2.665251</c:v>
                </c:pt>
                <c:pt idx="16">
                  <c:v>2.5093299999999998</c:v>
                </c:pt>
                <c:pt idx="17">
                  <c:v>2.3415050000000002</c:v>
                </c:pt>
                <c:pt idx="18">
                  <c:v>2.2954090000000003</c:v>
                </c:pt>
                <c:pt idx="19">
                  <c:v>1.6199570000000001</c:v>
                </c:pt>
              </c:numCache>
            </c:numRef>
          </c:yVal>
          <c:smooth val="0"/>
          <c:extLst>
            <c:ext xmlns:c16="http://schemas.microsoft.com/office/drawing/2014/chart" uri="{C3380CC4-5D6E-409C-BE32-E72D297353CC}">
              <c16:uniqueId val="{00000000-25D1-48C7-84C9-EC8EF228A60B}"/>
            </c:ext>
          </c:extLst>
        </c:ser>
        <c:dLbls>
          <c:showLegendKey val="0"/>
          <c:showVal val="0"/>
          <c:showCatName val="0"/>
          <c:showSerName val="0"/>
          <c:showPercent val="0"/>
          <c:showBubbleSize val="0"/>
        </c:dLbls>
        <c:axId val="754221968"/>
        <c:axId val="750186976"/>
      </c:scatterChart>
      <c:valAx>
        <c:axId val="754221968"/>
        <c:scaling>
          <c:orientation val="minMax"/>
          <c:max val="2021"/>
          <c:min val="2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Year</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0186976"/>
        <c:crosses val="autoZero"/>
        <c:crossBetween val="midCat"/>
        <c:majorUnit val="2"/>
      </c:valAx>
      <c:valAx>
        <c:axId val="750186976"/>
        <c:scaling>
          <c:orientation val="minMax"/>
          <c:max val="3"/>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New registrations, in millions</a:t>
                </a:r>
              </a:p>
            </c:rich>
          </c:tx>
          <c:layout>
            <c:manualLayout>
              <c:xMode val="edge"/>
              <c:yMode val="edge"/>
              <c:x val="6.498826279684445E-3"/>
              <c:y val="0.22410563749356185"/>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1968"/>
        <c:crosses val="autoZero"/>
        <c:crossBetween val="midCat"/>
      </c:valAx>
      <c:spPr>
        <a:noFill/>
        <a:ln>
          <a:noFill/>
        </a:ln>
        <a:effectLst/>
      </c:spPr>
    </c:plotArea>
    <c:plotVisOnly val="1"/>
    <c:dispBlanksAs val="gap"/>
    <c:showDLblsOverMax val="0"/>
  </c:chart>
  <c:spPr>
    <a:noFill/>
    <a:ln w="28575">
      <a:solidFill>
        <a:schemeClr val="tx1"/>
      </a:solidFill>
    </a:ln>
    <a:effectLst/>
  </c:spPr>
  <c:txPr>
    <a:bodyPr/>
    <a:lstStyle/>
    <a:p>
      <a:pPr>
        <a:defRPr sz="16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Types of Newly Registered Vehicles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Sheet2!$B$1</c:f>
              <c:strCache>
                <c:ptCount val="1"/>
                <c:pt idx="0">
                  <c:v>Petrol</c:v>
                </c:pt>
              </c:strCache>
            </c:strRef>
          </c:tx>
          <c:spPr>
            <a:solidFill>
              <a:schemeClr val="accent1"/>
            </a:solidFill>
            <a:ln>
              <a:noFill/>
            </a:ln>
            <a:effectLst/>
          </c:spPr>
          <c:invertIfNegative val="0"/>
          <c:dPt>
            <c:idx val="0"/>
            <c:invertIfNegative val="0"/>
            <c:bubble3D val="0"/>
            <c:spPr>
              <a:solidFill>
                <a:srgbClr val="EF476F"/>
              </a:solidFill>
              <a:ln>
                <a:noFill/>
              </a:ln>
              <a:effectLst/>
            </c:spPr>
            <c:extLst>
              <c:ext xmlns:c16="http://schemas.microsoft.com/office/drawing/2014/chart" uri="{C3380CC4-5D6E-409C-BE32-E72D297353CC}">
                <c16:uniqueId val="{00000001-C38C-46BC-A470-80335FF0376B}"/>
              </c:ext>
            </c:extLst>
          </c:dPt>
          <c:dPt>
            <c:idx val="1"/>
            <c:invertIfNegative val="0"/>
            <c:bubble3D val="0"/>
            <c:spPr>
              <a:solidFill>
                <a:srgbClr val="EF476F"/>
              </a:solidFill>
              <a:ln>
                <a:noFill/>
              </a:ln>
              <a:effectLst/>
            </c:spPr>
            <c:extLst>
              <c:ext xmlns:c16="http://schemas.microsoft.com/office/drawing/2014/chart" uri="{C3380CC4-5D6E-409C-BE32-E72D297353CC}">
                <c16:uniqueId val="{00000003-C38C-46BC-A470-80335FF0376B}"/>
              </c:ext>
            </c:extLst>
          </c:dPt>
          <c:dPt>
            <c:idx val="2"/>
            <c:invertIfNegative val="0"/>
            <c:bubble3D val="0"/>
            <c:spPr>
              <a:solidFill>
                <a:srgbClr val="EF476F"/>
              </a:solidFill>
              <a:ln>
                <a:noFill/>
              </a:ln>
              <a:effectLst/>
            </c:spPr>
            <c:extLst>
              <c:ext xmlns:c16="http://schemas.microsoft.com/office/drawing/2014/chart" uri="{C3380CC4-5D6E-409C-BE32-E72D297353CC}">
                <c16:uniqueId val="{00000005-C38C-46BC-A470-80335FF0376B}"/>
              </c:ext>
            </c:extLst>
          </c:dPt>
          <c:dPt>
            <c:idx val="3"/>
            <c:invertIfNegative val="0"/>
            <c:bubble3D val="0"/>
            <c:spPr>
              <a:solidFill>
                <a:srgbClr val="EF476F"/>
              </a:solidFill>
              <a:ln>
                <a:noFill/>
              </a:ln>
              <a:effectLst/>
            </c:spPr>
            <c:extLst>
              <c:ext xmlns:c16="http://schemas.microsoft.com/office/drawing/2014/chart" uri="{C3380CC4-5D6E-409C-BE32-E72D297353CC}">
                <c16:uniqueId val="{00000007-C38C-46BC-A470-80335FF0376B}"/>
              </c:ext>
            </c:extLst>
          </c:dPt>
          <c:cat>
            <c:numRef>
              <c:f>Sheet2!$A$2:$A$5</c:f>
              <c:numCache>
                <c:formatCode>General</c:formatCode>
                <c:ptCount val="4"/>
                <c:pt idx="0">
                  <c:v>2005</c:v>
                </c:pt>
                <c:pt idx="1">
                  <c:v>2010</c:v>
                </c:pt>
                <c:pt idx="2">
                  <c:v>2015</c:v>
                </c:pt>
                <c:pt idx="3">
                  <c:v>2020</c:v>
                </c:pt>
              </c:numCache>
            </c:numRef>
          </c:cat>
          <c:val>
            <c:numRef>
              <c:f>Sheet2!$B$2:$B$5</c:f>
              <c:numCache>
                <c:formatCode>General</c:formatCode>
                <c:ptCount val="4"/>
                <c:pt idx="0">
                  <c:v>63.17</c:v>
                </c:pt>
                <c:pt idx="1">
                  <c:v>53.14</c:v>
                </c:pt>
                <c:pt idx="2">
                  <c:v>49.04</c:v>
                </c:pt>
                <c:pt idx="3">
                  <c:v>60.92</c:v>
                </c:pt>
              </c:numCache>
            </c:numRef>
          </c:val>
          <c:extLst>
            <c:ext xmlns:c16="http://schemas.microsoft.com/office/drawing/2014/chart" uri="{C3380CC4-5D6E-409C-BE32-E72D297353CC}">
              <c16:uniqueId val="{00000008-C38C-46BC-A470-80335FF0376B}"/>
            </c:ext>
          </c:extLst>
        </c:ser>
        <c:ser>
          <c:idx val="1"/>
          <c:order val="1"/>
          <c:tx>
            <c:strRef>
              <c:f>Sheet2!$C$1</c:f>
              <c:strCache>
                <c:ptCount val="1"/>
                <c:pt idx="0">
                  <c:v>Diesel</c:v>
                </c:pt>
              </c:strCache>
            </c:strRef>
          </c:tx>
          <c:spPr>
            <a:solidFill>
              <a:srgbClr val="599DDC"/>
            </a:solidFill>
            <a:ln>
              <a:noFill/>
            </a:ln>
            <a:effectLst/>
          </c:spPr>
          <c:invertIfNegative val="0"/>
          <c:cat>
            <c:numRef>
              <c:f>Sheet2!$A$2:$A$5</c:f>
              <c:numCache>
                <c:formatCode>General</c:formatCode>
                <c:ptCount val="4"/>
                <c:pt idx="0">
                  <c:v>2005</c:v>
                </c:pt>
                <c:pt idx="1">
                  <c:v>2010</c:v>
                </c:pt>
                <c:pt idx="2">
                  <c:v>2015</c:v>
                </c:pt>
                <c:pt idx="3">
                  <c:v>2020</c:v>
                </c:pt>
              </c:numCache>
            </c:numRef>
          </c:cat>
          <c:val>
            <c:numRef>
              <c:f>Sheet2!$C$2:$C$5</c:f>
              <c:numCache>
                <c:formatCode>General</c:formatCode>
                <c:ptCount val="4"/>
                <c:pt idx="0">
                  <c:v>36.57</c:v>
                </c:pt>
                <c:pt idx="1">
                  <c:v>45.74</c:v>
                </c:pt>
                <c:pt idx="2">
                  <c:v>48.17</c:v>
                </c:pt>
                <c:pt idx="3">
                  <c:v>18.22</c:v>
                </c:pt>
              </c:numCache>
            </c:numRef>
          </c:val>
          <c:extLst>
            <c:ext xmlns:c16="http://schemas.microsoft.com/office/drawing/2014/chart" uri="{C3380CC4-5D6E-409C-BE32-E72D297353CC}">
              <c16:uniqueId val="{00000009-C38C-46BC-A470-80335FF0376B}"/>
            </c:ext>
          </c:extLst>
        </c:ser>
        <c:ser>
          <c:idx val="2"/>
          <c:order val="2"/>
          <c:tx>
            <c:strRef>
              <c:f>Sheet2!$D$1</c:f>
              <c:strCache>
                <c:ptCount val="1"/>
                <c:pt idx="0">
                  <c:v>Hybrid</c:v>
                </c:pt>
              </c:strCache>
            </c:strRef>
          </c:tx>
          <c:spPr>
            <a:solidFill>
              <a:srgbClr val="FFD166"/>
            </a:solidFill>
            <a:ln>
              <a:noFill/>
            </a:ln>
            <a:effectLst/>
          </c:spPr>
          <c:invertIfNegative val="0"/>
          <c:cat>
            <c:numRef>
              <c:f>Sheet2!$A$2:$A$5</c:f>
              <c:numCache>
                <c:formatCode>General</c:formatCode>
                <c:ptCount val="4"/>
                <c:pt idx="0">
                  <c:v>2005</c:v>
                </c:pt>
                <c:pt idx="1">
                  <c:v>2010</c:v>
                </c:pt>
                <c:pt idx="2">
                  <c:v>2015</c:v>
                </c:pt>
                <c:pt idx="3">
                  <c:v>2020</c:v>
                </c:pt>
              </c:numCache>
            </c:numRef>
          </c:cat>
          <c:val>
            <c:numRef>
              <c:f>Sheet2!$D$2:$D$5</c:f>
              <c:numCache>
                <c:formatCode>General</c:formatCode>
                <c:ptCount val="4"/>
                <c:pt idx="0">
                  <c:v>0.22</c:v>
                </c:pt>
                <c:pt idx="1">
                  <c:v>1.0900000000000001</c:v>
                </c:pt>
                <c:pt idx="2">
                  <c:v>2.34</c:v>
                </c:pt>
                <c:pt idx="3">
                  <c:v>14.22</c:v>
                </c:pt>
              </c:numCache>
            </c:numRef>
          </c:val>
          <c:extLst>
            <c:ext xmlns:c16="http://schemas.microsoft.com/office/drawing/2014/chart" uri="{C3380CC4-5D6E-409C-BE32-E72D297353CC}">
              <c16:uniqueId val="{0000000A-C38C-46BC-A470-80335FF0376B}"/>
            </c:ext>
          </c:extLst>
        </c:ser>
        <c:ser>
          <c:idx val="3"/>
          <c:order val="3"/>
          <c:tx>
            <c:strRef>
              <c:f>Sheet2!$E$1</c:f>
              <c:strCache>
                <c:ptCount val="1"/>
                <c:pt idx="0">
                  <c:v>Electric</c:v>
                </c:pt>
              </c:strCache>
            </c:strRef>
          </c:tx>
          <c:spPr>
            <a:solidFill>
              <a:srgbClr val="06D6A0"/>
            </a:solidFill>
            <a:ln>
              <a:noFill/>
            </a:ln>
            <a:effectLst/>
          </c:spPr>
          <c:invertIfNegative val="0"/>
          <c:cat>
            <c:numRef>
              <c:f>Sheet2!$A$2:$A$5</c:f>
              <c:numCache>
                <c:formatCode>General</c:formatCode>
                <c:ptCount val="4"/>
                <c:pt idx="0">
                  <c:v>2005</c:v>
                </c:pt>
                <c:pt idx="1">
                  <c:v>2010</c:v>
                </c:pt>
                <c:pt idx="2">
                  <c:v>2015</c:v>
                </c:pt>
                <c:pt idx="3">
                  <c:v>2020</c:v>
                </c:pt>
              </c:numCache>
            </c:numRef>
          </c:cat>
          <c:val>
            <c:numRef>
              <c:f>Sheet2!$E$2:$E$5</c:f>
              <c:numCache>
                <c:formatCode>General</c:formatCode>
                <c:ptCount val="4"/>
                <c:pt idx="0">
                  <c:v>0</c:v>
                </c:pt>
                <c:pt idx="1">
                  <c:v>0</c:v>
                </c:pt>
                <c:pt idx="2">
                  <c:v>0.45</c:v>
                </c:pt>
                <c:pt idx="3">
                  <c:v>6.59</c:v>
                </c:pt>
              </c:numCache>
            </c:numRef>
          </c:val>
          <c:extLst>
            <c:ext xmlns:c16="http://schemas.microsoft.com/office/drawing/2014/chart" uri="{C3380CC4-5D6E-409C-BE32-E72D297353CC}">
              <c16:uniqueId val="{0000000B-C38C-46BC-A470-80335FF0376B}"/>
            </c:ext>
          </c:extLst>
        </c:ser>
        <c:dLbls>
          <c:showLegendKey val="0"/>
          <c:showVal val="0"/>
          <c:showCatName val="0"/>
          <c:showSerName val="0"/>
          <c:showPercent val="0"/>
          <c:showBubbleSize val="0"/>
        </c:dLbls>
        <c:gapWidth val="150"/>
        <c:overlap val="100"/>
        <c:axId val="754222384"/>
        <c:axId val="754222800"/>
      </c:barChart>
      <c:catAx>
        <c:axId val="75422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800"/>
        <c:crosses val="autoZero"/>
        <c:auto val="1"/>
        <c:lblAlgn val="ctr"/>
        <c:lblOffset val="100"/>
        <c:noMultiLvlLbl val="0"/>
      </c:catAx>
      <c:valAx>
        <c:axId val="754222800"/>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Percentage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384"/>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28575">
      <a:solidFill>
        <a:schemeClr val="tx1"/>
      </a:solid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Types of Newly Registered Vehicles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Sheet2!$B$1</c:f>
              <c:strCache>
                <c:ptCount val="1"/>
                <c:pt idx="0">
                  <c:v>Petrol</c:v>
                </c:pt>
              </c:strCache>
            </c:strRef>
          </c:tx>
          <c:spPr>
            <a:solidFill>
              <a:schemeClr val="accent1"/>
            </a:solidFill>
            <a:ln>
              <a:noFill/>
            </a:ln>
            <a:effectLst/>
          </c:spPr>
          <c:invertIfNegative val="0"/>
          <c:dPt>
            <c:idx val="0"/>
            <c:invertIfNegative val="0"/>
            <c:bubble3D val="0"/>
            <c:spPr>
              <a:solidFill>
                <a:srgbClr val="EF476F"/>
              </a:solidFill>
              <a:ln>
                <a:noFill/>
              </a:ln>
              <a:effectLst/>
            </c:spPr>
            <c:extLst>
              <c:ext xmlns:c16="http://schemas.microsoft.com/office/drawing/2014/chart" uri="{C3380CC4-5D6E-409C-BE32-E72D297353CC}">
                <c16:uniqueId val="{00000001-5D4E-44F0-946B-B8842BF8DA90}"/>
              </c:ext>
            </c:extLst>
          </c:dPt>
          <c:dPt>
            <c:idx val="1"/>
            <c:invertIfNegative val="0"/>
            <c:bubble3D val="0"/>
            <c:spPr>
              <a:solidFill>
                <a:srgbClr val="EF476F"/>
              </a:solidFill>
              <a:ln>
                <a:noFill/>
              </a:ln>
              <a:effectLst/>
            </c:spPr>
            <c:extLst>
              <c:ext xmlns:c16="http://schemas.microsoft.com/office/drawing/2014/chart" uri="{C3380CC4-5D6E-409C-BE32-E72D297353CC}">
                <c16:uniqueId val="{00000003-5D4E-44F0-946B-B8842BF8DA90}"/>
              </c:ext>
            </c:extLst>
          </c:dPt>
          <c:dPt>
            <c:idx val="2"/>
            <c:invertIfNegative val="0"/>
            <c:bubble3D val="0"/>
            <c:spPr>
              <a:solidFill>
                <a:srgbClr val="EF476F"/>
              </a:solidFill>
              <a:ln>
                <a:noFill/>
              </a:ln>
              <a:effectLst/>
            </c:spPr>
            <c:extLst>
              <c:ext xmlns:c16="http://schemas.microsoft.com/office/drawing/2014/chart" uri="{C3380CC4-5D6E-409C-BE32-E72D297353CC}">
                <c16:uniqueId val="{00000005-5D4E-44F0-946B-B8842BF8DA90}"/>
              </c:ext>
            </c:extLst>
          </c:dPt>
          <c:dPt>
            <c:idx val="3"/>
            <c:invertIfNegative val="0"/>
            <c:bubble3D val="0"/>
            <c:spPr>
              <a:solidFill>
                <a:srgbClr val="EF476F"/>
              </a:solidFill>
              <a:ln>
                <a:noFill/>
              </a:ln>
              <a:effectLst/>
            </c:spPr>
            <c:extLst>
              <c:ext xmlns:c16="http://schemas.microsoft.com/office/drawing/2014/chart" uri="{C3380CC4-5D6E-409C-BE32-E72D297353CC}">
                <c16:uniqueId val="{00000007-5D4E-44F0-946B-B8842BF8DA90}"/>
              </c:ext>
            </c:extLst>
          </c:dPt>
          <c:cat>
            <c:numRef>
              <c:f>Sheet2!$A$2:$A$7</c:f>
              <c:numCache>
                <c:formatCode>General</c:formatCode>
                <c:ptCount val="6"/>
                <c:pt idx="0">
                  <c:v>2005</c:v>
                </c:pt>
                <c:pt idx="1">
                  <c:v>2010</c:v>
                </c:pt>
                <c:pt idx="2">
                  <c:v>2015</c:v>
                </c:pt>
                <c:pt idx="3">
                  <c:v>2020</c:v>
                </c:pt>
                <c:pt idx="4">
                  <c:v>2025</c:v>
                </c:pt>
                <c:pt idx="5">
                  <c:v>2030</c:v>
                </c:pt>
              </c:numCache>
            </c:numRef>
          </c:cat>
          <c:val>
            <c:numRef>
              <c:f>Sheet2!$B$2:$B$7</c:f>
              <c:numCache>
                <c:formatCode>General</c:formatCode>
                <c:ptCount val="6"/>
                <c:pt idx="0">
                  <c:v>63.17</c:v>
                </c:pt>
                <c:pt idx="1">
                  <c:v>53.14</c:v>
                </c:pt>
                <c:pt idx="2">
                  <c:v>49.04</c:v>
                </c:pt>
                <c:pt idx="3">
                  <c:v>60.92</c:v>
                </c:pt>
              </c:numCache>
            </c:numRef>
          </c:val>
          <c:extLst>
            <c:ext xmlns:c16="http://schemas.microsoft.com/office/drawing/2014/chart" uri="{C3380CC4-5D6E-409C-BE32-E72D297353CC}">
              <c16:uniqueId val="{00000008-5D4E-44F0-946B-B8842BF8DA90}"/>
            </c:ext>
          </c:extLst>
        </c:ser>
        <c:ser>
          <c:idx val="1"/>
          <c:order val="1"/>
          <c:tx>
            <c:strRef>
              <c:f>Sheet2!$C$1</c:f>
              <c:strCache>
                <c:ptCount val="1"/>
                <c:pt idx="0">
                  <c:v>Diesel</c:v>
                </c:pt>
              </c:strCache>
            </c:strRef>
          </c:tx>
          <c:spPr>
            <a:solidFill>
              <a:srgbClr val="599DDC"/>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Sheet2!$C$2:$C$7</c:f>
              <c:numCache>
                <c:formatCode>General</c:formatCode>
                <c:ptCount val="6"/>
                <c:pt idx="0">
                  <c:v>36.57</c:v>
                </c:pt>
                <c:pt idx="1">
                  <c:v>45.74</c:v>
                </c:pt>
                <c:pt idx="2">
                  <c:v>48.17</c:v>
                </c:pt>
                <c:pt idx="3">
                  <c:v>18.22</c:v>
                </c:pt>
              </c:numCache>
            </c:numRef>
          </c:val>
          <c:extLst>
            <c:ext xmlns:c16="http://schemas.microsoft.com/office/drawing/2014/chart" uri="{C3380CC4-5D6E-409C-BE32-E72D297353CC}">
              <c16:uniqueId val="{00000009-5D4E-44F0-946B-B8842BF8DA90}"/>
            </c:ext>
          </c:extLst>
        </c:ser>
        <c:ser>
          <c:idx val="2"/>
          <c:order val="2"/>
          <c:tx>
            <c:strRef>
              <c:f>Sheet2!$D$1</c:f>
              <c:strCache>
                <c:ptCount val="1"/>
                <c:pt idx="0">
                  <c:v>Hybrid</c:v>
                </c:pt>
              </c:strCache>
            </c:strRef>
          </c:tx>
          <c:spPr>
            <a:solidFill>
              <a:srgbClr val="FFD166"/>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Sheet2!$D$2:$D$7</c:f>
              <c:numCache>
                <c:formatCode>General</c:formatCode>
                <c:ptCount val="6"/>
                <c:pt idx="0">
                  <c:v>0.22</c:v>
                </c:pt>
                <c:pt idx="1">
                  <c:v>1.0900000000000001</c:v>
                </c:pt>
                <c:pt idx="2">
                  <c:v>2.34</c:v>
                </c:pt>
                <c:pt idx="3">
                  <c:v>14.22</c:v>
                </c:pt>
              </c:numCache>
            </c:numRef>
          </c:val>
          <c:extLst>
            <c:ext xmlns:c16="http://schemas.microsoft.com/office/drawing/2014/chart" uri="{C3380CC4-5D6E-409C-BE32-E72D297353CC}">
              <c16:uniqueId val="{0000000A-5D4E-44F0-946B-B8842BF8DA90}"/>
            </c:ext>
          </c:extLst>
        </c:ser>
        <c:ser>
          <c:idx val="3"/>
          <c:order val="3"/>
          <c:tx>
            <c:strRef>
              <c:f>Sheet2!$E$1</c:f>
              <c:strCache>
                <c:ptCount val="1"/>
                <c:pt idx="0">
                  <c:v>Electric</c:v>
                </c:pt>
              </c:strCache>
            </c:strRef>
          </c:tx>
          <c:spPr>
            <a:solidFill>
              <a:srgbClr val="06D6A0"/>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Sheet2!$E$2:$E$7</c:f>
              <c:numCache>
                <c:formatCode>General</c:formatCode>
                <c:ptCount val="6"/>
                <c:pt idx="0">
                  <c:v>0</c:v>
                </c:pt>
                <c:pt idx="1">
                  <c:v>0</c:v>
                </c:pt>
                <c:pt idx="2">
                  <c:v>0.45</c:v>
                </c:pt>
                <c:pt idx="3">
                  <c:v>6.59</c:v>
                </c:pt>
              </c:numCache>
            </c:numRef>
          </c:val>
          <c:extLst>
            <c:ext xmlns:c16="http://schemas.microsoft.com/office/drawing/2014/chart" uri="{C3380CC4-5D6E-409C-BE32-E72D297353CC}">
              <c16:uniqueId val="{0000000B-5D4E-44F0-946B-B8842BF8DA90}"/>
            </c:ext>
          </c:extLst>
        </c:ser>
        <c:dLbls>
          <c:showLegendKey val="0"/>
          <c:showVal val="0"/>
          <c:showCatName val="0"/>
          <c:showSerName val="0"/>
          <c:showPercent val="0"/>
          <c:showBubbleSize val="0"/>
        </c:dLbls>
        <c:gapWidth val="150"/>
        <c:overlap val="100"/>
        <c:axId val="754222384"/>
        <c:axId val="754222800"/>
      </c:barChart>
      <c:catAx>
        <c:axId val="75422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800"/>
        <c:crosses val="autoZero"/>
        <c:auto val="1"/>
        <c:lblAlgn val="ctr"/>
        <c:lblOffset val="100"/>
        <c:noMultiLvlLbl val="0"/>
      </c:catAx>
      <c:valAx>
        <c:axId val="754222800"/>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Percentage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384"/>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28575">
      <a:solidFill>
        <a:schemeClr val="tx1"/>
      </a:solid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Types of Newly Registered Vehicles</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2"/>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Sheet2!$B$1</c:f>
              <c:strCache>
                <c:ptCount val="1"/>
                <c:pt idx="0">
                  <c:v>Petrol</c:v>
                </c:pt>
              </c:strCache>
            </c:strRef>
          </c:tx>
          <c:spPr>
            <a:solidFill>
              <a:srgbClr val="EF476F"/>
            </a:solidFill>
            <a:ln>
              <a:noFill/>
            </a:ln>
            <a:effectLst/>
          </c:spPr>
          <c:invertIfNegative val="0"/>
          <c:dPt>
            <c:idx val="0"/>
            <c:invertIfNegative val="0"/>
            <c:bubble3D val="0"/>
            <c:spPr>
              <a:solidFill>
                <a:srgbClr val="EF476F"/>
              </a:solidFill>
              <a:ln>
                <a:noFill/>
              </a:ln>
              <a:effectLst/>
            </c:spPr>
            <c:extLst>
              <c:ext xmlns:c16="http://schemas.microsoft.com/office/drawing/2014/chart" uri="{C3380CC4-5D6E-409C-BE32-E72D297353CC}">
                <c16:uniqueId val="{00000001-5D4E-44F0-946B-B8842BF8DA90}"/>
              </c:ext>
            </c:extLst>
          </c:dPt>
          <c:dPt>
            <c:idx val="1"/>
            <c:invertIfNegative val="0"/>
            <c:bubble3D val="0"/>
            <c:spPr>
              <a:solidFill>
                <a:srgbClr val="EF476F"/>
              </a:solidFill>
              <a:ln>
                <a:noFill/>
              </a:ln>
              <a:effectLst/>
            </c:spPr>
            <c:extLst>
              <c:ext xmlns:c16="http://schemas.microsoft.com/office/drawing/2014/chart" uri="{C3380CC4-5D6E-409C-BE32-E72D297353CC}">
                <c16:uniqueId val="{00000003-5D4E-44F0-946B-B8842BF8DA90}"/>
              </c:ext>
            </c:extLst>
          </c:dPt>
          <c:dPt>
            <c:idx val="2"/>
            <c:invertIfNegative val="0"/>
            <c:bubble3D val="0"/>
            <c:spPr>
              <a:solidFill>
                <a:srgbClr val="EF476F"/>
              </a:solidFill>
              <a:ln>
                <a:noFill/>
              </a:ln>
              <a:effectLst/>
            </c:spPr>
            <c:extLst>
              <c:ext xmlns:c16="http://schemas.microsoft.com/office/drawing/2014/chart" uri="{C3380CC4-5D6E-409C-BE32-E72D297353CC}">
                <c16:uniqueId val="{00000005-5D4E-44F0-946B-B8842BF8DA90}"/>
              </c:ext>
            </c:extLst>
          </c:dPt>
          <c:dPt>
            <c:idx val="3"/>
            <c:invertIfNegative val="0"/>
            <c:bubble3D val="0"/>
            <c:spPr>
              <a:solidFill>
                <a:srgbClr val="EF476F"/>
              </a:solidFill>
              <a:ln>
                <a:noFill/>
              </a:ln>
              <a:effectLst/>
            </c:spPr>
            <c:extLst>
              <c:ext xmlns:c16="http://schemas.microsoft.com/office/drawing/2014/chart" uri="{C3380CC4-5D6E-409C-BE32-E72D297353CC}">
                <c16:uniqueId val="{00000007-5D4E-44F0-946B-B8842BF8DA90}"/>
              </c:ext>
            </c:extLst>
          </c:dPt>
          <c:cat>
            <c:numRef>
              <c:f>Sheet2!$A$2:$A$7</c:f>
              <c:numCache>
                <c:formatCode>General</c:formatCode>
                <c:ptCount val="6"/>
                <c:pt idx="0">
                  <c:v>2005</c:v>
                </c:pt>
                <c:pt idx="1">
                  <c:v>2010</c:v>
                </c:pt>
                <c:pt idx="2">
                  <c:v>2015</c:v>
                </c:pt>
                <c:pt idx="3">
                  <c:v>2020</c:v>
                </c:pt>
                <c:pt idx="4">
                  <c:v>2025</c:v>
                </c:pt>
                <c:pt idx="5">
                  <c:v>2030</c:v>
                </c:pt>
              </c:numCache>
            </c:numRef>
          </c:cat>
          <c:val>
            <c:numRef>
              <c:f>Sheet2!$B$2:$B$7</c:f>
              <c:numCache>
                <c:formatCode>General</c:formatCode>
                <c:ptCount val="6"/>
                <c:pt idx="0">
                  <c:v>63.17</c:v>
                </c:pt>
                <c:pt idx="1">
                  <c:v>53.14</c:v>
                </c:pt>
                <c:pt idx="2">
                  <c:v>49.04</c:v>
                </c:pt>
                <c:pt idx="3">
                  <c:v>60.92</c:v>
                </c:pt>
                <c:pt idx="4">
                  <c:v>15</c:v>
                </c:pt>
                <c:pt idx="5">
                  <c:v>4</c:v>
                </c:pt>
              </c:numCache>
            </c:numRef>
          </c:val>
          <c:extLst>
            <c:ext xmlns:c16="http://schemas.microsoft.com/office/drawing/2014/chart" uri="{C3380CC4-5D6E-409C-BE32-E72D297353CC}">
              <c16:uniqueId val="{00000008-5D4E-44F0-946B-B8842BF8DA90}"/>
            </c:ext>
          </c:extLst>
        </c:ser>
        <c:ser>
          <c:idx val="1"/>
          <c:order val="1"/>
          <c:tx>
            <c:strRef>
              <c:f>Sheet2!$C$1</c:f>
              <c:strCache>
                <c:ptCount val="1"/>
                <c:pt idx="0">
                  <c:v>Diesel</c:v>
                </c:pt>
              </c:strCache>
            </c:strRef>
          </c:tx>
          <c:spPr>
            <a:solidFill>
              <a:srgbClr val="599DDC"/>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Sheet2!$C$2:$C$7</c:f>
              <c:numCache>
                <c:formatCode>General</c:formatCode>
                <c:ptCount val="6"/>
                <c:pt idx="0">
                  <c:v>36.57</c:v>
                </c:pt>
                <c:pt idx="1">
                  <c:v>45.74</c:v>
                </c:pt>
                <c:pt idx="2">
                  <c:v>48.17</c:v>
                </c:pt>
                <c:pt idx="3">
                  <c:v>18.22</c:v>
                </c:pt>
                <c:pt idx="4">
                  <c:v>15</c:v>
                </c:pt>
                <c:pt idx="5">
                  <c:v>3</c:v>
                </c:pt>
              </c:numCache>
            </c:numRef>
          </c:val>
          <c:extLst>
            <c:ext xmlns:c16="http://schemas.microsoft.com/office/drawing/2014/chart" uri="{C3380CC4-5D6E-409C-BE32-E72D297353CC}">
              <c16:uniqueId val="{00000009-5D4E-44F0-946B-B8842BF8DA90}"/>
            </c:ext>
          </c:extLst>
        </c:ser>
        <c:ser>
          <c:idx val="2"/>
          <c:order val="2"/>
          <c:tx>
            <c:strRef>
              <c:f>Sheet2!$D$1</c:f>
              <c:strCache>
                <c:ptCount val="1"/>
                <c:pt idx="0">
                  <c:v>Hybrid</c:v>
                </c:pt>
              </c:strCache>
            </c:strRef>
          </c:tx>
          <c:spPr>
            <a:solidFill>
              <a:srgbClr val="FFD166"/>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Sheet2!$D$2:$D$7</c:f>
              <c:numCache>
                <c:formatCode>General</c:formatCode>
                <c:ptCount val="6"/>
                <c:pt idx="0">
                  <c:v>0.22</c:v>
                </c:pt>
                <c:pt idx="1">
                  <c:v>1.0900000000000001</c:v>
                </c:pt>
                <c:pt idx="2">
                  <c:v>2.34</c:v>
                </c:pt>
                <c:pt idx="3">
                  <c:v>14.22</c:v>
                </c:pt>
                <c:pt idx="4">
                  <c:v>30</c:v>
                </c:pt>
                <c:pt idx="5">
                  <c:v>3</c:v>
                </c:pt>
              </c:numCache>
            </c:numRef>
          </c:val>
          <c:extLst>
            <c:ext xmlns:c16="http://schemas.microsoft.com/office/drawing/2014/chart" uri="{C3380CC4-5D6E-409C-BE32-E72D297353CC}">
              <c16:uniqueId val="{0000000A-5D4E-44F0-946B-B8842BF8DA90}"/>
            </c:ext>
          </c:extLst>
        </c:ser>
        <c:ser>
          <c:idx val="3"/>
          <c:order val="3"/>
          <c:tx>
            <c:strRef>
              <c:f>Sheet2!$E$1</c:f>
              <c:strCache>
                <c:ptCount val="1"/>
                <c:pt idx="0">
                  <c:v>Electric</c:v>
                </c:pt>
              </c:strCache>
            </c:strRef>
          </c:tx>
          <c:spPr>
            <a:solidFill>
              <a:srgbClr val="06D6A0"/>
            </a:solidFill>
            <a:ln>
              <a:noFill/>
            </a:ln>
            <a:effectLst/>
          </c:spPr>
          <c:invertIfNegative val="0"/>
          <c:cat>
            <c:numRef>
              <c:f>Sheet2!$A$2:$A$7</c:f>
              <c:numCache>
                <c:formatCode>General</c:formatCode>
                <c:ptCount val="6"/>
                <c:pt idx="0">
                  <c:v>2005</c:v>
                </c:pt>
                <c:pt idx="1">
                  <c:v>2010</c:v>
                </c:pt>
                <c:pt idx="2">
                  <c:v>2015</c:v>
                </c:pt>
                <c:pt idx="3">
                  <c:v>2020</c:v>
                </c:pt>
                <c:pt idx="4">
                  <c:v>2025</c:v>
                </c:pt>
                <c:pt idx="5">
                  <c:v>2030</c:v>
                </c:pt>
              </c:numCache>
            </c:numRef>
          </c:cat>
          <c:val>
            <c:numRef>
              <c:f>Sheet2!$E$2:$E$7</c:f>
              <c:numCache>
                <c:formatCode>General</c:formatCode>
                <c:ptCount val="6"/>
                <c:pt idx="0">
                  <c:v>0</c:v>
                </c:pt>
                <c:pt idx="1">
                  <c:v>0</c:v>
                </c:pt>
                <c:pt idx="2">
                  <c:v>0.45</c:v>
                </c:pt>
                <c:pt idx="3">
                  <c:v>6.59</c:v>
                </c:pt>
                <c:pt idx="4">
                  <c:v>40</c:v>
                </c:pt>
                <c:pt idx="5">
                  <c:v>90</c:v>
                </c:pt>
              </c:numCache>
            </c:numRef>
          </c:val>
          <c:extLst>
            <c:ext xmlns:c16="http://schemas.microsoft.com/office/drawing/2014/chart" uri="{C3380CC4-5D6E-409C-BE32-E72D297353CC}">
              <c16:uniqueId val="{0000000B-5D4E-44F0-946B-B8842BF8DA90}"/>
            </c:ext>
          </c:extLst>
        </c:ser>
        <c:dLbls>
          <c:showLegendKey val="0"/>
          <c:showVal val="0"/>
          <c:showCatName val="0"/>
          <c:showSerName val="0"/>
          <c:showPercent val="0"/>
          <c:showBubbleSize val="0"/>
        </c:dLbls>
        <c:gapWidth val="150"/>
        <c:overlap val="100"/>
        <c:axId val="754222384"/>
        <c:axId val="754222800"/>
      </c:barChart>
      <c:catAx>
        <c:axId val="7542223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800"/>
        <c:crosses val="autoZero"/>
        <c:auto val="1"/>
        <c:lblAlgn val="ctr"/>
        <c:lblOffset val="100"/>
        <c:noMultiLvlLbl val="0"/>
      </c:catAx>
      <c:valAx>
        <c:axId val="754222800"/>
        <c:scaling>
          <c:orientation val="minMax"/>
          <c:max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r>
                  <a:rPr lang="en-GB">
                    <a:solidFill>
                      <a:schemeClr val="tx2"/>
                    </a:solidFill>
                  </a:rPr>
                  <a:t>Percentage</a:t>
                </a:r>
              </a:p>
            </c:rich>
          </c:tx>
          <c:overlay val="0"/>
          <c:spPr>
            <a:noFill/>
            <a:ln>
              <a:noFill/>
            </a:ln>
            <a:effectLst/>
          </c:spPr>
          <c:txPr>
            <a:bodyPr rot="-540000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crossAx val="754222384"/>
        <c:crosses val="autoZero"/>
        <c:crossBetween val="between"/>
        <c:majorUnit val="5"/>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28575">
      <a:solidFill>
        <a:schemeClr val="tx1"/>
      </a:solidFill>
    </a:ln>
    <a:effectLst/>
  </c:spPr>
  <c:txPr>
    <a:bodyPr/>
    <a:lstStyle/>
    <a:p>
      <a:pPr>
        <a:defRPr sz="200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E6D207C4-F1C5-46D6-B0F0-58965E34A68D}" type="datetimeFigureOut">
              <a:rPr lang="en-US"/>
              <a:pPr>
                <a:defRPr/>
              </a:pPr>
              <a:t>1/4/2023</a:t>
            </a:fld>
            <a:endParaRPr lang="en-US"/>
          </a:p>
        </p:txBody>
      </p:sp>
      <p:sp>
        <p:nvSpPr>
          <p:cNvPr id="4" name="Footer Placehold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5" name="Slide Number Placehold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D8435711-A4FE-4B0D-8EAC-05E1780A8E64}" type="slidenum">
              <a:rPr lang="en-US"/>
              <a:pPr>
                <a:defRPr/>
              </a:pPr>
              <a:t>‹#›</a:t>
            </a:fld>
            <a:endParaRPr lang="en-US"/>
          </a:p>
        </p:txBody>
      </p:sp>
    </p:spTree>
    <p:extLst>
      <p:ext uri="{BB962C8B-B14F-4D97-AF65-F5344CB8AC3E}">
        <p14:creationId xmlns:p14="http://schemas.microsoft.com/office/powerpoint/2010/main" val="4594006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atin typeface="Times" charset="0"/>
                <a:ea typeface="ヒラギノ角ゴ Pro W3" charset="-128"/>
              </a:defRPr>
            </a:lvl1pPr>
          </a:lstStyle>
          <a:p>
            <a:pPr>
              <a:defRPr/>
            </a:pPr>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atin typeface="Times" charset="0"/>
                <a:ea typeface="ヒラギノ角ゴ Pro W3" charset="-128"/>
              </a:defRPr>
            </a:lvl1pPr>
          </a:lstStyle>
          <a:p>
            <a:pPr>
              <a:defRPr/>
            </a:pPr>
            <a:fld id="{24CC7B08-0227-40A0-93E0-F1542D752734}" type="datetimeFigureOut">
              <a:rPr lang="en-US"/>
              <a:pPr>
                <a:defRPr/>
              </a:pPr>
              <a:t>1/4/2023</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atin typeface="Times" charset="0"/>
                <a:ea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atin typeface="Times" charset="0"/>
                <a:ea typeface="ヒラギノ角ゴ Pro W3" charset="-128"/>
              </a:defRPr>
            </a:lvl1pPr>
          </a:lstStyle>
          <a:p>
            <a:pPr>
              <a:defRPr/>
            </a:pPr>
            <a:fld id="{86AAEC0A-556C-4808-8664-FAF36CE6DC85}" type="slidenum">
              <a:rPr lang="en-US"/>
              <a:pPr>
                <a:defRPr/>
              </a:pPr>
              <a:t>‹#›</a:t>
            </a:fld>
            <a:endParaRPr lang="en-US"/>
          </a:p>
        </p:txBody>
      </p:sp>
    </p:spTree>
    <p:extLst>
      <p:ext uri="{BB962C8B-B14F-4D97-AF65-F5344CB8AC3E}">
        <p14:creationId xmlns:p14="http://schemas.microsoft.com/office/powerpoint/2010/main" val="11803715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EV=electric vehicles</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a:t>
            </a:fld>
            <a:endParaRPr lang="en-US"/>
          </a:p>
        </p:txBody>
      </p:sp>
    </p:spTree>
    <p:extLst>
      <p:ext uri="{BB962C8B-B14F-4D97-AF65-F5344CB8AC3E}">
        <p14:creationId xmlns:p14="http://schemas.microsoft.com/office/powerpoint/2010/main" val="2382178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10</a:t>
            </a:fld>
            <a:endParaRPr lang="en-US"/>
          </a:p>
        </p:txBody>
      </p:sp>
    </p:spTree>
    <p:extLst>
      <p:ext uri="{BB962C8B-B14F-4D97-AF65-F5344CB8AC3E}">
        <p14:creationId xmlns:p14="http://schemas.microsoft.com/office/powerpoint/2010/main" val="2970784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590898-4357-4551-B9D7-8B7ED345F0B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4087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16</a:t>
            </a:fld>
            <a:endParaRPr lang="en-US"/>
          </a:p>
        </p:txBody>
      </p:sp>
    </p:spTree>
    <p:extLst>
      <p:ext uri="{BB962C8B-B14F-4D97-AF65-F5344CB8AC3E}">
        <p14:creationId xmlns:p14="http://schemas.microsoft.com/office/powerpoint/2010/main" val="2278654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590898-4357-4551-B9D7-8B7ED345F0B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0735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3</a:t>
            </a:fld>
            <a:endParaRPr lang="en-US"/>
          </a:p>
        </p:txBody>
      </p:sp>
    </p:spTree>
    <p:extLst>
      <p:ext uri="{BB962C8B-B14F-4D97-AF65-F5344CB8AC3E}">
        <p14:creationId xmlns:p14="http://schemas.microsoft.com/office/powerpoint/2010/main" val="719908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pPr>
              <a:defRPr/>
            </a:pPr>
            <a:fld id="{86AAEC0A-556C-4808-8664-FAF36CE6DC85}" type="slidenum">
              <a:rPr lang="en-US"/>
              <a:pPr>
                <a:defRPr/>
              </a:pPr>
              <a:t>4</a:t>
            </a:fld>
            <a:endParaRPr lang="en-US"/>
          </a:p>
        </p:txBody>
      </p:sp>
    </p:spTree>
    <p:extLst>
      <p:ext uri="{BB962C8B-B14F-4D97-AF65-F5344CB8AC3E}">
        <p14:creationId xmlns:p14="http://schemas.microsoft.com/office/powerpoint/2010/main" val="3771453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5</a:t>
            </a:fld>
            <a:endParaRPr lang="en-US"/>
          </a:p>
        </p:txBody>
      </p:sp>
    </p:spTree>
    <p:extLst>
      <p:ext uri="{BB962C8B-B14F-4D97-AF65-F5344CB8AC3E}">
        <p14:creationId xmlns:p14="http://schemas.microsoft.com/office/powerpoint/2010/main" val="2942503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6</a:t>
            </a:fld>
            <a:endParaRPr lang="en-US"/>
          </a:p>
        </p:txBody>
      </p:sp>
    </p:spTree>
    <p:extLst>
      <p:ext uri="{BB962C8B-B14F-4D97-AF65-F5344CB8AC3E}">
        <p14:creationId xmlns:p14="http://schemas.microsoft.com/office/powerpoint/2010/main" val="3987278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7</a:t>
            </a:fld>
            <a:endParaRPr lang="en-US"/>
          </a:p>
        </p:txBody>
      </p:sp>
    </p:spTree>
    <p:extLst>
      <p:ext uri="{BB962C8B-B14F-4D97-AF65-F5344CB8AC3E}">
        <p14:creationId xmlns:p14="http://schemas.microsoft.com/office/powerpoint/2010/main" val="137780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Headline taken from here: https://www.gov.uk/government/news/government-takes-historic-step-towards-net-zero-with-end-of-sale-of-new-petrol-and-diesel-cars-by-2030</a:t>
            </a:r>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8</a:t>
            </a:fld>
            <a:endParaRPr lang="en-US"/>
          </a:p>
        </p:txBody>
      </p:sp>
    </p:spTree>
    <p:extLst>
      <p:ext uri="{BB962C8B-B14F-4D97-AF65-F5344CB8AC3E}">
        <p14:creationId xmlns:p14="http://schemas.microsoft.com/office/powerpoint/2010/main" val="2372608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86AAEC0A-556C-4808-8664-FAF36CE6DC85}" type="slidenum">
              <a:rPr lang="en-US" smtClean="0"/>
              <a:pPr>
                <a:defRPr/>
              </a:pPr>
              <a:t>9</a:t>
            </a:fld>
            <a:endParaRPr lang="en-US"/>
          </a:p>
        </p:txBody>
      </p:sp>
    </p:spTree>
    <p:extLst>
      <p:ext uri="{BB962C8B-B14F-4D97-AF65-F5344CB8AC3E}">
        <p14:creationId xmlns:p14="http://schemas.microsoft.com/office/powerpoint/2010/main" val="14414395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B3D6638-3690-49D6-8150-2114B48F05E8}"/>
              </a:ext>
            </a:extLst>
          </p:cNvPr>
          <p:cNvPicPr>
            <a:picLocks noChangeAspect="1"/>
          </p:cNvPicPr>
          <p:nvPr userDrawn="1"/>
        </p:nvPicPr>
        <p:blipFill>
          <a:blip r:embed="rId2"/>
          <a:stretch>
            <a:fillRect/>
          </a:stretch>
        </p:blipFill>
        <p:spPr>
          <a:xfrm>
            <a:off x="0" y="0"/>
            <a:ext cx="12192000" cy="6860032"/>
          </a:xfrm>
          <a:prstGeom prst="rect">
            <a:avLst/>
          </a:prstGeom>
        </p:spPr>
      </p:pic>
      <p:grpSp>
        <p:nvGrpSpPr>
          <p:cNvPr id="5" name="Group 4">
            <a:extLst>
              <a:ext uri="{FF2B5EF4-FFF2-40B4-BE49-F238E27FC236}">
                <a16:creationId xmlns:a16="http://schemas.microsoft.com/office/drawing/2014/main" id="{A9F8F00A-5E5E-4C2F-82E9-657D56E68F93}"/>
              </a:ext>
            </a:extLst>
          </p:cNvPr>
          <p:cNvGrpSpPr/>
          <p:nvPr userDrawn="1"/>
        </p:nvGrpSpPr>
        <p:grpSpPr>
          <a:xfrm>
            <a:off x="623392" y="2529830"/>
            <a:ext cx="2808312" cy="783715"/>
            <a:chOff x="6816080" y="2564904"/>
            <a:chExt cx="3096344" cy="864096"/>
          </a:xfrm>
        </p:grpSpPr>
        <p:sp>
          <p:nvSpPr>
            <p:cNvPr id="6" name="Rectangle 5">
              <a:extLst>
                <a:ext uri="{FF2B5EF4-FFF2-40B4-BE49-F238E27FC236}">
                  <a16:creationId xmlns:a16="http://schemas.microsoft.com/office/drawing/2014/main" id="{EDFE0EC6-DF40-4DC0-9016-1B42DD3E7F41}"/>
                </a:ext>
              </a:extLst>
            </p:cNvPr>
            <p:cNvSpPr/>
            <p:nvPr/>
          </p:nvSpPr>
          <p:spPr bwMode="auto">
            <a:xfrm>
              <a:off x="6816080" y="2564904"/>
              <a:ext cx="3096344"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pic>
          <p:nvPicPr>
            <p:cNvPr id="7" name="Picture 1" descr="Mathematics &#10;Education ">
              <a:extLst>
                <a:ext uri="{FF2B5EF4-FFF2-40B4-BE49-F238E27FC236}">
                  <a16:creationId xmlns:a16="http://schemas.microsoft.com/office/drawing/2014/main" id="{E71F6584-373B-4B0F-9509-BB0D2D706E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87890" y="2749302"/>
              <a:ext cx="2752725" cy="49530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a:extLst>
              <a:ext uri="{FF2B5EF4-FFF2-40B4-BE49-F238E27FC236}">
                <a16:creationId xmlns:a16="http://schemas.microsoft.com/office/drawing/2014/main" id="{D703C04D-FCAE-4DA3-B594-1CF468BA96C8}"/>
              </a:ext>
            </a:extLst>
          </p:cNvPr>
          <p:cNvSpPr txBox="1"/>
          <p:nvPr userDrawn="1"/>
        </p:nvSpPr>
        <p:spPr>
          <a:xfrm>
            <a:off x="557600" y="2068165"/>
            <a:ext cx="3129047" cy="461665"/>
          </a:xfrm>
          <a:prstGeom prst="rect">
            <a:avLst/>
          </a:prstGeom>
          <a:noFill/>
        </p:spPr>
        <p:txBody>
          <a:bodyPr wrap="square" rtlCol="0">
            <a:spAutoFit/>
          </a:bodyPr>
          <a:lstStyle/>
          <a:p>
            <a:r>
              <a:rPr lang="en-GB">
                <a:solidFill>
                  <a:schemeClr val="bg1"/>
                </a:solidFill>
                <a:latin typeface="Arial" panose="020B0604020202020204" pitchFamily="34" charset="0"/>
                <a:cs typeface="Arial" panose="020B0604020202020204" pitchFamily="34" charset="0"/>
              </a:rPr>
              <a:t>in collaboration with:</a:t>
            </a:r>
          </a:p>
        </p:txBody>
      </p:sp>
      <p:sp>
        <p:nvSpPr>
          <p:cNvPr id="14" name="Title 13">
            <a:extLst>
              <a:ext uri="{FF2B5EF4-FFF2-40B4-BE49-F238E27FC236}">
                <a16:creationId xmlns:a16="http://schemas.microsoft.com/office/drawing/2014/main" id="{3F32B938-A345-499C-B137-1491A665EED0}"/>
              </a:ext>
            </a:extLst>
          </p:cNvPr>
          <p:cNvSpPr>
            <a:spLocks noGrp="1"/>
          </p:cNvSpPr>
          <p:nvPr>
            <p:ph type="title"/>
          </p:nvPr>
        </p:nvSpPr>
        <p:spPr>
          <a:xfrm>
            <a:off x="5082686" y="1934869"/>
            <a:ext cx="6376131" cy="1973635"/>
          </a:xfrm>
          <a:prstGeom prst="rect">
            <a:avLst/>
          </a:prstGeom>
        </p:spPr>
        <p:txBody>
          <a:bodyPr>
            <a:noAutofit/>
          </a:bodyPr>
          <a:lstStyle>
            <a:lvl1pPr>
              <a:defRPr sz="60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16" name="Text Placeholder 15">
            <a:extLst>
              <a:ext uri="{FF2B5EF4-FFF2-40B4-BE49-F238E27FC236}">
                <a16:creationId xmlns:a16="http://schemas.microsoft.com/office/drawing/2014/main" id="{12E733AF-50AB-4754-8DA6-655CD5F44033}"/>
              </a:ext>
            </a:extLst>
          </p:cNvPr>
          <p:cNvSpPr>
            <a:spLocks noGrp="1"/>
          </p:cNvSpPr>
          <p:nvPr>
            <p:ph type="body" sz="quarter" idx="10" hasCustomPrompt="1"/>
          </p:nvPr>
        </p:nvSpPr>
        <p:spPr>
          <a:xfrm>
            <a:off x="5265613" y="4086486"/>
            <a:ext cx="6010275" cy="865188"/>
          </a:xfrm>
          <a:prstGeom prst="rect">
            <a:avLst/>
          </a:prstGeom>
        </p:spPr>
        <p:txBody>
          <a:bodyPr anchor="ctr"/>
          <a:lstStyle>
            <a:lvl1pPr marL="0" indent="0" algn="ctr">
              <a:buNone/>
              <a:defRPr>
                <a:solidFill>
                  <a:schemeClr val="bg1"/>
                </a:solidFill>
                <a:latin typeface="Arial" panose="020B0604020202020204" pitchFamily="34" charset="0"/>
                <a:cs typeface="Arial" panose="020B0604020202020204" pitchFamily="34" charset="0"/>
              </a:defRPr>
            </a:lvl1pPr>
          </a:lstStyle>
          <a:p>
            <a:pPr lvl="0"/>
            <a:r>
              <a:rPr lang="en-GB"/>
              <a:t>Click to edit subtitle</a:t>
            </a:r>
          </a:p>
        </p:txBody>
      </p:sp>
    </p:spTree>
    <p:extLst>
      <p:ext uri="{BB962C8B-B14F-4D97-AF65-F5344CB8AC3E}">
        <p14:creationId xmlns:p14="http://schemas.microsoft.com/office/powerpoint/2010/main" val="4114874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vert="horz" anchor="b"/>
          <a:lstStyle>
            <a:lvl1pPr algn="l">
              <a:defRPr sz="2000" b="0">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Picture Placeholder 2"/>
          <p:cNvSpPr>
            <a:spLocks noGrp="1"/>
          </p:cNvSpPr>
          <p:nvPr>
            <p:ph type="pic" idx="1"/>
          </p:nvPr>
        </p:nvSpPr>
        <p:spPr>
          <a:xfrm>
            <a:off x="2389717" y="836712"/>
            <a:ext cx="7315200" cy="3890863"/>
          </a:xfrm>
          <a:prstGeom prst="rect">
            <a:avLst/>
          </a:prstGeom>
        </p:spPr>
        <p:txBody>
          <a:bodyPr vert="horz"/>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a:prstGeom prst="rect">
            <a:avLst/>
          </a:prstGeom>
        </p:spPr>
        <p:txBody>
          <a:bodyPr vert="horz"/>
          <a:lstStyle>
            <a:lvl1pPr marL="0" indent="0">
              <a:buNone/>
              <a:defRPr sz="14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3416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marL="3429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742950" indent="-28575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143000" indent="-2286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600200" indent="-2286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057400" indent="-2286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4054033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836712"/>
            <a:ext cx="2743200" cy="5289451"/>
          </a:xfrm>
          <a:prstGeom prst="rect">
            <a:avLst/>
          </a:prstGeom>
        </p:spPr>
        <p:txBody>
          <a:bodyPr vert="eaVert"/>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Vertical Text Placeholder 2"/>
          <p:cNvSpPr>
            <a:spLocks noGrp="1"/>
          </p:cNvSpPr>
          <p:nvPr>
            <p:ph type="body" orient="vert" idx="1"/>
          </p:nvPr>
        </p:nvSpPr>
        <p:spPr>
          <a:xfrm>
            <a:off x="609600" y="836712"/>
            <a:ext cx="8026400" cy="5289451"/>
          </a:xfrm>
          <a:prstGeom prst="rect">
            <a:avLst/>
          </a:prstGeom>
        </p:spPr>
        <p:txBody>
          <a:bodyPr vert="eaVert"/>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5177628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613AF-43D5-414B-9827-763E74148C7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043C739-0C6F-4260-ACB2-B63B36B57CA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C0156B5-4881-4680-81FC-681752D03591}"/>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5" name="Footer Placeholder 4">
            <a:extLst>
              <a:ext uri="{FF2B5EF4-FFF2-40B4-BE49-F238E27FC236}">
                <a16:creationId xmlns:a16="http://schemas.microsoft.com/office/drawing/2014/main" id="{A8FF415B-B35A-4906-A5A3-BDFDEEE286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95ADC8-1E46-427A-B03E-115074825726}"/>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0516435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0BA7-F2C2-4AB9-8BF2-D4D96535324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FDEA8F9-EE68-46B6-9AAD-1BFC2DB5003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B38CF2E-D3F0-484C-875C-1EC10E8F14A8}"/>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5" name="Footer Placeholder 4">
            <a:extLst>
              <a:ext uri="{FF2B5EF4-FFF2-40B4-BE49-F238E27FC236}">
                <a16:creationId xmlns:a16="http://schemas.microsoft.com/office/drawing/2014/main" id="{EBA9226A-9AC8-4FFE-B30D-2DA636E1B5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90D431B-20DC-41BC-BF21-A9CFE911BFA0}"/>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33460511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22F96-D158-4818-8A48-CAFD943E5B7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E83F3AE-D3DF-472B-A558-C8984ABA9A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6B4A99-1078-4196-99A3-35E0045C103D}"/>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5" name="Footer Placeholder 4">
            <a:extLst>
              <a:ext uri="{FF2B5EF4-FFF2-40B4-BE49-F238E27FC236}">
                <a16:creationId xmlns:a16="http://schemas.microsoft.com/office/drawing/2014/main" id="{E7F6EDE1-4111-407C-816C-AD219BA9204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A643CF7-5592-41C0-8D05-F1F5F07D6F5E}"/>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191418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7A1CD-3805-41F9-B1E3-B0F0E794BF7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07FDEE7-D7B2-42EE-9693-28D30CBE93F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47FA48-6796-4E42-8682-4AEBB2CB471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14DD578-6119-43EB-A3AD-0FF14AD0C084}"/>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6" name="Footer Placeholder 5">
            <a:extLst>
              <a:ext uri="{FF2B5EF4-FFF2-40B4-BE49-F238E27FC236}">
                <a16:creationId xmlns:a16="http://schemas.microsoft.com/office/drawing/2014/main" id="{671AC106-CBE4-4979-9874-B9852D5F890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ED1B18D-B8D6-4AD6-A1A7-C1D5351F2472}"/>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25894891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4595A1-C5F5-4CB0-90DB-3AFE23B148C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6EB535B-FEB7-46B3-9EAF-AA2420A7C99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B26242-B9D2-49A1-B88F-F5F3805ECD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483800F-896F-4AF8-BECE-4A38163F70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9541E01-2949-4572-98B5-A8D41CCE35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918F4F2-64C3-47BD-B316-B63ED5A4BADD}"/>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8" name="Footer Placeholder 7">
            <a:extLst>
              <a:ext uri="{FF2B5EF4-FFF2-40B4-BE49-F238E27FC236}">
                <a16:creationId xmlns:a16="http://schemas.microsoft.com/office/drawing/2014/main" id="{3C12DB90-56D0-47DD-8662-3065D236D4F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2FD5036-2AE1-4F88-9F54-F55C43643BDD}"/>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8900835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B0127-D0FF-49E9-852F-DA003229031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88F89A0-6EA0-4B10-AEAB-E9F8D63808F7}"/>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4" name="Footer Placeholder 3">
            <a:extLst>
              <a:ext uri="{FF2B5EF4-FFF2-40B4-BE49-F238E27FC236}">
                <a16:creationId xmlns:a16="http://schemas.microsoft.com/office/drawing/2014/main" id="{67D71B3F-1BD5-459F-B1B4-2C221CC8D95A}"/>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3B0931E-532D-43B5-9D64-BD8EB6C8A587}"/>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28697170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CF7C32-5531-41D8-9B8E-4784D06C7495}"/>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3" name="Footer Placeholder 2">
            <a:extLst>
              <a:ext uri="{FF2B5EF4-FFF2-40B4-BE49-F238E27FC236}">
                <a16:creationId xmlns:a16="http://schemas.microsoft.com/office/drawing/2014/main" id="{7C752E7C-37B0-4A47-BC2F-C7281898804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F9720B6-5A88-4958-8A01-C614481FDF36}"/>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39595776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27051" y="1196975"/>
            <a:ext cx="4993216" cy="3240088"/>
          </a:xfrm>
          <a:prstGeom prst="rect">
            <a:avLst/>
          </a:prstGeom>
        </p:spPr>
        <p:txBody>
          <a:bodyPr/>
          <a:lstStyle>
            <a:lvl1pPr marL="0" indent="0">
              <a:buNone/>
              <a:defRPr>
                <a:latin typeface="Arial" panose="020B0604020202020204" pitchFamily="34" charset="0"/>
                <a:cs typeface="Arial" panose="020B0604020202020204" pitchFamily="34" charset="0"/>
              </a:defRPr>
            </a:lvl1pPr>
          </a:lstStyle>
          <a:p>
            <a:endParaRPr lang="en-GB"/>
          </a:p>
        </p:txBody>
      </p:sp>
      <p:sp>
        <p:nvSpPr>
          <p:cNvPr id="9" name="Title 1"/>
          <p:cNvSpPr>
            <a:spLocks noGrp="1"/>
          </p:cNvSpPr>
          <p:nvPr>
            <p:ph type="title"/>
          </p:nvPr>
        </p:nvSpPr>
        <p:spPr>
          <a:xfrm>
            <a:off x="5903979" y="1196975"/>
            <a:ext cx="5692213" cy="580926"/>
          </a:xfrm>
          <a:prstGeom prst="rect">
            <a:avLst/>
          </a:prstGeom>
        </p:spPr>
        <p:txBody>
          <a:bodyPr vert="horz"/>
          <a:lstStyle>
            <a:lvl1pPr algn="l">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6141960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43052-AC01-4839-9688-A12BE324F6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7BF803F-724F-4350-902F-E39DEEADFE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737DE8A-A6D6-4722-BAD0-D876801997E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66CDD5-E553-4437-9FBB-1A9F23C280C1}"/>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6" name="Footer Placeholder 5">
            <a:extLst>
              <a:ext uri="{FF2B5EF4-FFF2-40B4-BE49-F238E27FC236}">
                <a16:creationId xmlns:a16="http://schemas.microsoft.com/office/drawing/2014/main" id="{2F5EBB52-90DD-4189-BACE-F860B4280CD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242C21E-4EA9-4211-AC3D-BE653D16415C}"/>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0178380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7ECAB-1ECD-4498-A98F-DAE3EFAEA28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FEBE030-C635-45FE-90E9-0811EEA6D41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C0255A5-281C-4589-B64F-6B1D4BB3E5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A384CA-E9F1-419C-83ED-646635E83C4B}"/>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6" name="Footer Placeholder 5">
            <a:extLst>
              <a:ext uri="{FF2B5EF4-FFF2-40B4-BE49-F238E27FC236}">
                <a16:creationId xmlns:a16="http://schemas.microsoft.com/office/drawing/2014/main" id="{8C773D50-D79A-4F28-94DD-9345710EAD1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A70C205-388C-4997-948F-3AA784B13ABE}"/>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22094797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C6744-1115-4A2F-A9F1-8FC2A5BE5C4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E5A192D-1F2E-45E6-AF09-A0E2827E74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4C89FF1-04B4-402A-8F4D-20939A232A5A}"/>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5" name="Footer Placeholder 4">
            <a:extLst>
              <a:ext uri="{FF2B5EF4-FFF2-40B4-BE49-F238E27FC236}">
                <a16:creationId xmlns:a16="http://schemas.microsoft.com/office/drawing/2014/main" id="{3B960603-99EE-41F7-8E88-F992584AB4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0B3DBE-2DD6-47C1-A8C4-1621AEFBA832}"/>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39143368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604AEA-160A-435A-99FE-23DDC882E7C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ECB856-7F7D-469A-AFB7-2709E84E159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38B85B6-0D93-4C1B-B962-87F4802D6C22}"/>
              </a:ext>
            </a:extLst>
          </p:cNvPr>
          <p:cNvSpPr>
            <a:spLocks noGrp="1"/>
          </p:cNvSpPr>
          <p:nvPr>
            <p:ph type="dt" sz="half" idx="10"/>
          </p:nvPr>
        </p:nvSpPr>
        <p:spPr/>
        <p:txBody>
          <a:bodyPr/>
          <a:lstStyle/>
          <a:p>
            <a:fld id="{8D400E65-17B3-4FA4-99D0-2F9F002CB663}" type="datetimeFigureOut">
              <a:rPr lang="en-GB" smtClean="0"/>
              <a:t>04/01/2023</a:t>
            </a:fld>
            <a:endParaRPr lang="en-GB"/>
          </a:p>
        </p:txBody>
      </p:sp>
      <p:sp>
        <p:nvSpPr>
          <p:cNvPr id="5" name="Footer Placeholder 4">
            <a:extLst>
              <a:ext uri="{FF2B5EF4-FFF2-40B4-BE49-F238E27FC236}">
                <a16:creationId xmlns:a16="http://schemas.microsoft.com/office/drawing/2014/main" id="{7854604A-44C9-4CD3-B90A-946B569C391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2A8A71C-C670-4185-91C2-D6C348FFFF17}"/>
              </a:ext>
            </a:extLst>
          </p:cNvPr>
          <p:cNvSpPr>
            <a:spLocks noGrp="1"/>
          </p:cNvSpPr>
          <p:nvPr>
            <p:ph type="sldNum" sz="quarter" idx="12"/>
          </p:nvPr>
        </p:nvSpPr>
        <p:spPr/>
        <p:txBody>
          <a:bodyPr/>
          <a:lstStyle/>
          <a:p>
            <a:fld id="{376CE865-196C-4583-AE9D-95031852DD43}" type="slidenum">
              <a:rPr lang="en-GB" smtClean="0"/>
              <a:t>‹#›</a:t>
            </a:fld>
            <a:endParaRPr lang="en-GB"/>
          </a:p>
        </p:txBody>
      </p:sp>
    </p:spTree>
    <p:extLst>
      <p:ext uri="{BB962C8B-B14F-4D97-AF65-F5344CB8AC3E}">
        <p14:creationId xmlns:p14="http://schemas.microsoft.com/office/powerpoint/2010/main" val="1914184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8028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Content Placeholder 2"/>
          <p:cNvSpPr>
            <a:spLocks noGrp="1"/>
          </p:cNvSpPr>
          <p:nvPr>
            <p:ph idx="1"/>
          </p:nvPr>
        </p:nvSpPr>
        <p:spPr>
          <a:xfrm>
            <a:off x="609600" y="1600201"/>
            <a:ext cx="10972800" cy="4525963"/>
          </a:xfrm>
          <a:prstGeom prst="rect">
            <a:avLst/>
          </a:prstGeom>
        </p:spPr>
        <p:txBody>
          <a:bodyPr vert="horz"/>
          <a:lstStyle>
            <a:lvl1pPr marL="457200" indent="-4572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1pPr>
            <a:lvl2pPr marL="914400" indent="-4572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2pPr>
            <a:lvl3pPr marL="12573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3pPr>
            <a:lvl4pPr marL="17145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4pPr>
            <a:lvl5pPr marL="2171700" indent="-342900">
              <a:buClr>
                <a:srgbClr val="4D1C74"/>
              </a:buClr>
              <a:buFont typeface="Wingdings" panose="05000000000000000000" pitchFamily="2" charset="2"/>
              <a:buChar char="§"/>
              <a:defRPr>
                <a:solidFill>
                  <a:schemeClr val="tx2"/>
                </a:solidFill>
                <a:latin typeface="Arial" panose="020B0604020202020204" pitchFamily="34" charset="0"/>
                <a:cs typeface="Arial" panose="020B0604020202020204" pitchFamily="34"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16296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vert="horz" anchor="t"/>
          <a:lstStyle>
            <a:lvl1pPr algn="l">
              <a:defRPr sz="4000" b="0" cap="all">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Text Placeholder 2"/>
          <p:cNvSpPr>
            <a:spLocks noGrp="1"/>
          </p:cNvSpPr>
          <p:nvPr>
            <p:ph type="body" idx="1"/>
          </p:nvPr>
        </p:nvSpPr>
        <p:spPr>
          <a:xfrm>
            <a:off x="963084" y="2906713"/>
            <a:ext cx="10363200" cy="1500187"/>
          </a:xfrm>
          <a:prstGeom prst="rect">
            <a:avLst/>
          </a:prstGeom>
        </p:spPr>
        <p:txBody>
          <a:bodyPr vert="horz" anchor="b"/>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Tree>
    <p:extLst>
      <p:ext uri="{BB962C8B-B14F-4D97-AF65-F5344CB8AC3E}">
        <p14:creationId xmlns:p14="http://schemas.microsoft.com/office/powerpoint/2010/main" val="32206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1"/>
            <a:ext cx="5384800" cy="4525963"/>
          </a:xfrm>
          <a:prstGeom prst="rect">
            <a:avLst/>
          </a:prstGeom>
        </p:spPr>
        <p:txBody>
          <a:bodyPr vert="horz"/>
          <a:lstStyle>
            <a:lvl1pPr marL="342900" indent="-342900">
              <a:buClr>
                <a:srgbClr val="4D1C74"/>
              </a:buClr>
              <a:buFont typeface="Wingdings" panose="05000000000000000000" pitchFamily="2" charset="2"/>
              <a:buChar char="§"/>
              <a:defRPr sz="2800">
                <a:solidFill>
                  <a:schemeClr val="tx2"/>
                </a:solidFill>
                <a:latin typeface="Arial" panose="020B0604020202020204" pitchFamily="34" charset="0"/>
                <a:cs typeface="Arial" panose="020B0604020202020204" pitchFamily="34" charset="0"/>
              </a:defRPr>
            </a:lvl1pPr>
            <a:lvl2pPr marL="742950" indent="-285750">
              <a:buClr>
                <a:srgbClr val="4D1C74"/>
              </a:buClr>
              <a:buFont typeface="Wingdings" panose="05000000000000000000" pitchFamily="2" charset="2"/>
              <a:buChar char="§"/>
              <a:defRPr sz="2400">
                <a:solidFill>
                  <a:schemeClr val="tx2"/>
                </a:solidFill>
                <a:latin typeface="Arial" panose="020B0604020202020204" pitchFamily="34" charset="0"/>
                <a:cs typeface="Arial" panose="020B0604020202020204" pitchFamily="34" charset="0"/>
              </a:defRPr>
            </a:lvl2pPr>
            <a:lvl3pPr marL="1143000" indent="-228600">
              <a:buClr>
                <a:srgbClr val="4D1C74"/>
              </a:buClr>
              <a:buFont typeface="Wingdings" panose="05000000000000000000" pitchFamily="2" charset="2"/>
              <a:buChar char="§"/>
              <a:defRPr sz="2000">
                <a:solidFill>
                  <a:schemeClr val="tx2"/>
                </a:solidFill>
                <a:latin typeface="Arial" panose="020B0604020202020204" pitchFamily="34" charset="0"/>
                <a:cs typeface="Arial" panose="020B0604020202020204" pitchFamily="34" charset="0"/>
              </a:defRPr>
            </a:lvl3pPr>
            <a:lvl4pPr marL="1600200" indent="-228600">
              <a:buClr>
                <a:srgbClr val="4D1C74"/>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4pPr>
            <a:lvl5pPr marL="2057400" indent="-228600">
              <a:buClr>
                <a:srgbClr val="4D1C74"/>
              </a:buClr>
              <a:buFont typeface="Wingdings" panose="05000000000000000000" pitchFamily="2" charset="2"/>
              <a:buChar char="§"/>
              <a:defRPr sz="1800">
                <a:solidFill>
                  <a:schemeClr val="tx2"/>
                </a:solidFill>
                <a:latin typeface="Arial" panose="020B0604020202020204" pitchFamily="34" charset="0"/>
                <a:cs typeface="Arial" panose="020B0604020202020204" pitchFamily="34" charset="0"/>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6197600" y="1600201"/>
            <a:ext cx="5384800" cy="4525963"/>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67326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535113"/>
            <a:ext cx="5386917"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6193368" y="1535113"/>
            <a:ext cx="5389033" cy="639762"/>
          </a:xfrm>
          <a:prstGeom prst="rect">
            <a:avLst/>
          </a:prstGeom>
        </p:spPr>
        <p:txBody>
          <a:bodyPr vert="horz" anchor="t"/>
          <a:lstStyle>
            <a:lvl1pPr marL="0" indent="0">
              <a:buNone/>
              <a:defRPr sz="2400" b="0">
                <a:solidFill>
                  <a:schemeClr val="tx2"/>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4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400" dirty="0">
                <a:solidFill>
                  <a:schemeClr val="tx2"/>
                </a:solidFill>
                <a:latin typeface="Arial" panose="020B0604020202020204" pitchFamily="34" charset="0"/>
                <a:ea typeface="+mn-ea"/>
                <a:cs typeface="Arial" panose="020B0604020202020204" pitchFamily="34" charset="0"/>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2753548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609600" y="836712"/>
            <a:ext cx="10972800" cy="580926"/>
          </a:xfrm>
          <a:prstGeom prst="rect">
            <a:avLst/>
          </a:prstGeom>
        </p:spPr>
        <p:txBody>
          <a:bodyPr vert="horz"/>
          <a:lstStyle>
            <a:lvl1pPr>
              <a:defRPr>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Tree>
    <p:extLst>
      <p:ext uri="{BB962C8B-B14F-4D97-AF65-F5344CB8AC3E}">
        <p14:creationId xmlns:p14="http://schemas.microsoft.com/office/powerpoint/2010/main" val="695104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836712"/>
            <a:ext cx="4011084" cy="598388"/>
          </a:xfrm>
          <a:prstGeom prst="rect">
            <a:avLst/>
          </a:prstGeom>
        </p:spPr>
        <p:txBody>
          <a:bodyPr vert="horz" anchor="t"/>
          <a:lstStyle>
            <a:lvl1pPr algn="l">
              <a:defRPr sz="2400" b="0">
                <a:solidFill>
                  <a:srgbClr val="4D1C74"/>
                </a:solidFill>
                <a:latin typeface="Arial" panose="020B0604020202020204" pitchFamily="34" charset="0"/>
                <a:cs typeface="Arial" panose="020B0604020202020204" pitchFamily="34" charset="0"/>
              </a:defRPr>
            </a:lvl1pPr>
          </a:lstStyle>
          <a:p>
            <a:r>
              <a:rPr lang="en-GB"/>
              <a:t>Click to edit Master title style</a:t>
            </a:r>
            <a:endParaRPr lang="en-US"/>
          </a:p>
        </p:txBody>
      </p:sp>
      <p:sp>
        <p:nvSpPr>
          <p:cNvPr id="3" name="Content Placeholder 2"/>
          <p:cNvSpPr>
            <a:spLocks noGrp="1"/>
          </p:cNvSpPr>
          <p:nvPr>
            <p:ph idx="1"/>
          </p:nvPr>
        </p:nvSpPr>
        <p:spPr>
          <a:xfrm>
            <a:off x="4766733" y="836712"/>
            <a:ext cx="6815667" cy="5289451"/>
          </a:xfrm>
          <a:prstGeom prst="rect">
            <a:avLst/>
          </a:prstGeom>
        </p:spPr>
        <p:txBody>
          <a:bodyPr vert="horz"/>
          <a:lstStyle>
            <a:lvl1pPr marL="342900" indent="-3429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3pPr>
            <a:lvl4pPr marL="1600200" indent="-228600" algn="l" rtl="0" eaLnBrk="0" fontAlgn="base" hangingPunct="0">
              <a:spcBef>
                <a:spcPct val="20000"/>
              </a:spcBef>
              <a:spcAft>
                <a:spcPct val="0"/>
              </a:spcAft>
              <a:buClr>
                <a:srgbClr val="4D1C74"/>
              </a:buClr>
              <a:buFont typeface="Wingdings" panose="05000000000000000000" pitchFamily="2" charset="2"/>
              <a:buChar char="§"/>
              <a:defRPr lang="en-GB" sz="2800" dirty="0" smtClean="0">
                <a:solidFill>
                  <a:schemeClr val="tx2"/>
                </a:solidFill>
                <a:latin typeface="Arial" panose="020B0604020202020204" pitchFamily="34" charset="0"/>
                <a:ea typeface="+mn-ea"/>
                <a:cs typeface="Arial" panose="020B0604020202020204" pitchFamily="34" charset="0"/>
              </a:defRPr>
            </a:lvl4pPr>
            <a:lvl5pPr marL="2057400" indent="-228600" algn="l" rtl="0" eaLnBrk="0" fontAlgn="base" hangingPunct="0">
              <a:spcBef>
                <a:spcPct val="20000"/>
              </a:spcBef>
              <a:spcAft>
                <a:spcPct val="0"/>
              </a:spcAft>
              <a:buClr>
                <a:srgbClr val="4D1C74"/>
              </a:buClr>
              <a:buFont typeface="Wingdings" panose="05000000000000000000" pitchFamily="2" charset="2"/>
              <a:buChar char="§"/>
              <a:defRPr lang="en-US" sz="2800" dirty="0">
                <a:solidFill>
                  <a:schemeClr val="tx2"/>
                </a:solidFill>
                <a:latin typeface="Arial" panose="020B0604020202020204" pitchFamily="34" charset="0"/>
                <a:ea typeface="+mn-ea"/>
                <a:cs typeface="Arial" panose="020B0604020202020204" pitchFamily="34" charset="0"/>
              </a:defRPr>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609601" y="1435101"/>
            <a:ext cx="4011084" cy="4691063"/>
          </a:xfrm>
          <a:prstGeom prst="rect">
            <a:avLst/>
          </a:prstGeom>
        </p:spPr>
        <p:txBody>
          <a:bodyPr vert="horz"/>
          <a:lstStyle>
            <a:lvl1pPr marL="0" indent="0">
              <a:buNone/>
              <a:defRPr sz="2000">
                <a:solidFill>
                  <a:schemeClr val="tx2"/>
                </a:solidFill>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Tree>
    <p:extLst>
      <p:ext uri="{BB962C8B-B14F-4D97-AF65-F5344CB8AC3E}">
        <p14:creationId xmlns:p14="http://schemas.microsoft.com/office/powerpoint/2010/main" val="1539355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2984125-05CA-4BB0-94CA-53A8F221D840}"/>
              </a:ext>
            </a:extLst>
          </p:cNvPr>
          <p:cNvSpPr/>
          <p:nvPr userDrawn="1"/>
        </p:nvSpPr>
        <p:spPr bwMode="auto">
          <a:xfrm>
            <a:off x="-23303" y="609998"/>
            <a:ext cx="648072" cy="6237312"/>
          </a:xfrm>
          <a:prstGeom prst="rect">
            <a:avLst/>
          </a:prstGeom>
          <a:gradFill>
            <a:gsLst>
              <a:gs pos="100000">
                <a:schemeClr val="bg1"/>
              </a:gs>
              <a:gs pos="0">
                <a:srgbClr val="4D1C74"/>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15" name="Rectangle 14">
            <a:extLst>
              <a:ext uri="{FF2B5EF4-FFF2-40B4-BE49-F238E27FC236}">
                <a16:creationId xmlns:a16="http://schemas.microsoft.com/office/drawing/2014/main" id="{B1A501BF-B2D7-4B30-ACD2-58F9F24423AD}"/>
              </a:ext>
            </a:extLst>
          </p:cNvPr>
          <p:cNvSpPr/>
          <p:nvPr userDrawn="1"/>
        </p:nvSpPr>
        <p:spPr bwMode="auto">
          <a:xfrm>
            <a:off x="11567231" y="609998"/>
            <a:ext cx="648072" cy="6237312"/>
          </a:xfrm>
          <a:prstGeom prst="rect">
            <a:avLst/>
          </a:prstGeom>
          <a:gradFill>
            <a:gsLst>
              <a:gs pos="0">
                <a:schemeClr val="bg1"/>
              </a:gs>
              <a:gs pos="100000">
                <a:srgbClr val="002D61"/>
              </a:gs>
            </a:gsLst>
            <a:lin ang="0" scaled="1"/>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pic>
        <p:nvPicPr>
          <p:cNvPr id="5" name="Picture 4" descr="A picture containing chart&#10;&#10;Description automatically generated">
            <a:extLst>
              <a:ext uri="{FF2B5EF4-FFF2-40B4-BE49-F238E27FC236}">
                <a16:creationId xmlns:a16="http://schemas.microsoft.com/office/drawing/2014/main" id="{6F3E97A0-FD38-4673-8C9C-492912CDC3EF}"/>
              </a:ext>
            </a:extLst>
          </p:cNvPr>
          <p:cNvPicPr>
            <a:picLocks noChangeAspect="1"/>
          </p:cNvPicPr>
          <p:nvPr userDrawn="1"/>
        </p:nvPicPr>
        <p:blipFill rotWithShape="1">
          <a:blip r:embed="rId14">
            <a:extLst>
              <a:ext uri="{28A0092B-C50C-407E-A947-70E740481C1C}">
                <a14:useLocalDpi xmlns:a14="http://schemas.microsoft.com/office/drawing/2010/main" val="0"/>
              </a:ext>
            </a:extLst>
          </a:blip>
          <a:srcRect l="3028" t="9684" r="4372" b="16499"/>
          <a:stretch/>
        </p:blipFill>
        <p:spPr>
          <a:xfrm>
            <a:off x="10145587" y="86311"/>
            <a:ext cx="2016224" cy="428400"/>
          </a:xfrm>
          <a:prstGeom prst="rect">
            <a:avLst/>
          </a:prstGeom>
        </p:spPr>
      </p:pic>
      <p:pic>
        <p:nvPicPr>
          <p:cNvPr id="6" name="Picture 5" descr="Logo&#10;&#10;Description automatically generated">
            <a:extLst>
              <a:ext uri="{FF2B5EF4-FFF2-40B4-BE49-F238E27FC236}">
                <a16:creationId xmlns:a16="http://schemas.microsoft.com/office/drawing/2014/main" id="{5AD9294C-47D7-4D05-98BB-55D0A557FCC5}"/>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5692" y="86130"/>
            <a:ext cx="1654233" cy="428581"/>
          </a:xfrm>
          <a:prstGeom prst="rect">
            <a:avLst/>
          </a:prstGeom>
        </p:spPr>
      </p:pic>
      <p:sp>
        <p:nvSpPr>
          <p:cNvPr id="12" name="Rectangle 11">
            <a:extLst>
              <a:ext uri="{FF2B5EF4-FFF2-40B4-BE49-F238E27FC236}">
                <a16:creationId xmlns:a16="http://schemas.microsoft.com/office/drawing/2014/main" id="{0161DD60-D04B-41D6-9BE0-6E05C0532E9C}"/>
              </a:ext>
            </a:extLst>
          </p:cNvPr>
          <p:cNvSpPr/>
          <p:nvPr userDrawn="1"/>
        </p:nvSpPr>
        <p:spPr bwMode="auto">
          <a:xfrm rot="10800000">
            <a:off x="-12340" y="6802505"/>
            <a:ext cx="12216680" cy="55321"/>
          </a:xfrm>
          <a:prstGeom prst="rect">
            <a:avLst/>
          </a:prstGeom>
          <a:gradFill flip="none" rotWithShape="1">
            <a:gsLst>
              <a:gs pos="50000">
                <a:schemeClr val="bg1"/>
              </a:gs>
              <a:gs pos="0">
                <a:srgbClr val="002D61"/>
              </a:gs>
              <a:gs pos="97000">
                <a:srgbClr val="4D1C74"/>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13" name="Rectangle 12">
            <a:extLst>
              <a:ext uri="{FF2B5EF4-FFF2-40B4-BE49-F238E27FC236}">
                <a16:creationId xmlns:a16="http://schemas.microsoft.com/office/drawing/2014/main" id="{DAE8D341-A4D5-4C6A-AFC4-55BCA8F7E681}"/>
              </a:ext>
            </a:extLst>
          </p:cNvPr>
          <p:cNvSpPr/>
          <p:nvPr userDrawn="1"/>
        </p:nvSpPr>
        <p:spPr bwMode="auto">
          <a:xfrm rot="10800000">
            <a:off x="-6170" y="599481"/>
            <a:ext cx="12216680" cy="55321"/>
          </a:xfrm>
          <a:prstGeom prst="rect">
            <a:avLst/>
          </a:prstGeom>
          <a:gradFill flip="none" rotWithShape="1">
            <a:gsLst>
              <a:gs pos="50000">
                <a:schemeClr val="bg1"/>
              </a:gs>
              <a:gs pos="0">
                <a:srgbClr val="002D61"/>
              </a:gs>
              <a:gs pos="97000">
                <a:srgbClr val="4D1C74"/>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9" name="Title Placeholder 8">
            <a:extLst>
              <a:ext uri="{FF2B5EF4-FFF2-40B4-BE49-F238E27FC236}">
                <a16:creationId xmlns:a16="http://schemas.microsoft.com/office/drawing/2014/main" id="{25603C9B-7046-4CAA-8745-5C3CD11AA5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Tree>
  </p:cSld>
  <p:clrMap bg1="lt1" tx1="dk1" bg2="lt2" tx2="dk2" accent1="accent1" accent2="accent2" accent3="accent3" accent4="accent4" accent5="accent5" accent6="accent6" hlink="hlink" folHlink="folHlink"/>
  <p:sldLayoutIdLst>
    <p:sldLayoutId id="2147483731" r:id="rId1"/>
    <p:sldLayoutId id="2147483726" r:id="rId2"/>
    <p:sldLayoutId id="2147483732" r:id="rId3"/>
    <p:sldLayoutId id="2147483721" r:id="rId4"/>
    <p:sldLayoutId id="2147483722" r:id="rId5"/>
    <p:sldLayoutId id="2147483723" r:id="rId6"/>
    <p:sldLayoutId id="2147483724" r:id="rId7"/>
    <p:sldLayoutId id="2147483725" r:id="rId8"/>
    <p:sldLayoutId id="2147483727" r:id="rId9"/>
    <p:sldLayoutId id="2147483728" r:id="rId10"/>
    <p:sldLayoutId id="2147483729" r:id="rId11"/>
    <p:sldLayoutId id="214748373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charset="0"/>
          <a:ea typeface="ヒラギノ角ゴ Pro W3" charset="0"/>
        </a:defRPr>
      </a:lvl2pPr>
      <a:lvl3pPr algn="ctr" rtl="0" eaLnBrk="0" fontAlgn="base" hangingPunct="0">
        <a:spcBef>
          <a:spcPct val="0"/>
        </a:spcBef>
        <a:spcAft>
          <a:spcPct val="0"/>
        </a:spcAft>
        <a:defRPr sz="4400">
          <a:solidFill>
            <a:schemeClr val="tx2"/>
          </a:solidFill>
          <a:latin typeface="Times" charset="0"/>
          <a:ea typeface="ヒラギノ角ゴ Pro W3" charset="0"/>
        </a:defRPr>
      </a:lvl3pPr>
      <a:lvl4pPr algn="ctr" rtl="0" eaLnBrk="0" fontAlgn="base" hangingPunct="0">
        <a:spcBef>
          <a:spcPct val="0"/>
        </a:spcBef>
        <a:spcAft>
          <a:spcPct val="0"/>
        </a:spcAft>
        <a:defRPr sz="4400">
          <a:solidFill>
            <a:schemeClr val="tx2"/>
          </a:solidFill>
          <a:latin typeface="Times" charset="0"/>
          <a:ea typeface="ヒラギノ角ゴ Pro W3" charset="0"/>
        </a:defRPr>
      </a:lvl4pPr>
      <a:lvl5pPr algn="ctr" rtl="0" eaLnBrk="0" fontAlgn="base" hangingPunct="0">
        <a:spcBef>
          <a:spcPct val="0"/>
        </a:spcBef>
        <a:spcAft>
          <a:spcPct val="0"/>
        </a:spcAft>
        <a:defRPr sz="4400">
          <a:solidFill>
            <a:schemeClr val="tx2"/>
          </a:solidFill>
          <a:latin typeface="Times" charset="0"/>
          <a:ea typeface="ヒラギノ角ゴ Pro W3" charset="0"/>
        </a:defRPr>
      </a:lvl5pPr>
      <a:lvl6pPr marL="457200" algn="ctr" rtl="0" fontAlgn="base">
        <a:spcBef>
          <a:spcPct val="0"/>
        </a:spcBef>
        <a:spcAft>
          <a:spcPct val="0"/>
        </a:spcAft>
        <a:defRPr sz="4400">
          <a:solidFill>
            <a:schemeClr val="tx2"/>
          </a:solidFill>
          <a:latin typeface="Times" charset="0"/>
          <a:ea typeface="ヒラギノ角ゴ Pro W3" charset="0"/>
        </a:defRPr>
      </a:lvl6pPr>
      <a:lvl7pPr marL="914400" algn="ctr" rtl="0" fontAlgn="base">
        <a:spcBef>
          <a:spcPct val="0"/>
        </a:spcBef>
        <a:spcAft>
          <a:spcPct val="0"/>
        </a:spcAft>
        <a:defRPr sz="4400">
          <a:solidFill>
            <a:schemeClr val="tx2"/>
          </a:solidFill>
          <a:latin typeface="Times" charset="0"/>
          <a:ea typeface="ヒラギノ角ゴ Pro W3" charset="0"/>
        </a:defRPr>
      </a:lvl7pPr>
      <a:lvl8pPr marL="1371600" algn="ctr" rtl="0" fontAlgn="base">
        <a:spcBef>
          <a:spcPct val="0"/>
        </a:spcBef>
        <a:spcAft>
          <a:spcPct val="0"/>
        </a:spcAft>
        <a:defRPr sz="4400">
          <a:solidFill>
            <a:schemeClr val="tx2"/>
          </a:solidFill>
          <a:latin typeface="Times" charset="0"/>
          <a:ea typeface="ヒラギノ角ゴ Pro W3" charset="0"/>
        </a:defRPr>
      </a:lvl8pPr>
      <a:lvl9pPr marL="1828800" algn="ctr" rtl="0" fontAlgn="base">
        <a:spcBef>
          <a:spcPct val="0"/>
        </a:spcBef>
        <a:spcAft>
          <a:spcPct val="0"/>
        </a:spcAft>
        <a:defRPr sz="4400">
          <a:solidFill>
            <a:schemeClr val="tx2"/>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F3FF72-DB66-4B26-9CE1-0A1CCF71FB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30C7E89-2AEC-427B-9F21-01B7AFE29B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654B96-71AE-471F-B8E9-B6BEED2572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00E65-17B3-4FA4-99D0-2F9F002CB663}" type="datetimeFigureOut">
              <a:rPr lang="en-GB" smtClean="0"/>
              <a:t>04/01/2023</a:t>
            </a:fld>
            <a:endParaRPr lang="en-GB"/>
          </a:p>
        </p:txBody>
      </p:sp>
      <p:sp>
        <p:nvSpPr>
          <p:cNvPr id="5" name="Footer Placeholder 4">
            <a:extLst>
              <a:ext uri="{FF2B5EF4-FFF2-40B4-BE49-F238E27FC236}">
                <a16:creationId xmlns:a16="http://schemas.microsoft.com/office/drawing/2014/main" id="{99F0149D-7E10-48EF-BF9D-BAC3E2A4650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7475367-5C20-490F-B3C6-EE0725B63C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6CE865-196C-4583-AE9D-95031852DD43}" type="slidenum">
              <a:rPr lang="en-GB" smtClean="0"/>
              <a:t>‹#›</a:t>
            </a:fld>
            <a:endParaRPr lang="en-GB"/>
          </a:p>
        </p:txBody>
      </p:sp>
    </p:spTree>
    <p:extLst>
      <p:ext uri="{BB962C8B-B14F-4D97-AF65-F5344CB8AC3E}">
        <p14:creationId xmlns:p14="http://schemas.microsoft.com/office/powerpoint/2010/main" val="1060231504"/>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3.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8.svg"/><Relationship Id="rId5" Type="http://schemas.openxmlformats.org/officeDocument/2006/relationships/image" Target="../media/image7.pn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2125F60-7C74-430F-983B-430265903269}"/>
              </a:ext>
            </a:extLst>
          </p:cNvPr>
          <p:cNvSpPr>
            <a:spLocks noGrp="1"/>
          </p:cNvSpPr>
          <p:nvPr>
            <p:ph type="title"/>
          </p:nvPr>
        </p:nvSpPr>
        <p:spPr>
          <a:xfrm>
            <a:off x="5082686" y="1934869"/>
            <a:ext cx="6485922" cy="1973635"/>
          </a:xfrm>
        </p:spPr>
        <p:txBody>
          <a:bodyPr/>
          <a:lstStyle/>
          <a:p>
            <a:r>
              <a:rPr lang="en-GB" b="1" u="sng" err="1"/>
              <a:t>EV</a:t>
            </a:r>
            <a:r>
              <a:rPr lang="en-GB" err="1"/>
              <a:t>olution</a:t>
            </a:r>
            <a:r>
              <a:rPr lang="en-GB"/>
              <a:t> of Vehicle Sales in Great Britain</a:t>
            </a:r>
          </a:p>
        </p:txBody>
      </p:sp>
      <p:sp>
        <p:nvSpPr>
          <p:cNvPr id="7" name="Text Placeholder 6">
            <a:extLst>
              <a:ext uri="{FF2B5EF4-FFF2-40B4-BE49-F238E27FC236}">
                <a16:creationId xmlns:a16="http://schemas.microsoft.com/office/drawing/2014/main" id="{38916A31-00CF-4F31-8549-FDF9D2BBD223}"/>
              </a:ext>
            </a:extLst>
          </p:cNvPr>
          <p:cNvSpPr>
            <a:spLocks noGrp="1"/>
          </p:cNvSpPr>
          <p:nvPr>
            <p:ph type="body" sz="quarter" idx="10"/>
          </p:nvPr>
        </p:nvSpPr>
        <p:spPr/>
        <p:txBody>
          <a:bodyPr/>
          <a:lstStyle/>
          <a:p>
            <a:r>
              <a:rPr lang="en-GB"/>
              <a:t>Level 3 Core Maths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71A6BEB6-B2B6-434B-9C1F-4DA832BE2CDF}"/>
              </a:ext>
            </a:extLst>
          </p:cNvPr>
          <p:cNvGraphicFramePr>
            <a:graphicFrameLocks/>
          </p:cNvGraphicFramePr>
          <p:nvPr>
            <p:extLst>
              <p:ext uri="{D42A27DB-BD31-4B8C-83A1-F6EECF244321}">
                <p14:modId xmlns:p14="http://schemas.microsoft.com/office/powerpoint/2010/main" val="1882570005"/>
              </p:ext>
            </p:extLst>
          </p:nvPr>
        </p:nvGraphicFramePr>
        <p:xfrm>
          <a:off x="1556211" y="764704"/>
          <a:ext cx="9079578" cy="5826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44161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BC21399-CEB8-467B-9904-B31353F82C0A}"/>
              </a:ext>
            </a:extLst>
          </p:cNvPr>
          <p:cNvPicPr>
            <a:picLocks noChangeAspect="1"/>
          </p:cNvPicPr>
          <p:nvPr/>
        </p:nvPicPr>
        <p:blipFill>
          <a:blip r:embed="rId2"/>
          <a:stretch>
            <a:fillRect/>
          </a:stretch>
        </p:blipFill>
        <p:spPr>
          <a:xfrm>
            <a:off x="2139746" y="1777915"/>
            <a:ext cx="7912507" cy="3302170"/>
          </a:xfrm>
          <a:prstGeom prst="rect">
            <a:avLst/>
          </a:prstGeom>
        </p:spPr>
      </p:pic>
      <p:sp>
        <p:nvSpPr>
          <p:cNvPr id="5" name="Title 6">
            <a:extLst>
              <a:ext uri="{FF2B5EF4-FFF2-40B4-BE49-F238E27FC236}">
                <a16:creationId xmlns:a16="http://schemas.microsoft.com/office/drawing/2014/main" id="{8D40210D-C427-46F6-B8F3-29C9927A6136}"/>
              </a:ext>
            </a:extLst>
          </p:cNvPr>
          <p:cNvSpPr>
            <a:spLocks noGrp="1"/>
          </p:cNvSpPr>
          <p:nvPr>
            <p:ph type="title"/>
          </p:nvPr>
        </p:nvSpPr>
        <p:spPr>
          <a:xfrm>
            <a:off x="609600" y="836712"/>
            <a:ext cx="10972800" cy="580926"/>
          </a:xfrm>
        </p:spPr>
        <p:txBody>
          <a:bodyPr>
            <a:normAutofit fontScale="90000"/>
          </a:bodyPr>
          <a:lstStyle/>
          <a:p>
            <a:r>
              <a:rPr lang="en-GB" dirty="0"/>
              <a:t>Student 1 Example</a:t>
            </a:r>
          </a:p>
        </p:txBody>
      </p:sp>
    </p:spTree>
    <p:extLst>
      <p:ext uri="{BB962C8B-B14F-4D97-AF65-F5344CB8AC3E}">
        <p14:creationId xmlns:p14="http://schemas.microsoft.com/office/powerpoint/2010/main" val="239510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8C983303-4F4E-450C-8D98-BCB4B17C252D}"/>
              </a:ext>
            </a:extLst>
          </p:cNvPr>
          <p:cNvGrpSpPr/>
          <p:nvPr/>
        </p:nvGrpSpPr>
        <p:grpSpPr>
          <a:xfrm>
            <a:off x="1853982" y="1598707"/>
            <a:ext cx="8484036" cy="4673840"/>
            <a:chOff x="1853982" y="1092080"/>
            <a:chExt cx="8484036" cy="4673840"/>
          </a:xfrm>
        </p:grpSpPr>
        <p:pic>
          <p:nvPicPr>
            <p:cNvPr id="3" name="Picture 2">
              <a:extLst>
                <a:ext uri="{FF2B5EF4-FFF2-40B4-BE49-F238E27FC236}">
                  <a16:creationId xmlns:a16="http://schemas.microsoft.com/office/drawing/2014/main" id="{E85E61CD-7E37-430E-AD57-7851D187C5CC}"/>
                </a:ext>
              </a:extLst>
            </p:cNvPr>
            <p:cNvPicPr>
              <a:picLocks noChangeAspect="1"/>
            </p:cNvPicPr>
            <p:nvPr/>
          </p:nvPicPr>
          <p:blipFill>
            <a:blip r:embed="rId2"/>
            <a:stretch>
              <a:fillRect/>
            </a:stretch>
          </p:blipFill>
          <p:spPr>
            <a:xfrm>
              <a:off x="1853982" y="1092080"/>
              <a:ext cx="8484036" cy="4673840"/>
            </a:xfrm>
            <a:prstGeom prst="rect">
              <a:avLst/>
            </a:prstGeom>
          </p:spPr>
        </p:pic>
        <p:pic>
          <p:nvPicPr>
            <p:cNvPr id="7" name="Picture 6">
              <a:extLst>
                <a:ext uri="{FF2B5EF4-FFF2-40B4-BE49-F238E27FC236}">
                  <a16:creationId xmlns:a16="http://schemas.microsoft.com/office/drawing/2014/main" id="{91BF1F6A-BFBF-480D-9D34-6AB7461109F2}"/>
                </a:ext>
              </a:extLst>
            </p:cNvPr>
            <p:cNvPicPr>
              <a:picLocks noChangeAspect="1"/>
            </p:cNvPicPr>
            <p:nvPr/>
          </p:nvPicPr>
          <p:blipFill>
            <a:blip r:embed="rId3"/>
            <a:stretch>
              <a:fillRect/>
            </a:stretch>
          </p:blipFill>
          <p:spPr>
            <a:xfrm>
              <a:off x="3736828" y="5159369"/>
              <a:ext cx="4718343" cy="393195"/>
            </a:xfrm>
            <a:prstGeom prst="rect">
              <a:avLst/>
            </a:prstGeom>
          </p:spPr>
        </p:pic>
      </p:grpSp>
      <p:sp>
        <p:nvSpPr>
          <p:cNvPr id="13" name="Title 6">
            <a:extLst>
              <a:ext uri="{FF2B5EF4-FFF2-40B4-BE49-F238E27FC236}">
                <a16:creationId xmlns:a16="http://schemas.microsoft.com/office/drawing/2014/main" id="{57C7CDB4-C7E4-4880-AE87-EBD4D1992FE3}"/>
              </a:ext>
            </a:extLst>
          </p:cNvPr>
          <p:cNvSpPr>
            <a:spLocks noGrp="1"/>
          </p:cNvSpPr>
          <p:nvPr>
            <p:ph type="title"/>
          </p:nvPr>
        </p:nvSpPr>
        <p:spPr>
          <a:xfrm>
            <a:off x="609600" y="836613"/>
            <a:ext cx="10972800" cy="581025"/>
          </a:xfrm>
        </p:spPr>
        <p:txBody>
          <a:bodyPr>
            <a:normAutofit fontScale="90000"/>
          </a:bodyPr>
          <a:lstStyle/>
          <a:p>
            <a:r>
              <a:rPr lang="en-GB" dirty="0"/>
              <a:t>Student 1 Example</a:t>
            </a:r>
          </a:p>
        </p:txBody>
      </p:sp>
    </p:spTree>
    <p:extLst>
      <p:ext uri="{BB962C8B-B14F-4D97-AF65-F5344CB8AC3E}">
        <p14:creationId xmlns:p14="http://schemas.microsoft.com/office/powerpoint/2010/main" val="4017463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93978F-AF22-48E7-8CB6-778EA773579F}"/>
              </a:ext>
            </a:extLst>
          </p:cNvPr>
          <p:cNvPicPr>
            <a:picLocks noChangeAspect="1"/>
          </p:cNvPicPr>
          <p:nvPr/>
        </p:nvPicPr>
        <p:blipFill>
          <a:blip r:embed="rId2"/>
          <a:stretch>
            <a:fillRect/>
          </a:stretch>
        </p:blipFill>
        <p:spPr>
          <a:xfrm>
            <a:off x="609600" y="1748256"/>
            <a:ext cx="5212368" cy="3361488"/>
          </a:xfrm>
          <a:prstGeom prst="rect">
            <a:avLst/>
          </a:prstGeom>
          <a:ln w="38100">
            <a:solidFill>
              <a:schemeClr val="tx1"/>
            </a:solidFill>
          </a:ln>
        </p:spPr>
      </p:pic>
      <p:pic>
        <p:nvPicPr>
          <p:cNvPr id="4" name="Picture 3">
            <a:extLst>
              <a:ext uri="{FF2B5EF4-FFF2-40B4-BE49-F238E27FC236}">
                <a16:creationId xmlns:a16="http://schemas.microsoft.com/office/drawing/2014/main" id="{05F068E3-2639-46EE-9092-C54F42C0E4A6}"/>
              </a:ext>
            </a:extLst>
          </p:cNvPr>
          <p:cNvPicPr>
            <a:picLocks noChangeAspect="1"/>
          </p:cNvPicPr>
          <p:nvPr/>
        </p:nvPicPr>
        <p:blipFill>
          <a:blip r:embed="rId3"/>
          <a:stretch>
            <a:fillRect/>
          </a:stretch>
        </p:blipFill>
        <p:spPr>
          <a:xfrm>
            <a:off x="6076530" y="1748257"/>
            <a:ext cx="5387874" cy="3372766"/>
          </a:xfrm>
          <a:prstGeom prst="rect">
            <a:avLst/>
          </a:prstGeom>
          <a:ln w="38100">
            <a:solidFill>
              <a:schemeClr val="tx1"/>
            </a:solidFill>
          </a:ln>
        </p:spPr>
      </p:pic>
      <p:sp>
        <p:nvSpPr>
          <p:cNvPr id="7" name="Title 6">
            <a:extLst>
              <a:ext uri="{FF2B5EF4-FFF2-40B4-BE49-F238E27FC236}">
                <a16:creationId xmlns:a16="http://schemas.microsoft.com/office/drawing/2014/main" id="{F2974B82-D1C0-43E7-BF88-B50A8C65D8DB}"/>
              </a:ext>
            </a:extLst>
          </p:cNvPr>
          <p:cNvSpPr>
            <a:spLocks noGrp="1"/>
          </p:cNvSpPr>
          <p:nvPr>
            <p:ph type="title"/>
          </p:nvPr>
        </p:nvSpPr>
        <p:spPr>
          <a:xfrm>
            <a:off x="609600" y="836613"/>
            <a:ext cx="10972800" cy="581025"/>
          </a:xfrm>
        </p:spPr>
        <p:txBody>
          <a:bodyPr>
            <a:normAutofit fontScale="90000"/>
          </a:bodyPr>
          <a:lstStyle/>
          <a:p>
            <a:r>
              <a:rPr lang="en-GB" dirty="0"/>
              <a:t>Student 1 Example</a:t>
            </a:r>
          </a:p>
        </p:txBody>
      </p:sp>
    </p:spTree>
    <p:extLst>
      <p:ext uri="{BB962C8B-B14F-4D97-AF65-F5344CB8AC3E}">
        <p14:creationId xmlns:p14="http://schemas.microsoft.com/office/powerpoint/2010/main" val="2838071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F9561-4797-4914-AE08-3C7D6BE19E64}"/>
              </a:ext>
            </a:extLst>
          </p:cNvPr>
          <p:cNvSpPr>
            <a:spLocks noGrp="1"/>
          </p:cNvSpPr>
          <p:nvPr>
            <p:ph sz="half" idx="1"/>
          </p:nvPr>
        </p:nvSpPr>
        <p:spPr>
          <a:xfrm>
            <a:off x="609600" y="1608203"/>
            <a:ext cx="10972800" cy="4743169"/>
          </a:xfrm>
        </p:spPr>
        <p:txBody>
          <a:bodyPr numCol="3" spcCol="288000"/>
          <a:lstStyle/>
          <a:p>
            <a:pPr marL="0" indent="0">
              <a:buNone/>
            </a:pPr>
            <a:r>
              <a:rPr lang="en-GB" sz="1600" dirty="0">
                <a:effectLst/>
                <a:latin typeface="Calibri" panose="020F0502020204030204" pitchFamily="34" charset="0"/>
                <a:ea typeface="Calibri" panose="020F0502020204030204" pitchFamily="34" charset="0"/>
              </a:rPr>
              <a:t>I think that the growth in electric cars will increase dramatically over the next ten years. The increase from 2015 to 2020 in electric cars was about 100,000 cars which is over 800% increase (exactly 811% increase)! This rate of increase can not continue though as by 2030 there would be over 8 and a half million new electric cars registered which is about 3 times the total number of car registrations in 2015 (I’m not using 2020 figures because these will be a bit weird due to the pandemic). </a:t>
            </a:r>
          </a:p>
          <a:p>
            <a:pPr marL="0" indent="0">
              <a:buNone/>
            </a:pPr>
            <a:r>
              <a:rPr lang="en-GB" sz="1600" dirty="0">
                <a:effectLst/>
                <a:latin typeface="Calibri" panose="020F0502020204030204" pitchFamily="34" charset="0"/>
                <a:ea typeface="Calibri" panose="020F0502020204030204" pitchFamily="34" charset="0"/>
              </a:rPr>
              <a:t>So, I think it might be better to think about what proportion of all new car registrations would be electric cars. If we assume that in 2030 there are about 2 million new car registrations (assuming the population is more or less stable) the proportion of all cars that are electric in 2015 is about 0.5%. In 2020 this had risen to 6.5%. If the proportion were to increase by the same amount every five years it would be 12.5% in 2025 and 18.5% in 2030. This seems too low. However, we know that the government want almost all cars to be electric in 2030 so let’s assume the proportion of EC in 2030 is 90% - what does this mean for the proportion in 2025%? Is we split the difference it would be 48.25% EC. </a:t>
            </a:r>
          </a:p>
          <a:p>
            <a:pPr marL="0" indent="0">
              <a:buNone/>
            </a:pPr>
            <a:r>
              <a:rPr lang="en-GB" sz="1600" dirty="0">
                <a:effectLst/>
                <a:latin typeface="Calibri" panose="020F0502020204030204" pitchFamily="34" charset="0"/>
                <a:ea typeface="Calibri" panose="020F0502020204030204" pitchFamily="34" charset="0"/>
              </a:rPr>
              <a:t>You could make an argument that the proportion could increase more rapidly in the first five years or the second five years, I am inclined to think that due to the time it would take to set up the infrastructure and also car owner’s reluctance to part with their perfectly good diesel and petrol cars the greatest increase will be in the period 2025 to 2030 so feel like the proportion of ECs on the roads in 2025 would be more like 30% (or 600,000). I think hybrids will stay at 2020 levels proportion wise, maybe increase a little and that diesel and petrol will take the rest with petrol taking an increasing proportion of the split and diesel fading out by 2025.</a:t>
            </a:r>
          </a:p>
          <a:p>
            <a:pPr marL="0" indent="0">
              <a:buNone/>
            </a:pPr>
            <a:endParaRPr lang="en-GB" sz="1600" i="1" dirty="0">
              <a:effectLst/>
              <a:latin typeface="Calibri" panose="020F0502020204030204" pitchFamily="34" charset="0"/>
              <a:ea typeface="Calibri" panose="020F0502020204030204" pitchFamily="34" charset="0"/>
            </a:endParaRPr>
          </a:p>
          <a:p>
            <a:pPr marL="0" indent="0">
              <a:buNone/>
            </a:pPr>
            <a:endParaRPr lang="en-GB" dirty="0"/>
          </a:p>
        </p:txBody>
      </p:sp>
      <p:sp>
        <p:nvSpPr>
          <p:cNvPr id="4" name="Title 3">
            <a:extLst>
              <a:ext uri="{FF2B5EF4-FFF2-40B4-BE49-F238E27FC236}">
                <a16:creationId xmlns:a16="http://schemas.microsoft.com/office/drawing/2014/main" id="{A22814DF-3326-4F56-A4F7-6F3A361B8335}"/>
              </a:ext>
            </a:extLst>
          </p:cNvPr>
          <p:cNvSpPr>
            <a:spLocks noGrp="1"/>
          </p:cNvSpPr>
          <p:nvPr>
            <p:ph type="title"/>
          </p:nvPr>
        </p:nvSpPr>
        <p:spPr/>
        <p:txBody>
          <a:bodyPr>
            <a:normAutofit fontScale="90000"/>
          </a:bodyPr>
          <a:lstStyle/>
          <a:p>
            <a:r>
              <a:rPr lang="en-GB" dirty="0"/>
              <a:t>Student 2 Example</a:t>
            </a:r>
          </a:p>
        </p:txBody>
      </p:sp>
    </p:spTree>
    <p:extLst>
      <p:ext uri="{BB962C8B-B14F-4D97-AF65-F5344CB8AC3E}">
        <p14:creationId xmlns:p14="http://schemas.microsoft.com/office/powerpoint/2010/main" val="21484895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5CAA54D-CDB7-44EC-8BD2-FD0B4057FDED}"/>
              </a:ext>
            </a:extLst>
          </p:cNvPr>
          <p:cNvSpPr/>
          <p:nvPr/>
        </p:nvSpPr>
        <p:spPr>
          <a:xfrm>
            <a:off x="-15775" y="-12916"/>
            <a:ext cx="5940425" cy="3429000"/>
          </a:xfrm>
          <a:prstGeom prst="rect">
            <a:avLst/>
          </a:prstGeom>
          <a:solidFill>
            <a:srgbClr val="06D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34513703-A3EF-48E7-8680-E0A445204D94}"/>
              </a:ext>
            </a:extLst>
          </p:cNvPr>
          <p:cNvSpPr/>
          <p:nvPr/>
        </p:nvSpPr>
        <p:spPr>
          <a:xfrm>
            <a:off x="6267351" y="3441916"/>
            <a:ext cx="5940425" cy="3429000"/>
          </a:xfrm>
          <a:prstGeom prst="rect">
            <a:avLst/>
          </a:prstGeom>
          <a:solidFill>
            <a:srgbClr val="59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B1096E1-DA3E-4D5B-9ADA-B527C1544508}"/>
              </a:ext>
            </a:extLst>
          </p:cNvPr>
          <p:cNvSpPr/>
          <p:nvPr/>
        </p:nvSpPr>
        <p:spPr>
          <a:xfrm>
            <a:off x="-47626" y="3535853"/>
            <a:ext cx="5940425" cy="3340100"/>
          </a:xfrm>
          <a:prstGeom prst="rect">
            <a:avLst/>
          </a:prstGeom>
          <a:solidFill>
            <a:srgbClr val="FFD1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3806BC10-C594-44EE-94E7-D3ED11E59107}"/>
              </a:ext>
            </a:extLst>
          </p:cNvPr>
          <p:cNvSpPr/>
          <p:nvPr/>
        </p:nvSpPr>
        <p:spPr>
          <a:xfrm>
            <a:off x="6251575" y="0"/>
            <a:ext cx="5940425" cy="3340100"/>
          </a:xfrm>
          <a:prstGeom prst="rect">
            <a:avLst/>
          </a:prstGeom>
          <a:solidFill>
            <a:srgbClr val="EF4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54BD610B-1308-43B7-A39D-EE19986F5D49}"/>
              </a:ext>
            </a:extLst>
          </p:cNvPr>
          <p:cNvSpPr/>
          <p:nvPr/>
        </p:nvSpPr>
        <p:spPr>
          <a:xfrm>
            <a:off x="5784850" y="-330200"/>
            <a:ext cx="622300" cy="7404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D870E220-FC0D-4502-BECF-5D4A00BA4507}"/>
              </a:ext>
            </a:extLst>
          </p:cNvPr>
          <p:cNvSpPr/>
          <p:nvPr/>
        </p:nvSpPr>
        <p:spPr>
          <a:xfrm rot="5400000">
            <a:off x="5695950" y="-2959100"/>
            <a:ext cx="622300" cy="1277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 name="Straight Connector 11">
            <a:extLst>
              <a:ext uri="{FF2B5EF4-FFF2-40B4-BE49-F238E27FC236}">
                <a16:creationId xmlns:a16="http://schemas.microsoft.com/office/drawing/2014/main" id="{8CC28D21-E580-4050-8436-C88A485B71A7}"/>
              </a:ext>
            </a:extLst>
          </p:cNvPr>
          <p:cNvCxnSpPr>
            <a:cxnSpLocks/>
            <a:endCxn id="5" idx="2"/>
          </p:cNvCxnSpPr>
          <p:nvPr/>
        </p:nvCxnSpPr>
        <p:spPr>
          <a:xfrm>
            <a:off x="6096000" y="-647700"/>
            <a:ext cx="0" cy="772160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CE9FCEC3-025E-4777-B1F7-C465B1FBD5BF}"/>
              </a:ext>
            </a:extLst>
          </p:cNvPr>
          <p:cNvCxnSpPr>
            <a:cxnSpLocks/>
            <a:stCxn id="6" idx="2"/>
            <a:endCxn id="6" idx="0"/>
          </p:cNvCxnSpPr>
          <p:nvPr/>
        </p:nvCxnSpPr>
        <p:spPr>
          <a:xfrm>
            <a:off x="-381000" y="3429000"/>
            <a:ext cx="12776200" cy="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Oval 3">
            <a:extLst>
              <a:ext uri="{FF2B5EF4-FFF2-40B4-BE49-F238E27FC236}">
                <a16:creationId xmlns:a16="http://schemas.microsoft.com/office/drawing/2014/main" id="{0F2E4CD3-63B8-42F8-923D-73EE2F2C91CA}"/>
              </a:ext>
            </a:extLst>
          </p:cNvPr>
          <p:cNvSpPr/>
          <p:nvPr/>
        </p:nvSpPr>
        <p:spPr>
          <a:xfrm>
            <a:off x="4016000" y="1349000"/>
            <a:ext cx="4160000" cy="416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18" name="Oval 17">
            <a:extLst>
              <a:ext uri="{FF2B5EF4-FFF2-40B4-BE49-F238E27FC236}">
                <a16:creationId xmlns:a16="http://schemas.microsoft.com/office/drawing/2014/main" id="{26E0A7DD-F524-4EA0-84D1-A9069509D76E}"/>
              </a:ext>
            </a:extLst>
          </p:cNvPr>
          <p:cNvSpPr/>
          <p:nvPr/>
        </p:nvSpPr>
        <p:spPr>
          <a:xfrm>
            <a:off x="4656000" y="1989000"/>
            <a:ext cx="2880000" cy="28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28" name="TextBox 27">
            <a:extLst>
              <a:ext uri="{FF2B5EF4-FFF2-40B4-BE49-F238E27FC236}">
                <a16:creationId xmlns:a16="http://schemas.microsoft.com/office/drawing/2014/main" id="{F4772014-50D1-41AA-AE20-A257AC751B51}"/>
              </a:ext>
            </a:extLst>
          </p:cNvPr>
          <p:cNvSpPr txBox="1"/>
          <p:nvPr/>
        </p:nvSpPr>
        <p:spPr>
          <a:xfrm>
            <a:off x="4796098" y="2811328"/>
            <a:ext cx="2689026"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CARS 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EMISSIONS</a:t>
            </a:r>
          </a:p>
        </p:txBody>
      </p:sp>
      <p:sp>
        <p:nvSpPr>
          <p:cNvPr id="29" name="TextBox 28">
            <a:extLst>
              <a:ext uri="{FF2B5EF4-FFF2-40B4-BE49-F238E27FC236}">
                <a16:creationId xmlns:a16="http://schemas.microsoft.com/office/drawing/2014/main" id="{F446E3DF-286D-4B99-BB72-BD75896D1E47}"/>
              </a:ext>
            </a:extLst>
          </p:cNvPr>
          <p:cNvSpPr txBox="1"/>
          <p:nvPr/>
        </p:nvSpPr>
        <p:spPr>
          <a:xfrm>
            <a:off x="2027989" y="5151311"/>
            <a:ext cx="3739225"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Transport produced 27% of the 2019 emissions</a:t>
            </a:r>
          </a:p>
        </p:txBody>
      </p:sp>
      <p:sp>
        <p:nvSpPr>
          <p:cNvPr id="31" name="TextBox 30">
            <a:extLst>
              <a:ext uri="{FF2B5EF4-FFF2-40B4-BE49-F238E27FC236}">
                <a16:creationId xmlns:a16="http://schemas.microsoft.com/office/drawing/2014/main" id="{2B5E6451-F994-43B6-8E0E-1212E235E07E}"/>
              </a:ext>
            </a:extLst>
          </p:cNvPr>
          <p:cNvSpPr txBox="1"/>
          <p:nvPr/>
        </p:nvSpPr>
        <p:spPr>
          <a:xfrm rot="2659462">
            <a:off x="4350000" y="1683000"/>
            <a:ext cx="3492000" cy="3492000"/>
          </a:xfrm>
          <a:prstGeom prst="rect">
            <a:avLst/>
          </a:prstGeom>
          <a:noFill/>
        </p:spPr>
        <p:txBody>
          <a:bodyPr wrap="square" rtlCol="0">
            <a:prstTxWarp prst="textCircl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 traffic in the UK covered 573.8 billion road-kilometres in 2019. </a:t>
            </a:r>
          </a:p>
        </p:txBody>
      </p:sp>
      <p:sp>
        <p:nvSpPr>
          <p:cNvPr id="32" name="TextBox 31">
            <a:extLst>
              <a:ext uri="{FF2B5EF4-FFF2-40B4-BE49-F238E27FC236}">
                <a16:creationId xmlns:a16="http://schemas.microsoft.com/office/drawing/2014/main" id="{745FB7F8-9561-4C58-B9DE-84A90236B624}"/>
              </a:ext>
            </a:extLst>
          </p:cNvPr>
          <p:cNvSpPr txBox="1"/>
          <p:nvPr/>
        </p:nvSpPr>
        <p:spPr>
          <a:xfrm>
            <a:off x="-83275" y="70993"/>
            <a:ext cx="5782450"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In 2019, the UK recorded 454.8 million tonnes of CO</a:t>
            </a:r>
            <a:r>
              <a:rPr kumimoji="0" lang="en-GB" sz="3200" b="1" i="0" u="none" strike="noStrike" kern="1200" cap="none" spc="0" normalizeH="0" baseline="-25000" noProof="0">
                <a:ln>
                  <a:noFill/>
                </a:ln>
                <a:solidFill>
                  <a:prstClr val="white"/>
                </a:solidFill>
                <a:effectLst/>
                <a:uLnTx/>
                <a:uFillTx/>
                <a:latin typeface="Grandview" panose="020B0502040204020203" pitchFamily="34" charset="0"/>
                <a:ea typeface="+mn-ea"/>
                <a:cs typeface="+mn-cs"/>
              </a:rPr>
              <a:t>2</a:t>
            </a: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 equivalent emissions</a:t>
            </a:r>
          </a:p>
        </p:txBody>
      </p:sp>
      <p:grpSp>
        <p:nvGrpSpPr>
          <p:cNvPr id="35" name="Group 34">
            <a:extLst>
              <a:ext uri="{FF2B5EF4-FFF2-40B4-BE49-F238E27FC236}">
                <a16:creationId xmlns:a16="http://schemas.microsoft.com/office/drawing/2014/main" id="{27728221-5FAC-481E-9957-FD3BD69CB18E}"/>
              </a:ext>
            </a:extLst>
          </p:cNvPr>
          <p:cNvGrpSpPr/>
          <p:nvPr/>
        </p:nvGrpSpPr>
        <p:grpSpPr>
          <a:xfrm>
            <a:off x="1689448" y="1705809"/>
            <a:ext cx="1322823" cy="1330640"/>
            <a:chOff x="67237" y="1733784"/>
            <a:chExt cx="1322823" cy="1330640"/>
          </a:xfrm>
        </p:grpSpPr>
        <p:sp>
          <p:nvSpPr>
            <p:cNvPr id="24" name="Arrow: Down 23">
              <a:extLst>
                <a:ext uri="{FF2B5EF4-FFF2-40B4-BE49-F238E27FC236}">
                  <a16:creationId xmlns:a16="http://schemas.microsoft.com/office/drawing/2014/main" id="{BB7295BF-5554-41DC-B791-2A8201FB1C85}"/>
                </a:ext>
              </a:extLst>
            </p:cNvPr>
            <p:cNvSpPr/>
            <p:nvPr/>
          </p:nvSpPr>
          <p:spPr>
            <a:xfrm>
              <a:off x="67237" y="1733784"/>
              <a:ext cx="1322823" cy="133064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D15F62A-8A65-4E05-BE85-56B93FB06FAD}"/>
                </a:ext>
              </a:extLst>
            </p:cNvPr>
            <p:cNvSpPr txBox="1"/>
            <p:nvPr/>
          </p:nvSpPr>
          <p:spPr>
            <a:xfrm>
              <a:off x="311527" y="2310726"/>
              <a:ext cx="86661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06D6A0"/>
                  </a:solidFill>
                  <a:effectLst/>
                  <a:uLnTx/>
                  <a:uFillTx/>
                  <a:latin typeface="Grandview" panose="020B0502040204020203" pitchFamily="34" charset="0"/>
                  <a:ea typeface="+mn-ea"/>
                  <a:cs typeface="+mn-cs"/>
                </a:rPr>
                <a:t>2.8%</a:t>
              </a:r>
            </a:p>
          </p:txBody>
        </p:sp>
      </p:grpSp>
      <p:sp>
        <p:nvSpPr>
          <p:cNvPr id="26" name="TextBox 25">
            <a:extLst>
              <a:ext uri="{FF2B5EF4-FFF2-40B4-BE49-F238E27FC236}">
                <a16:creationId xmlns:a16="http://schemas.microsoft.com/office/drawing/2014/main" id="{1893E4FD-4FA2-4A6D-B464-834D190AA865}"/>
              </a:ext>
            </a:extLst>
          </p:cNvPr>
          <p:cNvSpPr txBox="1"/>
          <p:nvPr/>
        </p:nvSpPr>
        <p:spPr>
          <a:xfrm>
            <a:off x="2997277" y="1770964"/>
            <a:ext cx="121518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down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from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2018</a:t>
            </a:r>
          </a:p>
        </p:txBody>
      </p:sp>
      <p:pic>
        <p:nvPicPr>
          <p:cNvPr id="16" name="Graphic 15" descr="Factory with solid fill">
            <a:extLst>
              <a:ext uri="{FF2B5EF4-FFF2-40B4-BE49-F238E27FC236}">
                <a16:creationId xmlns:a16="http://schemas.microsoft.com/office/drawing/2014/main" id="{38707A0E-B31F-4209-ADDA-2B842E951F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736" y="1397829"/>
            <a:ext cx="1986721" cy="1986721"/>
          </a:xfrm>
          <a:prstGeom prst="rect">
            <a:avLst/>
          </a:prstGeom>
        </p:spPr>
      </p:pic>
      <p:grpSp>
        <p:nvGrpSpPr>
          <p:cNvPr id="27" name="Group 26">
            <a:extLst>
              <a:ext uri="{FF2B5EF4-FFF2-40B4-BE49-F238E27FC236}">
                <a16:creationId xmlns:a16="http://schemas.microsoft.com/office/drawing/2014/main" id="{5E55AD6F-79BF-4280-9C25-7427FDD65A2D}"/>
              </a:ext>
            </a:extLst>
          </p:cNvPr>
          <p:cNvGrpSpPr/>
          <p:nvPr/>
        </p:nvGrpSpPr>
        <p:grpSpPr>
          <a:xfrm>
            <a:off x="155978" y="3904257"/>
            <a:ext cx="2642787" cy="2463695"/>
            <a:chOff x="9544780" y="162832"/>
            <a:chExt cx="2642787" cy="2463695"/>
          </a:xfrm>
        </p:grpSpPr>
        <p:grpSp>
          <p:nvGrpSpPr>
            <p:cNvPr id="23" name="Group 22">
              <a:extLst>
                <a:ext uri="{FF2B5EF4-FFF2-40B4-BE49-F238E27FC236}">
                  <a16:creationId xmlns:a16="http://schemas.microsoft.com/office/drawing/2014/main" id="{A71B52A5-3F3C-4FA5-834F-2273DA872BE2}"/>
                </a:ext>
              </a:extLst>
            </p:cNvPr>
            <p:cNvGrpSpPr/>
            <p:nvPr/>
          </p:nvGrpSpPr>
          <p:grpSpPr>
            <a:xfrm>
              <a:off x="9544780" y="162832"/>
              <a:ext cx="2457446" cy="2463695"/>
              <a:chOff x="14039850" y="-2562456"/>
              <a:chExt cx="3297022" cy="3305406"/>
            </a:xfrm>
          </p:grpSpPr>
          <p:sp>
            <p:nvSpPr>
              <p:cNvPr id="22" name="Partial Circle 21">
                <a:extLst>
                  <a:ext uri="{FF2B5EF4-FFF2-40B4-BE49-F238E27FC236}">
                    <a16:creationId xmlns:a16="http://schemas.microsoft.com/office/drawing/2014/main" id="{A50E1D89-6649-49B9-B158-48709CFE7567}"/>
                  </a:ext>
                </a:extLst>
              </p:cNvPr>
              <p:cNvSpPr/>
              <p:nvPr/>
            </p:nvSpPr>
            <p:spPr>
              <a:xfrm>
                <a:off x="14039850" y="-2309001"/>
                <a:ext cx="3051951" cy="3051951"/>
              </a:xfrm>
              <a:prstGeom prst="pie">
                <a:avLst>
                  <a:gd name="adj1" fmla="val 937303"/>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Partial Circle 35">
                <a:extLst>
                  <a:ext uri="{FF2B5EF4-FFF2-40B4-BE49-F238E27FC236}">
                    <a16:creationId xmlns:a16="http://schemas.microsoft.com/office/drawing/2014/main" id="{C86252AF-115D-430B-9622-94CDA35B308C}"/>
                  </a:ext>
                </a:extLst>
              </p:cNvPr>
              <p:cNvSpPr/>
              <p:nvPr/>
            </p:nvSpPr>
            <p:spPr>
              <a:xfrm rot="7045645">
                <a:off x="14284921" y="-2562456"/>
                <a:ext cx="3051951" cy="3051951"/>
              </a:xfrm>
              <a:prstGeom prst="pie">
                <a:avLst>
                  <a:gd name="adj1" fmla="val 9165132"/>
                  <a:gd name="adj2" fmla="val 154845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TextBox 50">
              <a:extLst>
                <a:ext uri="{FF2B5EF4-FFF2-40B4-BE49-F238E27FC236}">
                  <a16:creationId xmlns:a16="http://schemas.microsoft.com/office/drawing/2014/main" id="{8CAB141A-DC0D-4F7D-BDCC-448A041AC7AB}"/>
                </a:ext>
              </a:extLst>
            </p:cNvPr>
            <p:cNvSpPr txBox="1"/>
            <p:nvPr/>
          </p:nvSpPr>
          <p:spPr>
            <a:xfrm>
              <a:off x="10594228" y="650139"/>
              <a:ext cx="159333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a:ln>
                    <a:noFill/>
                  </a:ln>
                  <a:solidFill>
                    <a:srgbClr val="FFD166"/>
                  </a:solidFill>
                  <a:effectLst/>
                  <a:uLnTx/>
                  <a:uFillTx/>
                  <a:latin typeface="Grandview" panose="020B0502040204020203" pitchFamily="34" charset="0"/>
                  <a:ea typeface="+mn-ea"/>
                  <a:cs typeface="+mn-cs"/>
                </a:rPr>
                <a:t>27%</a:t>
              </a:r>
            </a:p>
          </p:txBody>
        </p:sp>
      </p:grpSp>
      <p:pic>
        <p:nvPicPr>
          <p:cNvPr id="34" name="Graphic 33" descr="Car with solid fill">
            <a:extLst>
              <a:ext uri="{FF2B5EF4-FFF2-40B4-BE49-F238E27FC236}">
                <a16:creationId xmlns:a16="http://schemas.microsoft.com/office/drawing/2014/main" id="{FDC270FB-8961-49B9-A3A4-E2ABFB4007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5400000">
            <a:off x="5953352" y="41388"/>
            <a:ext cx="1442550" cy="1442550"/>
          </a:xfrm>
          <a:prstGeom prst="rect">
            <a:avLst/>
          </a:prstGeom>
        </p:spPr>
      </p:pic>
      <p:sp>
        <p:nvSpPr>
          <p:cNvPr id="46" name="TextBox 45">
            <a:extLst>
              <a:ext uri="{FF2B5EF4-FFF2-40B4-BE49-F238E27FC236}">
                <a16:creationId xmlns:a16="http://schemas.microsoft.com/office/drawing/2014/main" id="{48F587F8-0DC2-4F81-998B-A2302F4D7146}"/>
              </a:ext>
            </a:extLst>
          </p:cNvPr>
          <p:cNvSpPr txBox="1"/>
          <p:nvPr/>
        </p:nvSpPr>
        <p:spPr>
          <a:xfrm>
            <a:off x="7253405" y="7295"/>
            <a:ext cx="4989964" cy="156966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Passenger cars produced </a:t>
            </a:r>
            <a:b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b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 million tonnes of emissions in 2019</a:t>
            </a:r>
          </a:p>
        </p:txBody>
      </p:sp>
      <p:pic>
        <p:nvPicPr>
          <p:cNvPr id="50" name="Graphic 49" descr="Bus with solid fill">
            <a:extLst>
              <a:ext uri="{FF2B5EF4-FFF2-40B4-BE49-F238E27FC236}">
                <a16:creationId xmlns:a16="http://schemas.microsoft.com/office/drawing/2014/main" id="{303DD1EF-9AEF-4ABF-AFAF-63333E9CF71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366017" y="1339592"/>
            <a:ext cx="2825983" cy="2628017"/>
          </a:xfrm>
          <a:prstGeom prst="rect">
            <a:avLst/>
          </a:prstGeom>
        </p:spPr>
      </p:pic>
      <p:sp>
        <p:nvSpPr>
          <p:cNvPr id="49" name="TextBox 48">
            <a:extLst>
              <a:ext uri="{FF2B5EF4-FFF2-40B4-BE49-F238E27FC236}">
                <a16:creationId xmlns:a16="http://schemas.microsoft.com/office/drawing/2014/main" id="{90C8C1F1-F9A0-44DB-B1AF-E1F7902382E6}"/>
              </a:ext>
            </a:extLst>
          </p:cNvPr>
          <p:cNvSpPr txBox="1"/>
          <p:nvPr/>
        </p:nvSpPr>
        <p:spPr>
          <a:xfrm>
            <a:off x="7407156" y="4256872"/>
            <a:ext cx="2376264"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Types</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of</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Transport</a:t>
            </a:r>
            <a:endPar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sp>
        <p:nvSpPr>
          <p:cNvPr id="25" name="TextBox 24">
            <a:extLst>
              <a:ext uri="{FF2B5EF4-FFF2-40B4-BE49-F238E27FC236}">
                <a16:creationId xmlns:a16="http://schemas.microsoft.com/office/drawing/2014/main" id="{B627D75B-79D6-4B0B-937B-D8A229AE5B6E}"/>
              </a:ext>
            </a:extLst>
          </p:cNvPr>
          <p:cNvSpPr txBox="1"/>
          <p:nvPr/>
        </p:nvSpPr>
        <p:spPr>
          <a:xfrm>
            <a:off x="9603762" y="2457211"/>
            <a:ext cx="21481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3.1 million</a:t>
            </a:r>
          </a:p>
        </p:txBody>
      </p:sp>
      <p:sp>
        <p:nvSpPr>
          <p:cNvPr id="52" name="TextBox 51">
            <a:extLst>
              <a:ext uri="{FF2B5EF4-FFF2-40B4-BE49-F238E27FC236}">
                <a16:creationId xmlns:a16="http://schemas.microsoft.com/office/drawing/2014/main" id="{DE297E10-D2C2-4451-AF55-68DC61904870}"/>
              </a:ext>
            </a:extLst>
          </p:cNvPr>
          <p:cNvSpPr txBox="1"/>
          <p:nvPr/>
        </p:nvSpPr>
        <p:spPr>
          <a:xfrm>
            <a:off x="10153374" y="2702351"/>
            <a:ext cx="214811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tonnes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grpSp>
        <p:nvGrpSpPr>
          <p:cNvPr id="11" name="Group 10">
            <a:extLst>
              <a:ext uri="{FF2B5EF4-FFF2-40B4-BE49-F238E27FC236}">
                <a16:creationId xmlns:a16="http://schemas.microsoft.com/office/drawing/2014/main" id="{17B23DDA-B3FE-44F5-B5B0-5B393D57AFA7}"/>
              </a:ext>
            </a:extLst>
          </p:cNvPr>
          <p:cNvGrpSpPr/>
          <p:nvPr/>
        </p:nvGrpSpPr>
        <p:grpSpPr>
          <a:xfrm>
            <a:off x="6532799" y="4037923"/>
            <a:ext cx="5751126" cy="2554545"/>
            <a:chOff x="6407150" y="4278642"/>
            <a:chExt cx="5751126" cy="2554545"/>
          </a:xfrm>
        </p:grpSpPr>
        <p:sp>
          <p:nvSpPr>
            <p:cNvPr id="33" name="TextBox 32">
              <a:extLst>
                <a:ext uri="{FF2B5EF4-FFF2-40B4-BE49-F238E27FC236}">
                  <a16:creationId xmlns:a16="http://schemas.microsoft.com/office/drawing/2014/main" id="{013AED40-C938-486D-88CD-65EA66F3D699}"/>
                </a:ext>
              </a:extLst>
            </p:cNvPr>
            <p:cNvSpPr txBox="1"/>
            <p:nvPr/>
          </p:nvSpPr>
          <p:spPr>
            <a:xfrm>
              <a:off x="10305811" y="4278642"/>
              <a:ext cx="1852465"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Aviation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Other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Shipping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a:t>
              </a:r>
            </a:p>
          </p:txBody>
        </p:sp>
        <p:sp>
          <p:nvSpPr>
            <p:cNvPr id="58" name="Rectangle 57">
              <a:extLst>
                <a:ext uri="{FF2B5EF4-FFF2-40B4-BE49-F238E27FC236}">
                  <a16:creationId xmlns:a16="http://schemas.microsoft.com/office/drawing/2014/main" id="{E54428F9-4ECA-4111-A608-A03B773B2A3B}"/>
                </a:ext>
              </a:extLst>
            </p:cNvPr>
            <p:cNvSpPr/>
            <p:nvPr/>
          </p:nvSpPr>
          <p:spPr>
            <a:xfrm>
              <a:off x="6944136" y="6341598"/>
              <a:ext cx="327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9A97A05B-8DDE-450F-ABBA-1E70F8AA6D53}"/>
                </a:ext>
              </a:extLst>
            </p:cNvPr>
            <p:cNvSpPr/>
            <p:nvPr/>
          </p:nvSpPr>
          <p:spPr>
            <a:xfrm>
              <a:off x="10184136" y="4398763"/>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41D6C259-79A6-4DBA-B893-C6252748B5A9}"/>
                </a:ext>
              </a:extLst>
            </p:cNvPr>
            <p:cNvSpPr/>
            <p:nvPr/>
          </p:nvSpPr>
          <p:spPr>
            <a:xfrm>
              <a:off x="10184136" y="4884472"/>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60">
              <a:extLst>
                <a:ext uri="{FF2B5EF4-FFF2-40B4-BE49-F238E27FC236}">
                  <a16:creationId xmlns:a16="http://schemas.microsoft.com/office/drawing/2014/main" id="{310F39D1-A3ED-4E57-A603-0AEA4D8D5DBE}"/>
                </a:ext>
              </a:extLst>
            </p:cNvPr>
            <p:cNvSpPr/>
            <p:nvPr/>
          </p:nvSpPr>
          <p:spPr>
            <a:xfrm>
              <a:off x="10040136" y="5855890"/>
              <a:ext cx="180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61">
              <a:extLst>
                <a:ext uri="{FF2B5EF4-FFF2-40B4-BE49-F238E27FC236}">
                  <a16:creationId xmlns:a16="http://schemas.microsoft.com/office/drawing/2014/main" id="{607A5FB9-40BB-4531-8D1E-D712A433BD2C}"/>
                </a:ext>
              </a:extLst>
            </p:cNvPr>
            <p:cNvSpPr/>
            <p:nvPr/>
          </p:nvSpPr>
          <p:spPr>
            <a:xfrm>
              <a:off x="10148136" y="5370181"/>
              <a:ext cx="72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TextBox 63">
              <a:extLst>
                <a:ext uri="{FF2B5EF4-FFF2-40B4-BE49-F238E27FC236}">
                  <a16:creationId xmlns:a16="http://schemas.microsoft.com/office/drawing/2014/main" id="{BF2907D1-FECE-4C86-95A9-82AC3CBF9E18}"/>
                </a:ext>
              </a:extLst>
            </p:cNvPr>
            <p:cNvSpPr txBox="1"/>
            <p:nvPr/>
          </p:nvSpPr>
          <p:spPr>
            <a:xfrm>
              <a:off x="6407150" y="635163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91%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872FB9E6-DD50-4EDE-9106-A52FB82CA9EC}"/>
                </a:ext>
              </a:extLst>
            </p:cNvPr>
            <p:cNvSpPr txBox="1"/>
            <p:nvPr/>
          </p:nvSpPr>
          <p:spPr>
            <a:xfrm>
              <a:off x="9603762" y="585192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5%</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7348BED0-8657-428D-ABEE-529B0EE06780}"/>
                </a:ext>
              </a:extLst>
            </p:cNvPr>
            <p:cNvSpPr txBox="1"/>
            <p:nvPr/>
          </p:nvSpPr>
          <p:spPr>
            <a:xfrm>
              <a:off x="9603762" y="538616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2%</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id="{875AFB5B-5FE2-41BF-9630-C17477D5F6FF}"/>
                </a:ext>
              </a:extLst>
            </p:cNvPr>
            <p:cNvSpPr txBox="1"/>
            <p:nvPr/>
          </p:nvSpPr>
          <p:spPr>
            <a:xfrm>
              <a:off x="9693896" y="489957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TextBox 67">
              <a:extLst>
                <a:ext uri="{FF2B5EF4-FFF2-40B4-BE49-F238E27FC236}">
                  <a16:creationId xmlns:a16="http://schemas.microsoft.com/office/drawing/2014/main" id="{82577DDE-2683-4FBB-806C-A7236FCFE4D8}"/>
                </a:ext>
              </a:extLst>
            </p:cNvPr>
            <p:cNvSpPr txBox="1"/>
            <p:nvPr/>
          </p:nvSpPr>
          <p:spPr>
            <a:xfrm>
              <a:off x="9716676" y="441331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 name="Group 1">
            <a:extLst>
              <a:ext uri="{FF2B5EF4-FFF2-40B4-BE49-F238E27FC236}">
                <a16:creationId xmlns:a16="http://schemas.microsoft.com/office/drawing/2014/main" id="{39B1089E-E2DF-418B-B12C-796AFFCF5E57}"/>
              </a:ext>
            </a:extLst>
          </p:cNvPr>
          <p:cNvGrpSpPr/>
          <p:nvPr/>
        </p:nvGrpSpPr>
        <p:grpSpPr>
          <a:xfrm rot="16844252">
            <a:off x="7139247" y="1025763"/>
            <a:ext cx="1795243" cy="1907274"/>
            <a:chOff x="7156271" y="4226061"/>
            <a:chExt cx="1643150" cy="1773177"/>
          </a:xfrm>
        </p:grpSpPr>
        <p:pic>
          <p:nvPicPr>
            <p:cNvPr id="70" name="Graphic 69" descr="Truck with solid fill">
              <a:extLst>
                <a:ext uri="{FF2B5EF4-FFF2-40B4-BE49-F238E27FC236}">
                  <a16:creationId xmlns:a16="http://schemas.microsoft.com/office/drawing/2014/main" id="{215A5CD8-7463-46DD-B8F6-129A48FC3D4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7921294">
              <a:off x="7156271" y="4226061"/>
              <a:ext cx="1643150" cy="1643150"/>
            </a:xfrm>
            <a:prstGeom prst="rect">
              <a:avLst/>
            </a:prstGeom>
          </p:spPr>
        </p:pic>
        <p:sp>
          <p:nvSpPr>
            <p:cNvPr id="72" name="TextBox 71">
              <a:extLst>
                <a:ext uri="{FF2B5EF4-FFF2-40B4-BE49-F238E27FC236}">
                  <a16:creationId xmlns:a16="http://schemas.microsoft.com/office/drawing/2014/main" id="{24172483-FFA3-4D52-8F0B-750B3581954D}"/>
                </a:ext>
              </a:extLst>
            </p:cNvPr>
            <p:cNvSpPr txBox="1"/>
            <p:nvPr/>
          </p:nvSpPr>
          <p:spPr>
            <a:xfrm rot="7989091">
              <a:off x="7305581" y="5103498"/>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19.5</a:t>
              </a:r>
            </a:p>
          </p:txBody>
        </p:sp>
      </p:grpSp>
      <p:sp>
        <p:nvSpPr>
          <p:cNvPr id="73" name="TextBox 72">
            <a:extLst>
              <a:ext uri="{FF2B5EF4-FFF2-40B4-BE49-F238E27FC236}">
                <a16:creationId xmlns:a16="http://schemas.microsoft.com/office/drawing/2014/main" id="{E3FB708E-F308-4D1C-A375-B13A0F24E458}"/>
              </a:ext>
            </a:extLst>
          </p:cNvPr>
          <p:cNvSpPr txBox="1"/>
          <p:nvPr/>
        </p:nvSpPr>
        <p:spPr>
          <a:xfrm rot="5400000">
            <a:off x="5927957" y="981409"/>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a:t>
            </a:r>
          </a:p>
        </p:txBody>
      </p:sp>
    </p:spTree>
    <p:extLst>
      <p:ext uri="{BB962C8B-B14F-4D97-AF65-F5344CB8AC3E}">
        <p14:creationId xmlns:p14="http://schemas.microsoft.com/office/powerpoint/2010/main" val="3837471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24DAA-BAD9-49B4-835E-F06185A08BE7}"/>
              </a:ext>
            </a:extLst>
          </p:cNvPr>
          <p:cNvSpPr>
            <a:spLocks noGrp="1"/>
          </p:cNvSpPr>
          <p:nvPr>
            <p:ph type="title"/>
          </p:nvPr>
        </p:nvSpPr>
        <p:spPr/>
        <p:txBody>
          <a:bodyPr>
            <a:normAutofit fontScale="90000"/>
          </a:bodyPr>
          <a:lstStyle/>
          <a:p>
            <a:r>
              <a:rPr lang="en-GB" dirty="0"/>
              <a:t>More statistics…</a:t>
            </a:r>
          </a:p>
        </p:txBody>
      </p:sp>
      <p:sp>
        <p:nvSpPr>
          <p:cNvPr id="3" name="Rectangle: Rounded Corners 2">
            <a:extLst>
              <a:ext uri="{FF2B5EF4-FFF2-40B4-BE49-F238E27FC236}">
                <a16:creationId xmlns:a16="http://schemas.microsoft.com/office/drawing/2014/main" id="{5D240019-1AB1-4AAD-9F24-CA4F0FDFCA21}"/>
              </a:ext>
            </a:extLst>
          </p:cNvPr>
          <p:cNvSpPr/>
          <p:nvPr/>
        </p:nvSpPr>
        <p:spPr bwMode="auto">
          <a:xfrm>
            <a:off x="609601" y="1698480"/>
            <a:ext cx="5193956" cy="2116381"/>
          </a:xfrm>
          <a:prstGeom prst="roundRect">
            <a:avLst/>
          </a:prstGeom>
          <a:solidFill>
            <a:srgbClr val="06D6A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The average age of a car on the road in 2020 was 8.4 years</a:t>
            </a:r>
          </a:p>
        </p:txBody>
      </p:sp>
      <p:sp>
        <p:nvSpPr>
          <p:cNvPr id="4" name="Rectangle: Rounded Corners 3">
            <a:extLst>
              <a:ext uri="{FF2B5EF4-FFF2-40B4-BE49-F238E27FC236}">
                <a16:creationId xmlns:a16="http://schemas.microsoft.com/office/drawing/2014/main" id="{9BD07B81-C01D-4075-A673-2C255D63DC4B}"/>
              </a:ext>
            </a:extLst>
          </p:cNvPr>
          <p:cNvSpPr/>
          <p:nvPr/>
        </p:nvSpPr>
        <p:spPr bwMode="auto">
          <a:xfrm>
            <a:off x="609600" y="4324878"/>
            <a:ext cx="5193956" cy="2116381"/>
          </a:xfrm>
          <a:prstGeom prst="roundRect">
            <a:avLst/>
          </a:prstGeom>
          <a:solidFill>
            <a:srgbClr val="FFD166"/>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In 2020, there were 40,350,714 vehicles on the road in the UK</a:t>
            </a:r>
          </a:p>
        </p:txBody>
      </p:sp>
      <p:sp>
        <p:nvSpPr>
          <p:cNvPr id="6" name="Rectangle: Rounded Corners 5">
            <a:extLst>
              <a:ext uri="{FF2B5EF4-FFF2-40B4-BE49-F238E27FC236}">
                <a16:creationId xmlns:a16="http://schemas.microsoft.com/office/drawing/2014/main" id="{E3790A0E-F8D2-4F82-9685-D314863DA3EB}"/>
              </a:ext>
            </a:extLst>
          </p:cNvPr>
          <p:cNvSpPr/>
          <p:nvPr/>
        </p:nvSpPr>
        <p:spPr bwMode="auto">
          <a:xfrm>
            <a:off x="6388445" y="4324877"/>
            <a:ext cx="5193955" cy="2116381"/>
          </a:xfrm>
          <a:prstGeom prst="roundRect">
            <a:avLst/>
          </a:prstGeom>
          <a:solidFill>
            <a:srgbClr val="599DDC"/>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By 2050, an increase of 20% to 30% in electricity production of will be needed to power electric vehicles</a:t>
            </a:r>
          </a:p>
        </p:txBody>
      </p:sp>
      <p:sp>
        <p:nvSpPr>
          <p:cNvPr id="7" name="Rectangle: Rounded Corners 6">
            <a:extLst>
              <a:ext uri="{FF2B5EF4-FFF2-40B4-BE49-F238E27FC236}">
                <a16:creationId xmlns:a16="http://schemas.microsoft.com/office/drawing/2014/main" id="{E3F06539-9D99-48F6-811E-D4E7FABFC104}"/>
              </a:ext>
            </a:extLst>
          </p:cNvPr>
          <p:cNvSpPr/>
          <p:nvPr/>
        </p:nvSpPr>
        <p:spPr bwMode="auto">
          <a:xfrm>
            <a:off x="6388445" y="1698481"/>
            <a:ext cx="5193955" cy="2116381"/>
          </a:xfrm>
          <a:prstGeom prst="roundRect">
            <a:avLst/>
          </a:prstGeom>
          <a:solidFill>
            <a:srgbClr val="EF476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a:ln>
                  <a:noFill/>
                </a:ln>
                <a:solidFill>
                  <a:schemeClr val="bg1"/>
                </a:solidFill>
                <a:effectLst/>
                <a:latin typeface="Arial" panose="020B0604020202020204" pitchFamily="34" charset="0"/>
                <a:ea typeface="ヒラギノ角ゴ Pro W3" charset="0"/>
                <a:cs typeface="Arial" panose="020B0604020202020204" pitchFamily="34" charset="0"/>
              </a:rPr>
              <a:t>In 2021, there were 9 rapid car charging points for every 100km of road</a:t>
            </a:r>
          </a:p>
        </p:txBody>
      </p:sp>
    </p:spTree>
    <p:extLst>
      <p:ext uri="{BB962C8B-B14F-4D97-AF65-F5344CB8AC3E}">
        <p14:creationId xmlns:p14="http://schemas.microsoft.com/office/powerpoint/2010/main" val="3361592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5CAA54D-CDB7-44EC-8BD2-FD0B4057FDED}"/>
              </a:ext>
            </a:extLst>
          </p:cNvPr>
          <p:cNvSpPr/>
          <p:nvPr/>
        </p:nvSpPr>
        <p:spPr>
          <a:xfrm>
            <a:off x="-15775" y="-12916"/>
            <a:ext cx="5940425" cy="3429000"/>
          </a:xfrm>
          <a:prstGeom prst="rect">
            <a:avLst/>
          </a:prstGeom>
          <a:solidFill>
            <a:srgbClr val="06D6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34513703-A3EF-48E7-8680-E0A445204D94}"/>
              </a:ext>
            </a:extLst>
          </p:cNvPr>
          <p:cNvSpPr/>
          <p:nvPr/>
        </p:nvSpPr>
        <p:spPr>
          <a:xfrm>
            <a:off x="6267351" y="3441916"/>
            <a:ext cx="5940425" cy="3429000"/>
          </a:xfrm>
          <a:prstGeom prst="rect">
            <a:avLst/>
          </a:prstGeom>
          <a:solidFill>
            <a:srgbClr val="599D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B1096E1-DA3E-4D5B-9ADA-B527C1544508}"/>
              </a:ext>
            </a:extLst>
          </p:cNvPr>
          <p:cNvSpPr/>
          <p:nvPr/>
        </p:nvSpPr>
        <p:spPr>
          <a:xfrm>
            <a:off x="-47626" y="3535853"/>
            <a:ext cx="5940425" cy="3340100"/>
          </a:xfrm>
          <a:prstGeom prst="rect">
            <a:avLst/>
          </a:prstGeom>
          <a:solidFill>
            <a:srgbClr val="FFD1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3806BC10-C594-44EE-94E7-D3ED11E59107}"/>
              </a:ext>
            </a:extLst>
          </p:cNvPr>
          <p:cNvSpPr/>
          <p:nvPr/>
        </p:nvSpPr>
        <p:spPr>
          <a:xfrm>
            <a:off x="6251575" y="0"/>
            <a:ext cx="5940425" cy="3340100"/>
          </a:xfrm>
          <a:prstGeom prst="rect">
            <a:avLst/>
          </a:prstGeom>
          <a:solidFill>
            <a:srgbClr val="EF4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54BD610B-1308-43B7-A39D-EE19986F5D49}"/>
              </a:ext>
            </a:extLst>
          </p:cNvPr>
          <p:cNvSpPr/>
          <p:nvPr/>
        </p:nvSpPr>
        <p:spPr>
          <a:xfrm>
            <a:off x="5784850" y="-330200"/>
            <a:ext cx="622300" cy="74041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D870E220-FC0D-4502-BECF-5D4A00BA4507}"/>
              </a:ext>
            </a:extLst>
          </p:cNvPr>
          <p:cNvSpPr/>
          <p:nvPr/>
        </p:nvSpPr>
        <p:spPr>
          <a:xfrm rot="5400000">
            <a:off x="5695950" y="-2959100"/>
            <a:ext cx="622300" cy="1277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 name="Straight Connector 11">
            <a:extLst>
              <a:ext uri="{FF2B5EF4-FFF2-40B4-BE49-F238E27FC236}">
                <a16:creationId xmlns:a16="http://schemas.microsoft.com/office/drawing/2014/main" id="{8CC28D21-E580-4050-8436-C88A485B71A7}"/>
              </a:ext>
            </a:extLst>
          </p:cNvPr>
          <p:cNvCxnSpPr>
            <a:cxnSpLocks/>
            <a:endCxn id="5" idx="2"/>
          </p:cNvCxnSpPr>
          <p:nvPr/>
        </p:nvCxnSpPr>
        <p:spPr>
          <a:xfrm>
            <a:off x="6096000" y="-647700"/>
            <a:ext cx="0" cy="772160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CE9FCEC3-025E-4777-B1F7-C465B1FBD5BF}"/>
              </a:ext>
            </a:extLst>
          </p:cNvPr>
          <p:cNvCxnSpPr>
            <a:cxnSpLocks/>
            <a:stCxn id="6" idx="2"/>
            <a:endCxn id="6" idx="0"/>
          </p:cNvCxnSpPr>
          <p:nvPr/>
        </p:nvCxnSpPr>
        <p:spPr>
          <a:xfrm>
            <a:off x="-381000" y="3429000"/>
            <a:ext cx="12776200" cy="0"/>
          </a:xfrm>
          <a:prstGeom prst="line">
            <a:avLst/>
          </a:prstGeom>
          <a:ln w="63500"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 name="Oval 3">
            <a:extLst>
              <a:ext uri="{FF2B5EF4-FFF2-40B4-BE49-F238E27FC236}">
                <a16:creationId xmlns:a16="http://schemas.microsoft.com/office/drawing/2014/main" id="{0F2E4CD3-63B8-42F8-923D-73EE2F2C91CA}"/>
              </a:ext>
            </a:extLst>
          </p:cNvPr>
          <p:cNvSpPr/>
          <p:nvPr/>
        </p:nvSpPr>
        <p:spPr>
          <a:xfrm>
            <a:off x="4016000" y="1349000"/>
            <a:ext cx="4160000" cy="41600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18" name="Oval 17">
            <a:extLst>
              <a:ext uri="{FF2B5EF4-FFF2-40B4-BE49-F238E27FC236}">
                <a16:creationId xmlns:a16="http://schemas.microsoft.com/office/drawing/2014/main" id="{26E0A7DD-F524-4EA0-84D1-A9069509D76E}"/>
              </a:ext>
            </a:extLst>
          </p:cNvPr>
          <p:cNvSpPr/>
          <p:nvPr/>
        </p:nvSpPr>
        <p:spPr>
          <a:xfrm>
            <a:off x="4656000" y="1989000"/>
            <a:ext cx="2880000" cy="28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	</a:t>
            </a:r>
          </a:p>
        </p:txBody>
      </p:sp>
      <p:sp>
        <p:nvSpPr>
          <p:cNvPr id="28" name="TextBox 27">
            <a:extLst>
              <a:ext uri="{FF2B5EF4-FFF2-40B4-BE49-F238E27FC236}">
                <a16:creationId xmlns:a16="http://schemas.microsoft.com/office/drawing/2014/main" id="{F4772014-50D1-41AA-AE20-A257AC751B51}"/>
              </a:ext>
            </a:extLst>
          </p:cNvPr>
          <p:cNvSpPr txBox="1"/>
          <p:nvPr/>
        </p:nvSpPr>
        <p:spPr>
          <a:xfrm>
            <a:off x="4796098" y="2811328"/>
            <a:ext cx="2689026"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CARS 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a:ln>
                  <a:noFill/>
                </a:ln>
                <a:solidFill>
                  <a:prstClr val="black"/>
                </a:solidFill>
                <a:effectLst/>
                <a:uLnTx/>
                <a:uFillTx/>
                <a:latin typeface="Grandview" panose="020B0502040204020203" pitchFamily="34" charset="0"/>
                <a:ea typeface="+mn-ea"/>
                <a:cs typeface="+mn-cs"/>
              </a:rPr>
              <a:t>EMISSIONS</a:t>
            </a:r>
          </a:p>
        </p:txBody>
      </p:sp>
      <p:sp>
        <p:nvSpPr>
          <p:cNvPr id="29" name="TextBox 28">
            <a:extLst>
              <a:ext uri="{FF2B5EF4-FFF2-40B4-BE49-F238E27FC236}">
                <a16:creationId xmlns:a16="http://schemas.microsoft.com/office/drawing/2014/main" id="{F446E3DF-286D-4B99-BB72-BD75896D1E47}"/>
              </a:ext>
            </a:extLst>
          </p:cNvPr>
          <p:cNvSpPr txBox="1"/>
          <p:nvPr/>
        </p:nvSpPr>
        <p:spPr>
          <a:xfrm>
            <a:off x="2027989" y="5151311"/>
            <a:ext cx="3739225"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Transport produced 27% of the 2019 emissions</a:t>
            </a:r>
          </a:p>
        </p:txBody>
      </p:sp>
      <p:sp>
        <p:nvSpPr>
          <p:cNvPr id="31" name="TextBox 30">
            <a:extLst>
              <a:ext uri="{FF2B5EF4-FFF2-40B4-BE49-F238E27FC236}">
                <a16:creationId xmlns:a16="http://schemas.microsoft.com/office/drawing/2014/main" id="{2B5E6451-F994-43B6-8E0E-1212E235E07E}"/>
              </a:ext>
            </a:extLst>
          </p:cNvPr>
          <p:cNvSpPr txBox="1"/>
          <p:nvPr/>
        </p:nvSpPr>
        <p:spPr>
          <a:xfrm rot="2659462">
            <a:off x="4350000" y="1683000"/>
            <a:ext cx="3492000" cy="3492000"/>
          </a:xfrm>
          <a:prstGeom prst="rect">
            <a:avLst/>
          </a:prstGeom>
          <a:noFill/>
        </p:spPr>
        <p:txBody>
          <a:bodyPr wrap="square" rtlCol="0">
            <a:prstTxWarp prst="textCircl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 traffic in the UK covered 573.8 billion road-kilometres in 2019. </a:t>
            </a:r>
          </a:p>
        </p:txBody>
      </p:sp>
      <p:sp>
        <p:nvSpPr>
          <p:cNvPr id="32" name="TextBox 31">
            <a:extLst>
              <a:ext uri="{FF2B5EF4-FFF2-40B4-BE49-F238E27FC236}">
                <a16:creationId xmlns:a16="http://schemas.microsoft.com/office/drawing/2014/main" id="{745FB7F8-9561-4C58-B9DE-84A90236B624}"/>
              </a:ext>
            </a:extLst>
          </p:cNvPr>
          <p:cNvSpPr txBox="1"/>
          <p:nvPr/>
        </p:nvSpPr>
        <p:spPr>
          <a:xfrm>
            <a:off x="-83275" y="70993"/>
            <a:ext cx="5782450"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In 2019, the UK recorded 454.8 million tonnes of CO</a:t>
            </a:r>
            <a:r>
              <a:rPr kumimoji="0" lang="en-GB" sz="3200" b="1" i="0" u="none" strike="noStrike" kern="1200" cap="none" spc="0" normalizeH="0" baseline="-25000" noProof="0">
                <a:ln>
                  <a:noFill/>
                </a:ln>
                <a:solidFill>
                  <a:prstClr val="white"/>
                </a:solidFill>
                <a:effectLst/>
                <a:uLnTx/>
                <a:uFillTx/>
                <a:latin typeface="Grandview" panose="020B0502040204020203" pitchFamily="34" charset="0"/>
                <a:ea typeface="+mn-ea"/>
                <a:cs typeface="+mn-cs"/>
              </a:rPr>
              <a:t>2</a:t>
            </a: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 equivalent emissions</a:t>
            </a:r>
          </a:p>
        </p:txBody>
      </p:sp>
      <p:grpSp>
        <p:nvGrpSpPr>
          <p:cNvPr id="35" name="Group 34">
            <a:extLst>
              <a:ext uri="{FF2B5EF4-FFF2-40B4-BE49-F238E27FC236}">
                <a16:creationId xmlns:a16="http://schemas.microsoft.com/office/drawing/2014/main" id="{27728221-5FAC-481E-9957-FD3BD69CB18E}"/>
              </a:ext>
            </a:extLst>
          </p:cNvPr>
          <p:cNvGrpSpPr/>
          <p:nvPr/>
        </p:nvGrpSpPr>
        <p:grpSpPr>
          <a:xfrm>
            <a:off x="1689448" y="1705809"/>
            <a:ext cx="1322823" cy="1330640"/>
            <a:chOff x="67237" y="1733784"/>
            <a:chExt cx="1322823" cy="1330640"/>
          </a:xfrm>
        </p:grpSpPr>
        <p:sp>
          <p:nvSpPr>
            <p:cNvPr id="24" name="Arrow: Down 23">
              <a:extLst>
                <a:ext uri="{FF2B5EF4-FFF2-40B4-BE49-F238E27FC236}">
                  <a16:creationId xmlns:a16="http://schemas.microsoft.com/office/drawing/2014/main" id="{BB7295BF-5554-41DC-B791-2A8201FB1C85}"/>
                </a:ext>
              </a:extLst>
            </p:cNvPr>
            <p:cNvSpPr/>
            <p:nvPr/>
          </p:nvSpPr>
          <p:spPr>
            <a:xfrm>
              <a:off x="67237" y="1733784"/>
              <a:ext cx="1322823" cy="1330640"/>
            </a:xfrm>
            <a:prstGeom prst="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9D15F62A-8A65-4E05-BE85-56B93FB06FAD}"/>
                </a:ext>
              </a:extLst>
            </p:cNvPr>
            <p:cNvSpPr txBox="1"/>
            <p:nvPr/>
          </p:nvSpPr>
          <p:spPr>
            <a:xfrm>
              <a:off x="311527" y="2310726"/>
              <a:ext cx="86661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06D6A0"/>
                  </a:solidFill>
                  <a:effectLst/>
                  <a:uLnTx/>
                  <a:uFillTx/>
                  <a:latin typeface="Grandview" panose="020B0502040204020203" pitchFamily="34" charset="0"/>
                  <a:ea typeface="+mn-ea"/>
                  <a:cs typeface="+mn-cs"/>
                </a:rPr>
                <a:t>2.8%</a:t>
              </a:r>
            </a:p>
          </p:txBody>
        </p:sp>
      </p:grpSp>
      <p:sp>
        <p:nvSpPr>
          <p:cNvPr id="26" name="TextBox 25">
            <a:extLst>
              <a:ext uri="{FF2B5EF4-FFF2-40B4-BE49-F238E27FC236}">
                <a16:creationId xmlns:a16="http://schemas.microsoft.com/office/drawing/2014/main" id="{1893E4FD-4FA2-4A6D-B464-834D190AA865}"/>
              </a:ext>
            </a:extLst>
          </p:cNvPr>
          <p:cNvSpPr txBox="1"/>
          <p:nvPr/>
        </p:nvSpPr>
        <p:spPr>
          <a:xfrm>
            <a:off x="2997277" y="1770964"/>
            <a:ext cx="1215186"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down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from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2018</a:t>
            </a:r>
          </a:p>
        </p:txBody>
      </p:sp>
      <p:pic>
        <p:nvPicPr>
          <p:cNvPr id="16" name="Graphic 15" descr="Factory with solid fill">
            <a:extLst>
              <a:ext uri="{FF2B5EF4-FFF2-40B4-BE49-F238E27FC236}">
                <a16:creationId xmlns:a16="http://schemas.microsoft.com/office/drawing/2014/main" id="{38707A0E-B31F-4209-ADDA-2B842E951F6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1736" y="1397829"/>
            <a:ext cx="1986721" cy="1986721"/>
          </a:xfrm>
          <a:prstGeom prst="rect">
            <a:avLst/>
          </a:prstGeom>
        </p:spPr>
      </p:pic>
      <p:grpSp>
        <p:nvGrpSpPr>
          <p:cNvPr id="27" name="Group 26">
            <a:extLst>
              <a:ext uri="{FF2B5EF4-FFF2-40B4-BE49-F238E27FC236}">
                <a16:creationId xmlns:a16="http://schemas.microsoft.com/office/drawing/2014/main" id="{5E55AD6F-79BF-4280-9C25-7427FDD65A2D}"/>
              </a:ext>
            </a:extLst>
          </p:cNvPr>
          <p:cNvGrpSpPr/>
          <p:nvPr/>
        </p:nvGrpSpPr>
        <p:grpSpPr>
          <a:xfrm>
            <a:off x="155978" y="3904257"/>
            <a:ext cx="2642787" cy="2463695"/>
            <a:chOff x="9544780" y="162832"/>
            <a:chExt cx="2642787" cy="2463695"/>
          </a:xfrm>
        </p:grpSpPr>
        <p:grpSp>
          <p:nvGrpSpPr>
            <p:cNvPr id="23" name="Group 22">
              <a:extLst>
                <a:ext uri="{FF2B5EF4-FFF2-40B4-BE49-F238E27FC236}">
                  <a16:creationId xmlns:a16="http://schemas.microsoft.com/office/drawing/2014/main" id="{A71B52A5-3F3C-4FA5-834F-2273DA872BE2}"/>
                </a:ext>
              </a:extLst>
            </p:cNvPr>
            <p:cNvGrpSpPr/>
            <p:nvPr/>
          </p:nvGrpSpPr>
          <p:grpSpPr>
            <a:xfrm>
              <a:off x="9544780" y="162832"/>
              <a:ext cx="2457446" cy="2463695"/>
              <a:chOff x="14039850" y="-2562456"/>
              <a:chExt cx="3297022" cy="3305406"/>
            </a:xfrm>
          </p:grpSpPr>
          <p:sp>
            <p:nvSpPr>
              <p:cNvPr id="22" name="Partial Circle 21">
                <a:extLst>
                  <a:ext uri="{FF2B5EF4-FFF2-40B4-BE49-F238E27FC236}">
                    <a16:creationId xmlns:a16="http://schemas.microsoft.com/office/drawing/2014/main" id="{A50E1D89-6649-49B9-B158-48709CFE7567}"/>
                  </a:ext>
                </a:extLst>
              </p:cNvPr>
              <p:cNvSpPr/>
              <p:nvPr/>
            </p:nvSpPr>
            <p:spPr>
              <a:xfrm>
                <a:off x="14039850" y="-2309001"/>
                <a:ext cx="3051951" cy="3051951"/>
              </a:xfrm>
              <a:prstGeom prst="pie">
                <a:avLst>
                  <a:gd name="adj1" fmla="val 937303"/>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Partial Circle 35">
                <a:extLst>
                  <a:ext uri="{FF2B5EF4-FFF2-40B4-BE49-F238E27FC236}">
                    <a16:creationId xmlns:a16="http://schemas.microsoft.com/office/drawing/2014/main" id="{C86252AF-115D-430B-9622-94CDA35B308C}"/>
                  </a:ext>
                </a:extLst>
              </p:cNvPr>
              <p:cNvSpPr/>
              <p:nvPr/>
            </p:nvSpPr>
            <p:spPr>
              <a:xfrm rot="7045645">
                <a:off x="14284921" y="-2562456"/>
                <a:ext cx="3051951" cy="3051951"/>
              </a:xfrm>
              <a:prstGeom prst="pie">
                <a:avLst>
                  <a:gd name="adj1" fmla="val 9165132"/>
                  <a:gd name="adj2" fmla="val 1548453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51" name="TextBox 50">
              <a:extLst>
                <a:ext uri="{FF2B5EF4-FFF2-40B4-BE49-F238E27FC236}">
                  <a16:creationId xmlns:a16="http://schemas.microsoft.com/office/drawing/2014/main" id="{8CAB141A-DC0D-4F7D-BDCC-448A041AC7AB}"/>
                </a:ext>
              </a:extLst>
            </p:cNvPr>
            <p:cNvSpPr txBox="1"/>
            <p:nvPr/>
          </p:nvSpPr>
          <p:spPr>
            <a:xfrm>
              <a:off x="10594228" y="650139"/>
              <a:ext cx="1593339"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a:ln>
                    <a:noFill/>
                  </a:ln>
                  <a:solidFill>
                    <a:srgbClr val="FFD166"/>
                  </a:solidFill>
                  <a:effectLst/>
                  <a:uLnTx/>
                  <a:uFillTx/>
                  <a:latin typeface="Grandview" panose="020B0502040204020203" pitchFamily="34" charset="0"/>
                  <a:ea typeface="+mn-ea"/>
                  <a:cs typeface="+mn-cs"/>
                </a:rPr>
                <a:t>27%</a:t>
              </a:r>
            </a:p>
          </p:txBody>
        </p:sp>
      </p:grpSp>
      <p:pic>
        <p:nvPicPr>
          <p:cNvPr id="34" name="Graphic 33" descr="Car with solid fill">
            <a:extLst>
              <a:ext uri="{FF2B5EF4-FFF2-40B4-BE49-F238E27FC236}">
                <a16:creationId xmlns:a16="http://schemas.microsoft.com/office/drawing/2014/main" id="{FDC270FB-8961-49B9-A3A4-E2ABFB4007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5400000">
            <a:off x="5953352" y="41388"/>
            <a:ext cx="1442550" cy="1442550"/>
          </a:xfrm>
          <a:prstGeom prst="rect">
            <a:avLst/>
          </a:prstGeom>
        </p:spPr>
      </p:pic>
      <p:sp>
        <p:nvSpPr>
          <p:cNvPr id="46" name="TextBox 45">
            <a:extLst>
              <a:ext uri="{FF2B5EF4-FFF2-40B4-BE49-F238E27FC236}">
                <a16:creationId xmlns:a16="http://schemas.microsoft.com/office/drawing/2014/main" id="{48F587F8-0DC2-4F81-998B-A2302F4D7146}"/>
              </a:ext>
            </a:extLst>
          </p:cNvPr>
          <p:cNvSpPr txBox="1"/>
          <p:nvPr/>
        </p:nvSpPr>
        <p:spPr>
          <a:xfrm>
            <a:off x="7253405" y="7295"/>
            <a:ext cx="4989964" cy="156966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Passenger cars produced </a:t>
            </a:r>
            <a:b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b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 million tonnes of emissions in 2019</a:t>
            </a:r>
          </a:p>
        </p:txBody>
      </p:sp>
      <p:pic>
        <p:nvPicPr>
          <p:cNvPr id="50" name="Graphic 49" descr="Bus with solid fill">
            <a:extLst>
              <a:ext uri="{FF2B5EF4-FFF2-40B4-BE49-F238E27FC236}">
                <a16:creationId xmlns:a16="http://schemas.microsoft.com/office/drawing/2014/main" id="{303DD1EF-9AEF-4ABF-AFAF-63333E9CF71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366017" y="1339592"/>
            <a:ext cx="2825983" cy="2628017"/>
          </a:xfrm>
          <a:prstGeom prst="rect">
            <a:avLst/>
          </a:prstGeom>
        </p:spPr>
      </p:pic>
      <p:sp>
        <p:nvSpPr>
          <p:cNvPr id="49" name="TextBox 48">
            <a:extLst>
              <a:ext uri="{FF2B5EF4-FFF2-40B4-BE49-F238E27FC236}">
                <a16:creationId xmlns:a16="http://schemas.microsoft.com/office/drawing/2014/main" id="{90C8C1F1-F9A0-44DB-B1AF-E1F7902382E6}"/>
              </a:ext>
            </a:extLst>
          </p:cNvPr>
          <p:cNvSpPr txBox="1"/>
          <p:nvPr/>
        </p:nvSpPr>
        <p:spPr>
          <a:xfrm>
            <a:off x="7407156" y="4256872"/>
            <a:ext cx="2376264"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Types</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of</a:t>
            </a:r>
            <a:br>
              <a:rPr lang="en-GB" sz="3200" b="1">
                <a:solidFill>
                  <a:prstClr val="white"/>
                </a:solidFill>
                <a:latin typeface="Grandview" panose="020B0502040204020203" pitchFamily="34" charset="0"/>
                <a:ea typeface="+mn-ea"/>
              </a:rPr>
            </a:br>
            <a:r>
              <a:rPr lang="en-GB" sz="3200" b="1">
                <a:solidFill>
                  <a:prstClr val="white"/>
                </a:solidFill>
                <a:latin typeface="Grandview" panose="020B0502040204020203" pitchFamily="34" charset="0"/>
                <a:ea typeface="+mn-ea"/>
              </a:rPr>
              <a:t>Transport</a:t>
            </a:r>
            <a:endPar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sp>
        <p:nvSpPr>
          <p:cNvPr id="25" name="TextBox 24">
            <a:extLst>
              <a:ext uri="{FF2B5EF4-FFF2-40B4-BE49-F238E27FC236}">
                <a16:creationId xmlns:a16="http://schemas.microsoft.com/office/drawing/2014/main" id="{B627D75B-79D6-4B0B-937B-D8A229AE5B6E}"/>
              </a:ext>
            </a:extLst>
          </p:cNvPr>
          <p:cNvSpPr txBox="1"/>
          <p:nvPr/>
        </p:nvSpPr>
        <p:spPr>
          <a:xfrm>
            <a:off x="9603762" y="2457211"/>
            <a:ext cx="2148114"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3.1 million</a:t>
            </a:r>
          </a:p>
        </p:txBody>
      </p:sp>
      <p:sp>
        <p:nvSpPr>
          <p:cNvPr id="52" name="TextBox 51">
            <a:extLst>
              <a:ext uri="{FF2B5EF4-FFF2-40B4-BE49-F238E27FC236}">
                <a16:creationId xmlns:a16="http://schemas.microsoft.com/office/drawing/2014/main" id="{DE297E10-D2C2-4451-AF55-68DC61904870}"/>
              </a:ext>
            </a:extLst>
          </p:cNvPr>
          <p:cNvSpPr txBox="1"/>
          <p:nvPr/>
        </p:nvSpPr>
        <p:spPr>
          <a:xfrm>
            <a:off x="10153374" y="2702351"/>
            <a:ext cx="214811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tonnes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prstClr val="white"/>
              </a:solidFill>
              <a:effectLst/>
              <a:uLnTx/>
              <a:uFillTx/>
              <a:latin typeface="Grandview" panose="020B0502040204020203" pitchFamily="34" charset="0"/>
              <a:ea typeface="+mn-ea"/>
              <a:cs typeface="+mn-cs"/>
            </a:endParaRPr>
          </a:p>
        </p:txBody>
      </p:sp>
      <p:grpSp>
        <p:nvGrpSpPr>
          <p:cNvPr id="11" name="Group 10">
            <a:extLst>
              <a:ext uri="{FF2B5EF4-FFF2-40B4-BE49-F238E27FC236}">
                <a16:creationId xmlns:a16="http://schemas.microsoft.com/office/drawing/2014/main" id="{17B23DDA-B3FE-44F5-B5B0-5B393D57AFA7}"/>
              </a:ext>
            </a:extLst>
          </p:cNvPr>
          <p:cNvGrpSpPr/>
          <p:nvPr/>
        </p:nvGrpSpPr>
        <p:grpSpPr>
          <a:xfrm>
            <a:off x="6532799" y="4037923"/>
            <a:ext cx="5751126" cy="2554545"/>
            <a:chOff x="6407150" y="4278642"/>
            <a:chExt cx="5751126" cy="2554545"/>
          </a:xfrm>
        </p:grpSpPr>
        <p:sp>
          <p:nvSpPr>
            <p:cNvPr id="33" name="TextBox 32">
              <a:extLst>
                <a:ext uri="{FF2B5EF4-FFF2-40B4-BE49-F238E27FC236}">
                  <a16:creationId xmlns:a16="http://schemas.microsoft.com/office/drawing/2014/main" id="{013AED40-C938-486D-88CD-65EA66F3D699}"/>
                </a:ext>
              </a:extLst>
            </p:cNvPr>
            <p:cNvSpPr txBox="1"/>
            <p:nvPr/>
          </p:nvSpPr>
          <p:spPr>
            <a:xfrm>
              <a:off x="10305811" y="4278642"/>
              <a:ext cx="1852465" cy="25545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Aviation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Rail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Other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Shipping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Road</a:t>
              </a:r>
            </a:p>
          </p:txBody>
        </p:sp>
        <p:sp>
          <p:nvSpPr>
            <p:cNvPr id="58" name="Rectangle 57">
              <a:extLst>
                <a:ext uri="{FF2B5EF4-FFF2-40B4-BE49-F238E27FC236}">
                  <a16:creationId xmlns:a16="http://schemas.microsoft.com/office/drawing/2014/main" id="{E54428F9-4ECA-4111-A608-A03B773B2A3B}"/>
                </a:ext>
              </a:extLst>
            </p:cNvPr>
            <p:cNvSpPr/>
            <p:nvPr/>
          </p:nvSpPr>
          <p:spPr>
            <a:xfrm>
              <a:off x="6944136" y="6341598"/>
              <a:ext cx="327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9A97A05B-8DDE-450F-ABBA-1E70F8AA6D53}"/>
                </a:ext>
              </a:extLst>
            </p:cNvPr>
            <p:cNvSpPr/>
            <p:nvPr/>
          </p:nvSpPr>
          <p:spPr>
            <a:xfrm>
              <a:off x="10184136" y="4398763"/>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41D6C259-79A6-4DBA-B893-C6252748B5A9}"/>
                </a:ext>
              </a:extLst>
            </p:cNvPr>
            <p:cNvSpPr/>
            <p:nvPr/>
          </p:nvSpPr>
          <p:spPr>
            <a:xfrm>
              <a:off x="10184136" y="4884472"/>
              <a:ext cx="36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1" name="Rectangle 60">
              <a:extLst>
                <a:ext uri="{FF2B5EF4-FFF2-40B4-BE49-F238E27FC236}">
                  <a16:creationId xmlns:a16="http://schemas.microsoft.com/office/drawing/2014/main" id="{310F39D1-A3ED-4E57-A603-0AEA4D8D5DBE}"/>
                </a:ext>
              </a:extLst>
            </p:cNvPr>
            <p:cNvSpPr/>
            <p:nvPr/>
          </p:nvSpPr>
          <p:spPr>
            <a:xfrm>
              <a:off x="10040136" y="5855890"/>
              <a:ext cx="180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2" name="Rectangle 61">
              <a:extLst>
                <a:ext uri="{FF2B5EF4-FFF2-40B4-BE49-F238E27FC236}">
                  <a16:creationId xmlns:a16="http://schemas.microsoft.com/office/drawing/2014/main" id="{607A5FB9-40BB-4531-8D1E-D712A433BD2C}"/>
                </a:ext>
              </a:extLst>
            </p:cNvPr>
            <p:cNvSpPr/>
            <p:nvPr/>
          </p:nvSpPr>
          <p:spPr>
            <a:xfrm>
              <a:off x="10148136" y="5370181"/>
              <a:ext cx="72000" cy="3833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4" name="TextBox 63">
              <a:extLst>
                <a:ext uri="{FF2B5EF4-FFF2-40B4-BE49-F238E27FC236}">
                  <a16:creationId xmlns:a16="http://schemas.microsoft.com/office/drawing/2014/main" id="{BF2907D1-FECE-4C86-95A9-82AC3CBF9E18}"/>
                </a:ext>
              </a:extLst>
            </p:cNvPr>
            <p:cNvSpPr txBox="1"/>
            <p:nvPr/>
          </p:nvSpPr>
          <p:spPr>
            <a:xfrm>
              <a:off x="6407150" y="635163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91%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5" name="TextBox 64">
              <a:extLst>
                <a:ext uri="{FF2B5EF4-FFF2-40B4-BE49-F238E27FC236}">
                  <a16:creationId xmlns:a16="http://schemas.microsoft.com/office/drawing/2014/main" id="{872FB9E6-DD50-4EDE-9106-A52FB82CA9EC}"/>
                </a:ext>
              </a:extLst>
            </p:cNvPr>
            <p:cNvSpPr txBox="1"/>
            <p:nvPr/>
          </p:nvSpPr>
          <p:spPr>
            <a:xfrm>
              <a:off x="9603762" y="585192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5%</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6" name="TextBox 65">
              <a:extLst>
                <a:ext uri="{FF2B5EF4-FFF2-40B4-BE49-F238E27FC236}">
                  <a16:creationId xmlns:a16="http://schemas.microsoft.com/office/drawing/2014/main" id="{7348BED0-8657-428D-ABEE-529B0EE06780}"/>
                </a:ext>
              </a:extLst>
            </p:cNvPr>
            <p:cNvSpPr txBox="1"/>
            <p:nvPr/>
          </p:nvSpPr>
          <p:spPr>
            <a:xfrm>
              <a:off x="9603762" y="5386167"/>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2%</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7" name="TextBox 66">
              <a:extLst>
                <a:ext uri="{FF2B5EF4-FFF2-40B4-BE49-F238E27FC236}">
                  <a16:creationId xmlns:a16="http://schemas.microsoft.com/office/drawing/2014/main" id="{875AFB5B-5FE2-41BF-9630-C17477D5F6FF}"/>
                </a:ext>
              </a:extLst>
            </p:cNvPr>
            <p:cNvSpPr txBox="1"/>
            <p:nvPr/>
          </p:nvSpPr>
          <p:spPr>
            <a:xfrm>
              <a:off x="9693896" y="489957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68" name="TextBox 67">
              <a:extLst>
                <a:ext uri="{FF2B5EF4-FFF2-40B4-BE49-F238E27FC236}">
                  <a16:creationId xmlns:a16="http://schemas.microsoft.com/office/drawing/2014/main" id="{82577DDE-2683-4FBB-806C-A7236FCFE4D8}"/>
                </a:ext>
              </a:extLst>
            </p:cNvPr>
            <p:cNvSpPr txBox="1"/>
            <p:nvPr/>
          </p:nvSpPr>
          <p:spPr>
            <a:xfrm>
              <a:off x="9716676" y="4413319"/>
              <a:ext cx="1080000"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randview" panose="020B0502040204020203" pitchFamily="34" charset="0"/>
                  <a:ea typeface="+mn-ea"/>
                  <a:cs typeface="+mn-cs"/>
                </a:rPr>
                <a:t>1%</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nvGrpSpPr>
          <p:cNvPr id="2" name="Group 1">
            <a:extLst>
              <a:ext uri="{FF2B5EF4-FFF2-40B4-BE49-F238E27FC236}">
                <a16:creationId xmlns:a16="http://schemas.microsoft.com/office/drawing/2014/main" id="{39B1089E-E2DF-418B-B12C-796AFFCF5E57}"/>
              </a:ext>
            </a:extLst>
          </p:cNvPr>
          <p:cNvGrpSpPr/>
          <p:nvPr/>
        </p:nvGrpSpPr>
        <p:grpSpPr>
          <a:xfrm rot="16844252">
            <a:off x="7139247" y="1025763"/>
            <a:ext cx="1795243" cy="1907274"/>
            <a:chOff x="7156271" y="4226061"/>
            <a:chExt cx="1643150" cy="1773177"/>
          </a:xfrm>
        </p:grpSpPr>
        <p:pic>
          <p:nvPicPr>
            <p:cNvPr id="70" name="Graphic 69" descr="Truck with solid fill">
              <a:extLst>
                <a:ext uri="{FF2B5EF4-FFF2-40B4-BE49-F238E27FC236}">
                  <a16:creationId xmlns:a16="http://schemas.microsoft.com/office/drawing/2014/main" id="{215A5CD8-7463-46DD-B8F6-129A48FC3D4B}"/>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7921294">
              <a:off x="7156271" y="4226061"/>
              <a:ext cx="1643150" cy="1643150"/>
            </a:xfrm>
            <a:prstGeom prst="rect">
              <a:avLst/>
            </a:prstGeom>
          </p:spPr>
        </p:pic>
        <p:sp>
          <p:nvSpPr>
            <p:cNvPr id="72" name="TextBox 71">
              <a:extLst>
                <a:ext uri="{FF2B5EF4-FFF2-40B4-BE49-F238E27FC236}">
                  <a16:creationId xmlns:a16="http://schemas.microsoft.com/office/drawing/2014/main" id="{24172483-FFA3-4D52-8F0B-750B3581954D}"/>
                </a:ext>
              </a:extLst>
            </p:cNvPr>
            <p:cNvSpPr txBox="1"/>
            <p:nvPr/>
          </p:nvSpPr>
          <p:spPr>
            <a:xfrm rot="7989091">
              <a:off x="7305581" y="5103498"/>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19.5</a:t>
              </a:r>
            </a:p>
          </p:txBody>
        </p:sp>
      </p:grpSp>
      <p:sp>
        <p:nvSpPr>
          <p:cNvPr id="73" name="TextBox 72">
            <a:extLst>
              <a:ext uri="{FF2B5EF4-FFF2-40B4-BE49-F238E27FC236}">
                <a16:creationId xmlns:a16="http://schemas.microsoft.com/office/drawing/2014/main" id="{E3FB708E-F308-4D1C-A375-B13A0F24E458}"/>
              </a:ext>
            </a:extLst>
          </p:cNvPr>
          <p:cNvSpPr txBox="1"/>
          <p:nvPr/>
        </p:nvSpPr>
        <p:spPr>
          <a:xfrm rot="5400000">
            <a:off x="5927957" y="981409"/>
            <a:ext cx="1422149"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Grandview" panose="020B0502040204020203" pitchFamily="34" charset="0"/>
                <a:ea typeface="+mn-ea"/>
                <a:cs typeface="+mn-cs"/>
              </a:rPr>
              <a:t>67.7</a:t>
            </a:r>
          </a:p>
        </p:txBody>
      </p:sp>
    </p:spTree>
    <p:extLst>
      <p:ext uri="{BB962C8B-B14F-4D97-AF65-F5344CB8AC3E}">
        <p14:creationId xmlns:p14="http://schemas.microsoft.com/office/powerpoint/2010/main" val="4066667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20CEE66D-52B6-4B41-86B4-1B6535960B1F}"/>
              </a:ext>
            </a:extLst>
          </p:cNvPr>
          <p:cNvGraphicFramePr>
            <a:graphicFrameLocks/>
          </p:cNvGraphicFramePr>
          <p:nvPr>
            <p:extLst>
              <p:ext uri="{D42A27DB-BD31-4B8C-83A1-F6EECF244321}">
                <p14:modId xmlns:p14="http://schemas.microsoft.com/office/powerpoint/2010/main" val="3946118094"/>
              </p:ext>
            </p:extLst>
          </p:nvPr>
        </p:nvGraphicFramePr>
        <p:xfrm>
          <a:off x="1100559" y="764704"/>
          <a:ext cx="9990881" cy="597802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39728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0DDC9D6-B538-432D-B904-1523F367E49F}"/>
              </a:ext>
            </a:extLst>
          </p:cNvPr>
          <p:cNvGraphicFramePr>
            <a:graphicFrameLocks/>
          </p:cNvGraphicFramePr>
          <p:nvPr>
            <p:extLst>
              <p:ext uri="{D42A27DB-BD31-4B8C-83A1-F6EECF244321}">
                <p14:modId xmlns:p14="http://schemas.microsoft.com/office/powerpoint/2010/main" val="1532196915"/>
              </p:ext>
            </p:extLst>
          </p:nvPr>
        </p:nvGraphicFramePr>
        <p:xfrm>
          <a:off x="1415480" y="764704"/>
          <a:ext cx="9079578" cy="58260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7204587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AD69C7-10F6-4AF5-9E1D-6D8E32185093}"/>
              </a:ext>
            </a:extLst>
          </p:cNvPr>
          <p:cNvSpPr>
            <a:spLocks noGrp="1"/>
          </p:cNvSpPr>
          <p:nvPr>
            <p:ph type="title"/>
          </p:nvPr>
        </p:nvSpPr>
        <p:spPr/>
        <p:txBody>
          <a:bodyPr>
            <a:normAutofit fontScale="90000"/>
          </a:bodyPr>
          <a:lstStyle/>
          <a:p>
            <a:r>
              <a:rPr lang="en-GB"/>
              <a:t>Definitions of Vehicle Types</a:t>
            </a:r>
          </a:p>
        </p:txBody>
      </p:sp>
      <p:grpSp>
        <p:nvGrpSpPr>
          <p:cNvPr id="20" name="Group 19">
            <a:extLst>
              <a:ext uri="{FF2B5EF4-FFF2-40B4-BE49-F238E27FC236}">
                <a16:creationId xmlns:a16="http://schemas.microsoft.com/office/drawing/2014/main" id="{01A14BFE-59E6-42B0-B5C5-0B20E2C925C6}"/>
              </a:ext>
            </a:extLst>
          </p:cNvPr>
          <p:cNvGrpSpPr/>
          <p:nvPr/>
        </p:nvGrpSpPr>
        <p:grpSpPr>
          <a:xfrm>
            <a:off x="609600" y="1715746"/>
            <a:ext cx="5031456" cy="2226674"/>
            <a:chOff x="609600" y="1715746"/>
            <a:chExt cx="5031456" cy="2226674"/>
          </a:xfrm>
        </p:grpSpPr>
        <p:sp>
          <p:nvSpPr>
            <p:cNvPr id="12" name="Rectangle: Rounded Corners 11">
              <a:extLst>
                <a:ext uri="{FF2B5EF4-FFF2-40B4-BE49-F238E27FC236}">
                  <a16:creationId xmlns:a16="http://schemas.microsoft.com/office/drawing/2014/main" id="{7C57D5F9-A012-491C-A214-D964508BBEE4}"/>
                </a:ext>
              </a:extLst>
            </p:cNvPr>
            <p:cNvSpPr/>
            <p:nvPr/>
          </p:nvSpPr>
          <p:spPr bwMode="auto">
            <a:xfrm>
              <a:off x="609600" y="2018414"/>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13" name="TextBox 12">
              <a:extLst>
                <a:ext uri="{FF2B5EF4-FFF2-40B4-BE49-F238E27FC236}">
                  <a16:creationId xmlns:a16="http://schemas.microsoft.com/office/drawing/2014/main" id="{69BA9736-9966-4D33-96B7-F68847E0D2F2}"/>
                </a:ext>
              </a:extLst>
            </p:cNvPr>
            <p:cNvSpPr txBox="1"/>
            <p:nvPr/>
          </p:nvSpPr>
          <p:spPr>
            <a:xfrm>
              <a:off x="609600" y="2534482"/>
              <a:ext cx="5031456" cy="1015663"/>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an internal combustion engine which is fuelled by petrol which is produced from crude oil.</a:t>
              </a:r>
            </a:p>
          </p:txBody>
        </p:sp>
        <p:sp>
          <p:nvSpPr>
            <p:cNvPr id="4" name="Rectangle: Rounded Corners 3">
              <a:extLst>
                <a:ext uri="{FF2B5EF4-FFF2-40B4-BE49-F238E27FC236}">
                  <a16:creationId xmlns:a16="http://schemas.microsoft.com/office/drawing/2014/main" id="{D786094A-F44C-4186-9E9F-39103A68F833}"/>
                </a:ext>
              </a:extLst>
            </p:cNvPr>
            <p:cNvSpPr/>
            <p:nvPr/>
          </p:nvSpPr>
          <p:spPr bwMode="auto">
            <a:xfrm>
              <a:off x="743012" y="1715746"/>
              <a:ext cx="2376264" cy="580926"/>
            </a:xfrm>
            <a:prstGeom prst="roundRect">
              <a:avLst/>
            </a:prstGeom>
            <a:solidFill>
              <a:srgbClr val="EF476F"/>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Petrol</a:t>
              </a:r>
            </a:p>
          </p:txBody>
        </p:sp>
      </p:grpSp>
      <p:grpSp>
        <p:nvGrpSpPr>
          <p:cNvPr id="23" name="Group 22">
            <a:extLst>
              <a:ext uri="{FF2B5EF4-FFF2-40B4-BE49-F238E27FC236}">
                <a16:creationId xmlns:a16="http://schemas.microsoft.com/office/drawing/2014/main" id="{04C26DBD-F6CA-404A-9910-462360C7E8E8}"/>
              </a:ext>
            </a:extLst>
          </p:cNvPr>
          <p:cNvGrpSpPr/>
          <p:nvPr/>
        </p:nvGrpSpPr>
        <p:grpSpPr>
          <a:xfrm>
            <a:off x="609600" y="4240528"/>
            <a:ext cx="5031841" cy="2241487"/>
            <a:chOff x="609600" y="4240528"/>
            <a:chExt cx="5031841" cy="2241487"/>
          </a:xfrm>
        </p:grpSpPr>
        <p:sp>
          <p:nvSpPr>
            <p:cNvPr id="15" name="TextBox 14">
              <a:extLst>
                <a:ext uri="{FF2B5EF4-FFF2-40B4-BE49-F238E27FC236}">
                  <a16:creationId xmlns:a16="http://schemas.microsoft.com/office/drawing/2014/main" id="{546FD60A-D3A6-4EAD-9BA8-87BCBF10061C}"/>
                </a:ext>
              </a:extLst>
            </p:cNvPr>
            <p:cNvSpPr txBox="1"/>
            <p:nvPr/>
          </p:nvSpPr>
          <p:spPr>
            <a:xfrm>
              <a:off x="609985" y="4850799"/>
              <a:ext cx="5031456" cy="1631216"/>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an internal combustion engine (petrol or diesel) and an electric motor which is either charged by the vehicle as it moves or by plugging in to the mains electricity supply.</a:t>
              </a:r>
            </a:p>
          </p:txBody>
        </p:sp>
        <p:sp>
          <p:nvSpPr>
            <p:cNvPr id="18" name="Rectangle: Rounded Corners 17">
              <a:extLst>
                <a:ext uri="{FF2B5EF4-FFF2-40B4-BE49-F238E27FC236}">
                  <a16:creationId xmlns:a16="http://schemas.microsoft.com/office/drawing/2014/main" id="{6AB6B800-65D1-4738-B605-14AA2C707C54}"/>
                </a:ext>
              </a:extLst>
            </p:cNvPr>
            <p:cNvSpPr/>
            <p:nvPr/>
          </p:nvSpPr>
          <p:spPr bwMode="auto">
            <a:xfrm>
              <a:off x="609600" y="4530991"/>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6" name="Rectangle: Rounded Corners 5">
              <a:extLst>
                <a:ext uri="{FF2B5EF4-FFF2-40B4-BE49-F238E27FC236}">
                  <a16:creationId xmlns:a16="http://schemas.microsoft.com/office/drawing/2014/main" id="{B9A882F4-A285-4DD7-AA61-BFFA1497C8CD}"/>
                </a:ext>
              </a:extLst>
            </p:cNvPr>
            <p:cNvSpPr/>
            <p:nvPr/>
          </p:nvSpPr>
          <p:spPr bwMode="auto">
            <a:xfrm>
              <a:off x="749064" y="4240528"/>
              <a:ext cx="2376264" cy="580926"/>
            </a:xfrm>
            <a:prstGeom prst="roundRect">
              <a:avLst/>
            </a:prstGeom>
            <a:solidFill>
              <a:srgbClr val="FFD166"/>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Hybrid</a:t>
              </a:r>
            </a:p>
          </p:txBody>
        </p:sp>
      </p:grpSp>
      <p:grpSp>
        <p:nvGrpSpPr>
          <p:cNvPr id="21" name="Group 20">
            <a:extLst>
              <a:ext uri="{FF2B5EF4-FFF2-40B4-BE49-F238E27FC236}">
                <a16:creationId xmlns:a16="http://schemas.microsoft.com/office/drawing/2014/main" id="{F8D2CA17-7C1E-44B7-9E3E-3D894AC47334}"/>
              </a:ext>
            </a:extLst>
          </p:cNvPr>
          <p:cNvGrpSpPr/>
          <p:nvPr/>
        </p:nvGrpSpPr>
        <p:grpSpPr>
          <a:xfrm>
            <a:off x="6550944" y="1727951"/>
            <a:ext cx="5055020" cy="2214469"/>
            <a:chOff x="6550944" y="1727951"/>
            <a:chExt cx="5055020" cy="2214469"/>
          </a:xfrm>
        </p:grpSpPr>
        <p:sp>
          <p:nvSpPr>
            <p:cNvPr id="14" name="TextBox 13">
              <a:extLst>
                <a:ext uri="{FF2B5EF4-FFF2-40B4-BE49-F238E27FC236}">
                  <a16:creationId xmlns:a16="http://schemas.microsoft.com/office/drawing/2014/main" id="{BACE365B-A834-40D0-B5BB-F256E6D2E564}"/>
                </a:ext>
              </a:extLst>
            </p:cNvPr>
            <p:cNvSpPr txBox="1"/>
            <p:nvPr/>
          </p:nvSpPr>
          <p:spPr>
            <a:xfrm>
              <a:off x="6574508" y="2572582"/>
              <a:ext cx="5031456" cy="1015663"/>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an internal combustion engine which is fuelled by diesel which is produced from crude oil.</a:t>
              </a:r>
            </a:p>
          </p:txBody>
        </p:sp>
        <p:sp>
          <p:nvSpPr>
            <p:cNvPr id="17" name="Rectangle: Rounded Corners 16">
              <a:extLst>
                <a:ext uri="{FF2B5EF4-FFF2-40B4-BE49-F238E27FC236}">
                  <a16:creationId xmlns:a16="http://schemas.microsoft.com/office/drawing/2014/main" id="{A15BB45F-1FEE-4A19-91E6-006CC9ECFF45}"/>
                </a:ext>
              </a:extLst>
            </p:cNvPr>
            <p:cNvSpPr/>
            <p:nvPr/>
          </p:nvSpPr>
          <p:spPr bwMode="auto">
            <a:xfrm>
              <a:off x="6550944" y="2018414"/>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5" name="Rectangle: Rounded Corners 4">
              <a:extLst>
                <a:ext uri="{FF2B5EF4-FFF2-40B4-BE49-F238E27FC236}">
                  <a16:creationId xmlns:a16="http://schemas.microsoft.com/office/drawing/2014/main" id="{3D901345-10F4-44CE-93DF-C0B7BBB1FFE8}"/>
                </a:ext>
              </a:extLst>
            </p:cNvPr>
            <p:cNvSpPr/>
            <p:nvPr/>
          </p:nvSpPr>
          <p:spPr bwMode="auto">
            <a:xfrm>
              <a:off x="6697898" y="1727951"/>
              <a:ext cx="2376264" cy="580926"/>
            </a:xfrm>
            <a:prstGeom prst="roundRect">
              <a:avLst/>
            </a:prstGeom>
            <a:solidFill>
              <a:srgbClr val="599DDC"/>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Diesel</a:t>
              </a:r>
            </a:p>
          </p:txBody>
        </p:sp>
      </p:grpSp>
      <p:grpSp>
        <p:nvGrpSpPr>
          <p:cNvPr id="22" name="Group 21">
            <a:extLst>
              <a:ext uri="{FF2B5EF4-FFF2-40B4-BE49-F238E27FC236}">
                <a16:creationId xmlns:a16="http://schemas.microsoft.com/office/drawing/2014/main" id="{880DE60B-42D1-4423-B3A4-AA7DBD05C2D7}"/>
              </a:ext>
            </a:extLst>
          </p:cNvPr>
          <p:cNvGrpSpPr/>
          <p:nvPr/>
        </p:nvGrpSpPr>
        <p:grpSpPr>
          <a:xfrm>
            <a:off x="6550559" y="4252733"/>
            <a:ext cx="5031841" cy="2202264"/>
            <a:chOff x="6550559" y="4252733"/>
            <a:chExt cx="5031841" cy="2202264"/>
          </a:xfrm>
        </p:grpSpPr>
        <p:sp>
          <p:nvSpPr>
            <p:cNvPr id="16" name="TextBox 15">
              <a:extLst>
                <a:ext uri="{FF2B5EF4-FFF2-40B4-BE49-F238E27FC236}">
                  <a16:creationId xmlns:a16="http://schemas.microsoft.com/office/drawing/2014/main" id="{F5C23B0F-5E67-4364-A66D-7F442F3E0949}"/>
                </a:ext>
              </a:extLst>
            </p:cNvPr>
            <p:cNvSpPr txBox="1"/>
            <p:nvPr/>
          </p:nvSpPr>
          <p:spPr>
            <a:xfrm>
              <a:off x="6550559" y="5097364"/>
              <a:ext cx="5031455" cy="1015663"/>
            </a:xfrm>
            <a:prstGeom prst="rect">
              <a:avLst/>
            </a:prstGeom>
            <a:noFill/>
          </p:spPr>
          <p:txBody>
            <a:bodyPr wrap="square" rtlCol="0">
              <a:spAutoFit/>
            </a:bodyPr>
            <a:lstStyle/>
            <a:p>
              <a:pPr algn="ctr"/>
              <a:r>
                <a:rPr lang="en-GB" sz="2000">
                  <a:solidFill>
                    <a:schemeClr val="tx2"/>
                  </a:solidFill>
                  <a:latin typeface="Arial" panose="020B0604020202020204" pitchFamily="34" charset="0"/>
                  <a:cs typeface="Arial" panose="020B0604020202020204" pitchFamily="34" charset="0"/>
                </a:rPr>
                <a:t>Powered by a battery which can be charged by plugging in to the mains electricity supply. </a:t>
              </a:r>
            </a:p>
          </p:txBody>
        </p:sp>
        <p:sp>
          <p:nvSpPr>
            <p:cNvPr id="19" name="Rectangle: Rounded Corners 18">
              <a:extLst>
                <a:ext uri="{FF2B5EF4-FFF2-40B4-BE49-F238E27FC236}">
                  <a16:creationId xmlns:a16="http://schemas.microsoft.com/office/drawing/2014/main" id="{8A969EA4-4D87-4C25-8C5E-53A887113877}"/>
                </a:ext>
              </a:extLst>
            </p:cNvPr>
            <p:cNvSpPr/>
            <p:nvPr/>
          </p:nvSpPr>
          <p:spPr bwMode="auto">
            <a:xfrm>
              <a:off x="6550944" y="4530991"/>
              <a:ext cx="5031456" cy="1924006"/>
            </a:xfrm>
            <a:prstGeom prst="round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2"/>
                </a:solidFill>
                <a:effectLst/>
                <a:latin typeface="Times" charset="0"/>
                <a:ea typeface="ヒラギノ角ゴ Pro W3" charset="0"/>
              </a:endParaRPr>
            </a:p>
          </p:txBody>
        </p:sp>
        <p:sp>
          <p:nvSpPr>
            <p:cNvPr id="7" name="Rectangle: Rounded Corners 6">
              <a:extLst>
                <a:ext uri="{FF2B5EF4-FFF2-40B4-BE49-F238E27FC236}">
                  <a16:creationId xmlns:a16="http://schemas.microsoft.com/office/drawing/2014/main" id="{02CA96D6-5B51-457C-81A5-AAFFEFD49B2A}"/>
                </a:ext>
              </a:extLst>
            </p:cNvPr>
            <p:cNvSpPr/>
            <p:nvPr/>
          </p:nvSpPr>
          <p:spPr bwMode="auto">
            <a:xfrm>
              <a:off x="6697898" y="4252733"/>
              <a:ext cx="2376264" cy="580926"/>
            </a:xfrm>
            <a:prstGeom prst="roundRect">
              <a:avLst/>
            </a:prstGeom>
            <a:solidFill>
              <a:srgbClr val="06D6A0"/>
            </a:solid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3600" b="0" i="0" u="none" strike="noStrike" cap="none" normalizeH="0" baseline="0">
                  <a:ln>
                    <a:noFill/>
                  </a:ln>
                  <a:solidFill>
                    <a:schemeClr val="tx2"/>
                  </a:solidFill>
                  <a:effectLst/>
                  <a:latin typeface="Arial" panose="020B0604020202020204" pitchFamily="34" charset="0"/>
                  <a:ea typeface="ヒラギノ角ゴ Pro W3" charset="0"/>
                  <a:cs typeface="Arial" panose="020B0604020202020204" pitchFamily="34" charset="0"/>
                </a:rPr>
                <a:t>Electric</a:t>
              </a:r>
            </a:p>
          </p:txBody>
        </p:sp>
      </p:grpSp>
    </p:spTree>
    <p:extLst>
      <p:ext uri="{BB962C8B-B14F-4D97-AF65-F5344CB8AC3E}">
        <p14:creationId xmlns:p14="http://schemas.microsoft.com/office/powerpoint/2010/main" val="144822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6293F1D1-BA4D-4CE6-9C42-52FFEB4F94CE}"/>
              </a:ext>
            </a:extLst>
          </p:cNvPr>
          <p:cNvGraphicFramePr>
            <a:graphicFrameLocks noGrp="1"/>
          </p:cNvGraphicFramePr>
          <p:nvPr>
            <p:extLst>
              <p:ext uri="{D42A27DB-BD31-4B8C-83A1-F6EECF244321}">
                <p14:modId xmlns:p14="http://schemas.microsoft.com/office/powerpoint/2010/main" val="1083124614"/>
              </p:ext>
            </p:extLst>
          </p:nvPr>
        </p:nvGraphicFramePr>
        <p:xfrm>
          <a:off x="767408" y="2132856"/>
          <a:ext cx="10657184" cy="3629440"/>
        </p:xfrm>
        <a:graphic>
          <a:graphicData uri="http://schemas.openxmlformats.org/drawingml/2006/table">
            <a:tbl>
              <a:tblPr firstRow="1" bandRow="1">
                <a:tableStyleId>{93296810-A885-4BE3-A3E7-6D5BEEA58F35}</a:tableStyleId>
              </a:tblPr>
              <a:tblGrid>
                <a:gridCol w="1224136">
                  <a:extLst>
                    <a:ext uri="{9D8B030D-6E8A-4147-A177-3AD203B41FA5}">
                      <a16:colId xmlns:a16="http://schemas.microsoft.com/office/drawing/2014/main" val="1455301295"/>
                    </a:ext>
                  </a:extLst>
                </a:gridCol>
                <a:gridCol w="2664296">
                  <a:extLst>
                    <a:ext uri="{9D8B030D-6E8A-4147-A177-3AD203B41FA5}">
                      <a16:colId xmlns:a16="http://schemas.microsoft.com/office/drawing/2014/main" val="4004080810"/>
                    </a:ext>
                  </a:extLst>
                </a:gridCol>
                <a:gridCol w="1692188">
                  <a:extLst>
                    <a:ext uri="{9D8B030D-6E8A-4147-A177-3AD203B41FA5}">
                      <a16:colId xmlns:a16="http://schemas.microsoft.com/office/drawing/2014/main" val="3767989788"/>
                    </a:ext>
                  </a:extLst>
                </a:gridCol>
                <a:gridCol w="1692188">
                  <a:extLst>
                    <a:ext uri="{9D8B030D-6E8A-4147-A177-3AD203B41FA5}">
                      <a16:colId xmlns:a16="http://schemas.microsoft.com/office/drawing/2014/main" val="1071658987"/>
                    </a:ext>
                  </a:extLst>
                </a:gridCol>
                <a:gridCol w="1692188">
                  <a:extLst>
                    <a:ext uri="{9D8B030D-6E8A-4147-A177-3AD203B41FA5}">
                      <a16:colId xmlns:a16="http://schemas.microsoft.com/office/drawing/2014/main" val="1590469513"/>
                    </a:ext>
                  </a:extLst>
                </a:gridCol>
                <a:gridCol w="1692188">
                  <a:extLst>
                    <a:ext uri="{9D8B030D-6E8A-4147-A177-3AD203B41FA5}">
                      <a16:colId xmlns:a16="http://schemas.microsoft.com/office/drawing/2014/main" val="564165147"/>
                    </a:ext>
                  </a:extLst>
                </a:gridCol>
              </a:tblGrid>
              <a:tr h="720080">
                <a:tc>
                  <a:txBody>
                    <a:bodyPr/>
                    <a:lstStyle/>
                    <a:p>
                      <a:endParaRPr lang="en-GB" sz="1600">
                        <a:latin typeface="Arial" panose="020B0604020202020204" pitchFamily="34" charset="0"/>
                        <a:cs typeface="Arial" panose="020B0604020202020204" pitchFamily="34" charset="0"/>
                      </a:endParaRPr>
                    </a:p>
                  </a:txBody>
                  <a:tcPr/>
                </a:tc>
                <a:tc>
                  <a:txBody>
                    <a:bodyPr/>
                    <a:lstStyle/>
                    <a:p>
                      <a:pPr algn="ctr"/>
                      <a:r>
                        <a:rPr lang="en-GB" sz="2400">
                          <a:latin typeface="Arial" panose="020B0604020202020204" pitchFamily="34" charset="0"/>
                          <a:cs typeface="Arial" panose="020B0604020202020204" pitchFamily="34" charset="0"/>
                        </a:rPr>
                        <a:t>Total New Registrations</a:t>
                      </a:r>
                    </a:p>
                  </a:txBody>
                  <a:tcPr anchor="ctr"/>
                </a:tc>
                <a:tc>
                  <a:txBody>
                    <a:bodyPr/>
                    <a:lstStyle/>
                    <a:p>
                      <a:pPr algn="ctr"/>
                      <a:r>
                        <a:rPr lang="en-GB" sz="2400">
                          <a:latin typeface="Arial" panose="020B0604020202020204" pitchFamily="34" charset="0"/>
                          <a:cs typeface="Arial" panose="020B0604020202020204" pitchFamily="34" charset="0"/>
                        </a:rPr>
                        <a:t>Petrol</a:t>
                      </a:r>
                    </a:p>
                  </a:txBody>
                  <a:tcPr anchor="ctr"/>
                </a:tc>
                <a:tc>
                  <a:txBody>
                    <a:bodyPr/>
                    <a:lstStyle/>
                    <a:p>
                      <a:pPr algn="ctr"/>
                      <a:r>
                        <a:rPr lang="en-GB" sz="2400">
                          <a:latin typeface="Arial" panose="020B0604020202020204" pitchFamily="34" charset="0"/>
                          <a:cs typeface="Arial" panose="020B0604020202020204" pitchFamily="34" charset="0"/>
                        </a:rPr>
                        <a:t>Diesel</a:t>
                      </a:r>
                    </a:p>
                  </a:txBody>
                  <a:tcPr anchor="ctr"/>
                </a:tc>
                <a:tc>
                  <a:txBody>
                    <a:bodyPr/>
                    <a:lstStyle/>
                    <a:p>
                      <a:pPr algn="ctr"/>
                      <a:r>
                        <a:rPr lang="en-GB" sz="2400">
                          <a:latin typeface="Arial" panose="020B0604020202020204" pitchFamily="34" charset="0"/>
                          <a:cs typeface="Arial" panose="020B0604020202020204" pitchFamily="34" charset="0"/>
                        </a:rPr>
                        <a:t>Hybrid</a:t>
                      </a:r>
                    </a:p>
                  </a:txBody>
                  <a:tcPr anchor="ctr"/>
                </a:tc>
                <a:tc>
                  <a:txBody>
                    <a:bodyPr/>
                    <a:lstStyle/>
                    <a:p>
                      <a:pPr algn="ctr"/>
                      <a:r>
                        <a:rPr lang="en-GB" sz="2400">
                          <a:latin typeface="Arial" panose="020B0604020202020204" pitchFamily="34" charset="0"/>
                          <a:cs typeface="Arial" panose="020B0604020202020204" pitchFamily="34" charset="0"/>
                        </a:rPr>
                        <a:t>Electric</a:t>
                      </a:r>
                    </a:p>
                  </a:txBody>
                  <a:tcPr anchor="ctr"/>
                </a:tc>
                <a:extLst>
                  <a:ext uri="{0D108BD9-81ED-4DB2-BD59-A6C34878D82A}">
                    <a16:rowId xmlns:a16="http://schemas.microsoft.com/office/drawing/2014/main" val="3029704783"/>
                  </a:ext>
                </a:extLst>
              </a:tr>
              <a:tr h="701620">
                <a:tc>
                  <a:txBody>
                    <a:bodyPr/>
                    <a:lstStyle/>
                    <a:p>
                      <a:pPr algn="ctr"/>
                      <a:r>
                        <a:rPr lang="en-GB" sz="2800">
                          <a:latin typeface="Arial" panose="020B0604020202020204" pitchFamily="34" charset="0"/>
                          <a:cs typeface="Arial" panose="020B0604020202020204" pitchFamily="34" charset="0"/>
                        </a:rPr>
                        <a:t>2005</a:t>
                      </a:r>
                    </a:p>
                  </a:txBody>
                  <a:tcPr anchor="ctr"/>
                </a:tc>
                <a:tc>
                  <a:txBody>
                    <a:bodyPr/>
                    <a:lstStyle/>
                    <a:p>
                      <a:pPr algn="ctr"/>
                      <a:r>
                        <a:rPr lang="en-GB" sz="2800">
                          <a:latin typeface="Arial" panose="020B0604020202020204" pitchFamily="34" charset="0"/>
                          <a:cs typeface="Arial" panose="020B0604020202020204" pitchFamily="34" charset="0"/>
                        </a:rPr>
                        <a:t>2,445,445</a:t>
                      </a:r>
                    </a:p>
                  </a:txBody>
                  <a:tcPr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63.17%</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36.57%</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0.22%</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1397725753"/>
                  </a:ext>
                </a:extLst>
              </a:tr>
              <a:tr h="701620">
                <a:tc>
                  <a:txBody>
                    <a:bodyPr/>
                    <a:lstStyle/>
                    <a:p>
                      <a:pPr algn="ctr"/>
                      <a:r>
                        <a:rPr lang="en-GB" sz="2800">
                          <a:latin typeface="Arial" panose="020B0604020202020204" pitchFamily="34" charset="0"/>
                          <a:cs typeface="Arial" panose="020B0604020202020204" pitchFamily="34" charset="0"/>
                        </a:rPr>
                        <a:t>2010</a:t>
                      </a:r>
                    </a:p>
                  </a:txBody>
                  <a:tcPr anchor="ctr"/>
                </a:tc>
                <a:tc>
                  <a:txBody>
                    <a:bodyPr/>
                    <a:lstStyle/>
                    <a:p>
                      <a:pPr algn="ctr"/>
                      <a:r>
                        <a:rPr lang="en-GB" sz="2800">
                          <a:latin typeface="Arial" panose="020B0604020202020204" pitchFamily="34" charset="0"/>
                          <a:cs typeface="Arial" panose="020B0604020202020204" pitchFamily="34" charset="0"/>
                        </a:rPr>
                        <a:t>1,996,324</a:t>
                      </a:r>
                    </a:p>
                  </a:txBody>
                  <a:tcPr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53.14%</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45.74%</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1.09%</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tc>
                <a:extLst>
                  <a:ext uri="{0D108BD9-81ED-4DB2-BD59-A6C34878D82A}">
                    <a16:rowId xmlns:a16="http://schemas.microsoft.com/office/drawing/2014/main" val="3295619915"/>
                  </a:ext>
                </a:extLst>
              </a:tr>
              <a:tr h="701620">
                <a:tc>
                  <a:txBody>
                    <a:bodyPr/>
                    <a:lstStyle/>
                    <a:p>
                      <a:pPr algn="ctr"/>
                      <a:r>
                        <a:rPr lang="en-GB" sz="2800">
                          <a:latin typeface="Arial" panose="020B0604020202020204" pitchFamily="34" charset="0"/>
                          <a:cs typeface="Arial" panose="020B0604020202020204" pitchFamily="34" charset="0"/>
                        </a:rPr>
                        <a:t>2015</a:t>
                      </a:r>
                    </a:p>
                  </a:txBody>
                  <a:tcPr anchor="ctr"/>
                </a:tc>
                <a:tc>
                  <a:txBody>
                    <a:bodyPr/>
                    <a:lstStyle/>
                    <a:p>
                      <a:pPr algn="ctr"/>
                      <a:r>
                        <a:rPr lang="en-GB" sz="2800">
                          <a:latin typeface="Arial" panose="020B0604020202020204" pitchFamily="34" charset="0"/>
                          <a:cs typeface="Arial" panose="020B0604020202020204" pitchFamily="34" charset="0"/>
                        </a:rPr>
                        <a:t>2,602,146</a:t>
                      </a:r>
                    </a:p>
                  </a:txBody>
                  <a:tcPr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49.04%</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48.17%</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2.34%</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0.45%</a:t>
                      </a:r>
                    </a:p>
                  </a:txBody>
                  <a:tcPr marL="9525" marR="9525" marT="9525" marB="0" anchor="ctr"/>
                </a:tc>
                <a:extLst>
                  <a:ext uri="{0D108BD9-81ED-4DB2-BD59-A6C34878D82A}">
                    <a16:rowId xmlns:a16="http://schemas.microsoft.com/office/drawing/2014/main" val="3620531333"/>
                  </a:ext>
                </a:extLst>
              </a:tr>
              <a:tr h="701620">
                <a:tc>
                  <a:txBody>
                    <a:bodyPr/>
                    <a:lstStyle/>
                    <a:p>
                      <a:pPr algn="ctr"/>
                      <a:r>
                        <a:rPr lang="en-GB" sz="2800">
                          <a:latin typeface="Arial" panose="020B0604020202020204" pitchFamily="34" charset="0"/>
                          <a:cs typeface="Arial" panose="020B0604020202020204" pitchFamily="34" charset="0"/>
                        </a:rPr>
                        <a:t>2020</a:t>
                      </a:r>
                    </a:p>
                  </a:txBody>
                  <a:tcPr anchor="ctr"/>
                </a:tc>
                <a:tc>
                  <a:txBody>
                    <a:bodyPr/>
                    <a:lstStyle/>
                    <a:p>
                      <a:pPr algn="ctr"/>
                      <a:r>
                        <a:rPr lang="en-GB" sz="2800">
                          <a:latin typeface="Arial" panose="020B0604020202020204" pitchFamily="34" charset="0"/>
                          <a:cs typeface="Arial" panose="020B0604020202020204" pitchFamily="34" charset="0"/>
                        </a:rPr>
                        <a:t>1,619,957</a:t>
                      </a:r>
                    </a:p>
                  </a:txBody>
                  <a:tcPr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60.92%</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18.22%</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14.22%</a:t>
                      </a:r>
                    </a:p>
                  </a:txBody>
                  <a:tcPr marL="9525" marR="9525" marT="9525" marB="0" anchor="ctr"/>
                </a:tc>
                <a:tc>
                  <a:txBody>
                    <a:bodyPr/>
                    <a:lstStyle/>
                    <a:p>
                      <a:pPr algn="ctr" fontAlgn="b"/>
                      <a:r>
                        <a:rPr lang="en-GB" sz="2800" b="0" i="0" u="none" strike="noStrike">
                          <a:solidFill>
                            <a:srgbClr val="000000"/>
                          </a:solidFill>
                          <a:effectLst/>
                          <a:latin typeface="Arial" panose="020B0604020202020204" pitchFamily="34" charset="0"/>
                          <a:cs typeface="Arial" panose="020B0604020202020204" pitchFamily="34" charset="0"/>
                        </a:rPr>
                        <a:t>6.59%</a:t>
                      </a:r>
                    </a:p>
                  </a:txBody>
                  <a:tcPr marL="9525" marR="9525" marT="9525" marB="0" anchor="ctr"/>
                </a:tc>
                <a:extLst>
                  <a:ext uri="{0D108BD9-81ED-4DB2-BD59-A6C34878D82A}">
                    <a16:rowId xmlns:a16="http://schemas.microsoft.com/office/drawing/2014/main" val="111892576"/>
                  </a:ext>
                </a:extLst>
              </a:tr>
            </a:tbl>
          </a:graphicData>
        </a:graphic>
      </p:graphicFrame>
      <p:sp>
        <p:nvSpPr>
          <p:cNvPr id="3" name="Content Placeholder 2">
            <a:extLst>
              <a:ext uri="{FF2B5EF4-FFF2-40B4-BE49-F238E27FC236}">
                <a16:creationId xmlns:a16="http://schemas.microsoft.com/office/drawing/2014/main" id="{EB1FFC8E-029D-4C18-BF38-4DDEC0EF1534}"/>
              </a:ext>
            </a:extLst>
          </p:cNvPr>
          <p:cNvSpPr txBox="1">
            <a:spLocks/>
          </p:cNvSpPr>
          <p:nvPr/>
        </p:nvSpPr>
        <p:spPr>
          <a:xfrm>
            <a:off x="671969" y="836712"/>
            <a:ext cx="10742984" cy="680940"/>
          </a:xfrm>
          <a:prstGeom prst="rect">
            <a:avLst/>
          </a:prstGeom>
        </p:spPr>
        <p:txBody>
          <a:bodyPr/>
          <a:lst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None/>
            </a:pPr>
            <a:r>
              <a:rPr lang="en-GB" kern="0">
                <a:latin typeface="Arial" panose="020B0604020202020204" pitchFamily="34" charset="0"/>
                <a:cs typeface="Arial" panose="020B0604020202020204" pitchFamily="34" charset="0"/>
              </a:rPr>
              <a:t>Use the information in the table to calculate the number of each type of new vehicle registered in each year</a:t>
            </a:r>
          </a:p>
        </p:txBody>
      </p:sp>
    </p:spTree>
    <p:extLst>
      <p:ext uri="{BB962C8B-B14F-4D97-AF65-F5344CB8AC3E}">
        <p14:creationId xmlns:p14="http://schemas.microsoft.com/office/powerpoint/2010/main" val="4235094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2">
            <a:extLst>
              <a:ext uri="{FF2B5EF4-FFF2-40B4-BE49-F238E27FC236}">
                <a16:creationId xmlns:a16="http://schemas.microsoft.com/office/drawing/2014/main" id="{6293F1D1-BA4D-4CE6-9C42-52FFEB4F94CE}"/>
              </a:ext>
            </a:extLst>
          </p:cNvPr>
          <p:cNvGraphicFramePr>
            <a:graphicFrameLocks noGrp="1"/>
          </p:cNvGraphicFramePr>
          <p:nvPr>
            <p:extLst>
              <p:ext uri="{D42A27DB-BD31-4B8C-83A1-F6EECF244321}">
                <p14:modId xmlns:p14="http://schemas.microsoft.com/office/powerpoint/2010/main" val="1907214287"/>
              </p:ext>
            </p:extLst>
          </p:nvPr>
        </p:nvGraphicFramePr>
        <p:xfrm>
          <a:off x="767408" y="2132856"/>
          <a:ext cx="10657184" cy="3629440"/>
        </p:xfrm>
        <a:graphic>
          <a:graphicData uri="http://schemas.openxmlformats.org/drawingml/2006/table">
            <a:tbl>
              <a:tblPr firstRow="1" bandRow="1">
                <a:tableStyleId>{93296810-A885-4BE3-A3E7-6D5BEEA58F35}</a:tableStyleId>
              </a:tblPr>
              <a:tblGrid>
                <a:gridCol w="1224136">
                  <a:extLst>
                    <a:ext uri="{9D8B030D-6E8A-4147-A177-3AD203B41FA5}">
                      <a16:colId xmlns:a16="http://schemas.microsoft.com/office/drawing/2014/main" val="1455301295"/>
                    </a:ext>
                  </a:extLst>
                </a:gridCol>
                <a:gridCol w="2664296">
                  <a:extLst>
                    <a:ext uri="{9D8B030D-6E8A-4147-A177-3AD203B41FA5}">
                      <a16:colId xmlns:a16="http://schemas.microsoft.com/office/drawing/2014/main" val="4004080810"/>
                    </a:ext>
                  </a:extLst>
                </a:gridCol>
                <a:gridCol w="1692188">
                  <a:extLst>
                    <a:ext uri="{9D8B030D-6E8A-4147-A177-3AD203B41FA5}">
                      <a16:colId xmlns:a16="http://schemas.microsoft.com/office/drawing/2014/main" val="3767989788"/>
                    </a:ext>
                  </a:extLst>
                </a:gridCol>
                <a:gridCol w="1692188">
                  <a:extLst>
                    <a:ext uri="{9D8B030D-6E8A-4147-A177-3AD203B41FA5}">
                      <a16:colId xmlns:a16="http://schemas.microsoft.com/office/drawing/2014/main" val="1071658987"/>
                    </a:ext>
                  </a:extLst>
                </a:gridCol>
                <a:gridCol w="1692188">
                  <a:extLst>
                    <a:ext uri="{9D8B030D-6E8A-4147-A177-3AD203B41FA5}">
                      <a16:colId xmlns:a16="http://schemas.microsoft.com/office/drawing/2014/main" val="1590469513"/>
                    </a:ext>
                  </a:extLst>
                </a:gridCol>
                <a:gridCol w="1692188">
                  <a:extLst>
                    <a:ext uri="{9D8B030D-6E8A-4147-A177-3AD203B41FA5}">
                      <a16:colId xmlns:a16="http://schemas.microsoft.com/office/drawing/2014/main" val="564165147"/>
                    </a:ext>
                  </a:extLst>
                </a:gridCol>
              </a:tblGrid>
              <a:tr h="720080">
                <a:tc>
                  <a:txBody>
                    <a:bodyPr/>
                    <a:lstStyle/>
                    <a:p>
                      <a:endParaRPr lang="en-GB" sz="1600">
                        <a:latin typeface="Arial" panose="020B0604020202020204" pitchFamily="34" charset="0"/>
                        <a:cs typeface="Arial" panose="020B0604020202020204" pitchFamily="34" charset="0"/>
                      </a:endParaRPr>
                    </a:p>
                  </a:txBody>
                  <a:tcPr/>
                </a:tc>
                <a:tc>
                  <a:txBody>
                    <a:bodyPr/>
                    <a:lstStyle/>
                    <a:p>
                      <a:pPr algn="ctr"/>
                      <a:r>
                        <a:rPr lang="en-GB" sz="2400">
                          <a:latin typeface="Arial" panose="020B0604020202020204" pitchFamily="34" charset="0"/>
                          <a:cs typeface="Arial" panose="020B0604020202020204" pitchFamily="34" charset="0"/>
                        </a:rPr>
                        <a:t>Total New Registrations</a:t>
                      </a:r>
                    </a:p>
                  </a:txBody>
                  <a:tcPr anchor="ctr"/>
                </a:tc>
                <a:tc>
                  <a:txBody>
                    <a:bodyPr/>
                    <a:lstStyle/>
                    <a:p>
                      <a:pPr algn="ctr"/>
                      <a:r>
                        <a:rPr lang="en-GB" sz="2400">
                          <a:latin typeface="Arial" panose="020B0604020202020204" pitchFamily="34" charset="0"/>
                          <a:cs typeface="Arial" panose="020B0604020202020204" pitchFamily="34" charset="0"/>
                        </a:rPr>
                        <a:t>Petrol</a:t>
                      </a:r>
                    </a:p>
                  </a:txBody>
                  <a:tcPr anchor="ctr"/>
                </a:tc>
                <a:tc>
                  <a:txBody>
                    <a:bodyPr/>
                    <a:lstStyle/>
                    <a:p>
                      <a:pPr algn="ctr"/>
                      <a:r>
                        <a:rPr lang="en-GB" sz="2400">
                          <a:latin typeface="Arial" panose="020B0604020202020204" pitchFamily="34" charset="0"/>
                          <a:cs typeface="Arial" panose="020B0604020202020204" pitchFamily="34" charset="0"/>
                        </a:rPr>
                        <a:t>Diesel</a:t>
                      </a:r>
                    </a:p>
                  </a:txBody>
                  <a:tcPr anchor="ctr"/>
                </a:tc>
                <a:tc>
                  <a:txBody>
                    <a:bodyPr/>
                    <a:lstStyle/>
                    <a:p>
                      <a:pPr algn="ctr"/>
                      <a:r>
                        <a:rPr lang="en-GB" sz="2400">
                          <a:latin typeface="Arial" panose="020B0604020202020204" pitchFamily="34" charset="0"/>
                          <a:cs typeface="Arial" panose="020B0604020202020204" pitchFamily="34" charset="0"/>
                        </a:rPr>
                        <a:t>Hybrid</a:t>
                      </a:r>
                    </a:p>
                  </a:txBody>
                  <a:tcPr anchor="ctr"/>
                </a:tc>
                <a:tc>
                  <a:txBody>
                    <a:bodyPr/>
                    <a:lstStyle/>
                    <a:p>
                      <a:pPr algn="ctr"/>
                      <a:r>
                        <a:rPr lang="en-GB" sz="2400">
                          <a:latin typeface="Arial" panose="020B0604020202020204" pitchFamily="34" charset="0"/>
                          <a:cs typeface="Arial" panose="020B0604020202020204" pitchFamily="34" charset="0"/>
                        </a:rPr>
                        <a:t>Electric</a:t>
                      </a:r>
                    </a:p>
                  </a:txBody>
                  <a:tcPr anchor="ctr"/>
                </a:tc>
                <a:extLst>
                  <a:ext uri="{0D108BD9-81ED-4DB2-BD59-A6C34878D82A}">
                    <a16:rowId xmlns:a16="http://schemas.microsoft.com/office/drawing/2014/main" val="3029704783"/>
                  </a:ext>
                </a:extLst>
              </a:tr>
              <a:tr h="701620">
                <a:tc>
                  <a:txBody>
                    <a:bodyPr/>
                    <a:lstStyle/>
                    <a:p>
                      <a:pPr algn="ctr"/>
                      <a:r>
                        <a:rPr lang="en-GB" sz="2800">
                          <a:latin typeface="Arial" panose="020B0604020202020204" pitchFamily="34" charset="0"/>
                          <a:cs typeface="Arial" panose="020B0604020202020204" pitchFamily="34" charset="0"/>
                        </a:rPr>
                        <a:t>2005</a:t>
                      </a:r>
                    </a:p>
                  </a:txBody>
                  <a:tcPr anchor="ctr"/>
                </a:tc>
                <a:tc>
                  <a:txBody>
                    <a:bodyPr/>
                    <a:lstStyle/>
                    <a:p>
                      <a:pPr algn="ctr"/>
                      <a:r>
                        <a:rPr lang="en-GB" sz="2800">
                          <a:latin typeface="Arial" panose="020B0604020202020204" pitchFamily="34" charset="0"/>
                          <a:cs typeface="Arial" panose="020B0604020202020204" pitchFamily="34" charset="0"/>
                        </a:rPr>
                        <a:t>2,445,445</a:t>
                      </a:r>
                    </a:p>
                  </a:txBody>
                  <a:tcPr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1,544,788</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894,299</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5,380</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0</a:t>
                      </a:r>
                    </a:p>
                  </a:txBody>
                  <a:tcPr marL="9525" marR="9525" marT="9525" marB="0" anchor="ctr"/>
                </a:tc>
                <a:extLst>
                  <a:ext uri="{0D108BD9-81ED-4DB2-BD59-A6C34878D82A}">
                    <a16:rowId xmlns:a16="http://schemas.microsoft.com/office/drawing/2014/main" val="1397725753"/>
                  </a:ext>
                </a:extLst>
              </a:tr>
              <a:tr h="701620">
                <a:tc>
                  <a:txBody>
                    <a:bodyPr/>
                    <a:lstStyle/>
                    <a:p>
                      <a:pPr algn="ctr"/>
                      <a:r>
                        <a:rPr lang="en-GB" sz="2800">
                          <a:latin typeface="Arial" panose="020B0604020202020204" pitchFamily="34" charset="0"/>
                          <a:cs typeface="Arial" panose="020B0604020202020204" pitchFamily="34" charset="0"/>
                        </a:rPr>
                        <a:t>2010</a:t>
                      </a:r>
                    </a:p>
                  </a:txBody>
                  <a:tcPr anchor="ctr"/>
                </a:tc>
                <a:tc>
                  <a:txBody>
                    <a:bodyPr/>
                    <a:lstStyle/>
                    <a:p>
                      <a:pPr algn="ctr"/>
                      <a:r>
                        <a:rPr lang="en-GB" sz="2800">
                          <a:latin typeface="Arial" panose="020B0604020202020204" pitchFamily="34" charset="0"/>
                          <a:cs typeface="Arial" panose="020B0604020202020204" pitchFamily="34" charset="0"/>
                        </a:rPr>
                        <a:t>1,996,324</a:t>
                      </a:r>
                    </a:p>
                  </a:txBody>
                  <a:tcPr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1,060,847</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913,119</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21,760</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0</a:t>
                      </a:r>
                    </a:p>
                  </a:txBody>
                  <a:tcPr marL="9525" marR="9525" marT="9525" marB="0" anchor="ctr"/>
                </a:tc>
                <a:extLst>
                  <a:ext uri="{0D108BD9-81ED-4DB2-BD59-A6C34878D82A}">
                    <a16:rowId xmlns:a16="http://schemas.microsoft.com/office/drawing/2014/main" val="3295619915"/>
                  </a:ext>
                </a:extLst>
              </a:tr>
              <a:tr h="701620">
                <a:tc>
                  <a:txBody>
                    <a:bodyPr/>
                    <a:lstStyle/>
                    <a:p>
                      <a:pPr algn="ctr"/>
                      <a:r>
                        <a:rPr lang="en-GB" sz="2800">
                          <a:latin typeface="Arial" panose="020B0604020202020204" pitchFamily="34" charset="0"/>
                          <a:cs typeface="Arial" panose="020B0604020202020204" pitchFamily="34" charset="0"/>
                        </a:rPr>
                        <a:t>2015</a:t>
                      </a:r>
                    </a:p>
                  </a:txBody>
                  <a:tcPr anchor="ctr"/>
                </a:tc>
                <a:tc>
                  <a:txBody>
                    <a:bodyPr/>
                    <a:lstStyle/>
                    <a:p>
                      <a:pPr algn="ctr"/>
                      <a:r>
                        <a:rPr lang="en-GB" sz="2800">
                          <a:latin typeface="Arial" panose="020B0604020202020204" pitchFamily="34" charset="0"/>
                          <a:cs typeface="Arial" panose="020B0604020202020204" pitchFamily="34" charset="0"/>
                        </a:rPr>
                        <a:t>2,602,146</a:t>
                      </a:r>
                    </a:p>
                  </a:txBody>
                  <a:tcPr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1,276,092</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1,253,454</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60,890</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11,710</a:t>
                      </a:r>
                    </a:p>
                  </a:txBody>
                  <a:tcPr marL="9525" marR="9525" marT="9525" marB="0" anchor="ctr"/>
                </a:tc>
                <a:extLst>
                  <a:ext uri="{0D108BD9-81ED-4DB2-BD59-A6C34878D82A}">
                    <a16:rowId xmlns:a16="http://schemas.microsoft.com/office/drawing/2014/main" val="3620531333"/>
                  </a:ext>
                </a:extLst>
              </a:tr>
              <a:tr h="701620">
                <a:tc>
                  <a:txBody>
                    <a:bodyPr/>
                    <a:lstStyle/>
                    <a:p>
                      <a:pPr algn="ctr"/>
                      <a:r>
                        <a:rPr lang="en-GB" sz="2800">
                          <a:latin typeface="Arial" panose="020B0604020202020204" pitchFamily="34" charset="0"/>
                          <a:cs typeface="Arial" panose="020B0604020202020204" pitchFamily="34" charset="0"/>
                        </a:rPr>
                        <a:t>2020</a:t>
                      </a:r>
                    </a:p>
                  </a:txBody>
                  <a:tcPr anchor="ctr"/>
                </a:tc>
                <a:tc>
                  <a:txBody>
                    <a:bodyPr/>
                    <a:lstStyle/>
                    <a:p>
                      <a:pPr algn="ctr"/>
                      <a:r>
                        <a:rPr lang="en-GB" sz="2800">
                          <a:latin typeface="Arial" panose="020B0604020202020204" pitchFamily="34" charset="0"/>
                          <a:cs typeface="Arial" panose="020B0604020202020204" pitchFamily="34" charset="0"/>
                        </a:rPr>
                        <a:t>1,619,957</a:t>
                      </a:r>
                    </a:p>
                  </a:txBody>
                  <a:tcPr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986,878</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295,156</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230,358</a:t>
                      </a:r>
                    </a:p>
                  </a:txBody>
                  <a:tcPr marL="9525" marR="9525" marT="9525" marB="0" anchor="ctr"/>
                </a:tc>
                <a:tc>
                  <a:txBody>
                    <a:bodyPr/>
                    <a:lstStyle/>
                    <a:p>
                      <a:pPr algn="ctr" fontAlgn="b"/>
                      <a:r>
                        <a:rPr lang="en-GB" sz="2800" kern="1200">
                          <a:solidFill>
                            <a:schemeClr val="dk1"/>
                          </a:solidFill>
                          <a:latin typeface="Arial" panose="020B0604020202020204" pitchFamily="34" charset="0"/>
                          <a:ea typeface="+mn-ea"/>
                          <a:cs typeface="Arial" panose="020B0604020202020204" pitchFamily="34" charset="0"/>
                        </a:rPr>
                        <a:t>106,755</a:t>
                      </a:r>
                    </a:p>
                  </a:txBody>
                  <a:tcPr marL="9525" marR="9525" marT="9525" marB="0" anchor="ctr"/>
                </a:tc>
                <a:extLst>
                  <a:ext uri="{0D108BD9-81ED-4DB2-BD59-A6C34878D82A}">
                    <a16:rowId xmlns:a16="http://schemas.microsoft.com/office/drawing/2014/main" val="111892576"/>
                  </a:ext>
                </a:extLst>
              </a:tr>
            </a:tbl>
          </a:graphicData>
        </a:graphic>
      </p:graphicFrame>
      <p:sp>
        <p:nvSpPr>
          <p:cNvPr id="3" name="Content Placeholder 2">
            <a:extLst>
              <a:ext uri="{FF2B5EF4-FFF2-40B4-BE49-F238E27FC236}">
                <a16:creationId xmlns:a16="http://schemas.microsoft.com/office/drawing/2014/main" id="{EB1FFC8E-029D-4C18-BF38-4DDEC0EF1534}"/>
              </a:ext>
            </a:extLst>
          </p:cNvPr>
          <p:cNvSpPr txBox="1">
            <a:spLocks/>
          </p:cNvSpPr>
          <p:nvPr/>
        </p:nvSpPr>
        <p:spPr>
          <a:xfrm>
            <a:off x="671969" y="836712"/>
            <a:ext cx="10742984" cy="1008112"/>
          </a:xfrm>
          <a:prstGeom prst="rect">
            <a:avLst/>
          </a:prstGeom>
        </p:spPr>
        <p:txBody>
          <a:bodyPr anchor="ctr"/>
          <a:lstStyle>
            <a:lvl1pPr marL="342900" indent="-342900" algn="l" rtl="0" eaLnBrk="0" fontAlgn="base" hangingPunct="0">
              <a:spcBef>
                <a:spcPct val="20000"/>
              </a:spcBef>
              <a:spcAft>
                <a:spcPct val="0"/>
              </a:spcAft>
              <a:buChar char="•"/>
              <a:defRPr sz="2800">
                <a:solidFill>
                  <a:srgbClr val="002350"/>
                </a:solidFill>
                <a:latin typeface="+mn-lt"/>
                <a:ea typeface="+mn-ea"/>
                <a:cs typeface="+mn-cs"/>
              </a:defRPr>
            </a:lvl1pPr>
            <a:lvl2pPr marL="742950" indent="-285750" algn="l" rtl="0" eaLnBrk="0" fontAlgn="base" hangingPunct="0">
              <a:spcBef>
                <a:spcPct val="20000"/>
              </a:spcBef>
              <a:spcAft>
                <a:spcPct val="0"/>
              </a:spcAft>
              <a:buChar char="–"/>
              <a:defRPr sz="2800">
                <a:solidFill>
                  <a:srgbClr val="002350"/>
                </a:solidFill>
                <a:latin typeface="+mn-lt"/>
                <a:ea typeface="+mn-ea"/>
              </a:defRPr>
            </a:lvl2pPr>
            <a:lvl3pPr marL="1143000" indent="-228600" algn="l" rtl="0" eaLnBrk="0" fontAlgn="base" hangingPunct="0">
              <a:spcBef>
                <a:spcPct val="20000"/>
              </a:spcBef>
              <a:spcAft>
                <a:spcPct val="0"/>
              </a:spcAft>
              <a:buChar char="•"/>
              <a:defRPr sz="2400">
                <a:solidFill>
                  <a:srgbClr val="002350"/>
                </a:solidFill>
                <a:latin typeface="+mn-lt"/>
                <a:ea typeface="+mn-ea"/>
              </a:defRPr>
            </a:lvl3pPr>
            <a:lvl4pPr marL="1600200" indent="-228600" algn="l" rtl="0" eaLnBrk="0" fontAlgn="base" hangingPunct="0">
              <a:spcBef>
                <a:spcPct val="20000"/>
              </a:spcBef>
              <a:spcAft>
                <a:spcPct val="0"/>
              </a:spcAft>
              <a:buChar char="–"/>
              <a:defRPr sz="2000">
                <a:solidFill>
                  <a:srgbClr val="002350"/>
                </a:solidFill>
                <a:latin typeface="+mn-lt"/>
                <a:ea typeface="+mn-ea"/>
              </a:defRPr>
            </a:lvl4pPr>
            <a:lvl5pPr marL="2057400" indent="-228600" algn="l" rtl="0" eaLnBrk="0" fontAlgn="base" hangingPunct="0">
              <a:spcBef>
                <a:spcPct val="20000"/>
              </a:spcBef>
              <a:spcAft>
                <a:spcPct val="0"/>
              </a:spcAft>
              <a:buChar char="»"/>
              <a:defRPr sz="2000">
                <a:solidFill>
                  <a:srgbClr val="002350"/>
                </a:solidFill>
                <a:latin typeface="+mn-lt"/>
                <a:ea typeface="+mn-ea"/>
              </a:defRPr>
            </a:lvl5pPr>
            <a:lvl6pPr marL="2514600" indent="-228600" algn="l" rtl="0" fontAlgn="base">
              <a:spcBef>
                <a:spcPct val="20000"/>
              </a:spcBef>
              <a:spcAft>
                <a:spcPct val="0"/>
              </a:spcAft>
              <a:buChar char="»"/>
              <a:defRPr sz="2000">
                <a:solidFill>
                  <a:srgbClr val="002350"/>
                </a:solidFill>
                <a:latin typeface="+mn-lt"/>
                <a:ea typeface="+mn-ea"/>
              </a:defRPr>
            </a:lvl6pPr>
            <a:lvl7pPr marL="2971800" indent="-228600" algn="l" rtl="0" fontAlgn="base">
              <a:spcBef>
                <a:spcPct val="20000"/>
              </a:spcBef>
              <a:spcAft>
                <a:spcPct val="0"/>
              </a:spcAft>
              <a:buChar char="»"/>
              <a:defRPr sz="2000">
                <a:solidFill>
                  <a:srgbClr val="002350"/>
                </a:solidFill>
                <a:latin typeface="+mn-lt"/>
                <a:ea typeface="+mn-ea"/>
              </a:defRPr>
            </a:lvl7pPr>
            <a:lvl8pPr marL="3429000" indent="-228600" algn="l" rtl="0" fontAlgn="base">
              <a:spcBef>
                <a:spcPct val="20000"/>
              </a:spcBef>
              <a:spcAft>
                <a:spcPct val="0"/>
              </a:spcAft>
              <a:buChar char="»"/>
              <a:defRPr sz="2000">
                <a:solidFill>
                  <a:srgbClr val="002350"/>
                </a:solidFill>
                <a:latin typeface="+mn-lt"/>
                <a:ea typeface="+mn-ea"/>
              </a:defRPr>
            </a:lvl8pPr>
            <a:lvl9pPr marL="3886200" indent="-228600" algn="l" rtl="0" fontAlgn="base">
              <a:spcBef>
                <a:spcPct val="20000"/>
              </a:spcBef>
              <a:spcAft>
                <a:spcPct val="0"/>
              </a:spcAft>
              <a:buChar char="»"/>
              <a:defRPr sz="2000">
                <a:solidFill>
                  <a:srgbClr val="002350"/>
                </a:solidFill>
                <a:latin typeface="+mn-lt"/>
                <a:ea typeface="+mn-ea"/>
              </a:defRPr>
            </a:lvl9pPr>
          </a:lstStyle>
          <a:p>
            <a:pPr marL="0" indent="0" algn="ctr">
              <a:buNone/>
            </a:pPr>
            <a:r>
              <a:rPr lang="en-GB" kern="0">
                <a:latin typeface="Arial" panose="020B0604020202020204" pitchFamily="34" charset="0"/>
                <a:cs typeface="Arial" panose="020B0604020202020204" pitchFamily="34" charset="0"/>
              </a:rPr>
              <a:t>ANSWERS</a:t>
            </a:r>
          </a:p>
        </p:txBody>
      </p:sp>
    </p:spTree>
    <p:extLst>
      <p:ext uri="{BB962C8B-B14F-4D97-AF65-F5344CB8AC3E}">
        <p14:creationId xmlns:p14="http://schemas.microsoft.com/office/powerpoint/2010/main" val="2673708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29E137-44E6-454F-991A-93367B7DD0A5}"/>
              </a:ext>
            </a:extLst>
          </p:cNvPr>
          <p:cNvSpPr>
            <a:spLocks noGrp="1"/>
          </p:cNvSpPr>
          <p:nvPr>
            <p:ph type="title"/>
          </p:nvPr>
        </p:nvSpPr>
        <p:spPr/>
        <p:txBody>
          <a:bodyPr>
            <a:normAutofit fontScale="90000"/>
          </a:bodyPr>
          <a:lstStyle/>
          <a:p>
            <a:r>
              <a:rPr lang="en-GB" dirty="0"/>
              <a:t>Ban on sale of new petrol and diesel cars</a:t>
            </a:r>
          </a:p>
        </p:txBody>
      </p:sp>
      <p:sp>
        <p:nvSpPr>
          <p:cNvPr id="3" name="Content Placeholder 2">
            <a:extLst>
              <a:ext uri="{FF2B5EF4-FFF2-40B4-BE49-F238E27FC236}">
                <a16:creationId xmlns:a16="http://schemas.microsoft.com/office/drawing/2014/main" id="{4A54417D-2F49-425F-90A1-379E91D5E6E8}"/>
              </a:ext>
            </a:extLst>
          </p:cNvPr>
          <p:cNvSpPr>
            <a:spLocks noGrp="1"/>
          </p:cNvSpPr>
          <p:nvPr>
            <p:ph idx="1"/>
          </p:nvPr>
        </p:nvSpPr>
        <p:spPr>
          <a:xfrm>
            <a:off x="609600" y="1600201"/>
            <a:ext cx="5270376" cy="4525963"/>
          </a:xfrm>
        </p:spPr>
        <p:txBody>
          <a:bodyPr/>
          <a:lstStyle/>
          <a:p>
            <a:r>
              <a:rPr lang="en-GB"/>
              <a:t>In November 2020, the UK government announced that the sale of all new petrol and diesel cars and vans would end by 2030</a:t>
            </a:r>
          </a:p>
          <a:p>
            <a:r>
              <a:rPr lang="en-GB"/>
              <a:t>Why do you think this decision was made?</a:t>
            </a:r>
          </a:p>
        </p:txBody>
      </p:sp>
      <p:pic>
        <p:nvPicPr>
          <p:cNvPr id="5" name="Picture 4">
            <a:extLst>
              <a:ext uri="{FF2B5EF4-FFF2-40B4-BE49-F238E27FC236}">
                <a16:creationId xmlns:a16="http://schemas.microsoft.com/office/drawing/2014/main" id="{B31C9199-2AEF-440B-A1F7-3C286675057A}"/>
              </a:ext>
            </a:extLst>
          </p:cNvPr>
          <p:cNvPicPr>
            <a:picLocks noChangeAspect="1"/>
          </p:cNvPicPr>
          <p:nvPr/>
        </p:nvPicPr>
        <p:blipFill>
          <a:blip r:embed="rId3"/>
          <a:stretch>
            <a:fillRect/>
          </a:stretch>
        </p:blipFill>
        <p:spPr>
          <a:xfrm rot="523668">
            <a:off x="6014139" y="2479332"/>
            <a:ext cx="5683832" cy="2202069"/>
          </a:xfrm>
          <a:prstGeom prst="rect">
            <a:avLst/>
          </a:prstGeom>
          <a:ln w="28575">
            <a:solidFill>
              <a:schemeClr val="tx1"/>
            </a:solidFill>
          </a:ln>
        </p:spPr>
      </p:pic>
    </p:spTree>
    <p:extLst>
      <p:ext uri="{BB962C8B-B14F-4D97-AF65-F5344CB8AC3E}">
        <p14:creationId xmlns:p14="http://schemas.microsoft.com/office/powerpoint/2010/main" val="94034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71A6BEB6-B2B6-434B-9C1F-4DA832BE2CDF}"/>
              </a:ext>
            </a:extLst>
          </p:cNvPr>
          <p:cNvGraphicFramePr>
            <a:graphicFrameLocks/>
          </p:cNvGraphicFramePr>
          <p:nvPr>
            <p:extLst>
              <p:ext uri="{D42A27DB-BD31-4B8C-83A1-F6EECF244321}">
                <p14:modId xmlns:p14="http://schemas.microsoft.com/office/powerpoint/2010/main" val="1850826395"/>
              </p:ext>
            </p:extLst>
          </p:nvPr>
        </p:nvGraphicFramePr>
        <p:xfrm>
          <a:off x="1556211" y="764704"/>
          <a:ext cx="9079578" cy="5826025"/>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a:extLst>
              <a:ext uri="{FF2B5EF4-FFF2-40B4-BE49-F238E27FC236}">
                <a16:creationId xmlns:a16="http://schemas.microsoft.com/office/drawing/2014/main" id="{F812AC88-07E4-4A77-9AEE-4DFAEA1E8753}"/>
              </a:ext>
            </a:extLst>
          </p:cNvPr>
          <p:cNvSpPr/>
          <p:nvPr/>
        </p:nvSpPr>
        <p:spPr bwMode="auto">
          <a:xfrm>
            <a:off x="9566860" y="1386488"/>
            <a:ext cx="504056" cy="4248472"/>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
        <p:nvSpPr>
          <p:cNvPr id="5" name="Rectangle 4">
            <a:extLst>
              <a:ext uri="{FF2B5EF4-FFF2-40B4-BE49-F238E27FC236}">
                <a16:creationId xmlns:a16="http://schemas.microsoft.com/office/drawing/2014/main" id="{F3D0CE70-0947-4F59-8713-EE8F4EB66101}"/>
              </a:ext>
            </a:extLst>
          </p:cNvPr>
          <p:cNvSpPr/>
          <p:nvPr/>
        </p:nvSpPr>
        <p:spPr bwMode="auto">
          <a:xfrm>
            <a:off x="8256240" y="1386488"/>
            <a:ext cx="504056" cy="4248472"/>
          </a:xfrm>
          <a:prstGeom prst="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ヒラギノ角ゴ Pro W3" charset="0"/>
            </a:endParaRPr>
          </a:p>
        </p:txBody>
      </p:sp>
    </p:spTree>
    <p:extLst>
      <p:ext uri="{BB962C8B-B14F-4D97-AF65-F5344CB8AC3E}">
        <p14:creationId xmlns:p14="http://schemas.microsoft.com/office/powerpoint/2010/main" val="4159837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Blank Presentation">
  <a:themeElements>
    <a:clrScheme name="Custom 1">
      <a:dk1>
        <a:srgbClr val="000000"/>
      </a:dk1>
      <a:lt1>
        <a:sysClr val="window" lastClr="FFFFFF"/>
      </a:lt1>
      <a:dk2>
        <a:srgbClr val="002147"/>
      </a:dk2>
      <a:lt2>
        <a:srgbClr val="009FDA"/>
      </a:lt2>
      <a:accent1>
        <a:srgbClr val="DD2B6B"/>
      </a:accent1>
      <a:accent2>
        <a:srgbClr val="8884D5"/>
      </a:accent2>
      <a:accent3>
        <a:srgbClr val="2399A2"/>
      </a:accent3>
      <a:accent4>
        <a:srgbClr val="FCAF17"/>
      </a:accent4>
      <a:accent5>
        <a:srgbClr val="FF5800"/>
      </a:accent5>
      <a:accent6>
        <a:srgbClr val="50B848"/>
      </a:accent6>
      <a:hlink>
        <a:srgbClr val="009FDA"/>
      </a:hlink>
      <a:folHlink>
        <a:srgbClr val="002147"/>
      </a:folHlink>
    </a:clrScheme>
    <a:fontScheme name="Blank Presentation">
      <a:majorFont>
        <a:latin typeface="Times"/>
        <a:ea typeface="ヒラギノ角ゴ Pro W3"/>
        <a:cs typeface=""/>
      </a:majorFont>
      <a:minorFont>
        <a:latin typeface="Rockwel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CE8E786DE3C014483C33800E6A3C8C3" ma:contentTypeVersion="9" ma:contentTypeDescription="Create a new document." ma:contentTypeScope="" ma:versionID="643ac29de93f0be2ec810811674aae5e">
  <xsd:schema xmlns:xsd="http://www.w3.org/2001/XMLSchema" xmlns:xs="http://www.w3.org/2001/XMLSchema" xmlns:p="http://schemas.microsoft.com/office/2006/metadata/properties" xmlns:ns2="9099de19-e57d-482e-a924-eab511dc73b9" targetNamespace="http://schemas.microsoft.com/office/2006/metadata/properties" ma:root="true" ma:fieldsID="f02848ec9652b8d04f72b3835b6f5e3e" ns2:_="">
    <xsd:import namespace="9099de19-e57d-482e-a924-eab511dc73b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099de19-e57d-482e-a924-eab511dc73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9127596-3692-4F25-A89D-C47E4E44189F}">
  <ds:schemaRefs>
    <ds:schemaRef ds:uri="http://schemas.microsoft.com/sharepoint/v3/contenttype/forms"/>
  </ds:schemaRefs>
</ds:datastoreItem>
</file>

<file path=customXml/itemProps2.xml><?xml version="1.0" encoding="utf-8"?>
<ds:datastoreItem xmlns:ds="http://schemas.openxmlformats.org/officeDocument/2006/customXml" ds:itemID="{52718FFB-5661-464B-AF2C-3CAD66E93AF8}">
  <ds:schemaRefs>
    <ds:schemaRef ds:uri="http://purl.org/dc/dcmitype/"/>
    <ds:schemaRef ds:uri="9099de19-e57d-482e-a924-eab511dc73b9"/>
    <ds:schemaRef ds:uri="http://schemas.microsoft.com/office/2006/metadata/properties"/>
    <ds:schemaRef ds:uri="http://purl.org/dc/elements/1.1/"/>
    <ds:schemaRef ds:uri="http://schemas.microsoft.com/office/2006/documentManagement/types"/>
    <ds:schemaRef ds:uri="http://purl.org/dc/terms/"/>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38F92059-798E-444F-880B-26B0EADDCF8E}">
  <ds:schemaRefs>
    <ds:schemaRef ds:uri="9099de19-e57d-482e-a924-eab511dc73b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930</Words>
  <Application>Microsoft Office PowerPoint</Application>
  <PresentationFormat>Widescreen</PresentationFormat>
  <Paragraphs>165</Paragraphs>
  <Slides>16</Slides>
  <Notes>12</Notes>
  <HiddenSlides>8</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Arial</vt:lpstr>
      <vt:lpstr>Calibri</vt:lpstr>
      <vt:lpstr>Calibri Light</vt:lpstr>
      <vt:lpstr>Grandview</vt:lpstr>
      <vt:lpstr>Times</vt:lpstr>
      <vt:lpstr>Wingdings</vt:lpstr>
      <vt:lpstr>Blank Presentation</vt:lpstr>
      <vt:lpstr>Office Theme</vt:lpstr>
      <vt:lpstr>EVolution of Vehicle Sales in Great Britain</vt:lpstr>
      <vt:lpstr>PowerPoint Presentation</vt:lpstr>
      <vt:lpstr>PowerPoint Presentation</vt:lpstr>
      <vt:lpstr>PowerPoint Presentation</vt:lpstr>
      <vt:lpstr>Definitions of Vehicle Types</vt:lpstr>
      <vt:lpstr>PowerPoint Presentation</vt:lpstr>
      <vt:lpstr>PowerPoint Presentation</vt:lpstr>
      <vt:lpstr>Ban on sale of new petrol and diesel cars</vt:lpstr>
      <vt:lpstr>PowerPoint Presentation</vt:lpstr>
      <vt:lpstr>PowerPoint Presentation</vt:lpstr>
      <vt:lpstr>Student 1 Example</vt:lpstr>
      <vt:lpstr>Student 1 Example</vt:lpstr>
      <vt:lpstr>Student 1 Example</vt:lpstr>
      <vt:lpstr>Student 2 Example</vt:lpstr>
      <vt:lpstr>PowerPoint Presentation</vt:lpstr>
      <vt:lpstr>More statistics…</vt:lpstr>
    </vt:vector>
  </TitlesOfParts>
  <Company>Rumba Graphic Design Ltd</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MEI PowerPoint Template</dc:title>
  <dc:creator>Simon Rees</dc:creator>
  <cp:lastModifiedBy>Ruth Le Breton</cp:lastModifiedBy>
  <cp:revision>6</cp:revision>
  <dcterms:created xsi:type="dcterms:W3CDTF">2012-04-23T14:18:00Z</dcterms:created>
  <dcterms:modified xsi:type="dcterms:W3CDTF">2023-01-04T14:38:54Z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0x010100ECE8E786DE3C014483C33800E6A3C8C3</vt:lpwstr>
  </property>
</Properties>
</file>