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7"/>
  </p:notesMasterIdLst>
  <p:sldIdLst>
    <p:sldId id="260" r:id="rId2"/>
    <p:sldId id="259" r:id="rId3"/>
    <p:sldId id="261" r:id="rId4"/>
    <p:sldId id="281" r:id="rId5"/>
    <p:sldId id="268" r:id="rId6"/>
    <p:sldId id="267" r:id="rId7"/>
    <p:sldId id="269" r:id="rId8"/>
    <p:sldId id="270" r:id="rId9"/>
    <p:sldId id="273" r:id="rId10"/>
    <p:sldId id="272" r:id="rId11"/>
    <p:sldId id="274" r:id="rId12"/>
    <p:sldId id="271" r:id="rId13"/>
    <p:sldId id="278" r:id="rId14"/>
    <p:sldId id="279" r:id="rId15"/>
    <p:sldId id="28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5"/>
    <p:restoredTop sz="87974" autoAdjust="0"/>
  </p:normalViewPr>
  <p:slideViewPr>
    <p:cSldViewPr snapToGrid="0" snapToObjects="1">
      <p:cViewPr varScale="1">
        <p:scale>
          <a:sx n="75" d="100"/>
          <a:sy n="75" d="100"/>
        </p:scale>
        <p:origin x="1666" y="62"/>
      </p:cViewPr>
      <p:guideLst>
        <p:guide orient="horz" pos="2160"/>
        <p:guide pos="2880"/>
      </p:guideLst>
    </p:cSldViewPr>
  </p:slideViewPr>
  <p:notesTextViewPr>
    <p:cViewPr>
      <p:scale>
        <a:sx n="1" d="1"/>
        <a:sy n="1" d="1"/>
      </p:scale>
      <p:origin x="0" y="0"/>
    </p:cViewPr>
  </p:notesTextViewPr>
  <p:sorterViewPr>
    <p:cViewPr>
      <p:scale>
        <a:sx n="190" d="100"/>
        <a:sy n="190" d="100"/>
      </p:scale>
      <p:origin x="0" y="1882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7C55C6-28E7-4006-A07F-123EFBD2A5A5}" type="datetimeFigureOut">
              <a:rPr lang="en-GB" smtClean="0"/>
              <a:t>11/10/2022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2B25CB3-D57A-447F-9FC2-6926C2339FB0}" type="slidenum">
              <a:rPr lang="en-GB" smtClean="0"/>
              <a:t>‹#›</a:t>
            </a:fld>
            <a:endParaRPr lang="en-GB"/>
          </a:p>
        </p:txBody>
      </p:sp>
    </p:spTree>
    <p:extLst>
      <p:ext uri="{BB962C8B-B14F-4D97-AF65-F5344CB8AC3E}">
        <p14:creationId xmlns:p14="http://schemas.microsoft.com/office/powerpoint/2010/main" val="9095164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Explain that the space shuttle used to land at about 220 miles per hour (354 kph).</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Explain that </a:t>
            </a:r>
            <a:r>
              <a:rPr lang="en-GB" sz="1200" dirty="0"/>
              <a:t>parachutes have a very large surface area but pack away really small.</a:t>
            </a:r>
          </a:p>
          <a:p>
            <a:endParaRPr lang="en-GB" dirty="0"/>
          </a:p>
        </p:txBody>
      </p:sp>
      <p:sp>
        <p:nvSpPr>
          <p:cNvPr id="4" name="Slide Number Placeholder 3"/>
          <p:cNvSpPr>
            <a:spLocks noGrp="1"/>
          </p:cNvSpPr>
          <p:nvPr>
            <p:ph type="sldNum" sz="quarter" idx="10"/>
          </p:nvPr>
        </p:nvSpPr>
        <p:spPr/>
        <p:txBody>
          <a:bodyPr/>
          <a:lstStyle/>
          <a:p>
            <a:fld id="{B2B25CB3-D57A-447F-9FC2-6926C2339FB0}" type="slidenum">
              <a:rPr lang="en-GB" smtClean="0"/>
              <a:t>3</a:t>
            </a:fld>
            <a:endParaRPr lang="en-GB"/>
          </a:p>
        </p:txBody>
      </p:sp>
    </p:spTree>
    <p:extLst>
      <p:ext uri="{BB962C8B-B14F-4D97-AF65-F5344CB8AC3E}">
        <p14:creationId xmlns:p14="http://schemas.microsoft.com/office/powerpoint/2010/main" val="9291529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could be used as an extension task for more able learners.</a:t>
            </a:r>
          </a:p>
          <a:p>
            <a:endParaRPr lang="en-GB" dirty="0"/>
          </a:p>
        </p:txBody>
      </p:sp>
      <p:sp>
        <p:nvSpPr>
          <p:cNvPr id="4" name="Slide Number Placeholder 3"/>
          <p:cNvSpPr>
            <a:spLocks noGrp="1"/>
          </p:cNvSpPr>
          <p:nvPr>
            <p:ph type="sldNum" sz="quarter" idx="5"/>
          </p:nvPr>
        </p:nvSpPr>
        <p:spPr/>
        <p:txBody>
          <a:bodyPr/>
          <a:lstStyle/>
          <a:p>
            <a:fld id="{B2B25CB3-D57A-447F-9FC2-6926C2339FB0}" type="slidenum">
              <a:rPr lang="en-GB" smtClean="0"/>
              <a:t>13</a:t>
            </a:fld>
            <a:endParaRPr lang="en-GB"/>
          </a:p>
        </p:txBody>
      </p:sp>
    </p:spTree>
    <p:extLst>
      <p:ext uri="{BB962C8B-B14F-4D97-AF65-F5344CB8AC3E}">
        <p14:creationId xmlns:p14="http://schemas.microsoft.com/office/powerpoint/2010/main" val="34638719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 could be used as an extension task for more able learners.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latin typeface="Arial" panose="020B0604020202020204" pitchFamily="34" charset="0"/>
                <a:cs typeface="Arial" panose="020B0604020202020204" pitchFamily="34" charset="0"/>
              </a:rPr>
              <a:t>This example calculation is based on a circle of </a:t>
            </a:r>
            <a:r>
              <a:rPr lang="en-GB" sz="1200" b="0" dirty="0">
                <a:latin typeface="Arial" panose="020B0604020202020204" pitchFamily="34" charset="0"/>
                <a:cs typeface="Arial" panose="020B0604020202020204" pitchFamily="34" charset="0"/>
              </a:rPr>
              <a:t>36 cm diameter (the size of a pizza pan), therefore the radius is 18 cm.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endParaRPr lang="en-GB" dirty="0"/>
          </a:p>
        </p:txBody>
      </p:sp>
      <p:sp>
        <p:nvSpPr>
          <p:cNvPr id="4" name="Slide Number Placeholder 3"/>
          <p:cNvSpPr>
            <a:spLocks noGrp="1"/>
          </p:cNvSpPr>
          <p:nvPr>
            <p:ph type="sldNum" sz="quarter" idx="5"/>
          </p:nvPr>
        </p:nvSpPr>
        <p:spPr/>
        <p:txBody>
          <a:bodyPr/>
          <a:lstStyle/>
          <a:p>
            <a:fld id="{B2B25CB3-D57A-447F-9FC2-6926C2339FB0}" type="slidenum">
              <a:rPr lang="en-GB" smtClean="0"/>
              <a:t>14</a:t>
            </a:fld>
            <a:endParaRPr lang="en-GB"/>
          </a:p>
        </p:txBody>
      </p:sp>
    </p:spTree>
    <p:extLst>
      <p:ext uri="{BB962C8B-B14F-4D97-AF65-F5344CB8AC3E}">
        <p14:creationId xmlns:p14="http://schemas.microsoft.com/office/powerpoint/2010/main" val="7584662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could be used as an extension task for more able learners.</a:t>
            </a:r>
          </a:p>
          <a:p>
            <a:endParaRPr lang="en-GB" dirty="0"/>
          </a:p>
        </p:txBody>
      </p:sp>
      <p:sp>
        <p:nvSpPr>
          <p:cNvPr id="4" name="Slide Number Placeholder 3"/>
          <p:cNvSpPr>
            <a:spLocks noGrp="1"/>
          </p:cNvSpPr>
          <p:nvPr>
            <p:ph type="sldNum" sz="quarter" idx="5"/>
          </p:nvPr>
        </p:nvSpPr>
        <p:spPr/>
        <p:txBody>
          <a:bodyPr/>
          <a:lstStyle/>
          <a:p>
            <a:fld id="{B2B25CB3-D57A-447F-9FC2-6926C2339FB0}" type="slidenum">
              <a:rPr lang="en-GB" smtClean="0"/>
              <a:t>15</a:t>
            </a:fld>
            <a:endParaRPr lang="en-GB"/>
          </a:p>
        </p:txBody>
      </p:sp>
    </p:spTree>
    <p:extLst>
      <p:ext uri="{BB962C8B-B14F-4D97-AF65-F5344CB8AC3E}">
        <p14:creationId xmlns:p14="http://schemas.microsoft.com/office/powerpoint/2010/main" val="30412790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2B25CB3-D57A-447F-9FC2-6926C2339FB0}" type="slidenum">
              <a:rPr lang="en-GB" smtClean="0"/>
              <a:t>4</a:t>
            </a:fld>
            <a:endParaRPr lang="en-GB"/>
          </a:p>
        </p:txBody>
      </p:sp>
    </p:spTree>
    <p:extLst>
      <p:ext uri="{BB962C8B-B14F-4D97-AF65-F5344CB8AC3E}">
        <p14:creationId xmlns:p14="http://schemas.microsoft.com/office/powerpoint/2010/main" val="8194701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 resources listed and the following slides are for an example of a prototype parachute that could be made as starting point for weaker learners who are struggling to produce their own designs.</a:t>
            </a:r>
          </a:p>
        </p:txBody>
      </p:sp>
      <p:sp>
        <p:nvSpPr>
          <p:cNvPr id="4" name="Slide Number Placeholder 3"/>
          <p:cNvSpPr>
            <a:spLocks noGrp="1"/>
          </p:cNvSpPr>
          <p:nvPr>
            <p:ph type="sldNum" sz="quarter" idx="5"/>
          </p:nvPr>
        </p:nvSpPr>
        <p:spPr/>
        <p:txBody>
          <a:bodyPr/>
          <a:lstStyle/>
          <a:p>
            <a:fld id="{B2B25CB3-D57A-447F-9FC2-6926C2339FB0}" type="slidenum">
              <a:rPr lang="en-GB" smtClean="0"/>
              <a:t>5</a:t>
            </a:fld>
            <a:endParaRPr lang="en-GB"/>
          </a:p>
        </p:txBody>
      </p:sp>
    </p:spTree>
    <p:extLst>
      <p:ext uri="{BB962C8B-B14F-4D97-AF65-F5344CB8AC3E}">
        <p14:creationId xmlns:p14="http://schemas.microsoft.com/office/powerpoint/2010/main" val="1043733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 36 cm pizza tray could be drawn around to create the shape.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latin typeface="Arial" panose="020B0604020202020204" pitchFamily="34" charset="0"/>
                <a:cs typeface="Arial" panose="020B0604020202020204" pitchFamily="34" charset="0"/>
              </a:rPr>
              <a:t>Take care when using scissors.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endParaRPr lang="en-GB" dirty="0"/>
          </a:p>
        </p:txBody>
      </p:sp>
      <p:sp>
        <p:nvSpPr>
          <p:cNvPr id="4" name="Slide Number Placeholder 3"/>
          <p:cNvSpPr>
            <a:spLocks noGrp="1"/>
          </p:cNvSpPr>
          <p:nvPr>
            <p:ph type="sldNum" sz="quarter" idx="5"/>
          </p:nvPr>
        </p:nvSpPr>
        <p:spPr/>
        <p:txBody>
          <a:bodyPr/>
          <a:lstStyle/>
          <a:p>
            <a:fld id="{B2B25CB3-D57A-447F-9FC2-6926C2339FB0}" type="slidenum">
              <a:rPr lang="en-GB" smtClean="0"/>
              <a:t>6</a:t>
            </a:fld>
            <a:endParaRPr lang="en-GB"/>
          </a:p>
        </p:txBody>
      </p:sp>
    </p:spTree>
    <p:extLst>
      <p:ext uri="{BB962C8B-B14F-4D97-AF65-F5344CB8AC3E}">
        <p14:creationId xmlns:p14="http://schemas.microsoft.com/office/powerpoint/2010/main" val="18870727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2B25CB3-D57A-447F-9FC2-6926C2339FB0}" type="slidenum">
              <a:rPr lang="en-GB" smtClean="0"/>
              <a:t>7</a:t>
            </a:fld>
            <a:endParaRPr lang="en-GB"/>
          </a:p>
        </p:txBody>
      </p:sp>
    </p:spTree>
    <p:extLst>
      <p:ext uri="{BB962C8B-B14F-4D97-AF65-F5344CB8AC3E}">
        <p14:creationId xmlns:p14="http://schemas.microsoft.com/office/powerpoint/2010/main" val="26729806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latin typeface="Arial" panose="020B0604020202020204" pitchFamily="34" charset="0"/>
                <a:cs typeface="Arial" panose="020B0604020202020204" pitchFamily="34" charset="0"/>
              </a:rPr>
              <a:t>String length could be 40 cm for a 36.5 cm circle.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latin typeface="Arial" panose="020B0604020202020204" pitchFamily="34" charset="0"/>
                <a:cs typeface="Arial" panose="020B0604020202020204" pitchFamily="34" charset="0"/>
              </a:rPr>
              <a:t>Take care when using scissors.</a:t>
            </a:r>
          </a:p>
          <a:p>
            <a:endParaRPr lang="en-GB" dirty="0"/>
          </a:p>
        </p:txBody>
      </p:sp>
      <p:sp>
        <p:nvSpPr>
          <p:cNvPr id="4" name="Slide Number Placeholder 3"/>
          <p:cNvSpPr>
            <a:spLocks noGrp="1"/>
          </p:cNvSpPr>
          <p:nvPr>
            <p:ph type="sldNum" sz="quarter" idx="5"/>
          </p:nvPr>
        </p:nvSpPr>
        <p:spPr/>
        <p:txBody>
          <a:bodyPr/>
          <a:lstStyle/>
          <a:p>
            <a:fld id="{B2B25CB3-D57A-447F-9FC2-6926C2339FB0}" type="slidenum">
              <a:rPr lang="en-GB" smtClean="0"/>
              <a:t>8</a:t>
            </a:fld>
            <a:endParaRPr lang="en-GB"/>
          </a:p>
        </p:txBody>
      </p:sp>
    </p:spTree>
    <p:extLst>
      <p:ext uri="{BB962C8B-B14F-4D97-AF65-F5344CB8AC3E}">
        <p14:creationId xmlns:p14="http://schemas.microsoft.com/office/powerpoint/2010/main" val="40500948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Take care when using sewing needles.</a:t>
            </a:r>
          </a:p>
        </p:txBody>
      </p:sp>
      <p:sp>
        <p:nvSpPr>
          <p:cNvPr id="4" name="Slide Number Placeholder 3"/>
          <p:cNvSpPr>
            <a:spLocks noGrp="1"/>
          </p:cNvSpPr>
          <p:nvPr>
            <p:ph type="sldNum" sz="quarter" idx="5"/>
          </p:nvPr>
        </p:nvSpPr>
        <p:spPr/>
        <p:txBody>
          <a:bodyPr/>
          <a:lstStyle/>
          <a:p>
            <a:fld id="{B2B25CB3-D57A-447F-9FC2-6926C2339FB0}" type="slidenum">
              <a:rPr lang="en-GB" smtClean="0"/>
              <a:t>9</a:t>
            </a:fld>
            <a:endParaRPr lang="en-GB"/>
          </a:p>
        </p:txBody>
      </p:sp>
    </p:spTree>
    <p:extLst>
      <p:ext uri="{BB962C8B-B14F-4D97-AF65-F5344CB8AC3E}">
        <p14:creationId xmlns:p14="http://schemas.microsoft.com/office/powerpoint/2010/main" val="21347719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A small lump of play dough weighing around 30 g could be used for the payload.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Always take care when working from heights. Teacher must ensure appropriate risk assessments are followed.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Discuss how well the parachute worked – how well dd it slow the fall, did the materials used work well, did it avoid tearing or other damage on landing?</a:t>
            </a:r>
          </a:p>
          <a:p>
            <a:endParaRPr lang="en-GB" dirty="0"/>
          </a:p>
        </p:txBody>
      </p:sp>
      <p:sp>
        <p:nvSpPr>
          <p:cNvPr id="4" name="Slide Number Placeholder 3"/>
          <p:cNvSpPr>
            <a:spLocks noGrp="1"/>
          </p:cNvSpPr>
          <p:nvPr>
            <p:ph type="sldNum" sz="quarter" idx="5"/>
          </p:nvPr>
        </p:nvSpPr>
        <p:spPr/>
        <p:txBody>
          <a:bodyPr/>
          <a:lstStyle/>
          <a:p>
            <a:fld id="{B2B25CB3-D57A-447F-9FC2-6926C2339FB0}" type="slidenum">
              <a:rPr lang="en-GB" smtClean="0"/>
              <a:t>11</a:t>
            </a:fld>
            <a:endParaRPr lang="en-GB"/>
          </a:p>
        </p:txBody>
      </p:sp>
    </p:spTree>
    <p:extLst>
      <p:ext uri="{BB962C8B-B14F-4D97-AF65-F5344CB8AC3E}">
        <p14:creationId xmlns:p14="http://schemas.microsoft.com/office/powerpoint/2010/main" val="39056316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could be used as an extension task for more able learners.</a:t>
            </a:r>
          </a:p>
          <a:p>
            <a:r>
              <a:rPr lang="en-GB" dirty="0"/>
              <a:t>Explain the issues that can be caused by changing more than one variable at a time.</a:t>
            </a:r>
          </a:p>
        </p:txBody>
      </p:sp>
      <p:sp>
        <p:nvSpPr>
          <p:cNvPr id="4" name="Slide Number Placeholder 3"/>
          <p:cNvSpPr>
            <a:spLocks noGrp="1"/>
          </p:cNvSpPr>
          <p:nvPr>
            <p:ph type="sldNum" sz="quarter" idx="5"/>
          </p:nvPr>
        </p:nvSpPr>
        <p:spPr/>
        <p:txBody>
          <a:bodyPr/>
          <a:lstStyle/>
          <a:p>
            <a:fld id="{B2B25CB3-D57A-447F-9FC2-6926C2339FB0}" type="slidenum">
              <a:rPr lang="en-GB" smtClean="0"/>
              <a:t>12</a:t>
            </a:fld>
            <a:endParaRPr lang="en-GB"/>
          </a:p>
        </p:txBody>
      </p:sp>
    </p:spTree>
    <p:extLst>
      <p:ext uri="{BB962C8B-B14F-4D97-AF65-F5344CB8AC3E}">
        <p14:creationId xmlns:p14="http://schemas.microsoft.com/office/powerpoint/2010/main" val="34984633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2050983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3932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91759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982766"/>
            <a:ext cx="7886700" cy="707923"/>
          </a:xfrm>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170365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536504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542595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1902134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07702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9750228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554577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699686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724491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54943" y="5093792"/>
            <a:ext cx="7266040" cy="830996"/>
          </a:xfrm>
        </p:spPr>
        <p:txBody>
          <a:bodyPr>
            <a:normAutofit/>
          </a:bodyPr>
          <a:lstStyle/>
          <a:p>
            <a:pPr>
              <a:lnSpc>
                <a:spcPct val="100000"/>
              </a:lnSpc>
            </a:pPr>
            <a:r>
              <a:rPr lang="en-GB" dirty="0">
                <a:latin typeface="Arial" panose="020B0604020202020204" pitchFamily="34" charset="0"/>
                <a:cs typeface="Arial" panose="020B0604020202020204" pitchFamily="34" charset="0"/>
              </a:rPr>
              <a:t>Developing a parachute-type system to slow a landing spacecraft</a:t>
            </a:r>
          </a:p>
        </p:txBody>
      </p:sp>
      <p:sp>
        <p:nvSpPr>
          <p:cNvPr id="6" name="TextBox 5">
            <a:extLst>
              <a:ext uri="{FF2B5EF4-FFF2-40B4-BE49-F238E27FC236}">
                <a16:creationId xmlns:a16="http://schemas.microsoft.com/office/drawing/2014/main" id="{C78C27F2-4C02-16F2-3079-909CD62B4AE1}"/>
              </a:ext>
            </a:extLst>
          </p:cNvPr>
          <p:cNvSpPr txBox="1"/>
          <p:nvPr/>
        </p:nvSpPr>
        <p:spPr>
          <a:xfrm>
            <a:off x="69762" y="1038538"/>
            <a:ext cx="9004476" cy="830997"/>
          </a:xfrm>
          <a:prstGeom prst="rect">
            <a:avLst/>
          </a:prstGeom>
          <a:noFill/>
        </p:spPr>
        <p:txBody>
          <a:bodyPr wrap="square">
            <a:spAutoFit/>
          </a:bodyPr>
          <a:lstStyle/>
          <a:p>
            <a:pPr algn="ctr"/>
            <a:r>
              <a:rPr lang="en-GB" sz="4800" b="1" i="0" dirty="0">
                <a:solidFill>
                  <a:srgbClr val="201F1E"/>
                </a:solidFill>
                <a:effectLst/>
                <a:latin typeface="Arial" panose="020B0604020202020204" pitchFamily="34" charset="0"/>
                <a:cs typeface="Arial" panose="020B0604020202020204" pitchFamily="34" charset="0"/>
              </a:rPr>
              <a:t>Stop it!</a:t>
            </a:r>
            <a:endParaRPr lang="en-GB" sz="4800" b="1" dirty="0">
              <a:latin typeface="Arial" panose="020B0604020202020204" pitchFamily="34" charset="0"/>
              <a:cs typeface="Arial" panose="020B0604020202020204" pitchFamily="34" charset="0"/>
            </a:endParaRPr>
          </a:p>
        </p:txBody>
      </p:sp>
      <p:pic>
        <p:nvPicPr>
          <p:cNvPr id="2" name="Picture 2">
            <a:extLst>
              <a:ext uri="{FF2B5EF4-FFF2-40B4-BE49-F238E27FC236}">
                <a16:creationId xmlns:a16="http://schemas.microsoft.com/office/drawing/2014/main" id="{44E19AF7-907D-32ED-1B68-C0519826E659}"/>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614791" y="2280319"/>
            <a:ext cx="3848292" cy="22590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2">
            <a:extLst>
              <a:ext uri="{FF2B5EF4-FFF2-40B4-BE49-F238E27FC236}">
                <a16:creationId xmlns:a16="http://schemas.microsoft.com/office/drawing/2014/main" id="{A168A940-7CB3-B264-48A8-02769010CD32}"/>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003716" y="2278771"/>
            <a:ext cx="3388541" cy="22590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515945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9945" y="2013608"/>
            <a:ext cx="3755687" cy="1966219"/>
          </a:xfrm>
        </p:spPr>
        <p:txBody>
          <a:bodyPr>
            <a:normAutofit fontScale="92500"/>
          </a:bodyPr>
          <a:lstStyle/>
          <a:p>
            <a:pPr>
              <a:lnSpc>
                <a:spcPct val="110000"/>
              </a:lnSpc>
            </a:pPr>
            <a:r>
              <a:rPr lang="en-GB" sz="2400" dirty="0">
                <a:latin typeface="Arial" panose="020B0604020202020204" pitchFamily="34" charset="0"/>
                <a:cs typeface="Arial" panose="020B0604020202020204" pitchFamily="34" charset="0"/>
              </a:rPr>
              <a:t>Gather the strings together and tie a knot</a:t>
            </a:r>
          </a:p>
          <a:p>
            <a:pPr>
              <a:lnSpc>
                <a:spcPct val="110000"/>
              </a:lnSpc>
            </a:pPr>
            <a:r>
              <a:rPr lang="en-GB" sz="2400" dirty="0">
                <a:latin typeface="Arial" panose="020B0604020202020204" pitchFamily="34" charset="0"/>
                <a:cs typeface="Arial" panose="020B0604020202020204" pitchFamily="34" charset="0"/>
              </a:rPr>
              <a:t>Leave enough string to tie the payload to the bottom</a:t>
            </a:r>
          </a:p>
        </p:txBody>
      </p:sp>
      <p:pic>
        <p:nvPicPr>
          <p:cNvPr id="8" name="Picture 2" descr="C:\Users\mrscj\Documents\Education\IET\Summer 2022\Stop it\IMG_20220626_105724_HDR.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5400000">
            <a:off x="3780099" y="1850392"/>
            <a:ext cx="3187965" cy="239097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2" descr="C:\Users\mrscj\Documents\Education\IET\Summer 2022\Stop it\IMG_20220626_105635_HDR.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5400000">
            <a:off x="5900943" y="2992187"/>
            <a:ext cx="3187966" cy="2390975"/>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CBD19369-472A-AC9A-9B9A-518E5E4492F2}"/>
              </a:ext>
            </a:extLst>
          </p:cNvPr>
          <p:cNvSpPr>
            <a:spLocks noGrp="1"/>
          </p:cNvSpPr>
          <p:nvPr>
            <p:ph type="title"/>
          </p:nvPr>
        </p:nvSpPr>
        <p:spPr>
          <a:xfrm>
            <a:off x="210791" y="1097935"/>
            <a:ext cx="3755687" cy="707923"/>
          </a:xfrm>
        </p:spPr>
        <p:txBody>
          <a:bodyPr>
            <a:normAutofit/>
          </a:bodyPr>
          <a:lstStyle/>
          <a:p>
            <a:r>
              <a:rPr lang="en-GB" sz="3600" b="1" dirty="0">
                <a:latin typeface="Arial" panose="020B0604020202020204" pitchFamily="34" charset="0"/>
                <a:cs typeface="Arial" panose="020B0604020202020204" pitchFamily="34" charset="0"/>
              </a:rPr>
              <a:t>Making step 5</a:t>
            </a:r>
          </a:p>
        </p:txBody>
      </p:sp>
    </p:spTree>
    <p:extLst>
      <p:ext uri="{BB962C8B-B14F-4D97-AF65-F5344CB8AC3E}">
        <p14:creationId xmlns:p14="http://schemas.microsoft.com/office/powerpoint/2010/main" val="302440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8455" y="1935238"/>
            <a:ext cx="5182885" cy="4280343"/>
          </a:xfrm>
        </p:spPr>
        <p:txBody>
          <a:bodyPr>
            <a:normAutofit/>
          </a:bodyPr>
          <a:lstStyle/>
          <a:p>
            <a:pPr>
              <a:lnSpc>
                <a:spcPct val="100000"/>
              </a:lnSpc>
            </a:pPr>
            <a:r>
              <a:rPr lang="en-GB" sz="2400" dirty="0">
                <a:latin typeface="Arial" panose="020B0604020202020204" pitchFamily="34" charset="0"/>
                <a:cs typeface="Arial" panose="020B0604020202020204" pitchFamily="34" charset="0"/>
              </a:rPr>
              <a:t>Attach your payload to the big knot</a:t>
            </a:r>
          </a:p>
          <a:p>
            <a:pPr>
              <a:lnSpc>
                <a:spcPct val="100000"/>
              </a:lnSpc>
            </a:pPr>
            <a:r>
              <a:rPr lang="en-GB" sz="2400" dirty="0">
                <a:latin typeface="Arial" panose="020B0604020202020204" pitchFamily="34" charset="0"/>
                <a:cs typeface="Arial" panose="020B0604020202020204" pitchFamily="34" charset="0"/>
              </a:rPr>
              <a:t>Hold your parachute from a high spot and let it go</a:t>
            </a:r>
          </a:p>
          <a:p>
            <a:pPr>
              <a:lnSpc>
                <a:spcPct val="100000"/>
              </a:lnSpc>
            </a:pPr>
            <a:r>
              <a:rPr lang="en-GB" sz="2400" dirty="0">
                <a:latin typeface="Arial" panose="020B0604020202020204" pitchFamily="34" charset="0"/>
                <a:cs typeface="Arial" panose="020B0604020202020204" pitchFamily="34" charset="0"/>
              </a:rPr>
              <a:t>Time how long it takes to reach the ground</a:t>
            </a:r>
          </a:p>
          <a:p>
            <a:pPr>
              <a:lnSpc>
                <a:spcPct val="100000"/>
              </a:lnSpc>
            </a:pPr>
            <a:r>
              <a:rPr lang="en-GB" sz="2400" dirty="0">
                <a:latin typeface="Arial" panose="020B0604020202020204" pitchFamily="34" charset="0"/>
                <a:cs typeface="Arial" panose="020B0604020202020204" pitchFamily="34" charset="0"/>
              </a:rPr>
              <a:t>How well did your parachute work?  </a:t>
            </a:r>
          </a:p>
          <a:p>
            <a:pPr>
              <a:lnSpc>
                <a:spcPct val="100000"/>
              </a:lnSpc>
            </a:pPr>
            <a:r>
              <a:rPr lang="en-GB" sz="2400" dirty="0">
                <a:latin typeface="Arial" panose="020B0604020202020204" pitchFamily="34" charset="0"/>
                <a:cs typeface="Arial" panose="020B0604020202020204" pitchFamily="34" charset="0"/>
              </a:rPr>
              <a:t>How could it be modified to slow a spacecraft when landing?</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01340" y="1188030"/>
            <a:ext cx="2113654" cy="28949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36202" y="2874098"/>
            <a:ext cx="1984248" cy="26380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le 1">
            <a:extLst>
              <a:ext uri="{FF2B5EF4-FFF2-40B4-BE49-F238E27FC236}">
                <a16:creationId xmlns:a16="http://schemas.microsoft.com/office/drawing/2014/main" id="{C7744D72-12C3-4669-C55C-CDF68C58E13B}"/>
              </a:ext>
            </a:extLst>
          </p:cNvPr>
          <p:cNvSpPr>
            <a:spLocks noGrp="1"/>
          </p:cNvSpPr>
          <p:nvPr>
            <p:ph type="title"/>
          </p:nvPr>
        </p:nvSpPr>
        <p:spPr>
          <a:xfrm>
            <a:off x="210791" y="1097935"/>
            <a:ext cx="3755687" cy="707923"/>
          </a:xfrm>
        </p:spPr>
        <p:txBody>
          <a:bodyPr>
            <a:normAutofit/>
          </a:bodyPr>
          <a:lstStyle/>
          <a:p>
            <a:r>
              <a:rPr lang="en-GB" sz="3600" b="1" dirty="0">
                <a:latin typeface="Arial" panose="020B0604020202020204" pitchFamily="34" charset="0"/>
                <a:cs typeface="Arial" panose="020B0604020202020204" pitchFamily="34" charset="0"/>
              </a:rPr>
              <a:t>Testing </a:t>
            </a:r>
            <a:r>
              <a:rPr lang="en-GB" sz="3600" dirty="0">
                <a:effectLst/>
                <a:ea typeface="Times New Roman" panose="02020603050405020304" pitchFamily="18" charset="0"/>
                <a:cs typeface="Segoe UI Emoji" panose="020B0502040204020203" pitchFamily="34" charset="0"/>
              </a:rPr>
              <a:t>⚠</a:t>
            </a:r>
            <a:endParaRPr lang="en-GB" sz="36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18045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7775" y="1117702"/>
            <a:ext cx="3837024" cy="707923"/>
          </a:xfrm>
        </p:spPr>
        <p:txBody>
          <a:bodyPr>
            <a:normAutofit/>
          </a:bodyPr>
          <a:lstStyle/>
          <a:p>
            <a:r>
              <a:rPr lang="en-GB" sz="3600" b="1" dirty="0">
                <a:latin typeface="Arial" panose="020B0604020202020204" pitchFamily="34" charset="0"/>
                <a:cs typeface="Arial" panose="020B0604020202020204" pitchFamily="34" charset="0"/>
              </a:rPr>
              <a:t>Extension</a:t>
            </a:r>
          </a:p>
        </p:txBody>
      </p:sp>
      <p:sp>
        <p:nvSpPr>
          <p:cNvPr id="3" name="Content Placeholder 2"/>
          <p:cNvSpPr>
            <a:spLocks noGrp="1"/>
          </p:cNvSpPr>
          <p:nvPr>
            <p:ph idx="1"/>
          </p:nvPr>
        </p:nvSpPr>
        <p:spPr>
          <a:xfrm>
            <a:off x="405366" y="1921319"/>
            <a:ext cx="4879015" cy="3352431"/>
          </a:xfrm>
        </p:spPr>
        <p:txBody>
          <a:bodyPr>
            <a:normAutofit/>
          </a:bodyPr>
          <a:lstStyle/>
          <a:p>
            <a:pPr>
              <a:lnSpc>
                <a:spcPct val="100000"/>
              </a:lnSpc>
            </a:pPr>
            <a:r>
              <a:rPr lang="en-GB" sz="2400" dirty="0">
                <a:latin typeface="Arial" panose="020B0604020202020204" pitchFamily="34" charset="0"/>
                <a:cs typeface="Arial" panose="020B0604020202020204" pitchFamily="34" charset="0"/>
              </a:rPr>
              <a:t>Try different shapes of parachute</a:t>
            </a:r>
          </a:p>
          <a:p>
            <a:pPr>
              <a:lnSpc>
                <a:spcPct val="100000"/>
              </a:lnSpc>
            </a:pPr>
            <a:r>
              <a:rPr lang="en-GB" sz="2400" dirty="0">
                <a:latin typeface="Arial" panose="020B0604020202020204" pitchFamily="34" charset="0"/>
                <a:cs typeface="Arial" panose="020B0604020202020204" pitchFamily="34" charset="0"/>
              </a:rPr>
              <a:t>Try different weights of payload</a:t>
            </a:r>
          </a:p>
          <a:p>
            <a:pPr>
              <a:lnSpc>
                <a:spcPct val="100000"/>
              </a:lnSpc>
            </a:pPr>
            <a:r>
              <a:rPr lang="en-GB" sz="2400" dirty="0">
                <a:latin typeface="Arial" panose="020B0604020202020204" pitchFamily="34" charset="0"/>
                <a:cs typeface="Arial" panose="020B0604020202020204" pitchFamily="34" charset="0"/>
              </a:rPr>
              <a:t>Do not change more than one variable at a time!</a:t>
            </a:r>
          </a:p>
        </p:txBody>
      </p:sp>
      <p:pic>
        <p:nvPicPr>
          <p:cNvPr id="4" name="Picture 5"/>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rot="19828145">
            <a:off x="6300906" y="1710283"/>
            <a:ext cx="1787652" cy="31089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606318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4549" y="1120989"/>
            <a:ext cx="6537695" cy="707923"/>
          </a:xfrm>
        </p:spPr>
        <p:txBody>
          <a:bodyPr>
            <a:normAutofit/>
          </a:bodyPr>
          <a:lstStyle/>
          <a:p>
            <a:r>
              <a:rPr lang="en-GB" sz="3600" b="1" dirty="0">
                <a:latin typeface="Arial" panose="020B0604020202020204" pitchFamily="34" charset="0"/>
                <a:cs typeface="Arial" panose="020B0604020202020204" pitchFamily="34" charset="0"/>
              </a:rPr>
              <a:t>Extension - Maths exercise</a:t>
            </a:r>
          </a:p>
        </p:txBody>
      </p:sp>
      <p:sp>
        <p:nvSpPr>
          <p:cNvPr id="3" name="Content Placeholder 2"/>
          <p:cNvSpPr>
            <a:spLocks noGrp="1"/>
          </p:cNvSpPr>
          <p:nvPr>
            <p:ph idx="1"/>
          </p:nvPr>
        </p:nvSpPr>
        <p:spPr>
          <a:xfrm>
            <a:off x="244549" y="1815487"/>
            <a:ext cx="6049925" cy="4351338"/>
          </a:xfrm>
        </p:spPr>
        <p:txBody>
          <a:bodyPr>
            <a:normAutofit/>
          </a:bodyPr>
          <a:lstStyle/>
          <a:p>
            <a:pPr>
              <a:lnSpc>
                <a:spcPct val="100000"/>
              </a:lnSpc>
            </a:pPr>
            <a:r>
              <a:rPr lang="en-GB" sz="2400" dirty="0">
                <a:latin typeface="Arial" panose="020B0604020202020204" pitchFamily="34" charset="0"/>
                <a:cs typeface="Arial" panose="020B0604020202020204" pitchFamily="34" charset="0"/>
              </a:rPr>
              <a:t>If you change the shape of the parachute then you have to be careful not to change the area of the parachute</a:t>
            </a:r>
          </a:p>
          <a:p>
            <a:pPr>
              <a:lnSpc>
                <a:spcPct val="100000"/>
              </a:lnSpc>
            </a:pPr>
            <a:r>
              <a:rPr lang="en-GB" sz="2400" dirty="0">
                <a:latin typeface="Arial" panose="020B0604020202020204" pitchFamily="34" charset="0"/>
                <a:cs typeface="Arial" panose="020B0604020202020204" pitchFamily="34" charset="0"/>
              </a:rPr>
              <a:t>So, If your first parachute is round and your second is square, what calculations do you need to do to keep the area the same?</a:t>
            </a:r>
          </a:p>
          <a:p>
            <a:pPr>
              <a:lnSpc>
                <a:spcPct val="100000"/>
              </a:lnSpc>
            </a:pPr>
            <a:r>
              <a:rPr lang="en-GB" sz="2400" dirty="0">
                <a:latin typeface="Arial" panose="020B0604020202020204" pitchFamily="34" charset="0"/>
                <a:cs typeface="Arial" panose="020B0604020202020204" pitchFamily="34" charset="0"/>
              </a:rPr>
              <a:t>Discuss this with a partner</a:t>
            </a:r>
          </a:p>
          <a:p>
            <a:pPr>
              <a:lnSpc>
                <a:spcPct val="100000"/>
              </a:lnSpc>
            </a:pPr>
            <a:r>
              <a:rPr lang="en-GB" sz="2400" dirty="0">
                <a:latin typeface="Arial" panose="020B0604020202020204" pitchFamily="34" charset="0"/>
                <a:cs typeface="Arial" panose="020B0604020202020204" pitchFamily="34" charset="0"/>
              </a:rPr>
              <a:t>The next slide shows one way of working this out</a:t>
            </a:r>
          </a:p>
        </p:txBody>
      </p:sp>
      <p:grpSp>
        <p:nvGrpSpPr>
          <p:cNvPr id="8" name="Group 7">
            <a:extLst>
              <a:ext uri="{FF2B5EF4-FFF2-40B4-BE49-F238E27FC236}">
                <a16:creationId xmlns:a16="http://schemas.microsoft.com/office/drawing/2014/main" id="{F54857A4-CE6D-CEC2-1DC7-8D1DCA4D52B0}"/>
              </a:ext>
            </a:extLst>
          </p:cNvPr>
          <p:cNvGrpSpPr/>
          <p:nvPr/>
        </p:nvGrpSpPr>
        <p:grpSpPr>
          <a:xfrm>
            <a:off x="7636144" y="1563858"/>
            <a:ext cx="1155971" cy="3981767"/>
            <a:chOff x="214618" y="1893467"/>
            <a:chExt cx="1155971" cy="3981767"/>
          </a:xfrm>
        </p:grpSpPr>
        <p:sp>
          <p:nvSpPr>
            <p:cNvPr id="4" name="Oval 3"/>
            <p:cNvSpPr/>
            <p:nvPr/>
          </p:nvSpPr>
          <p:spPr>
            <a:xfrm>
              <a:off x="331016" y="1893467"/>
              <a:ext cx="923172" cy="844081"/>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5" name="Rectangle 4"/>
            <p:cNvSpPr/>
            <p:nvPr/>
          </p:nvSpPr>
          <p:spPr>
            <a:xfrm>
              <a:off x="353877" y="2944428"/>
              <a:ext cx="877451" cy="793581"/>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6" name="Isosceles Triangle 5"/>
            <p:cNvSpPr/>
            <p:nvPr/>
          </p:nvSpPr>
          <p:spPr>
            <a:xfrm>
              <a:off x="214618" y="3937290"/>
              <a:ext cx="1155971" cy="901796"/>
            </a:xfrm>
            <a:prstGeom prst="triangl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7" name="Hexagon 6"/>
            <p:cNvSpPr/>
            <p:nvPr/>
          </p:nvSpPr>
          <p:spPr>
            <a:xfrm>
              <a:off x="289685" y="5038367"/>
              <a:ext cx="1005839" cy="836867"/>
            </a:xfrm>
            <a:prstGeom prst="hexagon">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389606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083" y="1093132"/>
            <a:ext cx="3943350" cy="707923"/>
          </a:xfrm>
        </p:spPr>
        <p:txBody>
          <a:bodyPr>
            <a:normAutofit/>
          </a:bodyPr>
          <a:lstStyle/>
          <a:p>
            <a:r>
              <a:rPr lang="en-GB" sz="3600" b="1" dirty="0">
                <a:latin typeface="Arial" panose="020B0604020202020204" pitchFamily="34" charset="0"/>
                <a:cs typeface="Arial" panose="020B0604020202020204" pitchFamily="34" charset="0"/>
              </a:rPr>
              <a:t>Circle to square</a:t>
            </a:r>
          </a:p>
        </p:txBody>
      </p:sp>
      <p:sp>
        <p:nvSpPr>
          <p:cNvPr id="3" name="Content Placeholder 2"/>
          <p:cNvSpPr>
            <a:spLocks noGrp="1"/>
          </p:cNvSpPr>
          <p:nvPr>
            <p:ph idx="1"/>
          </p:nvPr>
        </p:nvSpPr>
        <p:spPr>
          <a:xfrm>
            <a:off x="5670544" y="2470480"/>
            <a:ext cx="3374136" cy="1268222"/>
          </a:xfrm>
        </p:spPr>
        <p:txBody>
          <a:bodyPr>
            <a:normAutofit/>
          </a:bodyPr>
          <a:lstStyle/>
          <a:p>
            <a:pPr marL="0" indent="0">
              <a:lnSpc>
                <a:spcPct val="100000"/>
              </a:lnSpc>
              <a:buNone/>
            </a:pPr>
            <a:r>
              <a:rPr lang="en-GB" sz="2400" dirty="0">
                <a:latin typeface="Arial" panose="020B0604020202020204" pitchFamily="34" charset="0"/>
                <a:cs typeface="Arial" panose="020B0604020202020204" pitchFamily="34" charset="0"/>
              </a:rPr>
              <a:t>Area of a circle is </a:t>
            </a:r>
            <a:r>
              <a:rPr lang="el-GR" sz="2400" dirty="0">
                <a:latin typeface="Arial" panose="020B0604020202020204" pitchFamily="34" charset="0"/>
                <a:cs typeface="Arial" panose="020B0604020202020204" pitchFamily="34" charset="0"/>
              </a:rPr>
              <a:t>π</a:t>
            </a:r>
            <a:r>
              <a:rPr lang="en-GB" sz="2400" dirty="0">
                <a:latin typeface="Arial" panose="020B0604020202020204" pitchFamily="34" charset="0"/>
                <a:cs typeface="Arial" panose="020B0604020202020204" pitchFamily="34" charset="0"/>
              </a:rPr>
              <a:t> r</a:t>
            </a:r>
            <a:r>
              <a:rPr lang="en-GB" sz="2400" baseline="30000" dirty="0">
                <a:latin typeface="Arial" panose="020B0604020202020204" pitchFamily="34" charset="0"/>
                <a:cs typeface="Arial" panose="020B0604020202020204" pitchFamily="34" charset="0"/>
              </a:rPr>
              <a:t>2</a:t>
            </a:r>
            <a:r>
              <a:rPr lang="en-GB" sz="2400" dirty="0">
                <a:latin typeface="Arial" panose="020B0604020202020204" pitchFamily="34" charset="0"/>
                <a:cs typeface="Arial" panose="020B0604020202020204" pitchFamily="34" charset="0"/>
              </a:rPr>
              <a:t> where r is the radius of the circle</a:t>
            </a:r>
          </a:p>
        </p:txBody>
      </p:sp>
      <p:sp>
        <p:nvSpPr>
          <p:cNvPr id="4" name="Oval 3"/>
          <p:cNvSpPr/>
          <p:nvPr/>
        </p:nvSpPr>
        <p:spPr>
          <a:xfrm>
            <a:off x="4680706" y="2500229"/>
            <a:ext cx="923172" cy="844081"/>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dirty="0"/>
          </a:p>
        </p:txBody>
      </p:sp>
      <p:sp>
        <p:nvSpPr>
          <p:cNvPr id="5" name="Rectangle 4"/>
          <p:cNvSpPr/>
          <p:nvPr/>
        </p:nvSpPr>
        <p:spPr>
          <a:xfrm>
            <a:off x="279940" y="2526201"/>
            <a:ext cx="864907" cy="793581"/>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6" name="Content Placeholder 2"/>
          <p:cNvSpPr txBox="1">
            <a:spLocks/>
          </p:cNvSpPr>
          <p:nvPr/>
        </p:nvSpPr>
        <p:spPr>
          <a:xfrm>
            <a:off x="1237298" y="2470480"/>
            <a:ext cx="3374136" cy="12863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GB" sz="2400" dirty="0">
                <a:latin typeface="Arial" panose="020B0604020202020204" pitchFamily="34" charset="0"/>
                <a:cs typeface="Arial" panose="020B0604020202020204" pitchFamily="34" charset="0"/>
              </a:rPr>
              <a:t>Area of a square is L</a:t>
            </a:r>
            <a:r>
              <a:rPr lang="en-GB" sz="2400" baseline="30000" dirty="0">
                <a:latin typeface="Arial" panose="020B0604020202020204" pitchFamily="34" charset="0"/>
                <a:cs typeface="Arial" panose="020B0604020202020204" pitchFamily="34" charset="0"/>
              </a:rPr>
              <a:t>2</a:t>
            </a:r>
            <a:r>
              <a:rPr lang="en-GB" sz="2400" dirty="0">
                <a:latin typeface="Arial" panose="020B0604020202020204" pitchFamily="34" charset="0"/>
                <a:cs typeface="Arial" panose="020B0604020202020204" pitchFamily="34" charset="0"/>
              </a:rPr>
              <a:t> where L is the side of the square</a:t>
            </a:r>
          </a:p>
        </p:txBody>
      </p:sp>
      <p:sp>
        <p:nvSpPr>
          <p:cNvPr id="7" name="Content Placeholder 2"/>
          <p:cNvSpPr txBox="1">
            <a:spLocks/>
          </p:cNvSpPr>
          <p:nvPr/>
        </p:nvSpPr>
        <p:spPr>
          <a:xfrm>
            <a:off x="279940" y="4482001"/>
            <a:ext cx="7925597" cy="126822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GB" sz="2400" dirty="0">
                <a:latin typeface="Arial" panose="020B0604020202020204" pitchFamily="34" charset="0"/>
                <a:cs typeface="Arial" panose="020B0604020202020204" pitchFamily="34" charset="0"/>
              </a:rPr>
              <a:t>If the areas are the same then L</a:t>
            </a:r>
            <a:r>
              <a:rPr lang="en-GB" sz="2400" baseline="30000" dirty="0">
                <a:latin typeface="Arial" panose="020B0604020202020204" pitchFamily="34" charset="0"/>
                <a:cs typeface="Arial" panose="020B0604020202020204" pitchFamily="34" charset="0"/>
              </a:rPr>
              <a:t>2</a:t>
            </a:r>
            <a:r>
              <a:rPr lang="en-GB" sz="2400" dirty="0">
                <a:latin typeface="Arial" panose="020B0604020202020204" pitchFamily="34" charset="0"/>
                <a:cs typeface="Arial" panose="020B0604020202020204" pitchFamily="34" charset="0"/>
              </a:rPr>
              <a:t> = </a:t>
            </a:r>
            <a:r>
              <a:rPr lang="el-GR" sz="2400" dirty="0">
                <a:latin typeface="Arial" panose="020B0604020202020204" pitchFamily="34" charset="0"/>
                <a:cs typeface="Arial" panose="020B0604020202020204" pitchFamily="34" charset="0"/>
              </a:rPr>
              <a:t>π</a:t>
            </a:r>
            <a:r>
              <a:rPr lang="en-GB" sz="2400" dirty="0">
                <a:latin typeface="Arial" panose="020B0604020202020204" pitchFamily="34" charset="0"/>
                <a:cs typeface="Arial" panose="020B0604020202020204" pitchFamily="34" charset="0"/>
              </a:rPr>
              <a:t> r</a:t>
            </a:r>
            <a:r>
              <a:rPr lang="en-GB" sz="2400" baseline="30000" dirty="0">
                <a:latin typeface="Arial" panose="020B0604020202020204" pitchFamily="34" charset="0"/>
                <a:cs typeface="Arial" panose="020B0604020202020204" pitchFamily="34" charset="0"/>
              </a:rPr>
              <a:t>2</a:t>
            </a:r>
          </a:p>
          <a:p>
            <a:pPr>
              <a:lnSpc>
                <a:spcPct val="100000"/>
              </a:lnSpc>
            </a:pPr>
            <a:r>
              <a:rPr lang="en-GB" sz="2400" dirty="0">
                <a:latin typeface="Arial" panose="020B0604020202020204" pitchFamily="34" charset="0"/>
                <a:cs typeface="Arial" panose="020B0604020202020204" pitchFamily="34" charset="0"/>
              </a:rPr>
              <a:t>Rearranging this L = √(</a:t>
            </a:r>
            <a:r>
              <a:rPr lang="el-GR" sz="2400" dirty="0">
                <a:latin typeface="Arial" panose="020B0604020202020204" pitchFamily="34" charset="0"/>
                <a:cs typeface="Arial" panose="020B0604020202020204" pitchFamily="34" charset="0"/>
              </a:rPr>
              <a:t>π</a:t>
            </a:r>
            <a:r>
              <a:rPr lang="en-GB" sz="2400" dirty="0">
                <a:latin typeface="Arial" panose="020B0604020202020204" pitchFamily="34" charset="0"/>
                <a:cs typeface="Arial" panose="020B0604020202020204" pitchFamily="34" charset="0"/>
              </a:rPr>
              <a:t> r</a:t>
            </a:r>
            <a:r>
              <a:rPr lang="en-GB" sz="2400" baseline="30000" dirty="0">
                <a:latin typeface="Arial" panose="020B0604020202020204" pitchFamily="34" charset="0"/>
                <a:cs typeface="Arial" panose="020B0604020202020204" pitchFamily="34" charset="0"/>
              </a:rPr>
              <a:t>2</a:t>
            </a:r>
            <a:r>
              <a:rPr lang="en-GB" sz="2400" dirty="0">
                <a:latin typeface="Arial" panose="020B0604020202020204" pitchFamily="34" charset="0"/>
                <a:cs typeface="Arial" panose="020B0604020202020204" pitchFamily="34" charset="0"/>
              </a:rPr>
              <a:t>) </a:t>
            </a:r>
          </a:p>
        </p:txBody>
      </p:sp>
      <p:cxnSp>
        <p:nvCxnSpPr>
          <p:cNvPr id="9" name="Straight Connector 8"/>
          <p:cNvCxnSpPr>
            <a:endCxn id="4" idx="7"/>
          </p:cNvCxnSpPr>
          <p:nvPr/>
        </p:nvCxnSpPr>
        <p:spPr>
          <a:xfrm flipV="1">
            <a:off x="5142292" y="2623842"/>
            <a:ext cx="326391" cy="29842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5107506" y="2503976"/>
            <a:ext cx="264816" cy="369332"/>
          </a:xfrm>
          <a:prstGeom prst="rect">
            <a:avLst/>
          </a:prstGeom>
          <a:noFill/>
        </p:spPr>
        <p:txBody>
          <a:bodyPr wrap="none" rtlCol="0">
            <a:spAutoFit/>
          </a:bodyPr>
          <a:lstStyle/>
          <a:p>
            <a:r>
              <a:rPr lang="en-GB" dirty="0"/>
              <a:t>r</a:t>
            </a:r>
          </a:p>
        </p:txBody>
      </p:sp>
      <p:cxnSp>
        <p:nvCxnSpPr>
          <p:cNvPr id="11" name="Straight Connector 10"/>
          <p:cNvCxnSpPr/>
          <p:nvPr/>
        </p:nvCxnSpPr>
        <p:spPr>
          <a:xfrm>
            <a:off x="279940" y="3449816"/>
            <a:ext cx="86490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571168" y="3387523"/>
            <a:ext cx="282450" cy="369332"/>
          </a:xfrm>
          <a:prstGeom prst="rect">
            <a:avLst/>
          </a:prstGeom>
          <a:noFill/>
        </p:spPr>
        <p:txBody>
          <a:bodyPr wrap="none" rtlCol="0">
            <a:spAutoFit/>
          </a:bodyPr>
          <a:lstStyle/>
          <a:p>
            <a:r>
              <a:rPr lang="en-GB" dirty="0"/>
              <a:t>L</a:t>
            </a:r>
          </a:p>
        </p:txBody>
      </p:sp>
    </p:spTree>
    <p:extLst>
      <p:ext uri="{BB962C8B-B14F-4D97-AF65-F5344CB8AC3E}">
        <p14:creationId xmlns:p14="http://schemas.microsoft.com/office/powerpoint/2010/main" val="42200622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9275" y="1066593"/>
            <a:ext cx="4262327" cy="707923"/>
          </a:xfrm>
        </p:spPr>
        <p:txBody>
          <a:bodyPr>
            <a:normAutofit/>
          </a:bodyPr>
          <a:lstStyle/>
          <a:p>
            <a:r>
              <a:rPr lang="en-GB" sz="3600" b="1" dirty="0">
                <a:latin typeface="Arial" panose="020B0604020202020204" pitchFamily="34" charset="0"/>
                <a:cs typeface="Arial" panose="020B0604020202020204" pitchFamily="34" charset="0"/>
              </a:rPr>
              <a:t>Circle to square</a:t>
            </a:r>
          </a:p>
        </p:txBody>
      </p:sp>
      <p:sp>
        <p:nvSpPr>
          <p:cNvPr id="7" name="Content Placeholder 2"/>
          <p:cNvSpPr txBox="1">
            <a:spLocks/>
          </p:cNvSpPr>
          <p:nvPr/>
        </p:nvSpPr>
        <p:spPr>
          <a:xfrm>
            <a:off x="189276" y="1871330"/>
            <a:ext cx="8433516" cy="3175110"/>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GB" sz="2400" dirty="0">
                <a:latin typeface="Arial" panose="020B0604020202020204" pitchFamily="34" charset="0"/>
                <a:cs typeface="Arial" panose="020B0604020202020204" pitchFamily="34" charset="0"/>
              </a:rPr>
              <a:t>Now you know the side of the square you can mark and cut out a square the same area as the circle to make a new parachute</a:t>
            </a:r>
          </a:p>
          <a:p>
            <a:pPr>
              <a:lnSpc>
                <a:spcPct val="100000"/>
              </a:lnSpc>
            </a:pPr>
            <a:r>
              <a:rPr lang="en-GB" sz="2400" dirty="0">
                <a:latin typeface="Arial" panose="020B0604020202020204" pitchFamily="34" charset="0"/>
                <a:cs typeface="Arial" panose="020B0604020202020204" pitchFamily="34" charset="0"/>
              </a:rPr>
              <a:t>You’ll only need 4 strings this time</a:t>
            </a:r>
          </a:p>
          <a:p>
            <a:pPr>
              <a:lnSpc>
                <a:spcPct val="100000"/>
              </a:lnSpc>
            </a:pPr>
            <a:r>
              <a:rPr lang="en-GB" sz="2400" dirty="0">
                <a:latin typeface="Arial" panose="020B0604020202020204" pitchFamily="34" charset="0"/>
                <a:cs typeface="Arial" panose="020B0604020202020204" pitchFamily="34" charset="0"/>
              </a:rPr>
              <a:t>Test it - does it slow down a payload of the same weight as well as the circular one, worse or better?</a:t>
            </a:r>
          </a:p>
          <a:p>
            <a:pPr>
              <a:lnSpc>
                <a:spcPct val="100000"/>
              </a:lnSpc>
            </a:pPr>
            <a:r>
              <a:rPr lang="en-GB" sz="2400" dirty="0">
                <a:latin typeface="Arial" panose="020B0604020202020204" pitchFamily="34" charset="0"/>
                <a:cs typeface="Arial" panose="020B0604020202020204" pitchFamily="34" charset="0"/>
              </a:rPr>
              <a:t>Try other shapes, but don’t forget to make all the areas the same</a:t>
            </a:r>
          </a:p>
        </p:txBody>
      </p:sp>
    </p:spTree>
    <p:extLst>
      <p:ext uri="{BB962C8B-B14F-4D97-AF65-F5344CB8AC3E}">
        <p14:creationId xmlns:p14="http://schemas.microsoft.com/office/powerpoint/2010/main" val="8615927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19DE7C1-7BC9-66C4-B5E0-A5A54D970012}"/>
              </a:ext>
            </a:extLst>
          </p:cNvPr>
          <p:cNvSpPr txBox="1"/>
          <p:nvPr/>
        </p:nvSpPr>
        <p:spPr>
          <a:xfrm>
            <a:off x="899592" y="1078974"/>
            <a:ext cx="7344816" cy="4878259"/>
          </a:xfrm>
          <a:prstGeom prst="rect">
            <a:avLst/>
          </a:prstGeom>
          <a:noFill/>
        </p:spPr>
        <p:txBody>
          <a:bodyPr wrap="square">
            <a:spAutoFit/>
          </a:bodyPr>
          <a:lstStyle/>
          <a:p>
            <a:pPr fontAlgn="base"/>
            <a:r>
              <a:rPr lang="en-GB" sz="2000" b="1" u="sng" dirty="0">
                <a:effectLst/>
                <a:latin typeface="Arial" panose="020B0604020202020204" pitchFamily="34" charset="0"/>
                <a:ea typeface="Times New Roman" panose="02020603050405020304" pitchFamily="18" charset="0"/>
              </a:rPr>
              <a:t>Stay safe</a:t>
            </a:r>
            <a:r>
              <a:rPr lang="en-GB" sz="2000" b="1" dirty="0">
                <a:effectLst/>
                <a:latin typeface="Arial" panose="020B0604020202020204" pitchFamily="34" charset="0"/>
                <a:ea typeface="Times New Roman" panose="02020603050405020304" pitchFamily="18" charset="0"/>
              </a:rPr>
              <a:t>  </a:t>
            </a:r>
          </a:p>
          <a:p>
            <a:pPr fontAlgn="base"/>
            <a:endParaRPr lang="en-GB" sz="1100" dirty="0">
              <a:effectLst/>
              <a:latin typeface="Times New Roman" panose="02020603050405020304" pitchFamily="18" charset="0"/>
              <a:ea typeface="Times New Roman" panose="02020603050405020304" pitchFamily="18" charset="0"/>
            </a:endParaRPr>
          </a:p>
          <a:p>
            <a:pPr fontAlgn="base"/>
            <a:r>
              <a:rPr lang="en-GB" sz="2000" dirty="0">
                <a:effectLst/>
                <a:latin typeface="Arial" panose="020B0604020202020204" pitchFamily="34" charset="0"/>
                <a:ea typeface="Times New Roman" panose="02020603050405020304" pitchFamily="18" charset="0"/>
              </a:rPr>
              <a:t>Whether you are a scientist researching a new medicine or an engineer solving climate change, safety always comes first. An adult must always be around and supervising when doing this activity. You are responsible for:</a:t>
            </a:r>
            <a:endParaRPr lang="en-GB" sz="3600" dirty="0">
              <a:effectLst/>
              <a:latin typeface="Times New Roman" panose="02020603050405020304" pitchFamily="18" charset="0"/>
              <a:ea typeface="Times New Roman" panose="02020603050405020304" pitchFamily="18" charset="0"/>
            </a:endParaRPr>
          </a:p>
          <a:p>
            <a:pPr fontAlgn="base"/>
            <a:r>
              <a:rPr lang="en-GB" sz="2000" dirty="0">
                <a:effectLst/>
                <a:latin typeface="Arial" panose="020B0604020202020204" pitchFamily="34" charset="0"/>
                <a:ea typeface="Times New Roman" panose="02020603050405020304" pitchFamily="18" charset="0"/>
              </a:rPr>
              <a:t> </a:t>
            </a:r>
            <a:endParaRPr lang="en-GB" sz="36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2000" dirty="0">
                <a:effectLst/>
                <a:latin typeface="Arial" panose="020B0604020202020204" pitchFamily="34" charset="0"/>
                <a:ea typeface="Times New Roman" panose="02020603050405020304" pitchFamily="18" charset="0"/>
              </a:rPr>
              <a:t>ensuring that any equipment used for this activity is in good working condition</a:t>
            </a:r>
            <a:endParaRPr lang="en-GB" sz="36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2000" dirty="0">
                <a:effectLst/>
                <a:latin typeface="Arial" panose="020B0604020202020204" pitchFamily="34" charset="0"/>
                <a:ea typeface="Times New Roman" panose="02020603050405020304" pitchFamily="18" charset="0"/>
              </a:rPr>
              <a:t>behaving sensibly and following any safety instructions so as not to hurt or injure yourself or others </a:t>
            </a:r>
            <a:endParaRPr lang="en-GB" sz="3600" dirty="0">
              <a:effectLst/>
              <a:latin typeface="Times New Roman" panose="02020603050405020304" pitchFamily="18" charset="0"/>
              <a:ea typeface="Times New Roman" panose="02020603050405020304" pitchFamily="18" charset="0"/>
            </a:endParaRPr>
          </a:p>
          <a:p>
            <a:pPr fontAlgn="base"/>
            <a:r>
              <a:rPr lang="en-US" sz="2000" dirty="0">
                <a:effectLst/>
                <a:latin typeface="Arial" panose="020B0604020202020204" pitchFamily="34" charset="0"/>
                <a:ea typeface="Times New Roman" panose="02020603050405020304" pitchFamily="18" charset="0"/>
              </a:rPr>
              <a:t> </a:t>
            </a:r>
            <a:endParaRPr lang="en-GB" sz="3600" dirty="0">
              <a:effectLst/>
              <a:latin typeface="Times New Roman" panose="02020603050405020304" pitchFamily="18" charset="0"/>
              <a:ea typeface="Times New Roman" panose="02020603050405020304" pitchFamily="18" charset="0"/>
            </a:endParaRPr>
          </a:p>
          <a:p>
            <a:pPr fontAlgn="base"/>
            <a:r>
              <a:rPr lang="en-GB" sz="2000" dirty="0">
                <a:effectLst/>
                <a:latin typeface="Arial" panose="020B0604020202020204" pitchFamily="34" charset="0"/>
                <a:ea typeface="Times New Roman" panose="02020603050405020304" pitchFamily="18" charset="0"/>
              </a:rPr>
              <a:t>Please note that in the absence of any negligence or other breach of duty by us, this activity is carried out at your own risk. It is important to take extra care at the stages marked with this symbol: </a:t>
            </a:r>
            <a:r>
              <a:rPr lang="en-GB" sz="2000" dirty="0">
                <a:effectLst/>
                <a:latin typeface="Segoe UI Emoji" panose="020B0502040204020203" pitchFamily="34" charset="0"/>
                <a:ea typeface="Times New Roman" panose="02020603050405020304" pitchFamily="18" charset="0"/>
                <a:cs typeface="Segoe UI Emoji" panose="020B0502040204020203" pitchFamily="34" charset="0"/>
              </a:rPr>
              <a:t>⚠</a:t>
            </a:r>
            <a:r>
              <a:rPr lang="en-GB" sz="2000" dirty="0">
                <a:effectLst/>
                <a:latin typeface="Arial" panose="020B0604020202020204" pitchFamily="34" charset="0"/>
                <a:ea typeface="Times New Roman" panose="02020603050405020304" pitchFamily="18" charset="0"/>
              </a:rPr>
              <a:t> </a:t>
            </a:r>
            <a:endParaRPr lang="en-GB" sz="36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6146061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575" y="1137808"/>
            <a:ext cx="7886700" cy="707923"/>
          </a:xfrm>
        </p:spPr>
        <p:txBody>
          <a:bodyPr>
            <a:normAutofit/>
          </a:bodyPr>
          <a:lstStyle/>
          <a:p>
            <a:r>
              <a:rPr lang="en-GB" sz="3600" b="1" dirty="0">
                <a:latin typeface="Arial" panose="020B0604020202020204" pitchFamily="34" charset="0"/>
                <a:cs typeface="Arial" panose="020B0604020202020204" pitchFamily="34" charset="0"/>
              </a:rPr>
              <a:t>Situation and context</a:t>
            </a:r>
          </a:p>
        </p:txBody>
      </p:sp>
      <p:sp>
        <p:nvSpPr>
          <p:cNvPr id="3" name="Content Placeholder 2"/>
          <p:cNvSpPr>
            <a:spLocks noGrp="1"/>
          </p:cNvSpPr>
          <p:nvPr>
            <p:ph idx="1"/>
          </p:nvPr>
        </p:nvSpPr>
        <p:spPr>
          <a:xfrm>
            <a:off x="228574" y="1977674"/>
            <a:ext cx="5172766" cy="3388556"/>
          </a:xfrm>
        </p:spPr>
        <p:txBody>
          <a:bodyPr>
            <a:noAutofit/>
          </a:bodyPr>
          <a:lstStyle/>
          <a:p>
            <a:pPr>
              <a:lnSpc>
                <a:spcPct val="100000"/>
              </a:lnSpc>
            </a:pPr>
            <a:r>
              <a:rPr lang="en-GB" sz="2400" dirty="0">
                <a:latin typeface="Arial" panose="020B0604020202020204" pitchFamily="34" charset="0"/>
                <a:cs typeface="Arial" panose="020B0604020202020204" pitchFamily="34" charset="0"/>
              </a:rPr>
              <a:t>When spacecraft and jet aircraft land on the ground they are travelling very fast</a:t>
            </a:r>
          </a:p>
          <a:p>
            <a:pPr>
              <a:lnSpc>
                <a:spcPct val="100000"/>
              </a:lnSpc>
            </a:pPr>
            <a:r>
              <a:rPr lang="en-GB" sz="2400" dirty="0">
                <a:latin typeface="Arial" panose="020B0604020202020204" pitchFamily="34" charset="0"/>
                <a:cs typeface="Arial" panose="020B0604020202020204" pitchFamily="34" charset="0"/>
              </a:rPr>
              <a:t>A method is needed to reduce their speed so they can stop without overshooting the runway</a:t>
            </a:r>
          </a:p>
          <a:p>
            <a:pPr>
              <a:lnSpc>
                <a:spcPct val="100000"/>
              </a:lnSpc>
            </a:pPr>
            <a:r>
              <a:rPr lang="en-GB" sz="2400" dirty="0">
                <a:latin typeface="Arial" panose="020B0604020202020204" pitchFamily="34" charset="0"/>
                <a:cs typeface="Arial" panose="020B0604020202020204" pitchFamily="34" charset="0"/>
              </a:rPr>
              <a:t>A parachute can be used as this is very effective at increasing drag</a:t>
            </a:r>
          </a:p>
          <a:p>
            <a:pPr>
              <a:lnSpc>
                <a:spcPct val="120000"/>
              </a:lnSpc>
            </a:pPr>
            <a:endParaRPr lang="en-GB" sz="2400" dirty="0">
              <a:latin typeface="Arial" panose="020B0604020202020204" pitchFamily="34" charset="0"/>
              <a:cs typeface="Arial" panose="020B0604020202020204" pitchFamily="34" charset="0"/>
            </a:endParaRPr>
          </a:p>
        </p:txBody>
      </p:sp>
      <p:pic>
        <p:nvPicPr>
          <p:cNvPr id="1026"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527460" y="1398203"/>
            <a:ext cx="3386220" cy="19877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2">
            <a:extLst>
              <a:ext uri="{FF2B5EF4-FFF2-40B4-BE49-F238E27FC236}">
                <a16:creationId xmlns:a16="http://schemas.microsoft.com/office/drawing/2014/main" id="{A562CB38-A209-950A-8082-7A234C4D9845}"/>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527460" y="3646379"/>
            <a:ext cx="3386219" cy="22574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638263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575" y="1137808"/>
            <a:ext cx="7886700" cy="707923"/>
          </a:xfrm>
        </p:spPr>
        <p:txBody>
          <a:bodyPr>
            <a:normAutofit/>
          </a:bodyPr>
          <a:lstStyle/>
          <a:p>
            <a:r>
              <a:rPr lang="en-GB" sz="3600" b="1" dirty="0">
                <a:latin typeface="Arial" panose="020B0604020202020204" pitchFamily="34" charset="0"/>
                <a:cs typeface="Arial" panose="020B0604020202020204" pitchFamily="34" charset="0"/>
              </a:rPr>
              <a:t>Design brief</a:t>
            </a:r>
          </a:p>
        </p:txBody>
      </p:sp>
      <p:sp>
        <p:nvSpPr>
          <p:cNvPr id="3" name="Content Placeholder 2"/>
          <p:cNvSpPr>
            <a:spLocks noGrp="1"/>
          </p:cNvSpPr>
          <p:nvPr>
            <p:ph idx="1"/>
          </p:nvPr>
        </p:nvSpPr>
        <p:spPr>
          <a:xfrm>
            <a:off x="228574" y="1977673"/>
            <a:ext cx="8600116" cy="3646949"/>
          </a:xfrm>
        </p:spPr>
        <p:txBody>
          <a:bodyPr>
            <a:normAutofit/>
          </a:bodyPr>
          <a:lstStyle/>
          <a:p>
            <a:pPr>
              <a:lnSpc>
                <a:spcPct val="100000"/>
              </a:lnSpc>
            </a:pPr>
            <a:r>
              <a:rPr lang="en-GB" sz="2400" dirty="0">
                <a:latin typeface="Arial" panose="020B0604020202020204" pitchFamily="34" charset="0"/>
                <a:cs typeface="Arial" panose="020B0604020202020204" pitchFamily="34" charset="0"/>
              </a:rPr>
              <a:t>Your task is to make a prototype of a parachute system that could slow a landing spacecraft</a:t>
            </a:r>
          </a:p>
          <a:p>
            <a:pPr>
              <a:lnSpc>
                <a:spcPct val="100000"/>
              </a:lnSpc>
            </a:pPr>
            <a:r>
              <a:rPr lang="en-GB" sz="2400" dirty="0">
                <a:latin typeface="Arial" panose="020B0604020202020204" pitchFamily="34" charset="0"/>
                <a:cs typeface="Arial" panose="020B0604020202020204" pitchFamily="34" charset="0"/>
              </a:rPr>
              <a:t>You will also test the prototype you make to see how well it works</a:t>
            </a:r>
          </a:p>
        </p:txBody>
      </p:sp>
      <p:grpSp>
        <p:nvGrpSpPr>
          <p:cNvPr id="9" name="Group 8">
            <a:extLst>
              <a:ext uri="{FF2B5EF4-FFF2-40B4-BE49-F238E27FC236}">
                <a16:creationId xmlns:a16="http://schemas.microsoft.com/office/drawing/2014/main" id="{07E3EA10-A8DD-A1C3-8E68-3D94151677AE}"/>
              </a:ext>
            </a:extLst>
          </p:cNvPr>
          <p:cNvGrpSpPr/>
          <p:nvPr/>
        </p:nvGrpSpPr>
        <p:grpSpPr>
          <a:xfrm>
            <a:off x="504496" y="3037491"/>
            <a:ext cx="8082456" cy="3302256"/>
            <a:chOff x="1003744" y="3669254"/>
            <a:chExt cx="7100842" cy="2754575"/>
          </a:xfrm>
        </p:grpSpPr>
        <p:pic>
          <p:nvPicPr>
            <p:cNvPr id="6" name="Picture 5">
              <a:extLst>
                <a:ext uri="{FF2B5EF4-FFF2-40B4-BE49-F238E27FC236}">
                  <a16:creationId xmlns:a16="http://schemas.microsoft.com/office/drawing/2014/main" id="{897F5945-1714-5C87-1EE0-6EBCEF60FF9E}"/>
                </a:ext>
              </a:extLst>
            </p:cNvPr>
            <p:cNvPicPr>
              <a:picLocks noChangeAspect="1"/>
            </p:cNvPicPr>
            <p:nvPr/>
          </p:nvPicPr>
          <p:blipFill>
            <a:blip r:embed="rId3"/>
            <a:stretch>
              <a:fillRect/>
            </a:stretch>
          </p:blipFill>
          <p:spPr>
            <a:xfrm>
              <a:off x="1003744" y="4105729"/>
              <a:ext cx="3301670" cy="1650835"/>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328DC800-A646-D402-363B-B5AD02E9B15E}"/>
                </a:ext>
              </a:extLst>
            </p:cNvPr>
            <p:cNvPicPr>
              <a:picLocks noChangeAspect="1"/>
            </p:cNvPicPr>
            <p:nvPr/>
          </p:nvPicPr>
          <p:blipFill rotWithShape="1">
            <a:blip r:embed="rId4"/>
            <a:srcRect l="7013"/>
            <a:stretch/>
          </p:blipFill>
          <p:spPr>
            <a:xfrm rot="1517968">
              <a:off x="4229173" y="3669254"/>
              <a:ext cx="3875413" cy="2754575"/>
            </a:xfrm>
            <a:prstGeom prst="rect">
              <a:avLst/>
            </a:prstGeom>
          </p:spPr>
        </p:pic>
      </p:grpSp>
    </p:spTree>
    <p:extLst>
      <p:ext uri="{BB962C8B-B14F-4D97-AF65-F5344CB8AC3E}">
        <p14:creationId xmlns:p14="http://schemas.microsoft.com/office/powerpoint/2010/main" val="32308453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5814" y="1088979"/>
            <a:ext cx="7886700" cy="707923"/>
          </a:xfrm>
        </p:spPr>
        <p:txBody>
          <a:bodyPr>
            <a:normAutofit/>
          </a:bodyPr>
          <a:lstStyle/>
          <a:p>
            <a:r>
              <a:rPr lang="en-GB" sz="3600" b="1" dirty="0">
                <a:latin typeface="Arial" panose="020B0604020202020204" pitchFamily="34" charset="0"/>
                <a:cs typeface="Arial" panose="020B0604020202020204" pitchFamily="34" charset="0"/>
              </a:rPr>
              <a:t>Resources</a:t>
            </a:r>
          </a:p>
        </p:txBody>
      </p:sp>
      <p:sp>
        <p:nvSpPr>
          <p:cNvPr id="3" name="Content Placeholder 2"/>
          <p:cNvSpPr>
            <a:spLocks noGrp="1"/>
          </p:cNvSpPr>
          <p:nvPr>
            <p:ph idx="1"/>
          </p:nvPr>
        </p:nvSpPr>
        <p:spPr>
          <a:xfrm>
            <a:off x="265814" y="1951508"/>
            <a:ext cx="4899489" cy="3982947"/>
          </a:xfrm>
        </p:spPr>
        <p:txBody>
          <a:bodyPr>
            <a:normAutofit/>
          </a:bodyPr>
          <a:lstStyle/>
          <a:p>
            <a:r>
              <a:rPr lang="en-GB" sz="2400" dirty="0">
                <a:latin typeface="Arial" panose="020B0604020202020204" pitchFamily="34" charset="0"/>
                <a:cs typeface="Arial" panose="020B0604020202020204" pitchFamily="34" charset="0"/>
              </a:rPr>
              <a:t>Thin fabric e.g. rip stop nylon</a:t>
            </a:r>
          </a:p>
          <a:p>
            <a:r>
              <a:rPr lang="en-GB" sz="2400" dirty="0">
                <a:latin typeface="Arial" panose="020B0604020202020204" pitchFamily="34" charset="0"/>
                <a:cs typeface="Arial" panose="020B0604020202020204" pitchFamily="34" charset="0"/>
              </a:rPr>
              <a:t>Thin string or thread</a:t>
            </a:r>
          </a:p>
          <a:p>
            <a:r>
              <a:rPr lang="en-GB" sz="2400" dirty="0">
                <a:latin typeface="Arial" panose="020B0604020202020204" pitchFamily="34" charset="0"/>
                <a:cs typeface="Arial" panose="020B0604020202020204" pitchFamily="34" charset="0"/>
              </a:rPr>
              <a:t>A marker pen</a:t>
            </a:r>
          </a:p>
          <a:p>
            <a:r>
              <a:rPr lang="en-GB" sz="2400" dirty="0">
                <a:latin typeface="Arial" panose="020B0604020202020204" pitchFamily="34" charset="0"/>
                <a:cs typeface="Arial" panose="020B0604020202020204" pitchFamily="34" charset="0"/>
              </a:rPr>
              <a:t>A weight or piece of clay </a:t>
            </a:r>
          </a:p>
          <a:p>
            <a:r>
              <a:rPr lang="en-GB" sz="2400" dirty="0">
                <a:latin typeface="Arial" panose="020B0604020202020204" pitchFamily="34" charset="0"/>
                <a:cs typeface="Arial" panose="020B0604020202020204" pitchFamily="34" charset="0"/>
              </a:rPr>
              <a:t>Scales </a:t>
            </a:r>
          </a:p>
          <a:p>
            <a:r>
              <a:rPr lang="en-GB" sz="2400" dirty="0">
                <a:latin typeface="Arial" panose="020B0604020202020204" pitchFamily="34" charset="0"/>
                <a:cs typeface="Arial" panose="020B0604020202020204" pitchFamily="34" charset="0"/>
              </a:rPr>
              <a:t>Scissors</a:t>
            </a:r>
          </a:p>
          <a:p>
            <a:r>
              <a:rPr lang="en-GB" sz="2400" dirty="0">
                <a:latin typeface="Arial" panose="020B0604020202020204" pitchFamily="34" charset="0"/>
                <a:cs typeface="Arial" panose="020B0604020202020204" pitchFamily="34" charset="0"/>
              </a:rPr>
              <a:t>A sewing needle</a:t>
            </a:r>
          </a:p>
          <a:p>
            <a:r>
              <a:rPr lang="en-GB" sz="2400" dirty="0">
                <a:latin typeface="Arial" panose="020B0604020202020204" pitchFamily="34" charset="0"/>
                <a:cs typeface="Arial" panose="020B0604020202020204" pitchFamily="34" charset="0"/>
              </a:rPr>
              <a:t>A ruler</a:t>
            </a:r>
          </a:p>
        </p:txBody>
      </p:sp>
      <p:pic>
        <p:nvPicPr>
          <p:cNvPr id="1026" name="Picture 2" descr="C:\Users\mrscj\Documents\Education\IET\Summer 2022\Stop it\IMG_20220626_102414_HDR.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5400000">
            <a:off x="5075550" y="2283942"/>
            <a:ext cx="3982947" cy="29872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62797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0791" y="1097935"/>
            <a:ext cx="3755687" cy="707923"/>
          </a:xfrm>
        </p:spPr>
        <p:txBody>
          <a:bodyPr>
            <a:normAutofit/>
          </a:bodyPr>
          <a:lstStyle/>
          <a:p>
            <a:r>
              <a:rPr lang="en-GB" sz="3600" b="1" dirty="0">
                <a:latin typeface="Arial" panose="020B0604020202020204" pitchFamily="34" charset="0"/>
                <a:cs typeface="Arial" panose="020B0604020202020204" pitchFamily="34" charset="0"/>
              </a:rPr>
              <a:t>Making step 1 </a:t>
            </a:r>
            <a:r>
              <a:rPr lang="en-GB" sz="3600" dirty="0">
                <a:effectLst/>
                <a:ea typeface="Times New Roman" panose="02020603050405020304" pitchFamily="18" charset="0"/>
                <a:cs typeface="Segoe UI Emoji" panose="020B0502040204020203" pitchFamily="34" charset="0"/>
              </a:rPr>
              <a:t>⚠</a:t>
            </a:r>
            <a:endParaRPr lang="en-GB" sz="3600" b="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210791" y="2158410"/>
            <a:ext cx="3521237" cy="3498593"/>
          </a:xfrm>
        </p:spPr>
        <p:txBody>
          <a:bodyPr>
            <a:noAutofit/>
          </a:bodyPr>
          <a:lstStyle/>
          <a:p>
            <a:pPr>
              <a:lnSpc>
                <a:spcPct val="110000"/>
              </a:lnSpc>
            </a:pPr>
            <a:r>
              <a:rPr lang="en-GB" sz="2400" dirty="0">
                <a:latin typeface="Arial" panose="020B0604020202020204" pitchFamily="34" charset="0"/>
                <a:cs typeface="Arial" panose="020B0604020202020204" pitchFamily="34" charset="0"/>
              </a:rPr>
              <a:t>Decide what shape you are going to make your parachute </a:t>
            </a:r>
          </a:p>
          <a:p>
            <a:pPr>
              <a:lnSpc>
                <a:spcPct val="110000"/>
              </a:lnSpc>
            </a:pPr>
            <a:r>
              <a:rPr lang="en-GB" sz="2400" dirty="0">
                <a:latin typeface="Arial" panose="020B0604020202020204" pitchFamily="34" charset="0"/>
                <a:cs typeface="Arial" panose="020B0604020202020204" pitchFamily="34" charset="0"/>
              </a:rPr>
              <a:t>Draw the shape on the fabric</a:t>
            </a:r>
          </a:p>
          <a:p>
            <a:pPr>
              <a:lnSpc>
                <a:spcPct val="110000"/>
              </a:lnSpc>
            </a:pPr>
            <a:r>
              <a:rPr lang="en-GB" sz="2400" dirty="0">
                <a:latin typeface="Arial" panose="020B0604020202020204" pitchFamily="34" charset="0"/>
                <a:cs typeface="Arial" panose="020B0604020202020204" pitchFamily="34" charset="0"/>
              </a:rPr>
              <a:t>Cut out the shape from the fabric</a:t>
            </a:r>
          </a:p>
        </p:txBody>
      </p:sp>
      <p:pic>
        <p:nvPicPr>
          <p:cNvPr id="2051" name="Picture 3" descr="C:\Users\mrscj\Documents\Education\IET\Summer 2022\Stop it\IMG_20220626_103832_HDR.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rot="5400000">
            <a:off x="6097531" y="1160419"/>
            <a:ext cx="2690412" cy="2980944"/>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3564607" y="2845012"/>
            <a:ext cx="3213862" cy="2410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20248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6933" y="1988400"/>
            <a:ext cx="4395068" cy="4001615"/>
          </a:xfrm>
        </p:spPr>
        <p:txBody>
          <a:bodyPr>
            <a:normAutofit/>
          </a:bodyPr>
          <a:lstStyle/>
          <a:p>
            <a:pPr>
              <a:lnSpc>
                <a:spcPct val="100000"/>
              </a:lnSpc>
            </a:pPr>
            <a:r>
              <a:rPr lang="en-GB" sz="2400" dirty="0">
                <a:latin typeface="Arial" panose="020B0604020202020204" pitchFamily="34" charset="0"/>
                <a:cs typeface="Arial" panose="020B0604020202020204" pitchFamily="34" charset="0"/>
              </a:rPr>
              <a:t>Decide how many strings you want, e.g. eight</a:t>
            </a:r>
          </a:p>
          <a:p>
            <a:pPr>
              <a:lnSpc>
                <a:spcPct val="100000"/>
              </a:lnSpc>
            </a:pPr>
            <a:r>
              <a:rPr lang="en-GB" sz="2400" dirty="0">
                <a:latin typeface="Arial" panose="020B0604020202020204" pitchFamily="34" charset="0"/>
                <a:cs typeface="Arial" panose="020B0604020202020204" pitchFamily="34" charset="0"/>
              </a:rPr>
              <a:t>Fold the circle in half and half again to mark out four points</a:t>
            </a:r>
          </a:p>
          <a:p>
            <a:pPr>
              <a:lnSpc>
                <a:spcPct val="100000"/>
              </a:lnSpc>
            </a:pPr>
            <a:r>
              <a:rPr lang="en-GB" sz="2400" dirty="0">
                <a:latin typeface="Arial" panose="020B0604020202020204" pitchFamily="34" charset="0"/>
                <a:cs typeface="Arial" panose="020B0604020202020204" pitchFamily="34" charset="0"/>
              </a:rPr>
              <a:t>Fold again to find the points in between</a:t>
            </a:r>
          </a:p>
          <a:p>
            <a:pPr>
              <a:lnSpc>
                <a:spcPct val="100000"/>
              </a:lnSpc>
            </a:pPr>
            <a:r>
              <a:rPr lang="en-GB" sz="2400" dirty="0">
                <a:latin typeface="Arial" panose="020B0604020202020204" pitchFamily="34" charset="0"/>
                <a:cs typeface="Arial" panose="020B0604020202020204" pitchFamily="34" charset="0"/>
              </a:rPr>
              <a:t>Mark each point with a clear dot. Make each dot 6 mm in from the edge</a:t>
            </a:r>
          </a:p>
        </p:txBody>
      </p:sp>
      <p:pic>
        <p:nvPicPr>
          <p:cNvPr id="4" name="Picture 4" descr="C:\Users\mrscj\Documents\Education\IET\Summer 2022\Stop it\IMG_20220626_104233_HDR.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730949" y="1245806"/>
            <a:ext cx="2971062" cy="222829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5" descr="C:\Users\mrscj\Documents\Education\IET\Summer 2022\Stop it\IMG_20220626_104249_HDR.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5400000">
            <a:off x="4603576" y="3903774"/>
            <a:ext cx="2384278" cy="178820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C:\Users\mrscj\Documents\Education\IET\Summer 2022\Stop it\IMG_20220626_104354.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5400000">
            <a:off x="6615768" y="3903773"/>
            <a:ext cx="2384278" cy="1788208"/>
          </a:xfrm>
          <a:prstGeom prst="rect">
            <a:avLst/>
          </a:prstGeom>
          <a:noFill/>
          <a:extLst>
            <a:ext uri="{909E8E84-426E-40DD-AFC4-6F175D3DCCD1}">
              <a14:hiddenFill xmlns:a14="http://schemas.microsoft.com/office/drawing/2010/main">
                <a:solidFill>
                  <a:srgbClr val="FFFFFF"/>
                </a:solidFill>
              </a14:hiddenFill>
            </a:ext>
          </a:extLst>
        </p:spPr>
      </p:pic>
      <p:sp>
        <p:nvSpPr>
          <p:cNvPr id="9" name="Title 1">
            <a:extLst>
              <a:ext uri="{FF2B5EF4-FFF2-40B4-BE49-F238E27FC236}">
                <a16:creationId xmlns:a16="http://schemas.microsoft.com/office/drawing/2014/main" id="{EEFE7D5D-B89E-85FE-ACAF-AC5F705FF87F}"/>
              </a:ext>
            </a:extLst>
          </p:cNvPr>
          <p:cNvSpPr>
            <a:spLocks noGrp="1"/>
          </p:cNvSpPr>
          <p:nvPr>
            <p:ph type="title"/>
          </p:nvPr>
        </p:nvSpPr>
        <p:spPr>
          <a:xfrm>
            <a:off x="210791" y="1097935"/>
            <a:ext cx="3755687" cy="707923"/>
          </a:xfrm>
        </p:spPr>
        <p:txBody>
          <a:bodyPr>
            <a:normAutofit/>
          </a:bodyPr>
          <a:lstStyle/>
          <a:p>
            <a:r>
              <a:rPr lang="en-GB" sz="3600" b="1" dirty="0">
                <a:latin typeface="Arial" panose="020B0604020202020204" pitchFamily="34" charset="0"/>
                <a:cs typeface="Arial" panose="020B0604020202020204" pitchFamily="34" charset="0"/>
              </a:rPr>
              <a:t>Making step 2</a:t>
            </a:r>
          </a:p>
        </p:txBody>
      </p:sp>
    </p:spTree>
    <p:extLst>
      <p:ext uri="{BB962C8B-B14F-4D97-AF65-F5344CB8AC3E}">
        <p14:creationId xmlns:p14="http://schemas.microsoft.com/office/powerpoint/2010/main" val="24646910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0396" y="2024664"/>
            <a:ext cx="4885129" cy="2808672"/>
          </a:xfrm>
        </p:spPr>
        <p:txBody>
          <a:bodyPr>
            <a:normAutofit/>
          </a:bodyPr>
          <a:lstStyle/>
          <a:p>
            <a:pPr>
              <a:lnSpc>
                <a:spcPct val="100000"/>
              </a:lnSpc>
            </a:pPr>
            <a:r>
              <a:rPr lang="en-GB" sz="2400" dirty="0">
                <a:latin typeface="Arial" panose="020B0604020202020204" pitchFamily="34" charset="0"/>
                <a:cs typeface="Arial" panose="020B0604020202020204" pitchFamily="34" charset="0"/>
              </a:rPr>
              <a:t>Cut string lengths that are at least as long as your shape is wide</a:t>
            </a:r>
          </a:p>
        </p:txBody>
      </p:sp>
      <p:pic>
        <p:nvPicPr>
          <p:cNvPr id="5" name="Picture 8" descr="C:\Users\mrscj\Documents\Education\IET\Summer 2022\Stop it\IMG_20220626_104557_HDR.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5400000">
            <a:off x="4858302" y="2012125"/>
            <a:ext cx="4174190" cy="3130643"/>
          </a:xfrm>
          <a:prstGeom prst="rect">
            <a:avLst/>
          </a:prstGeom>
          <a:noFill/>
          <a:extLst>
            <a:ext uri="{909E8E84-426E-40DD-AFC4-6F175D3DCCD1}">
              <a14:hiddenFill xmlns:a14="http://schemas.microsoft.com/office/drawing/2010/main">
                <a:solidFill>
                  <a:srgbClr val="FFFFFF"/>
                </a:solidFill>
              </a14:hiddenFill>
            </a:ext>
          </a:extLst>
        </p:spPr>
      </p:pic>
      <p:sp>
        <p:nvSpPr>
          <p:cNvPr id="7" name="Title 1">
            <a:extLst>
              <a:ext uri="{FF2B5EF4-FFF2-40B4-BE49-F238E27FC236}">
                <a16:creationId xmlns:a16="http://schemas.microsoft.com/office/drawing/2014/main" id="{02C8EA69-CB0E-7B52-A19E-53B9BC85A26B}"/>
              </a:ext>
            </a:extLst>
          </p:cNvPr>
          <p:cNvSpPr>
            <a:spLocks noGrp="1"/>
          </p:cNvSpPr>
          <p:nvPr>
            <p:ph type="title"/>
          </p:nvPr>
        </p:nvSpPr>
        <p:spPr>
          <a:xfrm>
            <a:off x="210791" y="1097935"/>
            <a:ext cx="3755687" cy="707923"/>
          </a:xfrm>
        </p:spPr>
        <p:txBody>
          <a:bodyPr>
            <a:normAutofit/>
          </a:bodyPr>
          <a:lstStyle/>
          <a:p>
            <a:r>
              <a:rPr lang="en-GB" sz="3600" b="1" dirty="0">
                <a:latin typeface="Arial" panose="020B0604020202020204" pitchFamily="34" charset="0"/>
                <a:cs typeface="Arial" panose="020B0604020202020204" pitchFamily="34" charset="0"/>
              </a:rPr>
              <a:t>Making step 3 </a:t>
            </a:r>
            <a:r>
              <a:rPr lang="en-GB" sz="3600" dirty="0">
                <a:effectLst/>
                <a:ea typeface="Times New Roman" panose="02020603050405020304" pitchFamily="18" charset="0"/>
                <a:cs typeface="Segoe UI Emoji" panose="020B0502040204020203" pitchFamily="34" charset="0"/>
              </a:rPr>
              <a:t>⚠</a:t>
            </a:r>
            <a:endParaRPr lang="en-GB" sz="36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868699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433" y="1825446"/>
            <a:ext cx="7574455" cy="1191335"/>
          </a:xfrm>
        </p:spPr>
        <p:txBody>
          <a:bodyPr>
            <a:noAutofit/>
          </a:bodyPr>
          <a:lstStyle/>
          <a:p>
            <a:pPr>
              <a:lnSpc>
                <a:spcPct val="100000"/>
              </a:lnSpc>
            </a:pPr>
            <a:r>
              <a:rPr lang="en-GB" sz="2400" dirty="0">
                <a:latin typeface="Arial" panose="020B0604020202020204" pitchFamily="34" charset="0"/>
                <a:cs typeface="Arial" panose="020B0604020202020204" pitchFamily="34" charset="0"/>
              </a:rPr>
              <a:t>Sew a string to each dot</a:t>
            </a:r>
          </a:p>
          <a:p>
            <a:pPr>
              <a:lnSpc>
                <a:spcPct val="100000"/>
              </a:lnSpc>
            </a:pPr>
            <a:r>
              <a:rPr lang="en-GB" sz="2400" dirty="0">
                <a:latin typeface="Arial" panose="020B0604020202020204" pitchFamily="34" charset="0"/>
                <a:cs typeface="Arial" panose="020B0604020202020204" pitchFamily="34" charset="0"/>
              </a:rPr>
              <a:t>Knot the strings securely, leaving as long a bit as you can on one end</a:t>
            </a:r>
          </a:p>
        </p:txBody>
      </p:sp>
      <p:pic>
        <p:nvPicPr>
          <p:cNvPr id="6" name="Picture 10" descr="C:\Users\mrscj\Documents\Education\IET\Summer 2022\Stop it\IMG_20220626_104754_HDR.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l="29545" r="11846"/>
          <a:stretch/>
        </p:blipFill>
        <p:spPr bwMode="auto">
          <a:xfrm rot="5400000">
            <a:off x="4946649" y="2803565"/>
            <a:ext cx="2679328" cy="342862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9" descr="C:\Users\mrscj\Documents\Education\IET\Summer 2022\Stop it\IMG_20220626_104728_HDR.jp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l="24601" t="5944" r="13830" b="22489"/>
          <a:stretch/>
        </p:blipFill>
        <p:spPr bwMode="auto">
          <a:xfrm>
            <a:off x="1191230" y="3178217"/>
            <a:ext cx="3073343" cy="2679325"/>
          </a:xfrm>
          <a:prstGeom prst="rect">
            <a:avLst/>
          </a:prstGeom>
          <a:noFill/>
          <a:extLst>
            <a:ext uri="{909E8E84-426E-40DD-AFC4-6F175D3DCCD1}">
              <a14:hiddenFill xmlns:a14="http://schemas.microsoft.com/office/drawing/2010/main">
                <a:solidFill>
                  <a:srgbClr val="FFFFFF"/>
                </a:solidFill>
              </a14:hiddenFill>
            </a:ext>
          </a:extLst>
        </p:spPr>
      </p:pic>
      <p:sp>
        <p:nvSpPr>
          <p:cNvPr id="8" name="Title 1">
            <a:extLst>
              <a:ext uri="{FF2B5EF4-FFF2-40B4-BE49-F238E27FC236}">
                <a16:creationId xmlns:a16="http://schemas.microsoft.com/office/drawing/2014/main" id="{951591FA-018B-A3E1-2448-6EDC7E44E5AD}"/>
              </a:ext>
            </a:extLst>
          </p:cNvPr>
          <p:cNvSpPr>
            <a:spLocks noGrp="1"/>
          </p:cNvSpPr>
          <p:nvPr>
            <p:ph type="title"/>
          </p:nvPr>
        </p:nvSpPr>
        <p:spPr>
          <a:xfrm>
            <a:off x="210791" y="1097935"/>
            <a:ext cx="3755687" cy="707923"/>
          </a:xfrm>
        </p:spPr>
        <p:txBody>
          <a:bodyPr>
            <a:normAutofit/>
          </a:bodyPr>
          <a:lstStyle/>
          <a:p>
            <a:r>
              <a:rPr lang="en-GB" sz="3600" b="1" dirty="0">
                <a:latin typeface="Arial" panose="020B0604020202020204" pitchFamily="34" charset="0"/>
                <a:cs typeface="Arial" panose="020B0604020202020204" pitchFamily="34" charset="0"/>
              </a:rPr>
              <a:t>Making step 4 </a:t>
            </a:r>
            <a:r>
              <a:rPr lang="en-GB" sz="3600" dirty="0">
                <a:effectLst/>
                <a:ea typeface="Times New Roman" panose="02020603050405020304" pitchFamily="18" charset="0"/>
                <a:cs typeface="Segoe UI Emoji" panose="020B0502040204020203" pitchFamily="34" charset="0"/>
              </a:rPr>
              <a:t>⚠</a:t>
            </a:r>
            <a:endParaRPr lang="en-GB" sz="36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2887281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89</TotalTime>
  <Words>936</Words>
  <Application>Microsoft Office PowerPoint</Application>
  <PresentationFormat>On-screen Show (4:3)</PresentationFormat>
  <Paragraphs>100</Paragraphs>
  <Slides>15</Slides>
  <Notes>12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Arial</vt:lpstr>
      <vt:lpstr>Calibri</vt:lpstr>
      <vt:lpstr>Calibri Light</vt:lpstr>
      <vt:lpstr>Segoe UI Emoji</vt:lpstr>
      <vt:lpstr>Symbol</vt:lpstr>
      <vt:lpstr>Times New Roman</vt:lpstr>
      <vt:lpstr>Office Theme</vt:lpstr>
      <vt:lpstr>PowerPoint Presentation</vt:lpstr>
      <vt:lpstr>PowerPoint Presentation</vt:lpstr>
      <vt:lpstr>Situation and context</vt:lpstr>
      <vt:lpstr>Design brief</vt:lpstr>
      <vt:lpstr>Resources</vt:lpstr>
      <vt:lpstr>Making step 1 ⚠</vt:lpstr>
      <vt:lpstr>Making step 2</vt:lpstr>
      <vt:lpstr>Making step 3 ⚠</vt:lpstr>
      <vt:lpstr>Making step 4 ⚠</vt:lpstr>
      <vt:lpstr>Making step 5</vt:lpstr>
      <vt:lpstr>Testing ⚠</vt:lpstr>
      <vt:lpstr>Extension</vt:lpstr>
      <vt:lpstr>Extension - Maths exercise</vt:lpstr>
      <vt:lpstr>Circle to square</vt:lpstr>
      <vt:lpstr>Circle to square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Stop it presentation</dc:title>
  <dc:subject>Develop a parachute-type system to slow  a landing spacecraft</dc:subject>
  <dc:creator>Attainment in Education</dc:creator>
  <cp:keywords>aeronautical engineering, drag, payload, prototyping, future of flight, parachute, spacecraft</cp:keywords>
  <cp:lastModifiedBy>Marie Neighbour</cp:lastModifiedBy>
  <cp:revision>62</cp:revision>
  <dcterms:created xsi:type="dcterms:W3CDTF">2017-06-28T15:11:57Z</dcterms:created>
  <dcterms:modified xsi:type="dcterms:W3CDTF">2022-10-11T07:55:19Z</dcterms:modified>
</cp:coreProperties>
</file>