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2"/>
  </p:notesMasterIdLst>
  <p:sldIdLst>
    <p:sldId id="259" r:id="rId2"/>
    <p:sldId id="260" r:id="rId3"/>
    <p:sldId id="261" r:id="rId4"/>
    <p:sldId id="262" r:id="rId5"/>
    <p:sldId id="271" r:id="rId6"/>
    <p:sldId id="272" r:id="rId7"/>
    <p:sldId id="273" r:id="rId8"/>
    <p:sldId id="266" r:id="rId9"/>
    <p:sldId id="268" r:id="rId10"/>
    <p:sldId id="269"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5"/>
    <p:restoredTop sz="89673" autoAdjust="0"/>
  </p:normalViewPr>
  <p:slideViewPr>
    <p:cSldViewPr snapToGrid="0" snapToObjects="1">
      <p:cViewPr varScale="1">
        <p:scale>
          <a:sx n="77" d="100"/>
          <a:sy n="77" d="100"/>
        </p:scale>
        <p:origin x="1618" y="5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C7F889-9E18-41E6-8973-F6D11122191D}" type="datetimeFigureOut">
              <a:rPr lang="en-GB" smtClean="0"/>
              <a:t>11/10/2022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FFA728-7C25-4CCC-8013-DCE6384EC718}" type="slidenum">
              <a:rPr lang="en-GB" smtClean="0"/>
              <a:t>‹#›</a:t>
            </a:fld>
            <a:endParaRPr lang="en-GB"/>
          </a:p>
        </p:txBody>
      </p:sp>
    </p:spTree>
    <p:extLst>
      <p:ext uri="{BB962C8B-B14F-4D97-AF65-F5344CB8AC3E}">
        <p14:creationId xmlns:p14="http://schemas.microsoft.com/office/powerpoint/2010/main" val="2536835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Lead free solder should be used for safety. If permanent fume extraction is not present in the room then portable extraction units will be needed. Safety glasses should be worn during all soldering and wiring activities.</a:t>
            </a:r>
          </a:p>
          <a:p>
            <a:r>
              <a:rPr lang="en-GB" dirty="0"/>
              <a:t>The circuit board used in this example is the </a:t>
            </a:r>
            <a:r>
              <a:rPr lang="en-GB" dirty="0" err="1"/>
              <a:t>Kitronik</a:t>
            </a:r>
            <a:r>
              <a:rPr lang="en-GB" dirty="0"/>
              <a:t> mood light PCB, available here: https://kitronik.co.uk/products/2131-colour-changing-usb-lamp-kit</a:t>
            </a:r>
          </a:p>
          <a:p>
            <a:r>
              <a:rPr lang="en-GB" dirty="0"/>
              <a:t>Alternatively a custom made PCB could be produced, or stripboard could be used.</a:t>
            </a:r>
          </a:p>
        </p:txBody>
      </p:sp>
      <p:sp>
        <p:nvSpPr>
          <p:cNvPr id="4" name="Slide Number Placeholder 3"/>
          <p:cNvSpPr>
            <a:spLocks noGrp="1"/>
          </p:cNvSpPr>
          <p:nvPr>
            <p:ph type="sldNum" sz="quarter" idx="5"/>
          </p:nvPr>
        </p:nvSpPr>
        <p:spPr/>
        <p:txBody>
          <a:bodyPr/>
          <a:lstStyle/>
          <a:p>
            <a:fld id="{36FFA728-7C25-4CCC-8013-DCE6384EC718}" type="slidenum">
              <a:rPr lang="en-GB" smtClean="0"/>
              <a:t>4</a:t>
            </a:fld>
            <a:endParaRPr lang="en-GB"/>
          </a:p>
        </p:txBody>
      </p:sp>
    </p:spTree>
    <p:extLst>
      <p:ext uri="{BB962C8B-B14F-4D97-AF65-F5344CB8AC3E}">
        <p14:creationId xmlns:p14="http://schemas.microsoft.com/office/powerpoint/2010/main" val="11453182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switch should be mounted as flat as possible on the plastic side of the PCB.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Demonstrate safe use of soldering equipment prior to learners attempting this step. A visualiser or small webcam linked to a projector screen would help with this. Safety glasses should be worn at all times. All soldering should be done on a mat or board to avoid damage to desks. A sponge should be used to regularly clean the soldering iron tip. The iron should be placed in its stand at all times when not in use.</a:t>
            </a:r>
          </a:p>
        </p:txBody>
      </p:sp>
      <p:sp>
        <p:nvSpPr>
          <p:cNvPr id="4" name="Slide Number Placeholder 3"/>
          <p:cNvSpPr>
            <a:spLocks noGrp="1"/>
          </p:cNvSpPr>
          <p:nvPr>
            <p:ph type="sldNum" sz="quarter" idx="5"/>
          </p:nvPr>
        </p:nvSpPr>
        <p:spPr/>
        <p:txBody>
          <a:bodyPr/>
          <a:lstStyle/>
          <a:p>
            <a:fld id="{36FFA728-7C25-4CCC-8013-DCE6384EC718}" type="slidenum">
              <a:rPr lang="en-GB" smtClean="0"/>
              <a:t>5</a:t>
            </a:fld>
            <a:endParaRPr lang="en-GB"/>
          </a:p>
        </p:txBody>
      </p:sp>
    </p:spTree>
    <p:extLst>
      <p:ext uri="{BB962C8B-B14F-4D97-AF65-F5344CB8AC3E}">
        <p14:creationId xmlns:p14="http://schemas.microsoft.com/office/powerpoint/2010/main" val="1678082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resistor should be mounted as flat as possible on the plastic side of the PCB. It is non-polarised so can be mounted either way around. </a:t>
            </a:r>
          </a:p>
        </p:txBody>
      </p:sp>
      <p:sp>
        <p:nvSpPr>
          <p:cNvPr id="4" name="Slide Number Placeholder 3"/>
          <p:cNvSpPr>
            <a:spLocks noGrp="1"/>
          </p:cNvSpPr>
          <p:nvPr>
            <p:ph type="sldNum" sz="quarter" idx="5"/>
          </p:nvPr>
        </p:nvSpPr>
        <p:spPr/>
        <p:txBody>
          <a:bodyPr/>
          <a:lstStyle/>
          <a:p>
            <a:fld id="{36FFA728-7C25-4CCC-8013-DCE6384EC718}" type="slidenum">
              <a:rPr lang="en-GB" smtClean="0"/>
              <a:t>6</a:t>
            </a:fld>
            <a:endParaRPr lang="en-GB"/>
          </a:p>
        </p:txBody>
      </p:sp>
    </p:spTree>
    <p:extLst>
      <p:ext uri="{BB962C8B-B14F-4D97-AF65-F5344CB8AC3E}">
        <p14:creationId xmlns:p14="http://schemas.microsoft.com/office/powerpoint/2010/main" val="2856911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LED is a polarised component so must be connected the right way round – as shown on the circuit board markings (flat side at the top).</a:t>
            </a:r>
          </a:p>
        </p:txBody>
      </p:sp>
      <p:sp>
        <p:nvSpPr>
          <p:cNvPr id="4" name="Slide Number Placeholder 3"/>
          <p:cNvSpPr>
            <a:spLocks noGrp="1"/>
          </p:cNvSpPr>
          <p:nvPr>
            <p:ph type="sldNum" sz="quarter" idx="5"/>
          </p:nvPr>
        </p:nvSpPr>
        <p:spPr/>
        <p:txBody>
          <a:bodyPr/>
          <a:lstStyle/>
          <a:p>
            <a:fld id="{36FFA728-7C25-4CCC-8013-DCE6384EC718}" type="slidenum">
              <a:rPr lang="en-GB" smtClean="0"/>
              <a:t>7</a:t>
            </a:fld>
            <a:endParaRPr lang="en-GB"/>
          </a:p>
        </p:txBody>
      </p:sp>
    </p:spTree>
    <p:extLst>
      <p:ext uri="{BB962C8B-B14F-4D97-AF65-F5344CB8AC3E}">
        <p14:creationId xmlns:p14="http://schemas.microsoft.com/office/powerpoint/2010/main" val="3225457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power supply wires must be connected as shown or the circuit will not work. Twisting the wires together will make the wiring neater and less likely to break. A 4.5 V power supply is needed – this could be provided via a USB cable or a battery pack (3 x AA batteries).</a:t>
            </a:r>
          </a:p>
        </p:txBody>
      </p:sp>
      <p:sp>
        <p:nvSpPr>
          <p:cNvPr id="4" name="Slide Number Placeholder 3"/>
          <p:cNvSpPr>
            <a:spLocks noGrp="1"/>
          </p:cNvSpPr>
          <p:nvPr>
            <p:ph type="sldNum" sz="quarter" idx="5"/>
          </p:nvPr>
        </p:nvSpPr>
        <p:spPr/>
        <p:txBody>
          <a:bodyPr/>
          <a:lstStyle/>
          <a:p>
            <a:fld id="{36FFA728-7C25-4CCC-8013-DCE6384EC718}" type="slidenum">
              <a:rPr lang="en-GB" smtClean="0"/>
              <a:t>8</a:t>
            </a:fld>
            <a:endParaRPr lang="en-GB"/>
          </a:p>
        </p:txBody>
      </p:sp>
    </p:spTree>
    <p:extLst>
      <p:ext uri="{BB962C8B-B14F-4D97-AF65-F5344CB8AC3E}">
        <p14:creationId xmlns:p14="http://schemas.microsoft.com/office/powerpoint/2010/main" val="1522388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 example of a finished circuit with all components in place and ready to test.</a:t>
            </a:r>
          </a:p>
        </p:txBody>
      </p:sp>
      <p:sp>
        <p:nvSpPr>
          <p:cNvPr id="4" name="Slide Number Placeholder 3"/>
          <p:cNvSpPr>
            <a:spLocks noGrp="1"/>
          </p:cNvSpPr>
          <p:nvPr>
            <p:ph type="sldNum" sz="quarter" idx="5"/>
          </p:nvPr>
        </p:nvSpPr>
        <p:spPr/>
        <p:txBody>
          <a:bodyPr/>
          <a:lstStyle/>
          <a:p>
            <a:fld id="{36FFA728-7C25-4CCC-8013-DCE6384EC718}" type="slidenum">
              <a:rPr lang="en-GB" smtClean="0"/>
              <a:t>9</a:t>
            </a:fld>
            <a:endParaRPr lang="en-GB"/>
          </a:p>
        </p:txBody>
      </p:sp>
    </p:spTree>
    <p:extLst>
      <p:ext uri="{BB962C8B-B14F-4D97-AF65-F5344CB8AC3E}">
        <p14:creationId xmlns:p14="http://schemas.microsoft.com/office/powerpoint/2010/main" val="2775581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When the power supply is connected and the switch turned on, the LED should cycle between a range of different colours. Discuss with learners which colours would be the most relaxing and soothing for use in the cabin. It is strongly recommended that the teacher checks the circuit for any errors (such as components the wrong way around or short circuits) before testing, as connecting a USB power supply to a faulty circuit could create safety issues, cause damage to the system providing the USB power, or further damage the constructed mood light circuit itself.</a:t>
            </a:r>
          </a:p>
        </p:txBody>
      </p:sp>
      <p:sp>
        <p:nvSpPr>
          <p:cNvPr id="4" name="Slide Number Placeholder 3"/>
          <p:cNvSpPr>
            <a:spLocks noGrp="1"/>
          </p:cNvSpPr>
          <p:nvPr>
            <p:ph type="sldNum" sz="quarter" idx="5"/>
          </p:nvPr>
        </p:nvSpPr>
        <p:spPr/>
        <p:txBody>
          <a:bodyPr/>
          <a:lstStyle/>
          <a:p>
            <a:fld id="{36FFA728-7C25-4CCC-8013-DCE6384EC718}" type="slidenum">
              <a:rPr lang="en-GB" smtClean="0"/>
              <a:t>10</a:t>
            </a:fld>
            <a:endParaRPr lang="en-GB"/>
          </a:p>
        </p:txBody>
      </p:sp>
    </p:spTree>
    <p:extLst>
      <p:ext uri="{BB962C8B-B14F-4D97-AF65-F5344CB8AC3E}">
        <p14:creationId xmlns:p14="http://schemas.microsoft.com/office/powerpoint/2010/main" val="2807170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205098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3932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917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170365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536504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542595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190213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07702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97502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55457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699686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724491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D9623A4-A1FD-42D3-BA3E-EC323D62B672}"/>
              </a:ext>
            </a:extLst>
          </p:cNvPr>
          <p:cNvSpPr txBox="1">
            <a:spLocks/>
          </p:cNvSpPr>
          <p:nvPr/>
        </p:nvSpPr>
        <p:spPr>
          <a:xfrm>
            <a:off x="688157" y="5150675"/>
            <a:ext cx="7711125" cy="8309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a:latin typeface="Arial" panose="020B0604020202020204" pitchFamily="34" charset="0"/>
                <a:cs typeface="Arial" panose="020B0604020202020204" pitchFamily="34" charset="0"/>
              </a:rPr>
              <a:t>Using colour-changing LEDs for mood lighting within an aircraft cabin </a:t>
            </a:r>
          </a:p>
        </p:txBody>
      </p:sp>
      <p:sp>
        <p:nvSpPr>
          <p:cNvPr id="4" name="TextBox 3">
            <a:extLst>
              <a:ext uri="{FF2B5EF4-FFF2-40B4-BE49-F238E27FC236}">
                <a16:creationId xmlns:a16="http://schemas.microsoft.com/office/drawing/2014/main" id="{B86CFF00-33B4-47B2-8D15-4DDCD5F5856E}"/>
              </a:ext>
            </a:extLst>
          </p:cNvPr>
          <p:cNvSpPr txBox="1"/>
          <p:nvPr/>
        </p:nvSpPr>
        <p:spPr>
          <a:xfrm>
            <a:off x="85725" y="1064864"/>
            <a:ext cx="9004476" cy="830997"/>
          </a:xfrm>
          <a:prstGeom prst="rect">
            <a:avLst/>
          </a:prstGeom>
          <a:noFill/>
        </p:spPr>
        <p:txBody>
          <a:bodyPr wrap="square">
            <a:spAutoFit/>
          </a:bodyPr>
          <a:lstStyle/>
          <a:p>
            <a:pPr algn="ctr"/>
            <a:r>
              <a:rPr lang="en-GB" sz="4800" b="1" i="0" dirty="0">
                <a:solidFill>
                  <a:srgbClr val="201F1E"/>
                </a:solidFill>
                <a:effectLst/>
                <a:latin typeface="Arial" panose="020B0604020202020204" pitchFamily="34" charset="0"/>
                <a:cs typeface="Arial" panose="020B0604020202020204" pitchFamily="34" charset="0"/>
              </a:rPr>
              <a:t>Cabin mood lighting</a:t>
            </a:r>
            <a:endParaRPr lang="en-GB" sz="4800" b="1" dirty="0">
              <a:latin typeface="Arial" panose="020B0604020202020204" pitchFamily="34" charset="0"/>
              <a:cs typeface="Arial" panose="020B0604020202020204" pitchFamily="34" charset="0"/>
            </a:endParaRPr>
          </a:p>
        </p:txBody>
      </p:sp>
      <p:pic>
        <p:nvPicPr>
          <p:cNvPr id="5" name="Picture 4" descr="A picture containing outdoor, laser, night sky&#10;&#10;Description automatically generated">
            <a:extLst>
              <a:ext uri="{FF2B5EF4-FFF2-40B4-BE49-F238E27FC236}">
                <a16:creationId xmlns:a16="http://schemas.microsoft.com/office/drawing/2014/main" id="{8A955E21-147F-A9BB-B8D7-8F3CBE8D61BE}"/>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78227" y="2141852"/>
            <a:ext cx="3760384" cy="2820288"/>
          </a:xfrm>
          <a:prstGeom prst="rect">
            <a:avLst/>
          </a:prstGeom>
        </p:spPr>
      </p:pic>
      <p:pic>
        <p:nvPicPr>
          <p:cNvPr id="7" name="Picture 6" descr="A picture containing light, laser, night sky&#10;&#10;Description automatically generated">
            <a:extLst>
              <a:ext uri="{FF2B5EF4-FFF2-40B4-BE49-F238E27FC236}">
                <a16:creationId xmlns:a16="http://schemas.microsoft.com/office/drawing/2014/main" id="{4FE97D0B-7A99-CF40-7B56-A30D3A44D83B}"/>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805391" y="2141852"/>
            <a:ext cx="3760384" cy="2820288"/>
          </a:xfrm>
          <a:prstGeom prst="rect">
            <a:avLst/>
          </a:prstGeom>
        </p:spPr>
      </p:pic>
    </p:spTree>
    <p:extLst>
      <p:ext uri="{BB962C8B-B14F-4D97-AF65-F5344CB8AC3E}">
        <p14:creationId xmlns:p14="http://schemas.microsoft.com/office/powerpoint/2010/main" val="26146061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63E802B-95AB-4575-A1C4-60FF5CBF0D58}"/>
              </a:ext>
            </a:extLst>
          </p:cNvPr>
          <p:cNvSpPr>
            <a:spLocks noGrp="1"/>
          </p:cNvSpPr>
          <p:nvPr>
            <p:ph type="title"/>
          </p:nvPr>
        </p:nvSpPr>
        <p:spPr>
          <a:xfrm>
            <a:off x="140601" y="1041938"/>
            <a:ext cx="6380779" cy="680519"/>
          </a:xfrm>
        </p:spPr>
        <p:txBody>
          <a:bodyPr>
            <a:normAutofit/>
          </a:bodyPr>
          <a:lstStyle/>
          <a:p>
            <a:r>
              <a:rPr lang="en-GB" sz="3600" b="1" dirty="0">
                <a:latin typeface="Arial" panose="020B0604020202020204" pitchFamily="34" charset="0"/>
                <a:cs typeface="Arial" panose="020B0604020202020204" pitchFamily="34" charset="0"/>
              </a:rPr>
              <a:t>Testing</a:t>
            </a:r>
          </a:p>
        </p:txBody>
      </p:sp>
      <p:sp>
        <p:nvSpPr>
          <p:cNvPr id="4" name="TextBox 3">
            <a:extLst>
              <a:ext uri="{FF2B5EF4-FFF2-40B4-BE49-F238E27FC236}">
                <a16:creationId xmlns:a16="http://schemas.microsoft.com/office/drawing/2014/main" id="{F946D725-68C8-447E-ADC6-F3A8DAA7A711}"/>
              </a:ext>
            </a:extLst>
          </p:cNvPr>
          <p:cNvSpPr txBox="1"/>
          <p:nvPr/>
        </p:nvSpPr>
        <p:spPr>
          <a:xfrm>
            <a:off x="236096" y="1752878"/>
            <a:ext cx="8476104" cy="830997"/>
          </a:xfrm>
          <a:prstGeom prst="rect">
            <a:avLst/>
          </a:prstGeom>
          <a:noFill/>
        </p:spPr>
        <p:txBody>
          <a:bodyPr wrap="square">
            <a:spAutoFit/>
          </a:bodyPr>
          <a:lstStyle/>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Plug in the USB power supply or attach the battery pack</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Turn the switch ‘on’</a:t>
            </a:r>
          </a:p>
        </p:txBody>
      </p:sp>
      <p:pic>
        <p:nvPicPr>
          <p:cNvPr id="5" name="Picture 4" descr="A picture containing floor, red, light, dark&#10;&#10;Description automatically generated">
            <a:extLst>
              <a:ext uri="{FF2B5EF4-FFF2-40B4-BE49-F238E27FC236}">
                <a16:creationId xmlns:a16="http://schemas.microsoft.com/office/drawing/2014/main" id="{EF8928D4-E13C-37BC-5F55-E4C88D22A798}"/>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236096" y="3613151"/>
            <a:ext cx="3156251" cy="2367188"/>
          </a:xfrm>
          <a:prstGeom prst="rect">
            <a:avLst/>
          </a:prstGeom>
        </p:spPr>
      </p:pic>
      <p:pic>
        <p:nvPicPr>
          <p:cNvPr id="8" name="Picture 7" descr="A picture containing grass, green, laser, light&#10;&#10;Description automatically generated">
            <a:extLst>
              <a:ext uri="{FF2B5EF4-FFF2-40B4-BE49-F238E27FC236}">
                <a16:creationId xmlns:a16="http://schemas.microsoft.com/office/drawing/2014/main" id="{14A14E56-DAB5-C55F-CC6D-1AAF2A10DF9F}"/>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5533456" y="3613151"/>
            <a:ext cx="3178744" cy="2384058"/>
          </a:xfrm>
          <a:prstGeom prst="rect">
            <a:avLst/>
          </a:prstGeom>
        </p:spPr>
      </p:pic>
      <p:pic>
        <p:nvPicPr>
          <p:cNvPr id="12" name="Picture 11" descr="A picture containing water, dark, night sky&#10;&#10;Description automatically generated">
            <a:extLst>
              <a:ext uri="{FF2B5EF4-FFF2-40B4-BE49-F238E27FC236}">
                <a16:creationId xmlns:a16="http://schemas.microsoft.com/office/drawing/2014/main" id="{0D7D77F6-6FC1-4AD9-91EE-B7A2416CE371}"/>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2778398" y="2614296"/>
            <a:ext cx="3178744" cy="2384058"/>
          </a:xfrm>
          <a:prstGeom prst="rect">
            <a:avLst/>
          </a:prstGeom>
        </p:spPr>
      </p:pic>
    </p:spTree>
    <p:extLst>
      <p:ext uri="{BB962C8B-B14F-4D97-AF65-F5344CB8AC3E}">
        <p14:creationId xmlns:p14="http://schemas.microsoft.com/office/powerpoint/2010/main" val="112980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363EAE6-ED14-8754-8793-4BE5441ABEA7}"/>
              </a:ext>
            </a:extLst>
          </p:cNvPr>
          <p:cNvSpPr txBox="1"/>
          <p:nvPr/>
        </p:nvSpPr>
        <p:spPr>
          <a:xfrm>
            <a:off x="899592" y="1078974"/>
            <a:ext cx="7344816" cy="4878259"/>
          </a:xfrm>
          <a:prstGeom prst="rect">
            <a:avLst/>
          </a:prstGeom>
          <a:noFill/>
        </p:spPr>
        <p:txBody>
          <a:bodyPr wrap="square">
            <a:spAutoFit/>
          </a:bodyPr>
          <a:lstStyle/>
          <a:p>
            <a:pPr fontAlgn="base"/>
            <a:r>
              <a:rPr lang="en-GB" sz="2000" b="1" u="sng" dirty="0">
                <a:effectLst/>
                <a:latin typeface="Arial" panose="020B0604020202020204" pitchFamily="34" charset="0"/>
                <a:ea typeface="Times New Roman" panose="02020603050405020304" pitchFamily="18" charset="0"/>
              </a:rPr>
              <a:t>Stay safe</a:t>
            </a:r>
            <a:r>
              <a:rPr lang="en-GB" sz="2000" b="1" dirty="0">
                <a:effectLst/>
                <a:latin typeface="Arial" panose="020B0604020202020204" pitchFamily="34" charset="0"/>
                <a:ea typeface="Times New Roman" panose="02020603050405020304" pitchFamily="18" charset="0"/>
              </a:rPr>
              <a:t>  </a:t>
            </a:r>
          </a:p>
          <a:p>
            <a:pPr fontAlgn="base"/>
            <a:endParaRPr lang="en-GB" sz="1100" dirty="0">
              <a:effectLst/>
              <a:latin typeface="Times New Roman" panose="02020603050405020304" pitchFamily="18" charset="0"/>
              <a:ea typeface="Times New Roman" panose="02020603050405020304" pitchFamily="18" charset="0"/>
            </a:endParaRPr>
          </a:p>
          <a:p>
            <a:pPr fontAlgn="base"/>
            <a:r>
              <a:rPr lang="en-GB" sz="2000" dirty="0">
                <a:effectLst/>
                <a:latin typeface="Arial" panose="020B0604020202020204" pitchFamily="34" charset="0"/>
                <a:ea typeface="Times New Roman" panose="02020603050405020304" pitchFamily="18" charset="0"/>
              </a:rPr>
              <a:t>Whether you are a scientist researching a new medicine or an engineer solving climate change, safety always comes first. An adult must always be around and supervising when doing this activity. You are responsible for:</a:t>
            </a:r>
            <a:endParaRPr lang="en-GB" sz="3600" dirty="0">
              <a:effectLst/>
              <a:latin typeface="Times New Roman" panose="02020603050405020304" pitchFamily="18" charset="0"/>
              <a:ea typeface="Times New Roman" panose="02020603050405020304" pitchFamily="18" charset="0"/>
            </a:endParaRPr>
          </a:p>
          <a:p>
            <a:pPr fontAlgn="base"/>
            <a:r>
              <a:rPr lang="en-GB" sz="2000" dirty="0">
                <a:effectLst/>
                <a:latin typeface="Arial" panose="020B0604020202020204" pitchFamily="34" charset="0"/>
                <a:ea typeface="Times New Roman" panose="02020603050405020304" pitchFamily="18" charset="0"/>
              </a:rPr>
              <a:t> </a:t>
            </a:r>
            <a:endParaRPr lang="en-GB" sz="36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2000" dirty="0">
                <a:effectLst/>
                <a:latin typeface="Arial" panose="020B0604020202020204" pitchFamily="34" charset="0"/>
                <a:ea typeface="Times New Roman" panose="02020603050405020304" pitchFamily="18" charset="0"/>
              </a:rPr>
              <a:t>ensuring that any equipment used for this activity is in good working condition</a:t>
            </a:r>
            <a:endParaRPr lang="en-GB" sz="36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2000" dirty="0">
                <a:effectLst/>
                <a:latin typeface="Arial" panose="020B0604020202020204" pitchFamily="34" charset="0"/>
                <a:ea typeface="Times New Roman" panose="02020603050405020304" pitchFamily="18" charset="0"/>
              </a:rPr>
              <a:t>behaving sensibly and following any safety instructions so as not to hurt or injure yourself or others </a:t>
            </a:r>
            <a:endParaRPr lang="en-GB" sz="3600" dirty="0">
              <a:effectLst/>
              <a:latin typeface="Times New Roman" panose="02020603050405020304" pitchFamily="18" charset="0"/>
              <a:ea typeface="Times New Roman" panose="02020603050405020304" pitchFamily="18" charset="0"/>
            </a:endParaRPr>
          </a:p>
          <a:p>
            <a:pPr fontAlgn="base"/>
            <a:r>
              <a:rPr lang="en-US" sz="2000" dirty="0">
                <a:effectLst/>
                <a:latin typeface="Arial" panose="020B0604020202020204" pitchFamily="34" charset="0"/>
                <a:ea typeface="Times New Roman" panose="02020603050405020304" pitchFamily="18" charset="0"/>
              </a:rPr>
              <a:t> </a:t>
            </a:r>
            <a:endParaRPr lang="en-GB" sz="3600" dirty="0">
              <a:effectLst/>
              <a:latin typeface="Times New Roman" panose="02020603050405020304" pitchFamily="18" charset="0"/>
              <a:ea typeface="Times New Roman" panose="02020603050405020304" pitchFamily="18" charset="0"/>
            </a:endParaRPr>
          </a:p>
          <a:p>
            <a:pPr fontAlgn="base"/>
            <a:r>
              <a:rPr lang="en-GB" sz="2000" dirty="0">
                <a:effectLst/>
                <a:latin typeface="Arial" panose="020B0604020202020204" pitchFamily="34" charset="0"/>
                <a:ea typeface="Times New Roman" panose="02020603050405020304" pitchFamily="18" charset="0"/>
              </a:rPr>
              <a:t>Please note that in the absence of any negligence or other breach of duty by us, this activity is carried out at your own risk. It is important to take extra care at the stages marked with this symbol: </a:t>
            </a:r>
            <a:r>
              <a:rPr lang="en-GB" sz="2000" dirty="0">
                <a:effectLst/>
                <a:latin typeface="Segoe UI Emoji" panose="020B0502040204020203" pitchFamily="34" charset="0"/>
                <a:ea typeface="Times New Roman" panose="02020603050405020304" pitchFamily="18" charset="0"/>
                <a:cs typeface="Segoe UI Emoji" panose="020B0502040204020203" pitchFamily="34" charset="0"/>
              </a:rPr>
              <a:t>⚠</a:t>
            </a:r>
            <a:r>
              <a:rPr lang="en-GB" sz="2000" dirty="0">
                <a:effectLst/>
                <a:latin typeface="Arial" panose="020B0604020202020204" pitchFamily="34" charset="0"/>
                <a:ea typeface="Times New Roman" panose="02020603050405020304" pitchFamily="18" charset="0"/>
              </a:rPr>
              <a:t> </a:t>
            </a:r>
            <a:endParaRPr lang="en-GB" sz="3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13137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63E802B-95AB-4575-A1C4-60FF5CBF0D58}"/>
              </a:ext>
            </a:extLst>
          </p:cNvPr>
          <p:cNvSpPr>
            <a:spLocks noGrp="1"/>
          </p:cNvSpPr>
          <p:nvPr>
            <p:ph type="title"/>
          </p:nvPr>
        </p:nvSpPr>
        <p:spPr>
          <a:xfrm>
            <a:off x="231037" y="1154621"/>
            <a:ext cx="3016988" cy="680519"/>
          </a:xfrm>
        </p:spPr>
        <p:txBody>
          <a:bodyPr>
            <a:normAutofit/>
          </a:bodyPr>
          <a:lstStyle/>
          <a:p>
            <a:r>
              <a:rPr lang="en-GB" sz="3600" b="1" dirty="0">
                <a:latin typeface="Arial" panose="020B0604020202020204" pitchFamily="34" charset="0"/>
                <a:cs typeface="Arial" panose="020B0604020202020204" pitchFamily="34" charset="0"/>
              </a:rPr>
              <a:t>Brief</a:t>
            </a:r>
          </a:p>
        </p:txBody>
      </p:sp>
      <p:sp>
        <p:nvSpPr>
          <p:cNvPr id="4" name="TextBox 3">
            <a:extLst>
              <a:ext uri="{FF2B5EF4-FFF2-40B4-BE49-F238E27FC236}">
                <a16:creationId xmlns:a16="http://schemas.microsoft.com/office/drawing/2014/main" id="{F235A329-F13A-4775-9DE3-B3855F3CDB81}"/>
              </a:ext>
            </a:extLst>
          </p:cNvPr>
          <p:cNvSpPr txBox="1"/>
          <p:nvPr/>
        </p:nvSpPr>
        <p:spPr>
          <a:xfrm>
            <a:off x="231037" y="1949440"/>
            <a:ext cx="8322413" cy="3416320"/>
          </a:xfrm>
          <a:prstGeom prst="rect">
            <a:avLst/>
          </a:prstGeom>
          <a:noFill/>
        </p:spPr>
        <p:txBody>
          <a:bodyPr wrap="square">
            <a:spAutoFit/>
          </a:bodyPr>
          <a:lstStyle/>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Flying can be a stressful experience for many people, especially when travelling long distances. </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Mood lighting can be used to help people relax and enjoy the flight.</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Your task is to make a colour-changing mood light that can be used to help travellers relax within a commercial aircraft cabin. </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The mood light must have a suitable power supply so it can be easily plugged in and used during the flight.</a:t>
            </a:r>
          </a:p>
        </p:txBody>
      </p:sp>
    </p:spTree>
    <p:extLst>
      <p:ext uri="{BB962C8B-B14F-4D97-AF65-F5344CB8AC3E}">
        <p14:creationId xmlns:p14="http://schemas.microsoft.com/office/powerpoint/2010/main" val="1914796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63E802B-95AB-4575-A1C4-60FF5CBF0D58}"/>
              </a:ext>
            </a:extLst>
          </p:cNvPr>
          <p:cNvSpPr>
            <a:spLocks noGrp="1"/>
          </p:cNvSpPr>
          <p:nvPr>
            <p:ph type="title"/>
          </p:nvPr>
        </p:nvSpPr>
        <p:spPr>
          <a:xfrm>
            <a:off x="231037" y="1154621"/>
            <a:ext cx="3016988" cy="680519"/>
          </a:xfrm>
        </p:spPr>
        <p:txBody>
          <a:bodyPr>
            <a:normAutofit/>
          </a:bodyPr>
          <a:lstStyle/>
          <a:p>
            <a:r>
              <a:rPr lang="en-GB" sz="3600" b="1" dirty="0">
                <a:latin typeface="Arial" panose="020B0604020202020204" pitchFamily="34" charset="0"/>
                <a:cs typeface="Arial" panose="020B0604020202020204" pitchFamily="34" charset="0"/>
              </a:rPr>
              <a:t>Resources</a:t>
            </a:r>
          </a:p>
        </p:txBody>
      </p:sp>
      <p:sp>
        <p:nvSpPr>
          <p:cNvPr id="4" name="TextBox 3">
            <a:extLst>
              <a:ext uri="{FF2B5EF4-FFF2-40B4-BE49-F238E27FC236}">
                <a16:creationId xmlns:a16="http://schemas.microsoft.com/office/drawing/2014/main" id="{F235A329-F13A-4775-9DE3-B3855F3CDB81}"/>
              </a:ext>
            </a:extLst>
          </p:cNvPr>
          <p:cNvSpPr txBox="1"/>
          <p:nvPr/>
        </p:nvSpPr>
        <p:spPr>
          <a:xfrm>
            <a:off x="231038" y="1931660"/>
            <a:ext cx="5082642" cy="3416320"/>
          </a:xfrm>
          <a:prstGeom prst="rect">
            <a:avLst/>
          </a:prstGeom>
          <a:noFill/>
        </p:spPr>
        <p:txBody>
          <a:bodyPr wrap="square">
            <a:spAutoFit/>
          </a:bodyPr>
          <a:lstStyle/>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Soldering iron, stand and mat/base</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Solder</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Mood light circuit board </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4.5 V power supply e.g. a USB cable</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Slide switch</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5 mm colour changing LED</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Protective resistor for the LED</a:t>
            </a:r>
          </a:p>
        </p:txBody>
      </p:sp>
      <p:pic>
        <p:nvPicPr>
          <p:cNvPr id="5" name="Picture 4" descr="A picture containing text&#10;&#10;Description automatically generated">
            <a:extLst>
              <a:ext uri="{FF2B5EF4-FFF2-40B4-BE49-F238E27FC236}">
                <a16:creationId xmlns:a16="http://schemas.microsoft.com/office/drawing/2014/main" id="{32DDEEA4-4D90-4B60-AF33-1142531B94A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619108" y="1230707"/>
            <a:ext cx="3012441" cy="2259331"/>
          </a:xfrm>
          <a:prstGeom prst="rect">
            <a:avLst/>
          </a:prstGeom>
        </p:spPr>
      </p:pic>
      <p:pic>
        <p:nvPicPr>
          <p:cNvPr id="6" name="Picture 5" descr="A picture containing text, electronics, circuit&#10;&#10;Description automatically generated">
            <a:extLst>
              <a:ext uri="{FF2B5EF4-FFF2-40B4-BE49-F238E27FC236}">
                <a16:creationId xmlns:a16="http://schemas.microsoft.com/office/drawing/2014/main" id="{26801F71-2A76-59B8-1502-11E7CC251ADE}"/>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5619108" y="3650125"/>
            <a:ext cx="3012441" cy="2259331"/>
          </a:xfrm>
          <a:prstGeom prst="rect">
            <a:avLst/>
          </a:prstGeom>
        </p:spPr>
      </p:pic>
    </p:spTree>
    <p:extLst>
      <p:ext uri="{BB962C8B-B14F-4D97-AF65-F5344CB8AC3E}">
        <p14:creationId xmlns:p14="http://schemas.microsoft.com/office/powerpoint/2010/main" val="28245708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63E802B-95AB-4575-A1C4-60FF5CBF0D58}"/>
              </a:ext>
            </a:extLst>
          </p:cNvPr>
          <p:cNvSpPr>
            <a:spLocks noGrp="1"/>
          </p:cNvSpPr>
          <p:nvPr>
            <p:ph type="title"/>
          </p:nvPr>
        </p:nvSpPr>
        <p:spPr>
          <a:xfrm>
            <a:off x="231035" y="1228001"/>
            <a:ext cx="8706135" cy="680519"/>
          </a:xfrm>
        </p:spPr>
        <p:txBody>
          <a:bodyPr>
            <a:noAutofit/>
          </a:bodyPr>
          <a:lstStyle/>
          <a:p>
            <a:r>
              <a:rPr lang="en-GB" sz="3600" b="1" dirty="0">
                <a:latin typeface="Arial" panose="020B0604020202020204" pitchFamily="34" charset="0"/>
                <a:cs typeface="Arial" panose="020B0604020202020204" pitchFamily="34" charset="0"/>
              </a:rPr>
              <a:t>Step 1 – Attaching the switch </a:t>
            </a:r>
          </a:p>
        </p:txBody>
      </p:sp>
      <p:sp>
        <p:nvSpPr>
          <p:cNvPr id="4" name="TextBox 3">
            <a:extLst>
              <a:ext uri="{FF2B5EF4-FFF2-40B4-BE49-F238E27FC236}">
                <a16:creationId xmlns:a16="http://schemas.microsoft.com/office/drawing/2014/main" id="{F235A329-F13A-4775-9DE3-B3855F3CDB81}"/>
              </a:ext>
            </a:extLst>
          </p:cNvPr>
          <p:cNvSpPr txBox="1"/>
          <p:nvPr/>
        </p:nvSpPr>
        <p:spPr>
          <a:xfrm>
            <a:off x="278198" y="2341581"/>
            <a:ext cx="4433502" cy="3785652"/>
          </a:xfrm>
          <a:prstGeom prst="rect">
            <a:avLst/>
          </a:prstGeom>
          <a:noFill/>
        </p:spPr>
        <p:txBody>
          <a:bodyPr wrap="square">
            <a:spAutoFit/>
          </a:bodyPr>
          <a:lstStyle/>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Mount the switch on the plastic side of the PCB</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Push down as far as it will go</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Solder the switch legs to the pads on the track side of the PCB</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p:txBody>
      </p:sp>
      <p:pic>
        <p:nvPicPr>
          <p:cNvPr id="12" name="Picture 11" descr="A picture containing text, sign&#10;&#10;Description automatically generated">
            <a:extLst>
              <a:ext uri="{FF2B5EF4-FFF2-40B4-BE49-F238E27FC236}">
                <a16:creationId xmlns:a16="http://schemas.microsoft.com/office/drawing/2014/main" id="{BF14FDB1-76A2-7D31-7104-DBF2E12EEFE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rot="10800000">
            <a:off x="5174743" y="1902181"/>
            <a:ext cx="3576594" cy="1896823"/>
          </a:xfrm>
          <a:prstGeom prst="rect">
            <a:avLst/>
          </a:prstGeom>
        </p:spPr>
      </p:pic>
      <p:pic>
        <p:nvPicPr>
          <p:cNvPr id="14" name="Picture 13">
            <a:extLst>
              <a:ext uri="{FF2B5EF4-FFF2-40B4-BE49-F238E27FC236}">
                <a16:creationId xmlns:a16="http://schemas.microsoft.com/office/drawing/2014/main" id="{C6D0C83D-58A3-B7C3-8A02-826ED29850C0}"/>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5174743" y="3990291"/>
            <a:ext cx="3576595" cy="1896825"/>
          </a:xfrm>
          <a:prstGeom prst="rect">
            <a:avLst/>
          </a:prstGeom>
        </p:spPr>
      </p:pic>
      <p:sp>
        <p:nvSpPr>
          <p:cNvPr id="19" name="TextBox 18">
            <a:extLst>
              <a:ext uri="{FF2B5EF4-FFF2-40B4-BE49-F238E27FC236}">
                <a16:creationId xmlns:a16="http://schemas.microsoft.com/office/drawing/2014/main" id="{38ADB02A-268A-A48A-6761-E26A6AF39BE4}"/>
              </a:ext>
            </a:extLst>
          </p:cNvPr>
          <p:cNvSpPr txBox="1"/>
          <p:nvPr/>
        </p:nvSpPr>
        <p:spPr>
          <a:xfrm>
            <a:off x="6655612" y="1341896"/>
            <a:ext cx="614855" cy="523220"/>
          </a:xfrm>
          <a:prstGeom prst="rect">
            <a:avLst/>
          </a:prstGeom>
          <a:noFill/>
        </p:spPr>
        <p:txBody>
          <a:bodyPr wrap="square">
            <a:spAutoFit/>
          </a:bodyPr>
          <a:lstStyle/>
          <a:p>
            <a:r>
              <a:rPr lang="en-GB" sz="2800" dirty="0">
                <a:effectLst/>
                <a:ea typeface="Times New Roman" panose="02020603050405020304" pitchFamily="18" charset="0"/>
                <a:cs typeface="Segoe UI Emoji" panose="020B0502040204020203" pitchFamily="34" charset="0"/>
              </a:rPr>
              <a:t>⚠</a:t>
            </a:r>
            <a:endParaRPr lang="en-GB" sz="2800" dirty="0"/>
          </a:p>
        </p:txBody>
      </p:sp>
    </p:spTree>
    <p:extLst>
      <p:ext uri="{BB962C8B-B14F-4D97-AF65-F5344CB8AC3E}">
        <p14:creationId xmlns:p14="http://schemas.microsoft.com/office/powerpoint/2010/main" val="28650319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63E802B-95AB-4575-A1C4-60FF5CBF0D58}"/>
              </a:ext>
            </a:extLst>
          </p:cNvPr>
          <p:cNvSpPr>
            <a:spLocks noGrp="1"/>
          </p:cNvSpPr>
          <p:nvPr>
            <p:ph type="title"/>
          </p:nvPr>
        </p:nvSpPr>
        <p:spPr>
          <a:xfrm>
            <a:off x="231035" y="1228001"/>
            <a:ext cx="8706135" cy="680519"/>
          </a:xfrm>
        </p:spPr>
        <p:txBody>
          <a:bodyPr>
            <a:noAutofit/>
          </a:bodyPr>
          <a:lstStyle/>
          <a:p>
            <a:r>
              <a:rPr lang="en-GB" sz="3600" b="1" dirty="0">
                <a:latin typeface="Arial" panose="020B0604020202020204" pitchFamily="34" charset="0"/>
                <a:cs typeface="Arial" panose="020B0604020202020204" pitchFamily="34" charset="0"/>
              </a:rPr>
              <a:t>Step 2 – Attaching the resistor </a:t>
            </a:r>
          </a:p>
        </p:txBody>
      </p:sp>
      <p:sp>
        <p:nvSpPr>
          <p:cNvPr id="4" name="TextBox 3">
            <a:extLst>
              <a:ext uri="{FF2B5EF4-FFF2-40B4-BE49-F238E27FC236}">
                <a16:creationId xmlns:a16="http://schemas.microsoft.com/office/drawing/2014/main" id="{F235A329-F13A-4775-9DE3-B3855F3CDB81}"/>
              </a:ext>
            </a:extLst>
          </p:cNvPr>
          <p:cNvSpPr txBox="1"/>
          <p:nvPr/>
        </p:nvSpPr>
        <p:spPr>
          <a:xfrm>
            <a:off x="231035" y="2254495"/>
            <a:ext cx="4591335" cy="3785652"/>
          </a:xfrm>
          <a:prstGeom prst="rect">
            <a:avLst/>
          </a:prstGeom>
          <a:noFill/>
        </p:spPr>
        <p:txBody>
          <a:bodyPr wrap="square">
            <a:spAutoFit/>
          </a:bodyPr>
          <a:lstStyle/>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Mount the resistor on the plastic side of the PCB</a:t>
            </a:r>
          </a:p>
          <a:p>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Solder the resistor legs to the pads on the track side of the PCB</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Use wire cutters to cut away any excess wire</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38ADB02A-268A-A48A-6761-E26A6AF39BE4}"/>
              </a:ext>
            </a:extLst>
          </p:cNvPr>
          <p:cNvSpPr txBox="1"/>
          <p:nvPr/>
        </p:nvSpPr>
        <p:spPr>
          <a:xfrm>
            <a:off x="6947107" y="1320387"/>
            <a:ext cx="614855" cy="523220"/>
          </a:xfrm>
          <a:prstGeom prst="rect">
            <a:avLst/>
          </a:prstGeom>
          <a:noFill/>
        </p:spPr>
        <p:txBody>
          <a:bodyPr wrap="square">
            <a:spAutoFit/>
          </a:bodyPr>
          <a:lstStyle/>
          <a:p>
            <a:r>
              <a:rPr lang="en-GB" sz="2800" dirty="0">
                <a:effectLst/>
                <a:ea typeface="Times New Roman" panose="02020603050405020304" pitchFamily="18" charset="0"/>
                <a:cs typeface="Segoe UI Emoji" panose="020B0502040204020203" pitchFamily="34" charset="0"/>
              </a:rPr>
              <a:t>⚠</a:t>
            </a:r>
            <a:endParaRPr lang="en-GB" sz="2800" dirty="0"/>
          </a:p>
        </p:txBody>
      </p:sp>
      <p:pic>
        <p:nvPicPr>
          <p:cNvPr id="7" name="Picture 6" descr="A picture containing ground&#10;&#10;Description automatically generated">
            <a:extLst>
              <a:ext uri="{FF2B5EF4-FFF2-40B4-BE49-F238E27FC236}">
                <a16:creationId xmlns:a16="http://schemas.microsoft.com/office/drawing/2014/main" id="{D3E2306F-76D1-3CB4-FCFC-7A2BAC879D2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183621" y="1908520"/>
            <a:ext cx="3603172" cy="1856526"/>
          </a:xfrm>
          <a:prstGeom prst="rect">
            <a:avLst/>
          </a:prstGeom>
        </p:spPr>
      </p:pic>
      <p:pic>
        <p:nvPicPr>
          <p:cNvPr id="9" name="Picture 8" descr="A picture containing text, ground, sign&#10;&#10;Description automatically generated">
            <a:extLst>
              <a:ext uri="{FF2B5EF4-FFF2-40B4-BE49-F238E27FC236}">
                <a16:creationId xmlns:a16="http://schemas.microsoft.com/office/drawing/2014/main" id="{80828A50-FD9E-6462-5699-D6AB4F01C966}"/>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5183621" y="3959564"/>
            <a:ext cx="3603172" cy="1905001"/>
          </a:xfrm>
          <a:prstGeom prst="rect">
            <a:avLst/>
          </a:prstGeom>
        </p:spPr>
      </p:pic>
    </p:spTree>
    <p:extLst>
      <p:ext uri="{BB962C8B-B14F-4D97-AF65-F5344CB8AC3E}">
        <p14:creationId xmlns:p14="http://schemas.microsoft.com/office/powerpoint/2010/main" val="22673157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63E802B-95AB-4575-A1C4-60FF5CBF0D58}"/>
              </a:ext>
            </a:extLst>
          </p:cNvPr>
          <p:cNvSpPr>
            <a:spLocks noGrp="1"/>
          </p:cNvSpPr>
          <p:nvPr>
            <p:ph type="title"/>
          </p:nvPr>
        </p:nvSpPr>
        <p:spPr>
          <a:xfrm>
            <a:off x="231035" y="1228001"/>
            <a:ext cx="8706135" cy="680519"/>
          </a:xfrm>
        </p:spPr>
        <p:txBody>
          <a:bodyPr>
            <a:noAutofit/>
          </a:bodyPr>
          <a:lstStyle/>
          <a:p>
            <a:r>
              <a:rPr lang="en-GB" sz="3600" b="1" dirty="0">
                <a:latin typeface="Arial" panose="020B0604020202020204" pitchFamily="34" charset="0"/>
                <a:cs typeface="Arial" panose="020B0604020202020204" pitchFamily="34" charset="0"/>
              </a:rPr>
              <a:t>Step 3 – Attaching the LED</a:t>
            </a:r>
          </a:p>
        </p:txBody>
      </p:sp>
      <p:sp>
        <p:nvSpPr>
          <p:cNvPr id="4" name="TextBox 3">
            <a:extLst>
              <a:ext uri="{FF2B5EF4-FFF2-40B4-BE49-F238E27FC236}">
                <a16:creationId xmlns:a16="http://schemas.microsoft.com/office/drawing/2014/main" id="{F235A329-F13A-4775-9DE3-B3855F3CDB81}"/>
              </a:ext>
            </a:extLst>
          </p:cNvPr>
          <p:cNvSpPr txBox="1"/>
          <p:nvPr/>
        </p:nvSpPr>
        <p:spPr>
          <a:xfrm>
            <a:off x="231035" y="2254495"/>
            <a:ext cx="4591335" cy="3046988"/>
          </a:xfrm>
          <a:prstGeom prst="rect">
            <a:avLst/>
          </a:prstGeom>
          <a:noFill/>
        </p:spPr>
        <p:txBody>
          <a:bodyPr wrap="square">
            <a:spAutoFit/>
          </a:bodyPr>
          <a:lstStyle/>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Mount and solder the LED to the PCB</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Make sure that the round and flat sides match the markings on the board!</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Snip the ends when soldered</a:t>
            </a:r>
          </a:p>
        </p:txBody>
      </p:sp>
      <p:sp>
        <p:nvSpPr>
          <p:cNvPr id="19" name="TextBox 18">
            <a:extLst>
              <a:ext uri="{FF2B5EF4-FFF2-40B4-BE49-F238E27FC236}">
                <a16:creationId xmlns:a16="http://schemas.microsoft.com/office/drawing/2014/main" id="{38ADB02A-268A-A48A-6761-E26A6AF39BE4}"/>
              </a:ext>
            </a:extLst>
          </p:cNvPr>
          <p:cNvSpPr txBox="1"/>
          <p:nvPr/>
        </p:nvSpPr>
        <p:spPr>
          <a:xfrm>
            <a:off x="6134254" y="1306650"/>
            <a:ext cx="614855" cy="523220"/>
          </a:xfrm>
          <a:prstGeom prst="rect">
            <a:avLst/>
          </a:prstGeom>
          <a:noFill/>
        </p:spPr>
        <p:txBody>
          <a:bodyPr wrap="square">
            <a:spAutoFit/>
          </a:bodyPr>
          <a:lstStyle/>
          <a:p>
            <a:r>
              <a:rPr lang="en-GB" sz="2800" dirty="0">
                <a:effectLst/>
                <a:ea typeface="Times New Roman" panose="02020603050405020304" pitchFamily="18" charset="0"/>
                <a:cs typeface="Segoe UI Emoji" panose="020B0502040204020203" pitchFamily="34" charset="0"/>
              </a:rPr>
              <a:t>⚠</a:t>
            </a:r>
            <a:endParaRPr lang="en-GB" sz="2800" dirty="0"/>
          </a:p>
        </p:txBody>
      </p:sp>
      <p:pic>
        <p:nvPicPr>
          <p:cNvPr id="5" name="Picture 4" descr="A picture containing text, electronics&#10;&#10;Description automatically generated">
            <a:extLst>
              <a:ext uri="{FF2B5EF4-FFF2-40B4-BE49-F238E27FC236}">
                <a16:creationId xmlns:a16="http://schemas.microsoft.com/office/drawing/2014/main" id="{2E578E10-A1EC-62B4-8E78-CA554793CF9F}"/>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085321" y="1863156"/>
            <a:ext cx="3668110" cy="1971596"/>
          </a:xfrm>
          <a:prstGeom prst="rect">
            <a:avLst/>
          </a:prstGeom>
        </p:spPr>
      </p:pic>
      <p:pic>
        <p:nvPicPr>
          <p:cNvPr id="13" name="Picture 12" descr="Graphical user interface, application&#10;&#10;Description automatically generated">
            <a:extLst>
              <a:ext uri="{FF2B5EF4-FFF2-40B4-BE49-F238E27FC236}">
                <a16:creationId xmlns:a16="http://schemas.microsoft.com/office/drawing/2014/main" id="{C0096216-57B0-82FE-2ADB-6ECBAB6484B8}"/>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5085321" y="3963683"/>
            <a:ext cx="3668110" cy="1971595"/>
          </a:xfrm>
          <a:prstGeom prst="rect">
            <a:avLst/>
          </a:prstGeom>
        </p:spPr>
      </p:pic>
    </p:spTree>
    <p:extLst>
      <p:ext uri="{BB962C8B-B14F-4D97-AF65-F5344CB8AC3E}">
        <p14:creationId xmlns:p14="http://schemas.microsoft.com/office/powerpoint/2010/main" val="1317232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63E802B-95AB-4575-A1C4-60FF5CBF0D58}"/>
              </a:ext>
            </a:extLst>
          </p:cNvPr>
          <p:cNvSpPr>
            <a:spLocks noGrp="1"/>
          </p:cNvSpPr>
          <p:nvPr>
            <p:ph type="title"/>
          </p:nvPr>
        </p:nvSpPr>
        <p:spPr>
          <a:xfrm>
            <a:off x="140601" y="1154621"/>
            <a:ext cx="6380779" cy="680519"/>
          </a:xfrm>
        </p:spPr>
        <p:txBody>
          <a:bodyPr>
            <a:normAutofit/>
          </a:bodyPr>
          <a:lstStyle/>
          <a:p>
            <a:r>
              <a:rPr lang="en-GB" sz="3600" b="1" dirty="0">
                <a:latin typeface="Arial" panose="020B0604020202020204" pitchFamily="34" charset="0"/>
                <a:cs typeface="Arial" panose="020B0604020202020204" pitchFamily="34" charset="0"/>
              </a:rPr>
              <a:t>Step 4 – Power wires</a:t>
            </a:r>
          </a:p>
        </p:txBody>
      </p:sp>
      <p:sp>
        <p:nvSpPr>
          <p:cNvPr id="4" name="TextBox 3">
            <a:extLst>
              <a:ext uri="{FF2B5EF4-FFF2-40B4-BE49-F238E27FC236}">
                <a16:creationId xmlns:a16="http://schemas.microsoft.com/office/drawing/2014/main" id="{F235A329-F13A-4775-9DE3-B3855F3CDB81}"/>
              </a:ext>
            </a:extLst>
          </p:cNvPr>
          <p:cNvSpPr txBox="1"/>
          <p:nvPr/>
        </p:nvSpPr>
        <p:spPr>
          <a:xfrm>
            <a:off x="236097" y="1971890"/>
            <a:ext cx="5040096" cy="3416320"/>
          </a:xfrm>
          <a:prstGeom prst="rect">
            <a:avLst/>
          </a:prstGeom>
          <a:noFill/>
        </p:spPr>
        <p:txBody>
          <a:bodyPr wrap="square">
            <a:spAutoFit/>
          </a:bodyPr>
          <a:lstStyle/>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Mount and solder the power wires to the PCB. The red wire goes to ‘+’ and the black wire goes to ‘-’</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Place the wires through the strain holes before soldering</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Snip the ends when soldered</a:t>
            </a:r>
          </a:p>
        </p:txBody>
      </p:sp>
      <p:sp>
        <p:nvSpPr>
          <p:cNvPr id="15" name="TextBox 14">
            <a:extLst>
              <a:ext uri="{FF2B5EF4-FFF2-40B4-BE49-F238E27FC236}">
                <a16:creationId xmlns:a16="http://schemas.microsoft.com/office/drawing/2014/main" id="{D10A6BBC-C2FA-47BD-9B48-E85D24112102}"/>
              </a:ext>
            </a:extLst>
          </p:cNvPr>
          <p:cNvSpPr txBox="1"/>
          <p:nvPr/>
        </p:nvSpPr>
        <p:spPr>
          <a:xfrm>
            <a:off x="4807992" y="1238334"/>
            <a:ext cx="468201" cy="523220"/>
          </a:xfrm>
          <a:prstGeom prst="rect">
            <a:avLst/>
          </a:prstGeom>
          <a:noFill/>
        </p:spPr>
        <p:txBody>
          <a:bodyPr wrap="square">
            <a:spAutoFit/>
          </a:bodyPr>
          <a:lstStyle/>
          <a:p>
            <a:r>
              <a:rPr lang="en-GB" sz="2800" dirty="0">
                <a:effectLst/>
                <a:ea typeface="Times New Roman" panose="02020603050405020304" pitchFamily="18" charset="0"/>
                <a:cs typeface="Segoe UI Emoji" panose="020B0502040204020203" pitchFamily="34" charset="0"/>
              </a:rPr>
              <a:t>⚠</a:t>
            </a:r>
            <a:endParaRPr lang="en-GB" sz="2800" dirty="0"/>
          </a:p>
        </p:txBody>
      </p:sp>
      <p:pic>
        <p:nvPicPr>
          <p:cNvPr id="6" name="Picture 5" descr="A picture containing text, sign, stone, cement&#10;&#10;Description automatically generated">
            <a:extLst>
              <a:ext uri="{FF2B5EF4-FFF2-40B4-BE49-F238E27FC236}">
                <a16:creationId xmlns:a16="http://schemas.microsoft.com/office/drawing/2014/main" id="{E1B7CC2D-3657-9AFC-92AC-DB9D08FFE4A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276193" y="3841188"/>
            <a:ext cx="3480995" cy="1895622"/>
          </a:xfrm>
          <a:prstGeom prst="rect">
            <a:avLst/>
          </a:prstGeom>
        </p:spPr>
      </p:pic>
      <p:pic>
        <p:nvPicPr>
          <p:cNvPr id="8" name="Picture 7" descr="Graphical user interface&#10;&#10;Description automatically generated">
            <a:extLst>
              <a:ext uri="{FF2B5EF4-FFF2-40B4-BE49-F238E27FC236}">
                <a16:creationId xmlns:a16="http://schemas.microsoft.com/office/drawing/2014/main" id="{F749256E-FC74-F28F-AB13-5CF1CB626D49}"/>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5276193" y="1817767"/>
            <a:ext cx="3480995" cy="1810446"/>
          </a:xfrm>
          <a:prstGeom prst="rect">
            <a:avLst/>
          </a:prstGeom>
        </p:spPr>
      </p:pic>
    </p:spTree>
    <p:extLst>
      <p:ext uri="{BB962C8B-B14F-4D97-AF65-F5344CB8AC3E}">
        <p14:creationId xmlns:p14="http://schemas.microsoft.com/office/powerpoint/2010/main" val="32409090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63E802B-95AB-4575-A1C4-60FF5CBF0D58}"/>
              </a:ext>
            </a:extLst>
          </p:cNvPr>
          <p:cNvSpPr>
            <a:spLocks noGrp="1"/>
          </p:cNvSpPr>
          <p:nvPr>
            <p:ph type="title"/>
          </p:nvPr>
        </p:nvSpPr>
        <p:spPr>
          <a:xfrm>
            <a:off x="140601" y="1154621"/>
            <a:ext cx="6380779" cy="680519"/>
          </a:xfrm>
        </p:spPr>
        <p:txBody>
          <a:bodyPr>
            <a:normAutofit/>
          </a:bodyPr>
          <a:lstStyle/>
          <a:p>
            <a:r>
              <a:rPr lang="en-GB" sz="3600" b="1" dirty="0">
                <a:latin typeface="Arial" panose="020B0604020202020204" pitchFamily="34" charset="0"/>
                <a:cs typeface="Arial" panose="020B0604020202020204" pitchFamily="34" charset="0"/>
              </a:rPr>
              <a:t>Finished example</a:t>
            </a:r>
          </a:p>
        </p:txBody>
      </p:sp>
      <p:pic>
        <p:nvPicPr>
          <p:cNvPr id="6" name="Picture 5" descr="Graphical user interface&#10;&#10;Description automatically generated">
            <a:extLst>
              <a:ext uri="{FF2B5EF4-FFF2-40B4-BE49-F238E27FC236}">
                <a16:creationId xmlns:a16="http://schemas.microsoft.com/office/drawing/2014/main" id="{CE55A91B-8CF4-530D-3FA5-1F2D85D31FC9}"/>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220475" y="2027973"/>
            <a:ext cx="6703050" cy="3486219"/>
          </a:xfrm>
          <a:prstGeom prst="rect">
            <a:avLst/>
          </a:prstGeom>
        </p:spPr>
      </p:pic>
    </p:spTree>
    <p:extLst>
      <p:ext uri="{BB962C8B-B14F-4D97-AF65-F5344CB8AC3E}">
        <p14:creationId xmlns:p14="http://schemas.microsoft.com/office/powerpoint/2010/main" val="18383945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TotalTime>
  <Words>841</Words>
  <Application>Microsoft Office PowerPoint</Application>
  <PresentationFormat>On-screen Show (4:3)</PresentationFormat>
  <Paragraphs>72</Paragraphs>
  <Slides>10</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Calibri</vt:lpstr>
      <vt:lpstr>Calibri Light</vt:lpstr>
      <vt:lpstr>Segoe UI Emoji</vt:lpstr>
      <vt:lpstr>Symbol</vt:lpstr>
      <vt:lpstr>Times New Roman</vt:lpstr>
      <vt:lpstr>Office Theme</vt:lpstr>
      <vt:lpstr>PowerPoint Presentation</vt:lpstr>
      <vt:lpstr>PowerPoint Presentation</vt:lpstr>
      <vt:lpstr>Brief</vt:lpstr>
      <vt:lpstr>Resources</vt:lpstr>
      <vt:lpstr>Step 1 – Attaching the switch </vt:lpstr>
      <vt:lpstr>Step 2 – Attaching the resistor </vt:lpstr>
      <vt:lpstr>Step 3 – Attaching the LED</vt:lpstr>
      <vt:lpstr>Step 4 – Power wires</vt:lpstr>
      <vt:lpstr>Finished example</vt:lpstr>
      <vt:lpstr>Testing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Cabin mood lighting</dc:title>
  <dc:creator>Attainment in Education</dc:creator>
  <cp:lastModifiedBy>Marie Neighbour</cp:lastModifiedBy>
  <cp:revision>68</cp:revision>
  <dcterms:created xsi:type="dcterms:W3CDTF">2017-06-28T15:11:57Z</dcterms:created>
  <dcterms:modified xsi:type="dcterms:W3CDTF">2022-10-11T07:52:19Z</dcterms:modified>
</cp:coreProperties>
</file>