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60" r:id="rId3"/>
    <p:sldId id="261" r:id="rId4"/>
    <p:sldId id="262" r:id="rId5"/>
    <p:sldId id="264" r:id="rId6"/>
    <p:sldId id="265" r:id="rId7"/>
    <p:sldId id="266" r:id="rId8"/>
    <p:sldId id="263" r:id="rId9"/>
    <p:sldId id="267"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4"/>
    <p:restoredTop sz="91041" autoAdjust="0"/>
  </p:normalViewPr>
  <p:slideViewPr>
    <p:cSldViewPr snapToGrid="0" snapToObjects="1">
      <p:cViewPr varScale="1">
        <p:scale>
          <a:sx n="78" d="100"/>
          <a:sy n="78" d="100"/>
        </p:scale>
        <p:origin x="1594"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FF70D3-751D-4817-9392-825F2764FA12}" type="datetimeFigureOut">
              <a:rPr lang="en-GB" smtClean="0"/>
              <a:t>01/11/2022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5AFA60-9E5A-4E9B-BAB5-9DD5E2C0E530}" type="slidenum">
              <a:rPr lang="en-GB" smtClean="0"/>
              <a:t>‹#›</a:t>
            </a:fld>
            <a:endParaRPr lang="en-GB"/>
          </a:p>
        </p:txBody>
      </p:sp>
    </p:spTree>
    <p:extLst>
      <p:ext uri="{BB962C8B-B14F-4D97-AF65-F5344CB8AC3E}">
        <p14:creationId xmlns:p14="http://schemas.microsoft.com/office/powerpoint/2010/main" val="2544895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1</a:t>
            </a:fld>
            <a:endParaRPr lang="en-GB"/>
          </a:p>
        </p:txBody>
      </p:sp>
    </p:spTree>
    <p:extLst>
      <p:ext uri="{BB962C8B-B14F-4D97-AF65-F5344CB8AC3E}">
        <p14:creationId xmlns:p14="http://schemas.microsoft.com/office/powerpoint/2010/main" val="1244207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3</a:t>
            </a:fld>
            <a:endParaRPr lang="en-GB"/>
          </a:p>
        </p:txBody>
      </p:sp>
    </p:spTree>
    <p:extLst>
      <p:ext uri="{BB962C8B-B14F-4D97-AF65-F5344CB8AC3E}">
        <p14:creationId xmlns:p14="http://schemas.microsoft.com/office/powerpoint/2010/main" val="3994617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4</a:t>
            </a:fld>
            <a:endParaRPr lang="en-GB"/>
          </a:p>
        </p:txBody>
      </p:sp>
    </p:spTree>
    <p:extLst>
      <p:ext uri="{BB962C8B-B14F-4D97-AF65-F5344CB8AC3E}">
        <p14:creationId xmlns:p14="http://schemas.microsoft.com/office/powerpoint/2010/main" val="28311144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5</a:t>
            </a:fld>
            <a:endParaRPr lang="en-GB"/>
          </a:p>
        </p:txBody>
      </p:sp>
    </p:spTree>
    <p:extLst>
      <p:ext uri="{BB962C8B-B14F-4D97-AF65-F5344CB8AC3E}">
        <p14:creationId xmlns:p14="http://schemas.microsoft.com/office/powerpoint/2010/main" val="3363993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6</a:t>
            </a:fld>
            <a:endParaRPr lang="en-GB"/>
          </a:p>
        </p:txBody>
      </p:sp>
    </p:spTree>
    <p:extLst>
      <p:ext uri="{BB962C8B-B14F-4D97-AF65-F5344CB8AC3E}">
        <p14:creationId xmlns:p14="http://schemas.microsoft.com/office/powerpoint/2010/main" val="3550916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7</a:t>
            </a:fld>
            <a:endParaRPr lang="en-GB"/>
          </a:p>
        </p:txBody>
      </p:sp>
    </p:spTree>
    <p:extLst>
      <p:ext uri="{BB962C8B-B14F-4D97-AF65-F5344CB8AC3E}">
        <p14:creationId xmlns:p14="http://schemas.microsoft.com/office/powerpoint/2010/main" val="3003961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8</a:t>
            </a:fld>
            <a:endParaRPr lang="en-GB"/>
          </a:p>
        </p:txBody>
      </p:sp>
    </p:spTree>
    <p:extLst>
      <p:ext uri="{BB962C8B-B14F-4D97-AF65-F5344CB8AC3E}">
        <p14:creationId xmlns:p14="http://schemas.microsoft.com/office/powerpoint/2010/main" val="4226431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9</a:t>
            </a:fld>
            <a:endParaRPr lang="en-GB"/>
          </a:p>
        </p:txBody>
      </p:sp>
    </p:spTree>
    <p:extLst>
      <p:ext uri="{BB962C8B-B14F-4D97-AF65-F5344CB8AC3E}">
        <p14:creationId xmlns:p14="http://schemas.microsoft.com/office/powerpoint/2010/main" val="2933290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D5AFA60-9E5A-4E9B-BAB5-9DD5E2C0E530}" type="slidenum">
              <a:rPr lang="en-GB" smtClean="0"/>
              <a:t>10</a:t>
            </a:fld>
            <a:endParaRPr lang="en-GB"/>
          </a:p>
        </p:txBody>
      </p:sp>
    </p:spTree>
    <p:extLst>
      <p:ext uri="{BB962C8B-B14F-4D97-AF65-F5344CB8AC3E}">
        <p14:creationId xmlns:p14="http://schemas.microsoft.com/office/powerpoint/2010/main" val="23488039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2050983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3932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9175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70365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536504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425956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190213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0770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1975022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554577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11/1/2022</a:t>
            </a:fld>
            <a:endParaRPr lang="en-US"/>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a:p>
        </p:txBody>
      </p:sp>
    </p:spTree>
    <p:extLst>
      <p:ext uri="{BB962C8B-B14F-4D97-AF65-F5344CB8AC3E}">
        <p14:creationId xmlns:p14="http://schemas.microsoft.com/office/powerpoint/2010/main" val="699686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724491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2.jpg"/><Relationship Id="rId7" Type="http://schemas.openxmlformats.org/officeDocument/2006/relationships/image" Target="NUL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6.jpg"/><Relationship Id="rId5" Type="http://schemas.openxmlformats.org/officeDocument/2006/relationships/image" Target="../media/image13.emf"/><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jp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3.emf"/><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6.jpg"/><Relationship Id="rId4" Type="http://schemas.openxmlformats.org/officeDocument/2006/relationships/image" Target="../media/image15.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07821E5-17B9-4AA1-E2EC-2C721307ADB4}"/>
              </a:ext>
            </a:extLst>
          </p:cNvPr>
          <p:cNvSpPr txBox="1"/>
          <p:nvPr/>
        </p:nvSpPr>
        <p:spPr>
          <a:xfrm>
            <a:off x="239920" y="1088671"/>
            <a:ext cx="8664158" cy="815608"/>
          </a:xfrm>
          <a:prstGeom prst="rect">
            <a:avLst/>
          </a:prstGeom>
          <a:noFill/>
        </p:spPr>
        <p:txBody>
          <a:bodyPr wrap="square">
            <a:spAutoFit/>
          </a:bodyPr>
          <a:lstStyle/>
          <a:p>
            <a:pPr algn="ctr"/>
            <a:r>
              <a:rPr lang="en-GB" sz="4700" b="1" i="0" dirty="0">
                <a:solidFill>
                  <a:srgbClr val="201F1E"/>
                </a:solidFill>
                <a:effectLst/>
                <a:cs typeface="Arial" panose="020B0604020202020204" pitchFamily="34" charset="0"/>
              </a:rPr>
              <a:t>Which Materials for your aircraft?</a:t>
            </a:r>
            <a:endParaRPr lang="en-GB" sz="4700" b="1" dirty="0">
              <a:cs typeface="Arial" panose="020B0604020202020204" pitchFamily="34" charset="0"/>
            </a:endParaRPr>
          </a:p>
        </p:txBody>
      </p:sp>
      <p:sp>
        <p:nvSpPr>
          <p:cNvPr id="4" name="TextBox 3">
            <a:extLst>
              <a:ext uri="{FF2B5EF4-FFF2-40B4-BE49-F238E27FC236}">
                <a16:creationId xmlns:a16="http://schemas.microsoft.com/office/drawing/2014/main" id="{3A8BEB3B-A0E0-644A-A880-4A25ACC9C016}"/>
              </a:ext>
            </a:extLst>
          </p:cNvPr>
          <p:cNvSpPr txBox="1"/>
          <p:nvPr/>
        </p:nvSpPr>
        <p:spPr>
          <a:xfrm>
            <a:off x="783282" y="5101813"/>
            <a:ext cx="7577434" cy="1323439"/>
          </a:xfrm>
          <a:prstGeom prst="rect">
            <a:avLst/>
          </a:prstGeom>
          <a:noFill/>
        </p:spPr>
        <p:txBody>
          <a:bodyPr wrap="square">
            <a:spAutoFit/>
          </a:bodyPr>
          <a:lstStyle/>
          <a:p>
            <a:pPr algn="ctr" fontAlgn="base"/>
            <a:r>
              <a:rPr lang="en-GB" sz="1600" b="1" dirty="0">
                <a:effectLst/>
                <a:ea typeface="Times New Roman" panose="02020603050405020304" pitchFamily="18" charset="0"/>
              </a:rPr>
              <a:t> </a:t>
            </a:r>
            <a:r>
              <a:rPr lang="en-GB" sz="2800" dirty="0">
                <a:solidFill>
                  <a:srgbClr val="000000"/>
                </a:solidFill>
                <a:effectLst/>
                <a:ea typeface="Times New Roman" panose="02020603050405020304" pitchFamily="18" charset="0"/>
              </a:rPr>
              <a:t>Measuring the density of materials </a:t>
            </a:r>
          </a:p>
          <a:p>
            <a:pPr algn="ctr" fontAlgn="base"/>
            <a:r>
              <a:rPr lang="en-GB" sz="2800" dirty="0">
                <a:solidFill>
                  <a:srgbClr val="000000"/>
                </a:solidFill>
                <a:effectLst/>
                <a:ea typeface="Times New Roman" panose="02020603050405020304" pitchFamily="18" charset="0"/>
              </a:rPr>
              <a:t>to choose which to use in an aircraft</a:t>
            </a:r>
          </a:p>
          <a:p>
            <a:pPr algn="ctr" fontAlgn="base"/>
            <a:endParaRPr lang="en-GB" sz="2400" dirty="0">
              <a:effectLst/>
              <a:ea typeface="Times New Roman" panose="02020603050405020304" pitchFamily="18" charset="0"/>
            </a:endParaRPr>
          </a:p>
        </p:txBody>
      </p:sp>
      <p:pic>
        <p:nvPicPr>
          <p:cNvPr id="5" name="Picture 4" descr="A large airplane flying in the sky&#10;&#10;Description automatically generated with low confidence">
            <a:extLst>
              <a:ext uri="{FF2B5EF4-FFF2-40B4-BE49-F238E27FC236}">
                <a16:creationId xmlns:a16="http://schemas.microsoft.com/office/drawing/2014/main" id="{2B75B94D-52A3-CFEE-1535-85E8480799CC}"/>
              </a:ext>
            </a:extLst>
          </p:cNvPr>
          <p:cNvPicPr>
            <a:picLocks noChangeAspect="1"/>
          </p:cNvPicPr>
          <p:nvPr/>
        </p:nvPicPr>
        <p:blipFill rotWithShape="1">
          <a:blip r:embed="rId4"/>
          <a:srcRect t="22059" b="14635"/>
          <a:stretch/>
        </p:blipFill>
        <p:spPr>
          <a:xfrm>
            <a:off x="239919" y="2196683"/>
            <a:ext cx="8669867" cy="2438400"/>
          </a:xfrm>
          <a:prstGeom prst="rect">
            <a:avLst/>
          </a:prstGeom>
        </p:spPr>
      </p:pic>
    </p:spTree>
    <p:extLst>
      <p:ext uri="{BB962C8B-B14F-4D97-AF65-F5344CB8AC3E}">
        <p14:creationId xmlns:p14="http://schemas.microsoft.com/office/powerpoint/2010/main" val="1123473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2" descr="Density Lesson for Kids: Definition &amp; Facts - Video &amp; Lesson ...">
            <a:extLst>
              <a:ext uri="{FF2B5EF4-FFF2-40B4-BE49-F238E27FC236}">
                <a16:creationId xmlns:a16="http://schemas.microsoft.com/office/drawing/2014/main" id="{E1D0EC01-6A7C-026D-267B-85792A11BA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3040" y="1621833"/>
            <a:ext cx="3333750" cy="12573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9B6F5D4-A33E-048D-6677-5CFBE3BD7E1E}"/>
              </a:ext>
            </a:extLst>
          </p:cNvPr>
          <p:cNvSpPr txBox="1"/>
          <p:nvPr/>
        </p:nvSpPr>
        <p:spPr>
          <a:xfrm>
            <a:off x="82203" y="1046813"/>
            <a:ext cx="6814868" cy="646331"/>
          </a:xfrm>
          <a:prstGeom prst="rect">
            <a:avLst/>
          </a:prstGeom>
          <a:noFill/>
        </p:spPr>
        <p:txBody>
          <a:bodyPr wrap="square" rtlCol="0">
            <a:spAutoFit/>
          </a:bodyPr>
          <a:lstStyle/>
          <a:p>
            <a:r>
              <a:rPr lang="en-GB" sz="3600" b="1" dirty="0"/>
              <a:t>Step 4 – Work out the density</a:t>
            </a:r>
          </a:p>
        </p:txBody>
      </p:sp>
      <p:pic>
        <p:nvPicPr>
          <p:cNvPr id="10" name="Picture 9">
            <a:extLst>
              <a:ext uri="{FF2B5EF4-FFF2-40B4-BE49-F238E27FC236}">
                <a16:creationId xmlns:a16="http://schemas.microsoft.com/office/drawing/2014/main" id="{42BF02A6-63A7-8C01-EB41-D4F1CB022430}"/>
              </a:ext>
            </a:extLst>
          </p:cNvPr>
          <p:cNvPicPr>
            <a:picLocks noChangeAspect="1"/>
          </p:cNvPicPr>
          <p:nvPr/>
        </p:nvPicPr>
        <p:blipFill>
          <a:blip r:embed="rId5"/>
          <a:stretch>
            <a:fillRect/>
          </a:stretch>
        </p:blipFill>
        <p:spPr>
          <a:xfrm>
            <a:off x="619397" y="2972927"/>
            <a:ext cx="659874" cy="804502"/>
          </a:xfrm>
          <a:prstGeom prst="rect">
            <a:avLst/>
          </a:prstGeom>
        </p:spPr>
      </p:pic>
      <p:sp>
        <p:nvSpPr>
          <p:cNvPr id="13" name="Rectangle 12">
            <a:extLst>
              <a:ext uri="{FF2B5EF4-FFF2-40B4-BE49-F238E27FC236}">
                <a16:creationId xmlns:a16="http://schemas.microsoft.com/office/drawing/2014/main" id="{E7671ECD-48E8-BCD1-C790-8B5FC6DBD10A}"/>
              </a:ext>
            </a:extLst>
          </p:cNvPr>
          <p:cNvSpPr/>
          <p:nvPr/>
        </p:nvSpPr>
        <p:spPr>
          <a:xfrm>
            <a:off x="1441702" y="3138621"/>
            <a:ext cx="6814868" cy="523220"/>
          </a:xfrm>
          <a:prstGeom prst="rect">
            <a:avLst/>
          </a:prstGeom>
        </p:spPr>
        <p:txBody>
          <a:bodyPr wrap="square">
            <a:spAutoFit/>
          </a:bodyPr>
          <a:lstStyle/>
          <a:p>
            <a:r>
              <a:rPr lang="en-GB" sz="2800" dirty="0">
                <a:solidFill>
                  <a:srgbClr val="231F20"/>
                </a:solidFill>
              </a:rPr>
              <a:t> Weight = 112 grams</a:t>
            </a:r>
            <a:endParaRPr lang="en-GB" sz="2400" dirty="0">
              <a:solidFill>
                <a:srgbClr val="231F20"/>
              </a:solidFill>
            </a:endParaRPr>
          </a:p>
        </p:txBody>
      </p:sp>
      <p:pic>
        <p:nvPicPr>
          <p:cNvPr id="14" name="Picture 13">
            <a:extLst>
              <a:ext uri="{FF2B5EF4-FFF2-40B4-BE49-F238E27FC236}">
                <a16:creationId xmlns:a16="http://schemas.microsoft.com/office/drawing/2014/main" id="{92CCBE7B-15A0-3984-15A3-C5DF4F71681F}"/>
              </a:ext>
            </a:extLst>
          </p:cNvPr>
          <p:cNvPicPr>
            <a:picLocks noChangeAspect="1"/>
          </p:cNvPicPr>
          <p:nvPr/>
        </p:nvPicPr>
        <p:blipFill>
          <a:blip r:embed="rId6"/>
          <a:stretch>
            <a:fillRect/>
          </a:stretch>
        </p:blipFill>
        <p:spPr>
          <a:xfrm>
            <a:off x="488864" y="3880562"/>
            <a:ext cx="1021516" cy="816644"/>
          </a:xfrm>
          <a:prstGeom prst="rect">
            <a:avLst/>
          </a:prstGeom>
        </p:spPr>
      </p:pic>
      <p:sp>
        <p:nvSpPr>
          <p:cNvPr id="15" name="Rectangle 14">
            <a:extLst>
              <a:ext uri="{FF2B5EF4-FFF2-40B4-BE49-F238E27FC236}">
                <a16:creationId xmlns:a16="http://schemas.microsoft.com/office/drawing/2014/main" id="{F5433948-78E8-20ED-73B6-936095FE8AAF}"/>
              </a:ext>
            </a:extLst>
          </p:cNvPr>
          <p:cNvSpPr/>
          <p:nvPr/>
        </p:nvSpPr>
        <p:spPr>
          <a:xfrm>
            <a:off x="1441702" y="3975869"/>
            <a:ext cx="6814868" cy="523220"/>
          </a:xfrm>
          <a:prstGeom prst="rect">
            <a:avLst/>
          </a:prstGeom>
        </p:spPr>
        <p:txBody>
          <a:bodyPr wrap="square">
            <a:spAutoFit/>
          </a:bodyPr>
          <a:lstStyle/>
          <a:p>
            <a:r>
              <a:rPr lang="en-GB" sz="2800" dirty="0">
                <a:solidFill>
                  <a:srgbClr val="231F20"/>
                </a:solidFill>
              </a:rPr>
              <a:t> Volume of water = 16 ml = 16</a:t>
            </a:r>
            <a:r>
              <a:rPr lang="en-GB" sz="2800" b="1" dirty="0">
                <a:solidFill>
                  <a:srgbClr val="231F20"/>
                </a:solidFill>
              </a:rPr>
              <a:t> </a:t>
            </a:r>
            <a:r>
              <a:rPr lang="en-GB" sz="2800" dirty="0">
                <a:solidFill>
                  <a:srgbClr val="231F20"/>
                </a:solidFill>
              </a:rPr>
              <a:t>cm³ </a:t>
            </a:r>
            <a:endParaRPr lang="en-GB" sz="2400" dirty="0">
              <a:solidFill>
                <a:srgbClr val="231F20"/>
              </a:solidFill>
            </a:endParaRPr>
          </a:p>
        </p:txBody>
      </p:sp>
      <p:grpSp>
        <p:nvGrpSpPr>
          <p:cNvPr id="16" name="Group 15">
            <a:extLst>
              <a:ext uri="{FF2B5EF4-FFF2-40B4-BE49-F238E27FC236}">
                <a16:creationId xmlns:a16="http://schemas.microsoft.com/office/drawing/2014/main" id="{875838E9-272D-201E-5DD2-ACC48204D2C8}"/>
              </a:ext>
            </a:extLst>
          </p:cNvPr>
          <p:cNvGrpSpPr/>
          <p:nvPr/>
        </p:nvGrpSpPr>
        <p:grpSpPr>
          <a:xfrm>
            <a:off x="2421893" y="4830451"/>
            <a:ext cx="4279674" cy="877164"/>
            <a:chOff x="3190761" y="4562415"/>
            <a:chExt cx="4279674" cy="877164"/>
          </a:xfrm>
        </p:grpSpPr>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80D4AA6B-6A1B-6353-6367-09F707FC5C8A}"/>
                    </a:ext>
                  </a:extLst>
                </p:cNvPr>
                <p:cNvSpPr txBox="1"/>
                <p:nvPr/>
              </p:nvSpPr>
              <p:spPr>
                <a:xfrm>
                  <a:off x="3190761" y="4762471"/>
                  <a:ext cx="1510636" cy="430887"/>
                </a:xfrm>
                <a:prstGeom prst="rect">
                  <a:avLst/>
                </a:prstGeom>
                <a:noFill/>
              </p:spPr>
              <p:txBody>
                <a:bodyPr wrap="square" lIns="0" tIns="0" rIns="0" bIns="0" rtlCol="0">
                  <a:spAutoFit/>
                </a:bodyPr>
                <a:lstStyle/>
                <a:p>
                  <a:r>
                    <a:rPr lang="en-GB" sz="2800" dirty="0"/>
                    <a:t>Density </a:t>
                  </a:r>
                  <a14:m>
                    <m:oMath xmlns:m="http://schemas.openxmlformats.org/officeDocument/2006/math">
                      <m:r>
                        <a:rPr lang="en-GB" sz="2800" i="1" smtClean="0">
                          <a:latin typeface="Cambria Math" panose="02040503050406030204" pitchFamily="18" charset="0"/>
                        </a:rPr>
                        <m:t>=</m:t>
                      </m:r>
                    </m:oMath>
                  </a14:m>
                  <a:r>
                    <a:rPr lang="en-GB" sz="2800" dirty="0"/>
                    <a:t> </a:t>
                  </a:r>
                </a:p>
              </p:txBody>
            </p:sp>
          </mc:Choice>
          <mc:Fallback xmlns="">
            <p:sp>
              <p:nvSpPr>
                <p:cNvPr id="3" name="TextBox 2">
                  <a:extLst>
                    <a:ext uri="{FF2B5EF4-FFF2-40B4-BE49-F238E27FC236}">
                      <a16:creationId xmlns:a16="http://schemas.microsoft.com/office/drawing/2014/main" id="{0BCDDE60-4159-4B0A-8A56-0128FDFBE11A}"/>
                    </a:ext>
                  </a:extLst>
                </p:cNvPr>
                <p:cNvSpPr txBox="1">
                  <a:spLocks noRot="1" noChangeAspect="1" noMove="1" noResize="1" noEditPoints="1" noAdjustHandles="1" noChangeArrowheads="1" noChangeShapeType="1" noTextEdit="1"/>
                </p:cNvSpPr>
                <p:nvPr/>
              </p:nvSpPr>
              <p:spPr>
                <a:xfrm>
                  <a:off x="3190761" y="4762471"/>
                  <a:ext cx="1510636" cy="430887"/>
                </a:xfrm>
                <a:prstGeom prst="rect">
                  <a:avLst/>
                </a:prstGeom>
                <a:blipFill>
                  <a:blip r:embed="rId7"/>
                  <a:stretch>
                    <a:fillRect l="-14113" t="-23944" b="-50704"/>
                  </a:stretch>
                </a:blipFill>
              </p:spPr>
              <p:txBody>
                <a:bodyPr/>
                <a:lstStyle/>
                <a:p>
                  <a:r>
                    <a:rPr lang="en-GB">
                      <a:noFill/>
                    </a:rPr>
                    <a:t> </a:t>
                  </a:r>
                </a:p>
              </p:txBody>
            </p:sp>
          </mc:Fallback>
        </mc:AlternateContent>
        <p:sp>
          <p:nvSpPr>
            <p:cNvPr id="18" name="TextBox 17">
              <a:extLst>
                <a:ext uri="{FF2B5EF4-FFF2-40B4-BE49-F238E27FC236}">
                  <a16:creationId xmlns:a16="http://schemas.microsoft.com/office/drawing/2014/main" id="{D9B338A3-4E37-17B4-D064-CEDE446FB942}"/>
                </a:ext>
              </a:extLst>
            </p:cNvPr>
            <p:cNvSpPr txBox="1"/>
            <p:nvPr/>
          </p:nvSpPr>
          <p:spPr>
            <a:xfrm>
              <a:off x="4794495" y="4562415"/>
              <a:ext cx="703437" cy="461665"/>
            </a:xfrm>
            <a:prstGeom prst="rect">
              <a:avLst/>
            </a:prstGeom>
            <a:noFill/>
          </p:spPr>
          <p:txBody>
            <a:bodyPr wrap="square" rtlCol="0">
              <a:spAutoFit/>
            </a:bodyPr>
            <a:lstStyle/>
            <a:p>
              <a:r>
                <a:rPr lang="en-GB" sz="2400" dirty="0"/>
                <a:t>112</a:t>
              </a:r>
            </a:p>
          </p:txBody>
        </p:sp>
        <p:sp>
          <p:nvSpPr>
            <p:cNvPr id="19" name="TextBox 18">
              <a:extLst>
                <a:ext uri="{FF2B5EF4-FFF2-40B4-BE49-F238E27FC236}">
                  <a16:creationId xmlns:a16="http://schemas.microsoft.com/office/drawing/2014/main" id="{F0E5B908-12A2-00EB-2B2F-A37216DA4987}"/>
                </a:ext>
              </a:extLst>
            </p:cNvPr>
            <p:cNvSpPr txBox="1"/>
            <p:nvPr/>
          </p:nvSpPr>
          <p:spPr>
            <a:xfrm>
              <a:off x="4911084" y="4977914"/>
              <a:ext cx="859567" cy="461665"/>
            </a:xfrm>
            <a:prstGeom prst="rect">
              <a:avLst/>
            </a:prstGeom>
            <a:noFill/>
          </p:spPr>
          <p:txBody>
            <a:bodyPr wrap="square" rtlCol="0">
              <a:spAutoFit/>
            </a:bodyPr>
            <a:lstStyle/>
            <a:p>
              <a:r>
                <a:rPr lang="en-GB" sz="2400" dirty="0"/>
                <a:t>16</a:t>
              </a:r>
            </a:p>
          </p:txBody>
        </p:sp>
        <mc:AlternateContent xmlns:mc="http://schemas.openxmlformats.org/markup-compatibility/2006" xmlns:a14="http://schemas.microsoft.com/office/drawing/2010/main">
          <mc:Choice Requires="a14">
            <p:sp>
              <p:nvSpPr>
                <p:cNvPr id="20" name="Rectangle 19">
                  <a:extLst>
                    <a:ext uri="{FF2B5EF4-FFF2-40B4-BE49-F238E27FC236}">
                      <a16:creationId xmlns:a16="http://schemas.microsoft.com/office/drawing/2014/main" id="{9AEAB8F8-B974-5346-45FE-102A5CCC73A1}"/>
                    </a:ext>
                  </a:extLst>
                </p:cNvPr>
                <p:cNvSpPr/>
                <p:nvPr/>
              </p:nvSpPr>
              <p:spPr>
                <a:xfrm>
                  <a:off x="5639505" y="4758320"/>
                  <a:ext cx="482824"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sz="2400" i="1">
                            <a:latin typeface="Cambria Math" panose="02040503050406030204" pitchFamily="18" charset="0"/>
                          </a:rPr>
                          <m:t>=</m:t>
                        </m:r>
                      </m:oMath>
                    </m:oMathPara>
                  </a14:m>
                  <a:endParaRPr lang="en-GB" sz="2400" dirty="0"/>
                </a:p>
              </p:txBody>
            </p:sp>
          </mc:Choice>
          <mc:Fallback xmlns="">
            <p:sp>
              <p:nvSpPr>
                <p:cNvPr id="15" name="Rectangle 14">
                  <a:extLst>
                    <a:ext uri="{FF2B5EF4-FFF2-40B4-BE49-F238E27FC236}">
                      <a16:creationId xmlns:a16="http://schemas.microsoft.com/office/drawing/2014/main" id="{11B95C1D-9648-4000-BD6E-4A95B01FA9E6}"/>
                    </a:ext>
                  </a:extLst>
                </p:cNvPr>
                <p:cNvSpPr>
                  <a:spLocks noRot="1" noChangeAspect="1" noMove="1" noResize="1" noEditPoints="1" noAdjustHandles="1" noChangeArrowheads="1" noChangeShapeType="1" noTextEdit="1"/>
                </p:cNvSpPr>
                <p:nvPr/>
              </p:nvSpPr>
              <p:spPr>
                <a:xfrm>
                  <a:off x="5639505" y="4758320"/>
                  <a:ext cx="482824" cy="461665"/>
                </a:xfrm>
                <a:prstGeom prst="rect">
                  <a:avLst/>
                </a:prstGeom>
                <a:blipFill>
                  <a:blip r:embed="rId8"/>
                  <a:stretch>
                    <a:fillRect/>
                  </a:stretch>
                </a:blipFill>
              </p:spPr>
              <p:txBody>
                <a:bodyPr/>
                <a:lstStyle/>
                <a:p>
                  <a:r>
                    <a:rPr lang="en-GB">
                      <a:noFill/>
                    </a:rPr>
                    <a:t> </a:t>
                  </a:r>
                </a:p>
              </p:txBody>
            </p:sp>
          </mc:Fallback>
        </mc:AlternateContent>
        <p:sp>
          <p:nvSpPr>
            <p:cNvPr id="21" name="Rectangle 20">
              <a:extLst>
                <a:ext uri="{FF2B5EF4-FFF2-40B4-BE49-F238E27FC236}">
                  <a16:creationId xmlns:a16="http://schemas.microsoft.com/office/drawing/2014/main" id="{374A4925-2DC5-6DEC-88E2-B2416510636E}"/>
                </a:ext>
              </a:extLst>
            </p:cNvPr>
            <p:cNvSpPr/>
            <p:nvPr/>
          </p:nvSpPr>
          <p:spPr>
            <a:xfrm>
              <a:off x="6176555" y="4772307"/>
              <a:ext cx="1293880" cy="461665"/>
            </a:xfrm>
            <a:prstGeom prst="rect">
              <a:avLst/>
            </a:prstGeom>
          </p:spPr>
          <p:txBody>
            <a:bodyPr wrap="none">
              <a:spAutoFit/>
            </a:bodyPr>
            <a:lstStyle/>
            <a:p>
              <a:r>
                <a:rPr lang="en-GB" b="1" dirty="0">
                  <a:solidFill>
                    <a:srgbClr val="231F20"/>
                  </a:solidFill>
                </a:rPr>
                <a:t> </a:t>
              </a:r>
              <a:r>
                <a:rPr lang="en-GB" sz="2400" b="1" dirty="0">
                  <a:solidFill>
                    <a:srgbClr val="231F20"/>
                  </a:solidFill>
                </a:rPr>
                <a:t>7 g/cm³</a:t>
              </a:r>
              <a:r>
                <a:rPr lang="en-GB" sz="2400" dirty="0">
                  <a:solidFill>
                    <a:srgbClr val="231F20"/>
                  </a:solidFill>
                </a:rPr>
                <a:t> </a:t>
              </a:r>
              <a:endParaRPr lang="en-GB" dirty="0"/>
            </a:p>
          </p:txBody>
        </p:sp>
        <p:sp>
          <p:nvSpPr>
            <p:cNvPr id="22" name="TextBox 21">
              <a:extLst>
                <a:ext uri="{FF2B5EF4-FFF2-40B4-BE49-F238E27FC236}">
                  <a16:creationId xmlns:a16="http://schemas.microsoft.com/office/drawing/2014/main" id="{40453743-33C5-E693-80B0-D051A5A4A564}"/>
                </a:ext>
              </a:extLst>
            </p:cNvPr>
            <p:cNvSpPr txBox="1"/>
            <p:nvPr/>
          </p:nvSpPr>
          <p:spPr>
            <a:xfrm>
              <a:off x="4758437" y="4608449"/>
              <a:ext cx="859567" cy="461665"/>
            </a:xfrm>
            <a:prstGeom prst="rect">
              <a:avLst/>
            </a:prstGeom>
            <a:noFill/>
          </p:spPr>
          <p:txBody>
            <a:bodyPr wrap="square" rtlCol="0">
              <a:spAutoFit/>
            </a:bodyPr>
            <a:lstStyle/>
            <a:p>
              <a:r>
                <a:rPr lang="en-GB" sz="2400" dirty="0"/>
                <a:t>____</a:t>
              </a:r>
            </a:p>
          </p:txBody>
        </p:sp>
      </p:grpSp>
    </p:spTree>
    <p:extLst>
      <p:ext uri="{BB962C8B-B14F-4D97-AF65-F5344CB8AC3E}">
        <p14:creationId xmlns:p14="http://schemas.microsoft.com/office/powerpoint/2010/main" val="1658143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092EBC8-A7CA-A326-396A-DE2DF0E15F17}"/>
              </a:ext>
            </a:extLst>
          </p:cNvPr>
          <p:cNvSpPr txBox="1"/>
          <p:nvPr/>
        </p:nvSpPr>
        <p:spPr>
          <a:xfrm>
            <a:off x="899592" y="1078974"/>
            <a:ext cx="7344816" cy="4570482"/>
          </a:xfrm>
          <a:prstGeom prst="rect">
            <a:avLst/>
          </a:prstGeom>
          <a:noFill/>
        </p:spPr>
        <p:txBody>
          <a:bodyPr wrap="square">
            <a:spAutoFit/>
          </a:bodyPr>
          <a:lstStyle/>
          <a:p>
            <a:pPr fontAlgn="base"/>
            <a:r>
              <a:rPr lang="en-GB" sz="2000" b="1" u="sng" dirty="0">
                <a:effectLst/>
                <a:latin typeface="Calibri" panose="020F0502020204030204" pitchFamily="34" charset="0"/>
                <a:ea typeface="Times New Roman" panose="02020603050405020304" pitchFamily="18" charset="0"/>
                <a:cs typeface="Calibri" panose="020F0502020204030204" pitchFamily="34" charset="0"/>
              </a:rPr>
              <a:t>Stay safe</a:t>
            </a:r>
            <a:r>
              <a:rPr lang="en-GB" sz="2000" b="1" dirty="0">
                <a:effectLst/>
                <a:latin typeface="Calibri" panose="020F0502020204030204" pitchFamily="34" charset="0"/>
                <a:ea typeface="Times New Roman" panose="02020603050405020304" pitchFamily="18" charset="0"/>
                <a:cs typeface="Calibri" panose="020F0502020204030204" pitchFamily="34" charset="0"/>
              </a:rPr>
              <a:t>  </a:t>
            </a:r>
          </a:p>
          <a:p>
            <a:pPr fontAlgn="base"/>
            <a:endParaRPr lang="en-GB" sz="11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Whether you are a scientist researching a new medicine or an engineer solving climate change, safety always comes first. An adult must always be around and supervising when doing this activity. You are responsible for:</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ensuring that any equipment used for this activity is in good working condition</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marL="342900" lvl="0" indent="-342900">
              <a:buFont typeface="Symbol" panose="05050102010706020507" pitchFamily="18" charset="2"/>
              <a:buChar char=""/>
            </a:pPr>
            <a:r>
              <a:rPr lang="en-GB" sz="2000" dirty="0">
                <a:effectLst/>
                <a:latin typeface="Calibri" panose="020F0502020204030204" pitchFamily="34" charset="0"/>
                <a:ea typeface="Times New Roman" panose="02020603050405020304" pitchFamily="18" charset="0"/>
                <a:cs typeface="Calibri" panose="020F0502020204030204" pitchFamily="34" charset="0"/>
              </a:rPr>
              <a:t>behaving sensibly and following any safety instructions so as not to hurt or injure yourself or others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US" sz="2000" dirty="0">
                <a:effectLst/>
                <a:latin typeface="Calibri" panose="020F0502020204030204" pitchFamily="34" charset="0"/>
                <a:ea typeface="Times New Roman" panose="02020603050405020304" pitchFamily="18" charset="0"/>
                <a:cs typeface="Calibri" panose="020F0502020204030204" pitchFamily="34" charset="0"/>
              </a:rPr>
              <a:t>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a:p>
            <a:pPr fontAlgn="base"/>
            <a:r>
              <a:rPr lang="en-GB" sz="2000" dirty="0">
                <a:effectLst/>
                <a:latin typeface="Calibri" panose="020F0502020204030204" pitchFamily="34" charset="0"/>
                <a:ea typeface="Times New Roman" panose="02020603050405020304" pitchFamily="18" charset="0"/>
                <a:cs typeface="Calibri" panose="020F0502020204030204" pitchFamily="34" charset="0"/>
              </a:rPr>
              <a:t>Please note that in the absence of any negligence or other breach of duty by us, this activity is carried out at your own risk. It is important to take extra care at the stages marked with this symbol: ⚠ </a:t>
            </a:r>
            <a:endParaRPr lang="en-GB" sz="3600"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4123511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91BEDF-3CA9-DDA9-6FBF-A787B7EA6407}"/>
              </a:ext>
            </a:extLst>
          </p:cNvPr>
          <p:cNvSpPr/>
          <p:nvPr/>
        </p:nvSpPr>
        <p:spPr>
          <a:xfrm>
            <a:off x="237731" y="1711933"/>
            <a:ext cx="8787286" cy="461665"/>
          </a:xfrm>
          <a:prstGeom prst="rect">
            <a:avLst/>
          </a:prstGeom>
        </p:spPr>
        <p:txBody>
          <a:bodyPr wrap="square">
            <a:spAutoFit/>
          </a:bodyPr>
          <a:lstStyle/>
          <a:p>
            <a:r>
              <a:rPr lang="en-GB" sz="2400" dirty="0">
                <a:solidFill>
                  <a:srgbClr val="231F20"/>
                </a:solidFill>
              </a:rPr>
              <a:t>If two things are the same size, the one that is more dense is heavier.</a:t>
            </a:r>
          </a:p>
        </p:txBody>
      </p:sp>
      <p:pic>
        <p:nvPicPr>
          <p:cNvPr id="3" name="Picture 2" descr="Density Lesson for Kids: Definition &amp; Facts - Video &amp; Lesson ...">
            <a:extLst>
              <a:ext uri="{FF2B5EF4-FFF2-40B4-BE49-F238E27FC236}">
                <a16:creationId xmlns:a16="http://schemas.microsoft.com/office/drawing/2014/main" id="{7F2D11ED-FD4B-0AF7-83B8-D2B3D3B0B2C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32280" y="4552112"/>
            <a:ext cx="3333750" cy="12573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4C026E7-713A-ADD8-030B-4B488933F5EA}"/>
              </a:ext>
            </a:extLst>
          </p:cNvPr>
          <p:cNvSpPr txBox="1"/>
          <p:nvPr/>
        </p:nvSpPr>
        <p:spPr>
          <a:xfrm>
            <a:off x="146649" y="1026694"/>
            <a:ext cx="4951562" cy="584775"/>
          </a:xfrm>
          <a:prstGeom prst="rect">
            <a:avLst/>
          </a:prstGeom>
          <a:noFill/>
        </p:spPr>
        <p:txBody>
          <a:bodyPr wrap="square" rtlCol="0">
            <a:spAutoFit/>
          </a:bodyPr>
          <a:lstStyle/>
          <a:p>
            <a:r>
              <a:rPr lang="en-GB" sz="3200" b="1" dirty="0"/>
              <a:t>What is Density?</a:t>
            </a:r>
          </a:p>
        </p:txBody>
      </p:sp>
      <p:sp>
        <p:nvSpPr>
          <p:cNvPr id="8" name="Rectangle 7">
            <a:extLst>
              <a:ext uri="{FF2B5EF4-FFF2-40B4-BE49-F238E27FC236}">
                <a16:creationId xmlns:a16="http://schemas.microsoft.com/office/drawing/2014/main" id="{2B3E1597-B1C4-180F-A744-E1B0A1DABC43}"/>
              </a:ext>
            </a:extLst>
          </p:cNvPr>
          <p:cNvSpPr/>
          <p:nvPr/>
        </p:nvSpPr>
        <p:spPr>
          <a:xfrm>
            <a:off x="163902" y="4609083"/>
            <a:ext cx="5254318" cy="1354217"/>
          </a:xfrm>
          <a:prstGeom prst="rect">
            <a:avLst/>
          </a:prstGeom>
        </p:spPr>
        <p:txBody>
          <a:bodyPr wrap="square">
            <a:spAutoFit/>
          </a:bodyPr>
          <a:lstStyle/>
          <a:p>
            <a:pPr marL="360363" indent="-360363">
              <a:buFont typeface="Arial" panose="020B0604020202020204" pitchFamily="34" charset="0"/>
              <a:buChar char="•"/>
            </a:pPr>
            <a:r>
              <a:rPr lang="en-GB" sz="2400" dirty="0">
                <a:solidFill>
                  <a:srgbClr val="231F20"/>
                </a:solidFill>
              </a:rPr>
              <a:t>The density of an object is its </a:t>
            </a:r>
            <a:r>
              <a:rPr lang="en-GB" sz="2400" b="1" dirty="0">
                <a:solidFill>
                  <a:srgbClr val="231F20"/>
                </a:solidFill>
              </a:rPr>
              <a:t>mass</a:t>
            </a:r>
            <a:r>
              <a:rPr lang="en-GB" sz="2400" dirty="0">
                <a:solidFill>
                  <a:srgbClr val="231F20"/>
                </a:solidFill>
              </a:rPr>
              <a:t> divided by its </a:t>
            </a:r>
            <a:r>
              <a:rPr lang="en-GB" sz="2400" b="1" dirty="0">
                <a:solidFill>
                  <a:srgbClr val="231F20"/>
                </a:solidFill>
              </a:rPr>
              <a:t>volume</a:t>
            </a:r>
            <a:r>
              <a:rPr lang="en-GB" sz="2400" dirty="0">
                <a:solidFill>
                  <a:srgbClr val="231F20"/>
                </a:solidFill>
              </a:rPr>
              <a:t>: </a:t>
            </a:r>
          </a:p>
          <a:p>
            <a:pPr marL="360363" indent="-360363">
              <a:spcBef>
                <a:spcPts val="1200"/>
              </a:spcBef>
              <a:buFont typeface="Arial" panose="020B0604020202020204" pitchFamily="34" charset="0"/>
              <a:buChar char="•"/>
            </a:pPr>
            <a:r>
              <a:rPr lang="en-GB" sz="2400" dirty="0">
                <a:solidFill>
                  <a:srgbClr val="231F20"/>
                </a:solidFill>
              </a:rPr>
              <a:t>The units of density are  </a:t>
            </a:r>
            <a:r>
              <a:rPr lang="en-GB" sz="2400" b="1" dirty="0">
                <a:solidFill>
                  <a:srgbClr val="231F20"/>
                </a:solidFill>
              </a:rPr>
              <a:t>g/cm³</a:t>
            </a:r>
            <a:r>
              <a:rPr lang="en-GB" sz="2400" dirty="0">
                <a:solidFill>
                  <a:srgbClr val="231F20"/>
                </a:solidFill>
              </a:rPr>
              <a:t> </a:t>
            </a:r>
          </a:p>
        </p:txBody>
      </p:sp>
      <p:grpSp>
        <p:nvGrpSpPr>
          <p:cNvPr id="9" name="Group 8">
            <a:extLst>
              <a:ext uri="{FF2B5EF4-FFF2-40B4-BE49-F238E27FC236}">
                <a16:creationId xmlns:a16="http://schemas.microsoft.com/office/drawing/2014/main" id="{229C3A11-271C-3AB1-8660-7F2F42B622FE}"/>
              </a:ext>
            </a:extLst>
          </p:cNvPr>
          <p:cNvGrpSpPr/>
          <p:nvPr/>
        </p:nvGrpSpPr>
        <p:grpSpPr>
          <a:xfrm>
            <a:off x="2206603" y="2349107"/>
            <a:ext cx="4607286" cy="2203005"/>
            <a:chOff x="1058780" y="2046770"/>
            <a:chExt cx="6609306" cy="3160284"/>
          </a:xfrm>
        </p:grpSpPr>
        <p:sp>
          <p:nvSpPr>
            <p:cNvPr id="10" name="Isosceles Triangle 9">
              <a:extLst>
                <a:ext uri="{FF2B5EF4-FFF2-40B4-BE49-F238E27FC236}">
                  <a16:creationId xmlns:a16="http://schemas.microsoft.com/office/drawing/2014/main" id="{8F08AA4E-6A48-F943-CB94-D17C2A1D0342}"/>
                </a:ext>
              </a:extLst>
            </p:cNvPr>
            <p:cNvSpPr/>
            <p:nvPr/>
          </p:nvSpPr>
          <p:spPr>
            <a:xfrm>
              <a:off x="3830129" y="4316508"/>
              <a:ext cx="1033033" cy="890546"/>
            </a:xfrm>
            <a:prstGeom prst="triangle">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oup 10">
              <a:extLst>
                <a:ext uri="{FF2B5EF4-FFF2-40B4-BE49-F238E27FC236}">
                  <a16:creationId xmlns:a16="http://schemas.microsoft.com/office/drawing/2014/main" id="{272FCB86-07AD-1D7A-0D16-573581A083A3}"/>
                </a:ext>
              </a:extLst>
            </p:cNvPr>
            <p:cNvGrpSpPr/>
            <p:nvPr/>
          </p:nvGrpSpPr>
          <p:grpSpPr>
            <a:xfrm>
              <a:off x="1058780" y="3017431"/>
              <a:ext cx="6575729" cy="1513159"/>
              <a:chOff x="1058780" y="3017431"/>
              <a:chExt cx="6575729" cy="1513159"/>
            </a:xfrm>
          </p:grpSpPr>
          <p:sp>
            <p:nvSpPr>
              <p:cNvPr id="33" name="Rectangle 32">
                <a:extLst>
                  <a:ext uri="{FF2B5EF4-FFF2-40B4-BE49-F238E27FC236}">
                    <a16:creationId xmlns:a16="http://schemas.microsoft.com/office/drawing/2014/main" id="{291DE91C-9B73-8A11-165E-36A56A86945C}"/>
                  </a:ext>
                </a:extLst>
              </p:cNvPr>
              <p:cNvSpPr/>
              <p:nvPr/>
            </p:nvSpPr>
            <p:spPr>
              <a:xfrm rot="950831">
                <a:off x="1058780" y="4054115"/>
                <a:ext cx="6575729" cy="326003"/>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extLst>
                  <a:ext uri="{FF2B5EF4-FFF2-40B4-BE49-F238E27FC236}">
                    <a16:creationId xmlns:a16="http://schemas.microsoft.com/office/drawing/2014/main" id="{2F0D5EC7-AA22-4050-32E8-D7BF519E0B12}"/>
                  </a:ext>
                </a:extLst>
              </p:cNvPr>
              <p:cNvSpPr/>
              <p:nvPr/>
            </p:nvSpPr>
            <p:spPr>
              <a:xfrm rot="17141935">
                <a:off x="2605652" y="3273956"/>
                <a:ext cx="626946" cy="113895"/>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4A5D63A2-8768-08E6-63C6-D0C83917857B}"/>
                  </a:ext>
                </a:extLst>
              </p:cNvPr>
              <p:cNvSpPr/>
              <p:nvPr/>
            </p:nvSpPr>
            <p:spPr>
              <a:xfrm rot="17141935">
                <a:off x="5699394" y="4160169"/>
                <a:ext cx="626946" cy="113895"/>
              </a:xfrm>
              <a:prstGeom prst="rect">
                <a:avLst/>
              </a:prstGeom>
              <a:blipFill>
                <a:blip r:embed="rId5"/>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2" name="Rectangle 11">
              <a:extLst>
                <a:ext uri="{FF2B5EF4-FFF2-40B4-BE49-F238E27FC236}">
                  <a16:creationId xmlns:a16="http://schemas.microsoft.com/office/drawing/2014/main" id="{A98B0476-41B3-FEBF-DDEA-050DD6A98E8E}"/>
                </a:ext>
              </a:extLst>
            </p:cNvPr>
            <p:cNvSpPr/>
            <p:nvPr/>
          </p:nvSpPr>
          <p:spPr>
            <a:xfrm rot="906831">
              <a:off x="1475916" y="2046770"/>
              <a:ext cx="142875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5385DD77-6BA0-5256-A0DB-7E5035ED347F}"/>
                </a:ext>
              </a:extLst>
            </p:cNvPr>
            <p:cNvSpPr/>
            <p:nvPr/>
          </p:nvSpPr>
          <p:spPr>
            <a:xfrm rot="906831">
              <a:off x="6239336" y="3399319"/>
              <a:ext cx="1428750" cy="1371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BCDF28A5-53BF-4BB2-048B-4980D2BA90E8}"/>
                </a:ext>
              </a:extLst>
            </p:cNvPr>
            <p:cNvSpPr/>
            <p:nvPr/>
          </p:nvSpPr>
          <p:spPr>
            <a:xfrm>
              <a:off x="1587880" y="284765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F4309F22-621A-B768-2FB4-0F5F22D43169}"/>
                </a:ext>
              </a:extLst>
            </p:cNvPr>
            <p:cNvSpPr/>
            <p:nvPr/>
          </p:nvSpPr>
          <p:spPr>
            <a:xfrm>
              <a:off x="1616455" y="2382929"/>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63C28EA0-372E-7424-3ABA-68829E76FDB0}"/>
                </a:ext>
              </a:extLst>
            </p:cNvPr>
            <p:cNvSpPr/>
            <p:nvPr/>
          </p:nvSpPr>
          <p:spPr>
            <a:xfrm>
              <a:off x="2024211" y="228808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F919FDB6-1295-7E2E-383F-9AF8E6063F25}"/>
                </a:ext>
              </a:extLst>
            </p:cNvPr>
            <p:cNvSpPr/>
            <p:nvPr/>
          </p:nvSpPr>
          <p:spPr>
            <a:xfrm>
              <a:off x="2529036" y="247507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1E3F43E7-5C2C-B560-9C02-D8EFBF332E5B}"/>
                </a:ext>
              </a:extLst>
            </p:cNvPr>
            <p:cNvSpPr/>
            <p:nvPr/>
          </p:nvSpPr>
          <p:spPr>
            <a:xfrm>
              <a:off x="2199500" y="296427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3F93A2E7-9442-82C3-A36A-60F705822496}"/>
                </a:ext>
              </a:extLst>
            </p:cNvPr>
            <p:cNvSpPr/>
            <p:nvPr/>
          </p:nvSpPr>
          <p:spPr>
            <a:xfrm>
              <a:off x="6399502" y="408383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5D8A9169-3007-FD12-24A3-0D3CE2C9F694}"/>
                </a:ext>
              </a:extLst>
            </p:cNvPr>
            <p:cNvSpPr/>
            <p:nvPr/>
          </p:nvSpPr>
          <p:spPr>
            <a:xfrm>
              <a:off x="6364520" y="3742936"/>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1" name="Oval 20">
              <a:extLst>
                <a:ext uri="{FF2B5EF4-FFF2-40B4-BE49-F238E27FC236}">
                  <a16:creationId xmlns:a16="http://schemas.microsoft.com/office/drawing/2014/main" id="{17B76874-0138-2F58-AE30-CAD7DFF88AFD}"/>
                </a:ext>
              </a:extLst>
            </p:cNvPr>
            <p:cNvSpPr/>
            <p:nvPr/>
          </p:nvSpPr>
          <p:spPr>
            <a:xfrm>
              <a:off x="6835833" y="352426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B6134724-0864-988E-09F3-202797328FC4}"/>
                </a:ext>
              </a:extLst>
            </p:cNvPr>
            <p:cNvSpPr/>
            <p:nvPr/>
          </p:nvSpPr>
          <p:spPr>
            <a:xfrm>
              <a:off x="7340658" y="371125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011BE730-DA27-941B-AA54-611832359C59}"/>
                </a:ext>
              </a:extLst>
            </p:cNvPr>
            <p:cNvSpPr/>
            <p:nvPr/>
          </p:nvSpPr>
          <p:spPr>
            <a:xfrm>
              <a:off x="7011122" y="420045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38778AB0-B1E2-794E-3D1C-C2FD72218AC1}"/>
                </a:ext>
              </a:extLst>
            </p:cNvPr>
            <p:cNvSpPr/>
            <p:nvPr/>
          </p:nvSpPr>
          <p:spPr>
            <a:xfrm>
              <a:off x="6770318" y="3960012"/>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D98060C8-51DA-04C0-FCDE-770935320BE1}"/>
                </a:ext>
              </a:extLst>
            </p:cNvPr>
            <p:cNvSpPr/>
            <p:nvPr/>
          </p:nvSpPr>
          <p:spPr>
            <a:xfrm>
              <a:off x="6674429" y="4384433"/>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427B3072-F56B-C3E3-113F-87CC26DCB160}"/>
                </a:ext>
              </a:extLst>
            </p:cNvPr>
            <p:cNvSpPr/>
            <p:nvPr/>
          </p:nvSpPr>
          <p:spPr>
            <a:xfrm>
              <a:off x="7316650" y="4083837"/>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3BE3B71E-E77A-4BF0-794A-CCE5EFEA01FC}"/>
                </a:ext>
              </a:extLst>
            </p:cNvPr>
            <p:cNvSpPr/>
            <p:nvPr/>
          </p:nvSpPr>
          <p:spPr>
            <a:xfrm>
              <a:off x="7055488" y="3817235"/>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7ABB51A4-16AC-C0BF-54F6-B40252EE946A}"/>
                </a:ext>
              </a:extLst>
            </p:cNvPr>
            <p:cNvSpPr/>
            <p:nvPr/>
          </p:nvSpPr>
          <p:spPr>
            <a:xfrm>
              <a:off x="7143043" y="4544196"/>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E6ECAB4D-F18B-8CE8-1A02-AA9801E25CF8}"/>
                </a:ext>
              </a:extLst>
            </p:cNvPr>
            <p:cNvSpPr/>
            <p:nvPr/>
          </p:nvSpPr>
          <p:spPr>
            <a:xfrm>
              <a:off x="6523327" y="3406901"/>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49F061E1-3EC4-856D-FBA3-1FFB26426986}"/>
                </a:ext>
              </a:extLst>
            </p:cNvPr>
            <p:cNvSpPr/>
            <p:nvPr/>
          </p:nvSpPr>
          <p:spPr>
            <a:xfrm>
              <a:off x="6268831" y="4338199"/>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082054DA-7985-FB60-BDFA-7E0BCC4ABAC9}"/>
                </a:ext>
              </a:extLst>
            </p:cNvPr>
            <p:cNvSpPr/>
            <p:nvPr/>
          </p:nvSpPr>
          <p:spPr>
            <a:xfrm>
              <a:off x="6630038" y="3733673"/>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73327190-0586-7FD9-0524-A88D3D083ACB}"/>
                </a:ext>
              </a:extLst>
            </p:cNvPr>
            <p:cNvSpPr/>
            <p:nvPr/>
          </p:nvSpPr>
          <p:spPr>
            <a:xfrm>
              <a:off x="7134863" y="3501799"/>
              <a:ext cx="247650" cy="247650"/>
            </a:xfrm>
            <a:prstGeom prst="ellipse">
              <a:avLst/>
            </a:prstGeom>
            <a:gradFill flip="none" rotWithShape="1">
              <a:gsLst>
                <a:gs pos="0">
                  <a:schemeClr val="accent5">
                    <a:lumMod val="5000"/>
                    <a:lumOff val="95000"/>
                  </a:schemeClr>
                </a:gs>
                <a:gs pos="59000">
                  <a:schemeClr val="accent5">
                    <a:lumMod val="45000"/>
                    <a:lumOff val="55000"/>
                  </a:schemeClr>
                </a:gs>
                <a:gs pos="83000">
                  <a:schemeClr val="accent5">
                    <a:lumMod val="45000"/>
                    <a:lumOff val="55000"/>
                  </a:schemeClr>
                </a:gs>
                <a:gs pos="100000">
                  <a:schemeClr val="accent5">
                    <a:lumMod val="30000"/>
                    <a:lumOff val="70000"/>
                  </a:schemeClr>
                </a:gs>
              </a:gsLst>
              <a:path path="circle">
                <a:fillToRect t="100000" r="100000"/>
              </a:path>
              <a:tileRect l="-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6" name="Rectangle 35">
            <a:extLst>
              <a:ext uri="{FF2B5EF4-FFF2-40B4-BE49-F238E27FC236}">
                <a16:creationId xmlns:a16="http://schemas.microsoft.com/office/drawing/2014/main" id="{0B6522C0-45F5-B8AC-12D3-CE05F44CF1E4}"/>
              </a:ext>
            </a:extLst>
          </p:cNvPr>
          <p:cNvSpPr/>
          <p:nvPr/>
        </p:nvSpPr>
        <p:spPr>
          <a:xfrm>
            <a:off x="3874278" y="2882760"/>
            <a:ext cx="1514193" cy="646331"/>
          </a:xfrm>
          <a:prstGeom prst="rect">
            <a:avLst/>
          </a:prstGeom>
        </p:spPr>
        <p:txBody>
          <a:bodyPr wrap="square">
            <a:spAutoFit/>
          </a:bodyPr>
          <a:lstStyle/>
          <a:p>
            <a:pPr algn="ctr"/>
            <a:r>
              <a:rPr lang="en-GB" dirty="0">
                <a:solidFill>
                  <a:srgbClr val="231F20"/>
                </a:solidFill>
              </a:rPr>
              <a:t>The cubes are the same size</a:t>
            </a:r>
            <a:endParaRPr lang="en-GB" dirty="0"/>
          </a:p>
        </p:txBody>
      </p:sp>
      <p:sp>
        <p:nvSpPr>
          <p:cNvPr id="37" name="Rectangle 36">
            <a:extLst>
              <a:ext uri="{FF2B5EF4-FFF2-40B4-BE49-F238E27FC236}">
                <a16:creationId xmlns:a16="http://schemas.microsoft.com/office/drawing/2014/main" id="{43E1DBD7-4547-1F81-33E2-9F6AB97D3A88}"/>
              </a:ext>
            </a:extLst>
          </p:cNvPr>
          <p:cNvSpPr/>
          <p:nvPr/>
        </p:nvSpPr>
        <p:spPr>
          <a:xfrm>
            <a:off x="1924573" y="3625006"/>
            <a:ext cx="1514193" cy="369332"/>
          </a:xfrm>
          <a:prstGeom prst="rect">
            <a:avLst/>
          </a:prstGeom>
        </p:spPr>
        <p:txBody>
          <a:bodyPr wrap="square">
            <a:spAutoFit/>
          </a:bodyPr>
          <a:lstStyle/>
          <a:p>
            <a:r>
              <a:rPr lang="en-GB" dirty="0">
                <a:solidFill>
                  <a:srgbClr val="231F20"/>
                </a:solidFill>
              </a:rPr>
              <a:t>Low density</a:t>
            </a:r>
            <a:endParaRPr lang="en-GB" dirty="0"/>
          </a:p>
        </p:txBody>
      </p:sp>
      <p:sp>
        <p:nvSpPr>
          <p:cNvPr id="38" name="Rectangle 37">
            <a:extLst>
              <a:ext uri="{FF2B5EF4-FFF2-40B4-BE49-F238E27FC236}">
                <a16:creationId xmlns:a16="http://schemas.microsoft.com/office/drawing/2014/main" id="{CD24A368-95EE-A10D-0403-3A31A104E370}"/>
              </a:ext>
            </a:extLst>
          </p:cNvPr>
          <p:cNvSpPr/>
          <p:nvPr/>
        </p:nvSpPr>
        <p:spPr>
          <a:xfrm>
            <a:off x="6315905" y="2956861"/>
            <a:ext cx="1514193" cy="369332"/>
          </a:xfrm>
          <a:prstGeom prst="rect">
            <a:avLst/>
          </a:prstGeom>
        </p:spPr>
        <p:txBody>
          <a:bodyPr wrap="square">
            <a:spAutoFit/>
          </a:bodyPr>
          <a:lstStyle/>
          <a:p>
            <a:r>
              <a:rPr lang="en-GB" dirty="0">
                <a:solidFill>
                  <a:srgbClr val="231F20"/>
                </a:solidFill>
              </a:rPr>
              <a:t>High density</a:t>
            </a:r>
            <a:endParaRPr lang="en-GB" dirty="0"/>
          </a:p>
        </p:txBody>
      </p:sp>
    </p:spTree>
    <p:extLst>
      <p:ext uri="{BB962C8B-B14F-4D97-AF65-F5344CB8AC3E}">
        <p14:creationId xmlns:p14="http://schemas.microsoft.com/office/powerpoint/2010/main" val="7593935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E69984A-C0E6-5E96-825E-D0F4728648AE}"/>
              </a:ext>
            </a:extLst>
          </p:cNvPr>
          <p:cNvSpPr/>
          <p:nvPr/>
        </p:nvSpPr>
        <p:spPr>
          <a:xfrm>
            <a:off x="163902" y="1869395"/>
            <a:ext cx="5174217" cy="1815882"/>
          </a:xfrm>
          <a:prstGeom prst="rect">
            <a:avLst/>
          </a:prstGeom>
        </p:spPr>
        <p:txBody>
          <a:bodyPr wrap="square">
            <a:spAutoFit/>
          </a:bodyPr>
          <a:lstStyle/>
          <a:p>
            <a:pPr>
              <a:buFont typeface="Arial" panose="020B0604020202020204" pitchFamily="34" charset="0"/>
              <a:buChar char="•"/>
            </a:pPr>
            <a:r>
              <a:rPr lang="en-GB" sz="2800" b="1" i="1" dirty="0"/>
              <a:t>  </a:t>
            </a:r>
            <a:r>
              <a:rPr lang="en-GB" sz="2800" dirty="0"/>
              <a:t>Mass is how heavy something is.</a:t>
            </a:r>
          </a:p>
          <a:p>
            <a:pPr>
              <a:buFont typeface="Arial" panose="020B0604020202020204" pitchFamily="34" charset="0"/>
              <a:buChar char="•"/>
            </a:pPr>
            <a:r>
              <a:rPr lang="en-GB" sz="2800" dirty="0"/>
              <a:t>  It is measured in grams, g. </a:t>
            </a:r>
          </a:p>
          <a:p>
            <a:br>
              <a:rPr lang="en-GB" sz="2800" dirty="0"/>
            </a:br>
            <a:endParaRPr lang="en-GB" sz="2800" dirty="0">
              <a:solidFill>
                <a:srgbClr val="231F20"/>
              </a:solidFill>
              <a:latin typeface="ReithSans"/>
            </a:endParaRPr>
          </a:p>
        </p:txBody>
      </p:sp>
      <p:sp>
        <p:nvSpPr>
          <p:cNvPr id="3" name="TextBox 2">
            <a:extLst>
              <a:ext uri="{FF2B5EF4-FFF2-40B4-BE49-F238E27FC236}">
                <a16:creationId xmlns:a16="http://schemas.microsoft.com/office/drawing/2014/main" id="{76C76009-B5F3-C951-7396-4BACFE870806}"/>
              </a:ext>
            </a:extLst>
          </p:cNvPr>
          <p:cNvSpPr txBox="1"/>
          <p:nvPr/>
        </p:nvSpPr>
        <p:spPr>
          <a:xfrm>
            <a:off x="146649" y="1171514"/>
            <a:ext cx="4951562" cy="584775"/>
          </a:xfrm>
          <a:prstGeom prst="rect">
            <a:avLst/>
          </a:prstGeom>
          <a:noFill/>
        </p:spPr>
        <p:txBody>
          <a:bodyPr wrap="square" rtlCol="0">
            <a:spAutoFit/>
          </a:bodyPr>
          <a:lstStyle/>
          <a:p>
            <a:r>
              <a:rPr lang="en-GB" sz="3200" b="1" dirty="0"/>
              <a:t>What is Mass?</a:t>
            </a:r>
          </a:p>
        </p:txBody>
      </p:sp>
      <p:pic>
        <p:nvPicPr>
          <p:cNvPr id="4" name="Picture 3" descr="A picture containing cup&#10;&#10;Description automatically generated">
            <a:extLst>
              <a:ext uri="{FF2B5EF4-FFF2-40B4-BE49-F238E27FC236}">
                <a16:creationId xmlns:a16="http://schemas.microsoft.com/office/drawing/2014/main" id="{EB9F1304-03ED-F95F-975E-9B8D13E6223B}"/>
              </a:ext>
            </a:extLst>
          </p:cNvPr>
          <p:cNvPicPr>
            <a:picLocks noChangeAspect="1"/>
          </p:cNvPicPr>
          <p:nvPr/>
        </p:nvPicPr>
        <p:blipFill>
          <a:blip r:embed="rId4"/>
          <a:stretch>
            <a:fillRect/>
          </a:stretch>
        </p:blipFill>
        <p:spPr>
          <a:xfrm>
            <a:off x="6080543" y="1869395"/>
            <a:ext cx="2959940" cy="3391874"/>
          </a:xfrm>
          <a:prstGeom prst="rect">
            <a:avLst/>
          </a:prstGeom>
        </p:spPr>
      </p:pic>
    </p:spTree>
    <p:extLst>
      <p:ext uri="{BB962C8B-B14F-4D97-AF65-F5344CB8AC3E}">
        <p14:creationId xmlns:p14="http://schemas.microsoft.com/office/powerpoint/2010/main" val="2801957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25FE37-24D7-99CA-AC8B-2CAB1CA34CB1}"/>
              </a:ext>
            </a:extLst>
          </p:cNvPr>
          <p:cNvSpPr/>
          <p:nvPr/>
        </p:nvSpPr>
        <p:spPr>
          <a:xfrm>
            <a:off x="189783" y="1992261"/>
            <a:ext cx="5098910" cy="3662541"/>
          </a:xfrm>
          <a:prstGeom prst="rect">
            <a:avLst/>
          </a:prstGeom>
        </p:spPr>
        <p:txBody>
          <a:bodyPr wrap="square">
            <a:spAutoFit/>
          </a:bodyPr>
          <a:lstStyle/>
          <a:p>
            <a:pPr marL="358775" indent="-358775">
              <a:buFont typeface="Arial" panose="020B0604020202020204" pitchFamily="34" charset="0"/>
              <a:buChar char="•"/>
            </a:pPr>
            <a:r>
              <a:rPr lang="en-GB" sz="2800" dirty="0"/>
              <a:t>Volume is the amount of space an object takes up.</a:t>
            </a:r>
          </a:p>
          <a:p>
            <a:pPr marL="358775" indent="-358775">
              <a:buFont typeface="Arial" panose="020B0604020202020204" pitchFamily="34" charset="0"/>
              <a:buChar char="•"/>
            </a:pPr>
            <a:r>
              <a:rPr lang="en-GB" sz="2800" dirty="0"/>
              <a:t>It is measured in </a:t>
            </a:r>
            <a:r>
              <a:rPr lang="en-GB" sz="2800" b="1" dirty="0"/>
              <a:t>cm</a:t>
            </a:r>
            <a:r>
              <a:rPr lang="en-GB" sz="2800" b="1" baseline="30000" dirty="0"/>
              <a:t>3</a:t>
            </a:r>
            <a:r>
              <a:rPr lang="en-GB" sz="2800" dirty="0"/>
              <a:t>.</a:t>
            </a:r>
          </a:p>
          <a:p>
            <a:pPr marL="358775" indent="-358775">
              <a:buFont typeface="Arial" panose="020B0604020202020204" pitchFamily="34" charset="0"/>
              <a:buChar char="•"/>
            </a:pPr>
            <a:r>
              <a:rPr lang="en-GB" sz="2800" dirty="0"/>
              <a:t>We can measure volume by putting an object in water and seeing how much the water rises. </a:t>
            </a:r>
            <a:br>
              <a:rPr lang="en-GB" sz="3600" dirty="0"/>
            </a:br>
            <a:endParaRPr lang="en-GB" sz="3600" dirty="0">
              <a:solidFill>
                <a:srgbClr val="231F20"/>
              </a:solidFill>
              <a:latin typeface="ReithSans"/>
            </a:endParaRPr>
          </a:p>
        </p:txBody>
      </p:sp>
      <p:sp>
        <p:nvSpPr>
          <p:cNvPr id="3" name="TextBox 2">
            <a:extLst>
              <a:ext uri="{FF2B5EF4-FFF2-40B4-BE49-F238E27FC236}">
                <a16:creationId xmlns:a16="http://schemas.microsoft.com/office/drawing/2014/main" id="{F516C1FA-2F45-62C4-96DF-DC296AB05B26}"/>
              </a:ext>
            </a:extLst>
          </p:cNvPr>
          <p:cNvSpPr txBox="1"/>
          <p:nvPr/>
        </p:nvSpPr>
        <p:spPr>
          <a:xfrm>
            <a:off x="146649" y="1171514"/>
            <a:ext cx="4951562" cy="584775"/>
          </a:xfrm>
          <a:prstGeom prst="rect">
            <a:avLst/>
          </a:prstGeom>
          <a:noFill/>
        </p:spPr>
        <p:txBody>
          <a:bodyPr wrap="square" rtlCol="0">
            <a:spAutoFit/>
          </a:bodyPr>
          <a:lstStyle/>
          <a:p>
            <a:r>
              <a:rPr lang="en-GB" sz="3200" b="1" dirty="0"/>
              <a:t>What is Volume?</a:t>
            </a:r>
          </a:p>
        </p:txBody>
      </p:sp>
      <p:pic>
        <p:nvPicPr>
          <p:cNvPr id="4" name="Picture 3">
            <a:extLst>
              <a:ext uri="{FF2B5EF4-FFF2-40B4-BE49-F238E27FC236}">
                <a16:creationId xmlns:a16="http://schemas.microsoft.com/office/drawing/2014/main" id="{850DA2DE-3782-0CEA-D16B-42A8E27F1554}"/>
              </a:ext>
            </a:extLst>
          </p:cNvPr>
          <p:cNvPicPr>
            <a:picLocks noChangeAspect="1"/>
          </p:cNvPicPr>
          <p:nvPr/>
        </p:nvPicPr>
        <p:blipFill rotWithShape="1">
          <a:blip r:embed="rId4"/>
          <a:srcRect l="48746"/>
          <a:stretch/>
        </p:blipFill>
        <p:spPr>
          <a:xfrm>
            <a:off x="5609968" y="1386353"/>
            <a:ext cx="3206057" cy="4085294"/>
          </a:xfrm>
          <a:prstGeom prst="rect">
            <a:avLst/>
          </a:prstGeom>
        </p:spPr>
      </p:pic>
    </p:spTree>
    <p:extLst>
      <p:ext uri="{BB962C8B-B14F-4D97-AF65-F5344CB8AC3E}">
        <p14:creationId xmlns:p14="http://schemas.microsoft.com/office/powerpoint/2010/main" val="4286266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C4D4163-72C2-3E6C-7811-3C4EBF532A6C}"/>
              </a:ext>
            </a:extLst>
          </p:cNvPr>
          <p:cNvSpPr/>
          <p:nvPr/>
        </p:nvSpPr>
        <p:spPr>
          <a:xfrm>
            <a:off x="237732" y="1832400"/>
            <a:ext cx="5578868"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231F20"/>
                </a:solidFill>
              </a:rPr>
              <a:t>Comparing two aircraft of the same design, the heavier one will:</a:t>
            </a:r>
          </a:p>
          <a:p>
            <a:pPr marL="800100" lvl="1" indent="-342900">
              <a:buFont typeface="Wingdings" panose="05000000000000000000" pitchFamily="2" charset="2"/>
              <a:buChar char="Ø"/>
            </a:pPr>
            <a:r>
              <a:rPr lang="en-GB" sz="2400" dirty="0">
                <a:solidFill>
                  <a:srgbClr val="231F20"/>
                </a:solidFill>
              </a:rPr>
              <a:t>need more energy – and fuel – to fly.</a:t>
            </a:r>
          </a:p>
          <a:p>
            <a:pPr marL="800100" lvl="1" indent="-342900">
              <a:buFont typeface="Wingdings" panose="05000000000000000000" pitchFamily="2" charset="2"/>
              <a:buChar char="Ø"/>
            </a:pPr>
            <a:r>
              <a:rPr lang="en-GB" sz="2400" dirty="0">
                <a:solidFill>
                  <a:srgbClr val="231F20"/>
                </a:solidFill>
              </a:rPr>
              <a:t>fly slower than a lighter aircraft.</a:t>
            </a:r>
          </a:p>
          <a:p>
            <a:pPr marL="342900" indent="-342900">
              <a:buFont typeface="Arial" panose="020B0604020202020204" pitchFamily="34" charset="0"/>
              <a:buChar char="•"/>
            </a:pPr>
            <a:endParaRPr lang="en-GB" sz="2400" dirty="0">
              <a:solidFill>
                <a:srgbClr val="231F20"/>
              </a:solidFill>
            </a:endParaRPr>
          </a:p>
          <a:p>
            <a:pPr marL="342900" indent="-342900">
              <a:buFont typeface="Arial" panose="020B0604020202020204" pitchFamily="34" charset="0"/>
              <a:buChar char="•"/>
            </a:pPr>
            <a:r>
              <a:rPr lang="en-GB" sz="2400" dirty="0">
                <a:solidFill>
                  <a:srgbClr val="231F20"/>
                </a:solidFill>
              </a:rPr>
              <a:t>So making the aircraft from suitable materials with a lower density means less weight – so less fuel is needed and it can fly faster.</a:t>
            </a:r>
          </a:p>
        </p:txBody>
      </p:sp>
      <p:sp>
        <p:nvSpPr>
          <p:cNvPr id="3" name="TextBox 2">
            <a:extLst>
              <a:ext uri="{FF2B5EF4-FFF2-40B4-BE49-F238E27FC236}">
                <a16:creationId xmlns:a16="http://schemas.microsoft.com/office/drawing/2014/main" id="{541B2EDA-7ED5-BAA2-740A-7D46E4A3A6EA}"/>
              </a:ext>
            </a:extLst>
          </p:cNvPr>
          <p:cNvSpPr txBox="1"/>
          <p:nvPr/>
        </p:nvSpPr>
        <p:spPr>
          <a:xfrm>
            <a:off x="146648" y="1026694"/>
            <a:ext cx="7422551" cy="584775"/>
          </a:xfrm>
          <a:prstGeom prst="rect">
            <a:avLst/>
          </a:prstGeom>
          <a:noFill/>
        </p:spPr>
        <p:txBody>
          <a:bodyPr wrap="square" rtlCol="0">
            <a:spAutoFit/>
          </a:bodyPr>
          <a:lstStyle/>
          <a:p>
            <a:r>
              <a:rPr lang="en-GB" sz="3200" b="1" dirty="0"/>
              <a:t>Why is Density Important for Aircraft?</a:t>
            </a:r>
          </a:p>
        </p:txBody>
      </p:sp>
      <p:pic>
        <p:nvPicPr>
          <p:cNvPr id="4" name="Picture 3" descr="A picture containing text, aircraft, helicopter&#10;&#10;Description automatically generated">
            <a:extLst>
              <a:ext uri="{FF2B5EF4-FFF2-40B4-BE49-F238E27FC236}">
                <a16:creationId xmlns:a16="http://schemas.microsoft.com/office/drawing/2014/main" id="{2A80C9AB-9AD8-7D8E-2129-4DDB1643A534}"/>
              </a:ext>
            </a:extLst>
          </p:cNvPr>
          <p:cNvPicPr>
            <a:picLocks noChangeAspect="1"/>
          </p:cNvPicPr>
          <p:nvPr/>
        </p:nvPicPr>
        <p:blipFill>
          <a:blip r:embed="rId4"/>
          <a:stretch>
            <a:fillRect/>
          </a:stretch>
        </p:blipFill>
        <p:spPr>
          <a:xfrm flipH="1">
            <a:off x="7075906" y="1099914"/>
            <a:ext cx="1820243" cy="1123574"/>
          </a:xfrm>
          <a:prstGeom prst="rect">
            <a:avLst/>
          </a:prstGeom>
        </p:spPr>
      </p:pic>
      <p:pic>
        <p:nvPicPr>
          <p:cNvPr id="5" name="Picture 4" descr="A picture containing text&#10;&#10;Description automatically generated">
            <a:extLst>
              <a:ext uri="{FF2B5EF4-FFF2-40B4-BE49-F238E27FC236}">
                <a16:creationId xmlns:a16="http://schemas.microsoft.com/office/drawing/2014/main" id="{77C404FF-F10A-5B7F-DC01-486143E227E8}"/>
              </a:ext>
            </a:extLst>
          </p:cNvPr>
          <p:cNvPicPr>
            <a:picLocks noChangeAspect="1"/>
          </p:cNvPicPr>
          <p:nvPr/>
        </p:nvPicPr>
        <p:blipFill>
          <a:blip r:embed="rId5"/>
          <a:stretch>
            <a:fillRect/>
          </a:stretch>
        </p:blipFill>
        <p:spPr>
          <a:xfrm>
            <a:off x="5705856" y="3918792"/>
            <a:ext cx="3374051" cy="1687026"/>
          </a:xfrm>
          <a:prstGeom prst="rect">
            <a:avLst/>
          </a:prstGeom>
        </p:spPr>
      </p:pic>
      <p:pic>
        <p:nvPicPr>
          <p:cNvPr id="6" name="Picture 5" descr="A picture containing text, clipart, aircraft, businesscard&#10;&#10;Description automatically generated">
            <a:extLst>
              <a:ext uri="{FF2B5EF4-FFF2-40B4-BE49-F238E27FC236}">
                <a16:creationId xmlns:a16="http://schemas.microsoft.com/office/drawing/2014/main" id="{BFC64975-26EA-99F8-F5AE-F1AD1D09E379}"/>
              </a:ext>
            </a:extLst>
          </p:cNvPr>
          <p:cNvPicPr>
            <a:picLocks noChangeAspect="1"/>
          </p:cNvPicPr>
          <p:nvPr/>
        </p:nvPicPr>
        <p:blipFill>
          <a:blip r:embed="rId6"/>
          <a:stretch>
            <a:fillRect/>
          </a:stretch>
        </p:blipFill>
        <p:spPr>
          <a:xfrm>
            <a:off x="7349051" y="5146067"/>
            <a:ext cx="1675966" cy="837983"/>
          </a:xfrm>
          <a:prstGeom prst="rect">
            <a:avLst/>
          </a:prstGeom>
        </p:spPr>
      </p:pic>
      <p:pic>
        <p:nvPicPr>
          <p:cNvPr id="8" name="Picture 7" descr="A picture containing glider&#10;&#10;Description automatically generated">
            <a:extLst>
              <a:ext uri="{FF2B5EF4-FFF2-40B4-BE49-F238E27FC236}">
                <a16:creationId xmlns:a16="http://schemas.microsoft.com/office/drawing/2014/main" id="{DA2BDFA8-D063-0741-5DC3-44FF0502F52B}"/>
              </a:ext>
            </a:extLst>
          </p:cNvPr>
          <p:cNvPicPr>
            <a:picLocks noChangeAspect="1"/>
          </p:cNvPicPr>
          <p:nvPr/>
        </p:nvPicPr>
        <p:blipFill>
          <a:blip r:embed="rId7"/>
          <a:stretch>
            <a:fillRect/>
          </a:stretch>
        </p:blipFill>
        <p:spPr>
          <a:xfrm>
            <a:off x="6490537" y="3450763"/>
            <a:ext cx="1804688" cy="1134980"/>
          </a:xfrm>
          <a:prstGeom prst="rect">
            <a:avLst/>
          </a:prstGeom>
        </p:spPr>
      </p:pic>
      <p:pic>
        <p:nvPicPr>
          <p:cNvPr id="9" name="Picture 8" descr="A space shuttle in the sky&#10;&#10;Description automatically generated with low confidence">
            <a:extLst>
              <a:ext uri="{FF2B5EF4-FFF2-40B4-BE49-F238E27FC236}">
                <a16:creationId xmlns:a16="http://schemas.microsoft.com/office/drawing/2014/main" id="{424343CC-914B-090D-8E59-528D36193D2B}"/>
              </a:ext>
            </a:extLst>
          </p:cNvPr>
          <p:cNvPicPr>
            <a:picLocks noChangeAspect="1"/>
          </p:cNvPicPr>
          <p:nvPr/>
        </p:nvPicPr>
        <p:blipFill>
          <a:blip r:embed="rId8"/>
          <a:stretch>
            <a:fillRect/>
          </a:stretch>
        </p:blipFill>
        <p:spPr>
          <a:xfrm>
            <a:off x="6249215" y="1920790"/>
            <a:ext cx="2639968" cy="1385983"/>
          </a:xfrm>
          <a:prstGeom prst="rect">
            <a:avLst/>
          </a:prstGeom>
        </p:spPr>
      </p:pic>
    </p:spTree>
    <p:extLst>
      <p:ext uri="{BB962C8B-B14F-4D97-AF65-F5344CB8AC3E}">
        <p14:creationId xmlns:p14="http://schemas.microsoft.com/office/powerpoint/2010/main" val="2862014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9B2269-C026-28CB-DD4E-EE2C5033925B}"/>
              </a:ext>
            </a:extLst>
          </p:cNvPr>
          <p:cNvSpPr txBox="1"/>
          <p:nvPr/>
        </p:nvSpPr>
        <p:spPr>
          <a:xfrm>
            <a:off x="146649" y="1102503"/>
            <a:ext cx="4951562" cy="646331"/>
          </a:xfrm>
          <a:prstGeom prst="rect">
            <a:avLst/>
          </a:prstGeom>
          <a:noFill/>
        </p:spPr>
        <p:txBody>
          <a:bodyPr wrap="square" rtlCol="0">
            <a:spAutoFit/>
          </a:bodyPr>
          <a:lstStyle/>
          <a:p>
            <a:r>
              <a:rPr lang="en-GB" sz="3600" b="1" dirty="0"/>
              <a:t>Testing Activity – Step 1</a:t>
            </a:r>
          </a:p>
        </p:txBody>
      </p:sp>
      <p:sp>
        <p:nvSpPr>
          <p:cNvPr id="3" name="Rectangle 2">
            <a:extLst>
              <a:ext uri="{FF2B5EF4-FFF2-40B4-BE49-F238E27FC236}">
                <a16:creationId xmlns:a16="http://schemas.microsoft.com/office/drawing/2014/main" id="{5D232C9E-7DC9-4E9A-E86C-9CCCC246306B}"/>
              </a:ext>
            </a:extLst>
          </p:cNvPr>
          <p:cNvSpPr/>
          <p:nvPr/>
        </p:nvSpPr>
        <p:spPr>
          <a:xfrm>
            <a:off x="146649" y="2097654"/>
            <a:ext cx="5848709" cy="954107"/>
          </a:xfrm>
          <a:prstGeom prst="rect">
            <a:avLst/>
          </a:prstGeom>
        </p:spPr>
        <p:txBody>
          <a:bodyPr wrap="square">
            <a:spAutoFit/>
          </a:bodyPr>
          <a:lstStyle/>
          <a:p>
            <a:pPr marL="358775" indent="-358775">
              <a:buFont typeface="Arial" panose="020B0604020202020204" pitchFamily="34" charset="0"/>
              <a:buChar char="•"/>
            </a:pPr>
            <a:r>
              <a:rPr lang="en-GB" sz="2800" dirty="0">
                <a:solidFill>
                  <a:srgbClr val="231F20"/>
                </a:solidFill>
              </a:rPr>
              <a:t>Weigh each object.</a:t>
            </a:r>
          </a:p>
          <a:p>
            <a:pPr marL="358775" indent="-358775">
              <a:buFont typeface="Arial" panose="020B0604020202020204" pitchFamily="34" charset="0"/>
              <a:buChar char="•"/>
            </a:pPr>
            <a:r>
              <a:rPr lang="en-GB" sz="2800" dirty="0">
                <a:solidFill>
                  <a:srgbClr val="231F20"/>
                </a:solidFill>
              </a:rPr>
              <a:t>Write down the weight in </a:t>
            </a:r>
            <a:r>
              <a:rPr lang="en-GB" sz="2800" b="1" dirty="0">
                <a:solidFill>
                  <a:srgbClr val="231F20"/>
                </a:solidFill>
              </a:rPr>
              <a:t>g</a:t>
            </a:r>
            <a:r>
              <a:rPr lang="en-GB" sz="2800" dirty="0">
                <a:solidFill>
                  <a:srgbClr val="231F20"/>
                </a:solidFill>
              </a:rPr>
              <a:t>.</a:t>
            </a:r>
          </a:p>
        </p:txBody>
      </p:sp>
      <p:pic>
        <p:nvPicPr>
          <p:cNvPr id="4" name="Picture 3" descr="A picture containing cup&#10;&#10;Description automatically generated">
            <a:extLst>
              <a:ext uri="{FF2B5EF4-FFF2-40B4-BE49-F238E27FC236}">
                <a16:creationId xmlns:a16="http://schemas.microsoft.com/office/drawing/2014/main" id="{8018DC3E-57C7-66A8-1C87-68E55CC5F9F9}"/>
              </a:ext>
            </a:extLst>
          </p:cNvPr>
          <p:cNvPicPr>
            <a:picLocks noChangeAspect="1"/>
          </p:cNvPicPr>
          <p:nvPr/>
        </p:nvPicPr>
        <p:blipFill>
          <a:blip r:embed="rId4"/>
          <a:stretch>
            <a:fillRect/>
          </a:stretch>
        </p:blipFill>
        <p:spPr>
          <a:xfrm>
            <a:off x="5418088" y="1594022"/>
            <a:ext cx="3689948" cy="4228410"/>
          </a:xfrm>
          <a:prstGeom prst="rect">
            <a:avLst/>
          </a:prstGeom>
        </p:spPr>
      </p:pic>
      <p:pic>
        <p:nvPicPr>
          <p:cNvPr id="5" name="Picture 4">
            <a:extLst>
              <a:ext uri="{FF2B5EF4-FFF2-40B4-BE49-F238E27FC236}">
                <a16:creationId xmlns:a16="http://schemas.microsoft.com/office/drawing/2014/main" id="{1989F2B1-EBA1-A867-AAEA-87BD9CDF105B}"/>
              </a:ext>
            </a:extLst>
          </p:cNvPr>
          <p:cNvPicPr>
            <a:picLocks noChangeAspect="1"/>
          </p:cNvPicPr>
          <p:nvPr/>
        </p:nvPicPr>
        <p:blipFill>
          <a:blip r:embed="rId5"/>
          <a:stretch>
            <a:fillRect/>
          </a:stretch>
        </p:blipFill>
        <p:spPr>
          <a:xfrm>
            <a:off x="6709719" y="2201016"/>
            <a:ext cx="606586" cy="739535"/>
          </a:xfrm>
          <a:prstGeom prst="rect">
            <a:avLst/>
          </a:prstGeom>
        </p:spPr>
      </p:pic>
    </p:spTree>
    <p:extLst>
      <p:ext uri="{BB962C8B-B14F-4D97-AF65-F5344CB8AC3E}">
        <p14:creationId xmlns:p14="http://schemas.microsoft.com/office/powerpoint/2010/main" val="3730831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FC81966-9A96-F823-2816-BC74C6744B21}"/>
              </a:ext>
            </a:extLst>
          </p:cNvPr>
          <p:cNvSpPr txBox="1"/>
          <p:nvPr/>
        </p:nvSpPr>
        <p:spPr>
          <a:xfrm>
            <a:off x="146649" y="1102503"/>
            <a:ext cx="4951562" cy="646331"/>
          </a:xfrm>
          <a:prstGeom prst="rect">
            <a:avLst/>
          </a:prstGeom>
          <a:noFill/>
        </p:spPr>
        <p:txBody>
          <a:bodyPr wrap="square" rtlCol="0">
            <a:spAutoFit/>
          </a:bodyPr>
          <a:lstStyle/>
          <a:p>
            <a:r>
              <a:rPr lang="en-GB" sz="3600" b="1" dirty="0"/>
              <a:t>Step 2 – Find the Volume</a:t>
            </a:r>
          </a:p>
        </p:txBody>
      </p:sp>
      <p:pic>
        <p:nvPicPr>
          <p:cNvPr id="3" name="Picture 2">
            <a:extLst>
              <a:ext uri="{FF2B5EF4-FFF2-40B4-BE49-F238E27FC236}">
                <a16:creationId xmlns:a16="http://schemas.microsoft.com/office/drawing/2014/main" id="{54679CE2-BE1E-FB87-1A5A-C77DE8A2BCE2}"/>
              </a:ext>
            </a:extLst>
          </p:cNvPr>
          <p:cNvPicPr>
            <a:picLocks noChangeAspect="1"/>
          </p:cNvPicPr>
          <p:nvPr/>
        </p:nvPicPr>
        <p:blipFill>
          <a:blip r:embed="rId4"/>
          <a:stretch>
            <a:fillRect/>
          </a:stretch>
        </p:blipFill>
        <p:spPr>
          <a:xfrm>
            <a:off x="4010625" y="2841441"/>
            <a:ext cx="4883210" cy="3133067"/>
          </a:xfrm>
          <a:prstGeom prst="rect">
            <a:avLst/>
          </a:prstGeom>
        </p:spPr>
      </p:pic>
      <p:sp>
        <p:nvSpPr>
          <p:cNvPr id="4" name="Rectangle 3">
            <a:extLst>
              <a:ext uri="{FF2B5EF4-FFF2-40B4-BE49-F238E27FC236}">
                <a16:creationId xmlns:a16="http://schemas.microsoft.com/office/drawing/2014/main" id="{B89E0CEF-E93D-88AF-EB28-602777B72D94}"/>
              </a:ext>
            </a:extLst>
          </p:cNvPr>
          <p:cNvSpPr/>
          <p:nvPr/>
        </p:nvSpPr>
        <p:spPr>
          <a:xfrm>
            <a:off x="146649" y="1748834"/>
            <a:ext cx="5848709" cy="3046988"/>
          </a:xfrm>
          <a:prstGeom prst="rect">
            <a:avLst/>
          </a:prstGeom>
        </p:spPr>
        <p:txBody>
          <a:bodyPr wrap="square">
            <a:spAutoFit/>
          </a:bodyPr>
          <a:lstStyle/>
          <a:p>
            <a:pPr marL="457200" indent="-457200">
              <a:buFont typeface="Arial" panose="020B0604020202020204" pitchFamily="34" charset="0"/>
              <a:buChar char="•"/>
            </a:pPr>
            <a:r>
              <a:rPr lang="en-GB" sz="2800" dirty="0"/>
              <a:t>Place a bowl on a tray.</a:t>
            </a:r>
          </a:p>
          <a:p>
            <a:pPr marL="457200" indent="-457200">
              <a:buFont typeface="Arial" panose="020B0604020202020204" pitchFamily="34" charset="0"/>
              <a:buChar char="•"/>
            </a:pPr>
            <a:r>
              <a:rPr lang="en-GB" sz="2800" dirty="0"/>
              <a:t>Fill the bowl to the brim with water.</a:t>
            </a:r>
          </a:p>
          <a:p>
            <a:pPr marL="457200" indent="-457200">
              <a:buFont typeface="Arial" panose="020B0604020202020204" pitchFamily="34" charset="0"/>
              <a:buChar char="•"/>
            </a:pPr>
            <a:r>
              <a:rPr lang="en-GB" sz="2800" dirty="0"/>
              <a:t>Put the object in the water.</a:t>
            </a:r>
          </a:p>
          <a:p>
            <a:pPr marL="457200" indent="-457200">
              <a:buFont typeface="Arial" panose="020B0604020202020204" pitchFamily="34" charset="0"/>
              <a:buChar char="•"/>
            </a:pPr>
            <a:r>
              <a:rPr lang="en-GB" sz="2800" dirty="0"/>
              <a:t>The tray will catch all </a:t>
            </a:r>
          </a:p>
          <a:p>
            <a:r>
              <a:rPr lang="en-GB" sz="2800" dirty="0"/>
              <a:t>      the water that</a:t>
            </a:r>
          </a:p>
          <a:p>
            <a:r>
              <a:rPr lang="en-GB" sz="2800" dirty="0"/>
              <a:t>      overflows.</a:t>
            </a:r>
          </a:p>
          <a:p>
            <a:endParaRPr lang="en-GB" sz="2400" dirty="0">
              <a:solidFill>
                <a:srgbClr val="231F20"/>
              </a:solidFill>
              <a:latin typeface="ReithSans"/>
            </a:endParaRPr>
          </a:p>
        </p:txBody>
      </p:sp>
      <p:sp>
        <p:nvSpPr>
          <p:cNvPr id="5" name="Arrow: Circular 4">
            <a:extLst>
              <a:ext uri="{FF2B5EF4-FFF2-40B4-BE49-F238E27FC236}">
                <a16:creationId xmlns:a16="http://schemas.microsoft.com/office/drawing/2014/main" id="{6370DB3F-18B7-15D5-785B-3264DDD29C89}"/>
              </a:ext>
            </a:extLst>
          </p:cNvPr>
          <p:cNvSpPr/>
          <p:nvPr/>
        </p:nvSpPr>
        <p:spPr>
          <a:xfrm>
            <a:off x="5184475" y="3524494"/>
            <a:ext cx="810883" cy="681084"/>
          </a:xfrm>
          <a:prstGeom prst="circular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565927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D6927D-20B6-5F6E-07DA-E77677270160}"/>
              </a:ext>
            </a:extLst>
          </p:cNvPr>
          <p:cNvSpPr txBox="1"/>
          <p:nvPr/>
        </p:nvSpPr>
        <p:spPr>
          <a:xfrm>
            <a:off x="146648" y="1102503"/>
            <a:ext cx="5661027" cy="646331"/>
          </a:xfrm>
          <a:prstGeom prst="rect">
            <a:avLst/>
          </a:prstGeom>
          <a:noFill/>
        </p:spPr>
        <p:txBody>
          <a:bodyPr wrap="square" rtlCol="0">
            <a:spAutoFit/>
          </a:bodyPr>
          <a:lstStyle/>
          <a:p>
            <a:r>
              <a:rPr lang="en-GB" sz="3600" b="1" dirty="0"/>
              <a:t>Step 3 – Measure the Water</a:t>
            </a:r>
          </a:p>
        </p:txBody>
      </p:sp>
      <p:pic>
        <p:nvPicPr>
          <p:cNvPr id="3" name="Picture 2">
            <a:extLst>
              <a:ext uri="{FF2B5EF4-FFF2-40B4-BE49-F238E27FC236}">
                <a16:creationId xmlns:a16="http://schemas.microsoft.com/office/drawing/2014/main" id="{C8C5C102-CE32-FBFB-2A4B-091C4A2564F7}"/>
              </a:ext>
            </a:extLst>
          </p:cNvPr>
          <p:cNvPicPr>
            <a:picLocks noChangeAspect="1"/>
          </p:cNvPicPr>
          <p:nvPr/>
        </p:nvPicPr>
        <p:blipFill>
          <a:blip r:embed="rId4"/>
          <a:stretch>
            <a:fillRect/>
          </a:stretch>
        </p:blipFill>
        <p:spPr>
          <a:xfrm>
            <a:off x="4137354" y="1265977"/>
            <a:ext cx="5006646" cy="3212264"/>
          </a:xfrm>
          <a:prstGeom prst="rect">
            <a:avLst/>
          </a:prstGeom>
        </p:spPr>
      </p:pic>
      <p:pic>
        <p:nvPicPr>
          <p:cNvPr id="4" name="Picture 3">
            <a:extLst>
              <a:ext uri="{FF2B5EF4-FFF2-40B4-BE49-F238E27FC236}">
                <a16:creationId xmlns:a16="http://schemas.microsoft.com/office/drawing/2014/main" id="{F23F70C9-0DBB-AD06-E12D-E6116295AD8E}"/>
              </a:ext>
            </a:extLst>
          </p:cNvPr>
          <p:cNvPicPr>
            <a:picLocks noChangeAspect="1"/>
          </p:cNvPicPr>
          <p:nvPr/>
        </p:nvPicPr>
        <p:blipFill>
          <a:blip r:embed="rId5"/>
          <a:stretch>
            <a:fillRect/>
          </a:stretch>
        </p:blipFill>
        <p:spPr>
          <a:xfrm>
            <a:off x="4723677" y="4478241"/>
            <a:ext cx="1833828" cy="1466041"/>
          </a:xfrm>
          <a:prstGeom prst="rect">
            <a:avLst/>
          </a:prstGeom>
        </p:spPr>
      </p:pic>
      <p:sp>
        <p:nvSpPr>
          <p:cNvPr id="5" name="Rectangle 4">
            <a:extLst>
              <a:ext uri="{FF2B5EF4-FFF2-40B4-BE49-F238E27FC236}">
                <a16:creationId xmlns:a16="http://schemas.microsoft.com/office/drawing/2014/main" id="{FBF4F735-239A-5E28-BBDD-6464B18DE1DC}"/>
              </a:ext>
            </a:extLst>
          </p:cNvPr>
          <p:cNvSpPr/>
          <p:nvPr/>
        </p:nvSpPr>
        <p:spPr>
          <a:xfrm>
            <a:off x="177097" y="1992047"/>
            <a:ext cx="3990705" cy="3108543"/>
          </a:xfrm>
          <a:prstGeom prst="rect">
            <a:avLst/>
          </a:prstGeom>
        </p:spPr>
        <p:txBody>
          <a:bodyPr wrap="square">
            <a:spAutoFit/>
          </a:bodyPr>
          <a:lstStyle/>
          <a:p>
            <a:pPr marL="457200" indent="-457200">
              <a:buFont typeface="Arial" panose="020B0604020202020204" pitchFamily="34" charset="0"/>
              <a:buChar char="•"/>
            </a:pPr>
            <a:r>
              <a:rPr lang="en-GB" sz="2800" dirty="0">
                <a:solidFill>
                  <a:srgbClr val="231F20"/>
                </a:solidFill>
              </a:rPr>
              <a:t>Carefully take the bowl from the tray.</a:t>
            </a:r>
          </a:p>
          <a:p>
            <a:pPr marL="457200" indent="-457200">
              <a:buFont typeface="Arial" panose="020B0604020202020204" pitchFamily="34" charset="0"/>
              <a:buChar char="•"/>
            </a:pPr>
            <a:r>
              <a:rPr lang="en-GB" sz="2800" dirty="0">
                <a:solidFill>
                  <a:srgbClr val="231F20"/>
                </a:solidFill>
              </a:rPr>
              <a:t>Pour the water on the tray into a jug.</a:t>
            </a:r>
          </a:p>
          <a:p>
            <a:pPr marL="457200" indent="-457200">
              <a:buFont typeface="Arial" panose="020B0604020202020204" pitchFamily="34" charset="0"/>
              <a:buChar char="•"/>
            </a:pPr>
            <a:r>
              <a:rPr lang="en-GB" sz="2800" dirty="0">
                <a:solidFill>
                  <a:srgbClr val="231F20"/>
                </a:solidFill>
              </a:rPr>
              <a:t>Write down how much water has been collected in </a:t>
            </a:r>
            <a:r>
              <a:rPr lang="en-GB" sz="2800" b="1" dirty="0">
                <a:solidFill>
                  <a:srgbClr val="231F20"/>
                </a:solidFill>
              </a:rPr>
              <a:t>ml</a:t>
            </a:r>
            <a:r>
              <a:rPr lang="en-GB" sz="2800" dirty="0">
                <a:solidFill>
                  <a:srgbClr val="231F20"/>
                </a:solidFill>
              </a:rPr>
              <a:t>.</a:t>
            </a:r>
            <a:endParaRPr lang="en-GB" sz="2400" dirty="0">
              <a:solidFill>
                <a:srgbClr val="231F20"/>
              </a:solidFill>
            </a:endParaRPr>
          </a:p>
        </p:txBody>
      </p:sp>
      <p:sp>
        <p:nvSpPr>
          <p:cNvPr id="6" name="Arrow: Left 5">
            <a:extLst>
              <a:ext uri="{FF2B5EF4-FFF2-40B4-BE49-F238E27FC236}">
                <a16:creationId xmlns:a16="http://schemas.microsoft.com/office/drawing/2014/main" id="{7DAB1FEF-0B5B-8C52-AF6E-82DA7A550A32}"/>
              </a:ext>
            </a:extLst>
          </p:cNvPr>
          <p:cNvSpPr/>
          <p:nvPr/>
        </p:nvSpPr>
        <p:spPr>
          <a:xfrm rot="18126723">
            <a:off x="5270146" y="3756062"/>
            <a:ext cx="1402070" cy="5061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110004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200</TotalTime>
  <Words>447</Words>
  <Application>Microsoft Office PowerPoint</Application>
  <PresentationFormat>On-screen Show (4:3)</PresentationFormat>
  <Paragraphs>64</Paragraphs>
  <Slides>10</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Calibri Light</vt:lpstr>
      <vt:lpstr>Cambria Math</vt:lpstr>
      <vt:lpstr>ReithSans</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 up airport presentation</dc:title>
  <dc:creator>Attainment in Education</dc:creator>
  <cp:lastModifiedBy>Marie Neighbour</cp:lastModifiedBy>
  <cp:revision>30</cp:revision>
  <dcterms:created xsi:type="dcterms:W3CDTF">2017-06-28T15:11:57Z</dcterms:created>
  <dcterms:modified xsi:type="dcterms:W3CDTF">2022-11-01T12:09:16Z</dcterms:modified>
</cp:coreProperties>
</file>