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sldIdLst>
    <p:sldId id="261" r:id="rId5"/>
    <p:sldId id="257" r:id="rId6"/>
    <p:sldId id="278" r:id="rId7"/>
    <p:sldId id="285" r:id="rId8"/>
    <p:sldId id="286" r:id="rId9"/>
    <p:sldId id="264" r:id="rId10"/>
    <p:sldId id="287" r:id="rId11"/>
    <p:sldId id="28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89952" autoAdjust="0"/>
  </p:normalViewPr>
  <p:slideViewPr>
    <p:cSldViewPr snapToGrid="0" snapToObjects="1">
      <p:cViewPr varScale="1">
        <p:scale>
          <a:sx n="77" d="100"/>
          <a:sy n="77" d="100"/>
        </p:scale>
        <p:origin x="161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23B47-18B2-4740-B649-BB9BE5F9F1C1}"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79C91D-CEEF-45FC-89CE-462975CAC70A}" type="slidenum">
              <a:rPr lang="en-GB" smtClean="0"/>
              <a:t>‹#›</a:t>
            </a:fld>
            <a:endParaRPr lang="en-GB"/>
          </a:p>
        </p:txBody>
      </p:sp>
    </p:spTree>
    <p:extLst>
      <p:ext uri="{BB962C8B-B14F-4D97-AF65-F5344CB8AC3E}">
        <p14:creationId xmlns:p14="http://schemas.microsoft.com/office/powerpoint/2010/main" val="1856829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with learners.</a:t>
            </a:r>
          </a:p>
        </p:txBody>
      </p:sp>
      <p:sp>
        <p:nvSpPr>
          <p:cNvPr id="4" name="Slide Number Placeholder 3"/>
          <p:cNvSpPr>
            <a:spLocks noGrp="1"/>
          </p:cNvSpPr>
          <p:nvPr>
            <p:ph type="sldNum" sz="quarter" idx="5"/>
          </p:nvPr>
        </p:nvSpPr>
        <p:spPr/>
        <p:txBody>
          <a:bodyPr/>
          <a:lstStyle/>
          <a:p>
            <a:fld id="{A379C91D-CEEF-45FC-89CE-462975CAC70A}" type="slidenum">
              <a:rPr lang="en-GB" smtClean="0"/>
              <a:t>3</a:t>
            </a:fld>
            <a:endParaRPr lang="en-GB"/>
          </a:p>
        </p:txBody>
      </p:sp>
    </p:spTree>
    <p:extLst>
      <p:ext uri="{BB962C8B-B14F-4D97-AF65-F5344CB8AC3E}">
        <p14:creationId xmlns:p14="http://schemas.microsoft.com/office/powerpoint/2010/main" val="655685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items that would need to fit in luggage for a holiday.</a:t>
            </a:r>
          </a:p>
        </p:txBody>
      </p:sp>
      <p:sp>
        <p:nvSpPr>
          <p:cNvPr id="4" name="Slide Number Placeholder 3"/>
          <p:cNvSpPr>
            <a:spLocks noGrp="1"/>
          </p:cNvSpPr>
          <p:nvPr>
            <p:ph type="sldNum" sz="quarter" idx="5"/>
          </p:nvPr>
        </p:nvSpPr>
        <p:spPr/>
        <p:txBody>
          <a:bodyPr/>
          <a:lstStyle/>
          <a:p>
            <a:fld id="{A379C91D-CEEF-45FC-89CE-462975CAC70A}" type="slidenum">
              <a:rPr lang="en-GB" smtClean="0"/>
              <a:t>4</a:t>
            </a:fld>
            <a:endParaRPr lang="en-GB"/>
          </a:p>
        </p:txBody>
      </p:sp>
    </p:spTree>
    <p:extLst>
      <p:ext uri="{BB962C8B-B14F-4D97-AF65-F5344CB8AC3E}">
        <p14:creationId xmlns:p14="http://schemas.microsoft.com/office/powerpoint/2010/main" val="3802794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to write a list of design criteria for their luggage of the future design. They should think about who it is for, where it will need to go and what will need to be included within it. They should also consider how it will be moved. </a:t>
            </a:r>
          </a:p>
        </p:txBody>
      </p:sp>
      <p:sp>
        <p:nvSpPr>
          <p:cNvPr id="4" name="Slide Number Placeholder 3"/>
          <p:cNvSpPr>
            <a:spLocks noGrp="1"/>
          </p:cNvSpPr>
          <p:nvPr>
            <p:ph type="sldNum" sz="quarter" idx="5"/>
          </p:nvPr>
        </p:nvSpPr>
        <p:spPr/>
        <p:txBody>
          <a:bodyPr/>
          <a:lstStyle/>
          <a:p>
            <a:fld id="{A379C91D-CEEF-45FC-89CE-462975CAC70A}" type="slidenum">
              <a:rPr lang="en-GB" smtClean="0"/>
              <a:t>5</a:t>
            </a:fld>
            <a:endParaRPr lang="en-GB"/>
          </a:p>
        </p:txBody>
      </p:sp>
    </p:spTree>
    <p:extLst>
      <p:ext uri="{BB962C8B-B14F-4D97-AF65-F5344CB8AC3E}">
        <p14:creationId xmlns:p14="http://schemas.microsoft.com/office/powerpoint/2010/main" val="10628077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tape measure or ruler could be used to take measurements of dimensions. Responses should be listed on the activity sheet.</a:t>
            </a:r>
          </a:p>
        </p:txBody>
      </p:sp>
      <p:sp>
        <p:nvSpPr>
          <p:cNvPr id="4" name="Slide Number Placeholder 3"/>
          <p:cNvSpPr>
            <a:spLocks noGrp="1"/>
          </p:cNvSpPr>
          <p:nvPr>
            <p:ph type="sldNum" sz="quarter" idx="5"/>
          </p:nvPr>
        </p:nvSpPr>
        <p:spPr/>
        <p:txBody>
          <a:bodyPr/>
          <a:lstStyle/>
          <a:p>
            <a:fld id="{A379C91D-CEEF-45FC-89CE-462975CAC70A}" type="slidenum">
              <a:rPr lang="en-GB" smtClean="0"/>
              <a:t>6</a:t>
            </a:fld>
            <a:endParaRPr lang="en-GB"/>
          </a:p>
        </p:txBody>
      </p:sp>
    </p:spTree>
    <p:extLst>
      <p:ext uri="{BB962C8B-B14F-4D97-AF65-F5344CB8AC3E}">
        <p14:creationId xmlns:p14="http://schemas.microsoft.com/office/powerpoint/2010/main" val="1364238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Designs could be produced on the activity sheet, or on A3/A4 paper if required.</a:t>
            </a:r>
          </a:p>
        </p:txBody>
      </p:sp>
      <p:sp>
        <p:nvSpPr>
          <p:cNvPr id="4" name="Slide Number Placeholder 3"/>
          <p:cNvSpPr>
            <a:spLocks noGrp="1"/>
          </p:cNvSpPr>
          <p:nvPr>
            <p:ph type="sldNum" sz="quarter" idx="5"/>
          </p:nvPr>
        </p:nvSpPr>
        <p:spPr/>
        <p:txBody>
          <a:bodyPr/>
          <a:lstStyle/>
          <a:p>
            <a:fld id="{A379C91D-CEEF-45FC-89CE-462975CAC70A}" type="slidenum">
              <a:rPr lang="en-GB" smtClean="0"/>
              <a:t>7</a:t>
            </a:fld>
            <a:endParaRPr lang="en-GB"/>
          </a:p>
        </p:txBody>
      </p:sp>
    </p:spTree>
    <p:extLst>
      <p:ext uri="{BB962C8B-B14F-4D97-AF65-F5344CB8AC3E}">
        <p14:creationId xmlns:p14="http://schemas.microsoft.com/office/powerpoint/2010/main" val="1289724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options with learners and encourage them to include these ideas in their design.</a:t>
            </a:r>
          </a:p>
        </p:txBody>
      </p:sp>
      <p:sp>
        <p:nvSpPr>
          <p:cNvPr id="4" name="Slide Number Placeholder 3"/>
          <p:cNvSpPr>
            <a:spLocks noGrp="1"/>
          </p:cNvSpPr>
          <p:nvPr>
            <p:ph type="sldNum" sz="quarter" idx="5"/>
          </p:nvPr>
        </p:nvSpPr>
        <p:spPr/>
        <p:txBody>
          <a:bodyPr/>
          <a:lstStyle/>
          <a:p>
            <a:fld id="{A379C91D-CEEF-45FC-89CE-462975CAC70A}" type="slidenum">
              <a:rPr lang="en-GB" smtClean="0"/>
              <a:t>8</a:t>
            </a:fld>
            <a:endParaRPr lang="en-GB"/>
          </a:p>
        </p:txBody>
      </p:sp>
    </p:spTree>
    <p:extLst>
      <p:ext uri="{BB962C8B-B14F-4D97-AF65-F5344CB8AC3E}">
        <p14:creationId xmlns:p14="http://schemas.microsoft.com/office/powerpoint/2010/main" val="22560628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228600" y="1181435"/>
            <a:ext cx="8698832" cy="830997"/>
          </a:xfrm>
          <a:prstGeom prst="rect">
            <a:avLst/>
          </a:prstGeom>
          <a:noFill/>
        </p:spPr>
        <p:txBody>
          <a:bodyPr wrap="square" rtlCol="0">
            <a:spAutoFit/>
          </a:bodyPr>
          <a:lstStyle/>
          <a:p>
            <a:pPr algn="ctr"/>
            <a:r>
              <a:rPr lang="en-GB" sz="4800" b="1" dirty="0">
                <a:latin typeface="Calibri" panose="020F0502020204030204" pitchFamily="34" charset="0"/>
                <a:cs typeface="Calibri" panose="020F0502020204030204" pitchFamily="34" charset="0"/>
              </a:rPr>
              <a:t>Luggage of the Future</a:t>
            </a:r>
          </a:p>
        </p:txBody>
      </p:sp>
      <p:sp>
        <p:nvSpPr>
          <p:cNvPr id="4" name="TextBox 3">
            <a:extLst>
              <a:ext uri="{FF2B5EF4-FFF2-40B4-BE49-F238E27FC236}">
                <a16:creationId xmlns:a16="http://schemas.microsoft.com/office/drawing/2014/main" id="{D7D83397-CCC0-4BFA-B43F-C32B14DC99B0}"/>
              </a:ext>
            </a:extLst>
          </p:cNvPr>
          <p:cNvSpPr txBox="1"/>
          <p:nvPr/>
        </p:nvSpPr>
        <p:spPr>
          <a:xfrm>
            <a:off x="411480" y="5214900"/>
            <a:ext cx="8337818" cy="523220"/>
          </a:xfrm>
          <a:prstGeom prst="rect">
            <a:avLst/>
          </a:prstGeom>
          <a:noFill/>
        </p:spPr>
        <p:txBody>
          <a:bodyPr wrap="square" rtlCol="0">
            <a:spAutoFit/>
          </a:bodyPr>
          <a:lstStyle/>
          <a:p>
            <a:pPr algn="ctr"/>
            <a:r>
              <a:rPr lang="en-GB" sz="2800" dirty="0">
                <a:latin typeface="Calibri" panose="020F0502020204030204" pitchFamily="34" charset="0"/>
                <a:cs typeface="Calibri" panose="020F0502020204030204" pitchFamily="34" charset="0"/>
              </a:rPr>
              <a:t>Designing a new way of carrying things </a:t>
            </a:r>
          </a:p>
        </p:txBody>
      </p:sp>
      <p:pic>
        <p:nvPicPr>
          <p:cNvPr id="5" name="Picture 4">
            <a:extLst>
              <a:ext uri="{FF2B5EF4-FFF2-40B4-BE49-F238E27FC236}">
                <a16:creationId xmlns:a16="http://schemas.microsoft.com/office/drawing/2014/main" id="{93BCA6FB-1254-44DB-9B58-19AA751681C3}"/>
              </a:ext>
            </a:extLst>
          </p:cNvPr>
          <p:cNvPicPr>
            <a:picLocks noChangeAspect="1"/>
          </p:cNvPicPr>
          <p:nvPr/>
        </p:nvPicPr>
        <p:blipFill>
          <a:blip r:embed="rId3"/>
          <a:stretch>
            <a:fillRect/>
          </a:stretch>
        </p:blipFill>
        <p:spPr>
          <a:xfrm>
            <a:off x="917732" y="2506463"/>
            <a:ext cx="3510148" cy="2177829"/>
          </a:xfrm>
          <a:prstGeom prst="rect">
            <a:avLst/>
          </a:prstGeom>
        </p:spPr>
      </p:pic>
      <p:pic>
        <p:nvPicPr>
          <p:cNvPr id="6" name="Picture 5">
            <a:extLst>
              <a:ext uri="{FF2B5EF4-FFF2-40B4-BE49-F238E27FC236}">
                <a16:creationId xmlns:a16="http://schemas.microsoft.com/office/drawing/2014/main" id="{C9F182FC-D9F8-49A6-845E-03FB5AC32070}"/>
              </a:ext>
            </a:extLst>
          </p:cNvPr>
          <p:cNvPicPr>
            <a:picLocks noChangeAspect="1"/>
          </p:cNvPicPr>
          <p:nvPr/>
        </p:nvPicPr>
        <p:blipFill>
          <a:blip r:embed="rId4"/>
          <a:stretch>
            <a:fillRect/>
          </a:stretch>
        </p:blipFill>
        <p:spPr>
          <a:xfrm>
            <a:off x="4757629" y="2497319"/>
            <a:ext cx="3468639" cy="2177829"/>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7C554FD-CFAE-29B0-1CC1-E94FEFFDCF69}"/>
              </a:ext>
            </a:extLst>
          </p:cNvPr>
          <p:cNvSpPr txBox="1"/>
          <p:nvPr/>
        </p:nvSpPr>
        <p:spPr>
          <a:xfrm>
            <a:off x="899592" y="1078974"/>
            <a:ext cx="7344816" cy="4570482"/>
          </a:xfrm>
          <a:prstGeom prst="rect">
            <a:avLst/>
          </a:prstGeom>
          <a:noFill/>
        </p:spPr>
        <p:txBody>
          <a:bodyPr wrap="square">
            <a:spAutoFit/>
          </a:bodyPr>
          <a:lstStyle/>
          <a:p>
            <a:pPr fontAlgn="base"/>
            <a:r>
              <a:rPr lang="en-GB" sz="2000" b="1" u="sng" dirty="0">
                <a:effectLst/>
                <a:latin typeface="Calibri" panose="020F0502020204030204" pitchFamily="34" charset="0"/>
                <a:ea typeface="Times New Roman" panose="02020603050405020304" pitchFamily="18" charset="0"/>
                <a:cs typeface="Calibri" panose="020F0502020204030204" pitchFamily="34" charset="0"/>
              </a:rPr>
              <a:t>Stay safe</a:t>
            </a:r>
            <a:r>
              <a:rPr lang="en-GB" sz="2000" b="1" dirty="0">
                <a:effectLst/>
                <a:latin typeface="Calibri" panose="020F0502020204030204" pitchFamily="34" charset="0"/>
                <a:ea typeface="Times New Roman" panose="02020603050405020304" pitchFamily="18" charset="0"/>
                <a:cs typeface="Calibri" panose="020F0502020204030204" pitchFamily="34" charset="0"/>
              </a:rPr>
              <a:t>  </a:t>
            </a:r>
          </a:p>
          <a:p>
            <a:pPr fontAlgn="base"/>
            <a:endParaRPr lang="en-GB" sz="11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ensuring that any equipment used for this activity is in good working condition</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behaving sensibly and following any safety instructions so as not to hurt or injure yourself or others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US"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Please note that in the absence of any negligence or other breach of duty by us, this activity is carried out at your own risk. It is important to take extra care at the stages marked with this symbol: ⚠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063F965-8DFE-486C-84D7-AD886372F623}"/>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Why do we need luggage?</a:t>
            </a:r>
          </a:p>
        </p:txBody>
      </p:sp>
      <p:sp>
        <p:nvSpPr>
          <p:cNvPr id="3" name="TextBox 2">
            <a:extLst>
              <a:ext uri="{FF2B5EF4-FFF2-40B4-BE49-F238E27FC236}">
                <a16:creationId xmlns:a16="http://schemas.microsoft.com/office/drawing/2014/main" id="{8B0720E8-7F3D-4BDB-949D-34AC626A6054}"/>
              </a:ext>
            </a:extLst>
          </p:cNvPr>
          <p:cNvSpPr txBox="1"/>
          <p:nvPr/>
        </p:nvSpPr>
        <p:spPr>
          <a:xfrm>
            <a:off x="190459" y="2101188"/>
            <a:ext cx="4690878" cy="3416320"/>
          </a:xfrm>
          <a:prstGeom prst="rect">
            <a:avLst/>
          </a:prstGeom>
          <a:noFill/>
        </p:spPr>
        <p:txBody>
          <a:bodyPr wrap="square" rtlCol="0">
            <a:spAutoFit/>
          </a:bodyPr>
          <a:lstStyle/>
          <a:p>
            <a:pPr marL="285750" indent="-285750">
              <a:buFont typeface="Arial" panose="020B0604020202020204" pitchFamily="34" charset="0"/>
              <a:buChar char="•"/>
            </a:pPr>
            <a:r>
              <a:rPr lang="en-GB" sz="2400" dirty="0"/>
              <a:t>For a family holiday</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For a business person to take </a:t>
            </a:r>
          </a:p>
          <a:p>
            <a:r>
              <a:rPr lang="en-GB" sz="2400" dirty="0"/>
              <a:t>    away for work trips</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For a young person going to          University</a:t>
            </a:r>
          </a:p>
          <a:p>
            <a:pPr marL="285750" indent="-285750">
              <a:buFont typeface="Arial" panose="020B0604020202020204" pitchFamily="34" charset="0"/>
              <a:buChar char="•"/>
            </a:pPr>
            <a:endParaRPr lang="en-GB" sz="2400" dirty="0"/>
          </a:p>
          <a:p>
            <a:pPr marL="285750" indent="-285750">
              <a:buFont typeface="Arial" panose="020B0604020202020204" pitchFamily="34" charset="0"/>
              <a:buChar char="•"/>
            </a:pPr>
            <a:r>
              <a:rPr lang="en-GB" sz="2400" dirty="0"/>
              <a:t>Or another reason of your choice</a:t>
            </a:r>
          </a:p>
        </p:txBody>
      </p:sp>
      <p:pic>
        <p:nvPicPr>
          <p:cNvPr id="5" name="Picture 4">
            <a:extLst>
              <a:ext uri="{FF2B5EF4-FFF2-40B4-BE49-F238E27FC236}">
                <a16:creationId xmlns:a16="http://schemas.microsoft.com/office/drawing/2014/main" id="{A9EEAC83-76BD-4F3A-8712-2ED9D9625EFE}"/>
              </a:ext>
            </a:extLst>
          </p:cNvPr>
          <p:cNvPicPr>
            <a:picLocks noChangeAspect="1"/>
          </p:cNvPicPr>
          <p:nvPr/>
        </p:nvPicPr>
        <p:blipFill>
          <a:blip r:embed="rId4"/>
          <a:stretch>
            <a:fillRect/>
          </a:stretch>
        </p:blipFill>
        <p:spPr>
          <a:xfrm>
            <a:off x="4881336" y="2167116"/>
            <a:ext cx="3919263" cy="2523768"/>
          </a:xfrm>
          <a:prstGeom prst="rect">
            <a:avLst/>
          </a:prstGeom>
        </p:spPr>
      </p:pic>
    </p:spTree>
    <p:extLst>
      <p:ext uri="{BB962C8B-B14F-4D97-AF65-F5344CB8AC3E}">
        <p14:creationId xmlns:p14="http://schemas.microsoft.com/office/powerpoint/2010/main" val="282777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7BBEAAE-0A09-418D-A320-CA303778571D}"/>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What needs to go in luggage?</a:t>
            </a:r>
          </a:p>
        </p:txBody>
      </p:sp>
      <p:sp>
        <p:nvSpPr>
          <p:cNvPr id="3" name="TextBox 2">
            <a:extLst>
              <a:ext uri="{FF2B5EF4-FFF2-40B4-BE49-F238E27FC236}">
                <a16:creationId xmlns:a16="http://schemas.microsoft.com/office/drawing/2014/main" id="{2844C6A9-5554-40BF-A706-0808AC2050C6}"/>
              </a:ext>
            </a:extLst>
          </p:cNvPr>
          <p:cNvSpPr txBox="1"/>
          <p:nvPr/>
        </p:nvSpPr>
        <p:spPr>
          <a:xfrm>
            <a:off x="285136" y="1840660"/>
            <a:ext cx="3628104" cy="3785652"/>
          </a:xfrm>
          <a:prstGeom prst="rect">
            <a:avLst/>
          </a:prstGeom>
          <a:noFill/>
        </p:spPr>
        <p:txBody>
          <a:bodyPr wrap="square" rtlCol="0">
            <a:spAutoFit/>
          </a:bodyPr>
          <a:lstStyle/>
          <a:p>
            <a:r>
              <a:rPr lang="en-GB" sz="2400" dirty="0"/>
              <a:t>If I was going on holiday I would pack:</a:t>
            </a:r>
          </a:p>
          <a:p>
            <a:endParaRPr lang="en-GB" sz="2400" dirty="0"/>
          </a:p>
          <a:p>
            <a:pPr marL="285750" indent="-285750">
              <a:buFont typeface="Arial" panose="020B0604020202020204" pitchFamily="34" charset="0"/>
              <a:buChar char="•"/>
            </a:pPr>
            <a:r>
              <a:rPr lang="en-GB" sz="2400" dirty="0"/>
              <a:t>Swimming shorts</a:t>
            </a:r>
          </a:p>
          <a:p>
            <a:pPr marL="285750" indent="-285750">
              <a:buFont typeface="Arial" panose="020B0604020202020204" pitchFamily="34" charset="0"/>
              <a:buChar char="•"/>
            </a:pPr>
            <a:r>
              <a:rPr lang="en-GB" sz="2400" dirty="0"/>
              <a:t>Towel</a:t>
            </a:r>
          </a:p>
          <a:p>
            <a:pPr marL="285750" indent="-285750">
              <a:buFont typeface="Arial" panose="020B0604020202020204" pitchFamily="34" charset="0"/>
              <a:buChar char="•"/>
            </a:pPr>
            <a:r>
              <a:rPr lang="en-GB" sz="2400" dirty="0"/>
              <a:t>Flip flops</a:t>
            </a:r>
          </a:p>
          <a:p>
            <a:pPr marL="285750" indent="-285750">
              <a:buFont typeface="Arial" panose="020B0604020202020204" pitchFamily="34" charset="0"/>
              <a:buChar char="•"/>
            </a:pPr>
            <a:r>
              <a:rPr lang="en-GB" sz="2400" dirty="0"/>
              <a:t>Wash bag</a:t>
            </a:r>
          </a:p>
          <a:p>
            <a:pPr marL="285750" indent="-285750">
              <a:buFont typeface="Arial" panose="020B0604020202020204" pitchFamily="34" charset="0"/>
              <a:buChar char="•"/>
            </a:pPr>
            <a:r>
              <a:rPr lang="en-GB" sz="2400" dirty="0"/>
              <a:t>Sunglasses</a:t>
            </a:r>
          </a:p>
          <a:p>
            <a:pPr marL="285750" indent="-285750">
              <a:buFont typeface="Arial" panose="020B0604020202020204" pitchFamily="34" charset="0"/>
              <a:buChar char="•"/>
            </a:pPr>
            <a:r>
              <a:rPr lang="en-GB" sz="2400" dirty="0"/>
              <a:t>Sun cream</a:t>
            </a:r>
          </a:p>
          <a:p>
            <a:pPr marL="285750" indent="-285750">
              <a:buFont typeface="Arial" panose="020B0604020202020204" pitchFamily="34" charset="0"/>
              <a:buChar char="•"/>
            </a:pPr>
            <a:r>
              <a:rPr lang="en-GB" sz="2400" dirty="0"/>
              <a:t>Shorts and t-shirts</a:t>
            </a:r>
          </a:p>
        </p:txBody>
      </p:sp>
      <p:pic>
        <p:nvPicPr>
          <p:cNvPr id="5" name="Picture 4">
            <a:extLst>
              <a:ext uri="{FF2B5EF4-FFF2-40B4-BE49-F238E27FC236}">
                <a16:creationId xmlns:a16="http://schemas.microsoft.com/office/drawing/2014/main" id="{F9AB0417-72F5-4E84-8364-C7FAB8E1BA95}"/>
              </a:ext>
            </a:extLst>
          </p:cNvPr>
          <p:cNvPicPr>
            <a:picLocks noChangeAspect="1"/>
          </p:cNvPicPr>
          <p:nvPr/>
        </p:nvPicPr>
        <p:blipFill>
          <a:blip r:embed="rId4"/>
          <a:stretch>
            <a:fillRect/>
          </a:stretch>
        </p:blipFill>
        <p:spPr>
          <a:xfrm>
            <a:off x="4653715" y="2018986"/>
            <a:ext cx="3429000" cy="3429000"/>
          </a:xfrm>
          <a:prstGeom prst="rect">
            <a:avLst/>
          </a:prstGeom>
        </p:spPr>
      </p:pic>
    </p:spTree>
    <p:extLst>
      <p:ext uri="{BB962C8B-B14F-4D97-AF65-F5344CB8AC3E}">
        <p14:creationId xmlns:p14="http://schemas.microsoft.com/office/powerpoint/2010/main" val="2920934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7BBEAAE-0A09-418D-A320-CA303778571D}"/>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Design criteria</a:t>
            </a:r>
          </a:p>
        </p:txBody>
      </p:sp>
      <p:pic>
        <p:nvPicPr>
          <p:cNvPr id="6" name="Picture 5">
            <a:extLst>
              <a:ext uri="{FF2B5EF4-FFF2-40B4-BE49-F238E27FC236}">
                <a16:creationId xmlns:a16="http://schemas.microsoft.com/office/drawing/2014/main" id="{89E40956-7E16-4552-A0C1-9997579830F8}"/>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rot="21428812">
            <a:off x="123836" y="1830848"/>
            <a:ext cx="3701563" cy="2311189"/>
          </a:xfrm>
          <a:prstGeom prst="rect">
            <a:avLst/>
          </a:prstGeom>
          <a:noFill/>
          <a:ln>
            <a:noFill/>
          </a:ln>
        </p:spPr>
      </p:pic>
      <p:sp>
        <p:nvSpPr>
          <p:cNvPr id="7" name="TextBox 6">
            <a:extLst>
              <a:ext uri="{FF2B5EF4-FFF2-40B4-BE49-F238E27FC236}">
                <a16:creationId xmlns:a16="http://schemas.microsoft.com/office/drawing/2014/main" id="{402C951A-36BA-4F8D-8DC1-55CD00A172A9}"/>
              </a:ext>
            </a:extLst>
          </p:cNvPr>
          <p:cNvSpPr txBox="1"/>
          <p:nvPr/>
        </p:nvSpPr>
        <p:spPr>
          <a:xfrm rot="21176796">
            <a:off x="601097" y="2673657"/>
            <a:ext cx="2866995" cy="461665"/>
          </a:xfrm>
          <a:prstGeom prst="rect">
            <a:avLst/>
          </a:prstGeom>
          <a:noFill/>
        </p:spPr>
        <p:txBody>
          <a:bodyPr wrap="square" rtlCol="0">
            <a:spAutoFit/>
          </a:bodyPr>
          <a:lstStyle/>
          <a:p>
            <a:pPr algn="ctr"/>
            <a:r>
              <a:rPr lang="en-GB" sz="2400" b="1" dirty="0">
                <a:latin typeface="Calibri" panose="020F0502020204030204" pitchFamily="34" charset="0"/>
                <a:cs typeface="Calibri" panose="020F0502020204030204" pitchFamily="34" charset="0"/>
              </a:rPr>
              <a:t>This luggage is for……</a:t>
            </a:r>
            <a:endParaRPr lang="en-GB" sz="2400" dirty="0">
              <a:latin typeface="Calibri" panose="020F0502020204030204" pitchFamily="34" charset="0"/>
              <a:cs typeface="Calibri" panose="020F0502020204030204" pitchFamily="34" charset="0"/>
            </a:endParaRPr>
          </a:p>
        </p:txBody>
      </p:sp>
      <p:sp>
        <p:nvSpPr>
          <p:cNvPr id="8" name="Rectangle 102">
            <a:extLst>
              <a:ext uri="{FF2B5EF4-FFF2-40B4-BE49-F238E27FC236}">
                <a16:creationId xmlns:a16="http://schemas.microsoft.com/office/drawing/2014/main" id="{65F9B686-9DE0-43D8-820D-292047253D1A}"/>
              </a:ext>
            </a:extLst>
          </p:cNvPr>
          <p:cNvSpPr/>
          <p:nvPr/>
        </p:nvSpPr>
        <p:spPr>
          <a:xfrm>
            <a:off x="4572000" y="1824757"/>
            <a:ext cx="4078954" cy="3662081"/>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9AFDBF94-2748-46DA-B2AD-5E687BCF5F49}"/>
              </a:ext>
            </a:extLst>
          </p:cNvPr>
          <p:cNvCxnSpPr>
            <a:cxnSpLocks/>
          </p:cNvCxnSpPr>
          <p:nvPr/>
        </p:nvCxnSpPr>
        <p:spPr>
          <a:xfrm>
            <a:off x="5063305" y="1762832"/>
            <a:ext cx="0" cy="3662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5E4DA03-3A76-43F2-8B55-6FA7C2142F84}"/>
              </a:ext>
            </a:extLst>
          </p:cNvPr>
          <p:cNvCxnSpPr>
            <a:cxnSpLocks/>
          </p:cNvCxnSpPr>
          <p:nvPr/>
        </p:nvCxnSpPr>
        <p:spPr>
          <a:xfrm>
            <a:off x="4562346" y="259025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BD22534-1BDB-4370-8F45-116723769817}"/>
              </a:ext>
            </a:extLst>
          </p:cNvPr>
          <p:cNvCxnSpPr>
            <a:cxnSpLocks/>
          </p:cNvCxnSpPr>
          <p:nvPr/>
        </p:nvCxnSpPr>
        <p:spPr>
          <a:xfrm>
            <a:off x="4624756" y="3066793"/>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6CA8869-2A22-48C8-BF37-13558607221E}"/>
              </a:ext>
            </a:extLst>
          </p:cNvPr>
          <p:cNvCxnSpPr>
            <a:cxnSpLocks/>
          </p:cNvCxnSpPr>
          <p:nvPr/>
        </p:nvCxnSpPr>
        <p:spPr>
          <a:xfrm>
            <a:off x="4624756" y="3566326"/>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35F0DA7-E293-48B0-8CE3-878D6B05E160}"/>
              </a:ext>
            </a:extLst>
          </p:cNvPr>
          <p:cNvCxnSpPr>
            <a:cxnSpLocks/>
          </p:cNvCxnSpPr>
          <p:nvPr/>
        </p:nvCxnSpPr>
        <p:spPr>
          <a:xfrm>
            <a:off x="4624756" y="4065859"/>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8E14F28-7AE5-46BA-AD66-3EAA5E6C9F89}"/>
              </a:ext>
            </a:extLst>
          </p:cNvPr>
          <p:cNvCxnSpPr>
            <a:cxnSpLocks/>
          </p:cNvCxnSpPr>
          <p:nvPr/>
        </p:nvCxnSpPr>
        <p:spPr>
          <a:xfrm>
            <a:off x="4624756" y="456539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7DB4582-C1EF-4A4A-A4BB-EBA68CD15818}"/>
              </a:ext>
            </a:extLst>
          </p:cNvPr>
          <p:cNvCxnSpPr>
            <a:cxnSpLocks/>
          </p:cNvCxnSpPr>
          <p:nvPr/>
        </p:nvCxnSpPr>
        <p:spPr>
          <a:xfrm>
            <a:off x="4624756" y="5064925"/>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08721037-09BF-4DDD-812D-BDB5C5956C91}"/>
              </a:ext>
            </a:extLst>
          </p:cNvPr>
          <p:cNvSpPr txBox="1"/>
          <p:nvPr/>
        </p:nvSpPr>
        <p:spPr>
          <a:xfrm>
            <a:off x="5072960" y="2139091"/>
            <a:ext cx="3497094" cy="461665"/>
          </a:xfrm>
          <a:prstGeom prst="rect">
            <a:avLst/>
          </a:prstGeom>
          <a:noFill/>
        </p:spPr>
        <p:txBody>
          <a:bodyPr wrap="square" rtlCol="0">
            <a:spAutoFit/>
          </a:bodyPr>
          <a:lstStyle/>
          <a:p>
            <a:r>
              <a:rPr lang="en-GB" sz="2400" dirty="0"/>
              <a:t>You will need:</a:t>
            </a:r>
          </a:p>
        </p:txBody>
      </p:sp>
      <p:sp>
        <p:nvSpPr>
          <p:cNvPr id="2" name="TextBox 1">
            <a:extLst>
              <a:ext uri="{FF2B5EF4-FFF2-40B4-BE49-F238E27FC236}">
                <a16:creationId xmlns:a16="http://schemas.microsoft.com/office/drawing/2014/main" id="{1008636C-8654-4EDB-8E7F-83D6BF2591D8}"/>
              </a:ext>
            </a:extLst>
          </p:cNvPr>
          <p:cNvSpPr txBox="1"/>
          <p:nvPr/>
        </p:nvSpPr>
        <p:spPr>
          <a:xfrm>
            <a:off x="429371" y="4341412"/>
            <a:ext cx="3451256" cy="1200329"/>
          </a:xfrm>
          <a:prstGeom prst="rect">
            <a:avLst/>
          </a:prstGeom>
          <a:noFill/>
        </p:spPr>
        <p:txBody>
          <a:bodyPr wrap="square" rtlCol="0">
            <a:spAutoFit/>
          </a:bodyPr>
          <a:lstStyle/>
          <a:p>
            <a:pPr marL="342900" indent="-342900">
              <a:buFont typeface="Arial" panose="020B0604020202020204" pitchFamily="34" charset="0"/>
              <a:buChar char="•"/>
            </a:pPr>
            <a:r>
              <a:rPr lang="en-GB" sz="2400" dirty="0"/>
              <a:t>Where are you going? </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What will you need?</a:t>
            </a:r>
          </a:p>
        </p:txBody>
      </p:sp>
    </p:spTree>
    <p:extLst>
      <p:ext uri="{BB962C8B-B14F-4D97-AF65-F5344CB8AC3E}">
        <p14:creationId xmlns:p14="http://schemas.microsoft.com/office/powerpoint/2010/main" val="3477099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65A405-B10F-423D-B75B-89741724090D}"/>
              </a:ext>
            </a:extLst>
          </p:cNvPr>
          <p:cNvSpPr txBox="1"/>
          <p:nvPr/>
        </p:nvSpPr>
        <p:spPr>
          <a:xfrm>
            <a:off x="3786322" y="2457129"/>
            <a:ext cx="5240229" cy="1569660"/>
          </a:xfrm>
          <a:prstGeom prst="rect">
            <a:avLst/>
          </a:prstGeom>
          <a:noFill/>
        </p:spPr>
        <p:txBody>
          <a:bodyPr wrap="square" rtlCol="0">
            <a:spAutoFit/>
          </a:bodyPr>
          <a:lstStyle/>
          <a:p>
            <a:pPr marL="342900" indent="-342900">
              <a:buFont typeface="Arial" panose="020B0604020202020204" pitchFamily="34" charset="0"/>
              <a:buChar char="•"/>
            </a:pPr>
            <a:r>
              <a:rPr lang="en-GB" sz="2400" dirty="0"/>
              <a:t>Measure what you want to go in your luggage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Record the results</a:t>
            </a:r>
          </a:p>
        </p:txBody>
      </p:sp>
      <p:sp>
        <p:nvSpPr>
          <p:cNvPr id="8" name="TextBox 7">
            <a:extLst>
              <a:ext uri="{FF2B5EF4-FFF2-40B4-BE49-F238E27FC236}">
                <a16:creationId xmlns:a16="http://schemas.microsoft.com/office/drawing/2014/main" id="{B02121A4-24C3-4B74-AC5A-87E47583FCFE}"/>
              </a:ext>
            </a:extLst>
          </p:cNvPr>
          <p:cNvSpPr txBox="1"/>
          <p:nvPr/>
        </p:nvSpPr>
        <p:spPr>
          <a:xfrm>
            <a:off x="252620" y="1095084"/>
            <a:ext cx="6744945" cy="590931"/>
          </a:xfrm>
          <a:prstGeom prst="rect">
            <a:avLst/>
          </a:prstGeom>
          <a:noFill/>
        </p:spPr>
        <p:txBody>
          <a:bodyPr wrap="square" rtlCol="0">
            <a:spAutoFit/>
          </a:bodyPr>
          <a:lstStyle>
            <a:defPPr>
              <a:defRPr lang="en-US"/>
            </a:defPPr>
            <a:lvl1pPr>
              <a:lnSpc>
                <a:spcPct val="90000"/>
              </a:lnSpc>
              <a:spcBef>
                <a:spcPct val="0"/>
              </a:spcBef>
              <a:defRPr sz="3600" b="1">
                <a:ea typeface="+mj-ea"/>
                <a:cs typeface="Arial" panose="020B0604020202020204" pitchFamily="34" charset="0"/>
              </a:defRPr>
            </a:lvl1pPr>
          </a:lstStyle>
          <a:p>
            <a:r>
              <a:rPr lang="en-GB" dirty="0"/>
              <a:t>Step 1 – Measuring the contents</a:t>
            </a:r>
          </a:p>
        </p:txBody>
      </p:sp>
      <p:pic>
        <p:nvPicPr>
          <p:cNvPr id="5" name="Picture 4">
            <a:extLst>
              <a:ext uri="{FF2B5EF4-FFF2-40B4-BE49-F238E27FC236}">
                <a16:creationId xmlns:a16="http://schemas.microsoft.com/office/drawing/2014/main" id="{5684A095-6CEE-4157-94B3-B1F141A6DAF4}"/>
              </a:ext>
            </a:extLst>
          </p:cNvPr>
          <p:cNvPicPr>
            <a:picLocks noChangeAspect="1"/>
          </p:cNvPicPr>
          <p:nvPr/>
        </p:nvPicPr>
        <p:blipFill>
          <a:blip r:embed="rId4"/>
          <a:stretch>
            <a:fillRect/>
          </a:stretch>
        </p:blipFill>
        <p:spPr>
          <a:xfrm>
            <a:off x="388457" y="2254216"/>
            <a:ext cx="2963228" cy="1975485"/>
          </a:xfrm>
          <a:prstGeom prst="rect">
            <a:avLst/>
          </a:prstGeom>
        </p:spPr>
      </p:pic>
    </p:spTree>
    <p:extLst>
      <p:ext uri="{BB962C8B-B14F-4D97-AF65-F5344CB8AC3E}">
        <p14:creationId xmlns:p14="http://schemas.microsoft.com/office/powerpoint/2010/main" val="566600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65A405-B10F-423D-B75B-89741724090D}"/>
              </a:ext>
            </a:extLst>
          </p:cNvPr>
          <p:cNvSpPr txBox="1"/>
          <p:nvPr/>
        </p:nvSpPr>
        <p:spPr>
          <a:xfrm>
            <a:off x="4151665" y="1810063"/>
            <a:ext cx="4730090" cy="4154984"/>
          </a:xfrm>
          <a:prstGeom prst="rect">
            <a:avLst/>
          </a:prstGeom>
          <a:noFill/>
        </p:spPr>
        <p:txBody>
          <a:bodyPr wrap="square" rtlCol="0">
            <a:spAutoFit/>
          </a:bodyPr>
          <a:lstStyle/>
          <a:p>
            <a:pPr marL="342900" indent="-342900">
              <a:buFont typeface="Arial" panose="020B0604020202020204" pitchFamily="34" charset="0"/>
              <a:buChar char="•"/>
            </a:pPr>
            <a:r>
              <a:rPr lang="en-GB" sz="2400" dirty="0"/>
              <a:t>Design a new item of luggage to hold the items for travel</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It doesn’t need to be a rectangular – be creative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Think about how it will meet the design criteria</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What other features could it have?</a:t>
            </a:r>
          </a:p>
        </p:txBody>
      </p:sp>
      <p:sp>
        <p:nvSpPr>
          <p:cNvPr id="8" name="TextBox 7">
            <a:extLst>
              <a:ext uri="{FF2B5EF4-FFF2-40B4-BE49-F238E27FC236}">
                <a16:creationId xmlns:a16="http://schemas.microsoft.com/office/drawing/2014/main" id="{B02121A4-24C3-4B74-AC5A-87E47583FCFE}"/>
              </a:ext>
            </a:extLst>
          </p:cNvPr>
          <p:cNvSpPr txBox="1"/>
          <p:nvPr/>
        </p:nvSpPr>
        <p:spPr>
          <a:xfrm>
            <a:off x="252621" y="1095084"/>
            <a:ext cx="6234806" cy="590931"/>
          </a:xfrm>
          <a:prstGeom prst="rect">
            <a:avLst/>
          </a:prstGeom>
          <a:noFill/>
        </p:spPr>
        <p:txBody>
          <a:bodyPr wrap="square" rtlCol="0">
            <a:spAutoFit/>
          </a:bodyPr>
          <a:lstStyle>
            <a:defPPr>
              <a:defRPr lang="en-US"/>
            </a:defPPr>
            <a:lvl1pPr>
              <a:lnSpc>
                <a:spcPct val="90000"/>
              </a:lnSpc>
              <a:spcBef>
                <a:spcPct val="0"/>
              </a:spcBef>
              <a:defRPr sz="3600" b="1">
                <a:ea typeface="+mj-ea"/>
                <a:cs typeface="Arial" panose="020B0604020202020204" pitchFamily="34" charset="0"/>
              </a:defRPr>
            </a:lvl1pPr>
          </a:lstStyle>
          <a:p>
            <a:r>
              <a:rPr lang="en-GB" dirty="0"/>
              <a:t>Step 2 – Designing the luggage</a:t>
            </a:r>
          </a:p>
        </p:txBody>
      </p:sp>
      <p:pic>
        <p:nvPicPr>
          <p:cNvPr id="3" name="Picture 2">
            <a:extLst>
              <a:ext uri="{FF2B5EF4-FFF2-40B4-BE49-F238E27FC236}">
                <a16:creationId xmlns:a16="http://schemas.microsoft.com/office/drawing/2014/main" id="{5B3DBF11-079A-481A-83EC-756B1FC2CA16}"/>
              </a:ext>
            </a:extLst>
          </p:cNvPr>
          <p:cNvPicPr>
            <a:picLocks noChangeAspect="1"/>
          </p:cNvPicPr>
          <p:nvPr/>
        </p:nvPicPr>
        <p:blipFill>
          <a:blip r:embed="rId4"/>
          <a:stretch>
            <a:fillRect/>
          </a:stretch>
        </p:blipFill>
        <p:spPr>
          <a:xfrm>
            <a:off x="368123" y="1961352"/>
            <a:ext cx="3572499" cy="2146024"/>
          </a:xfrm>
          <a:prstGeom prst="rect">
            <a:avLst/>
          </a:prstGeom>
        </p:spPr>
      </p:pic>
    </p:spTree>
    <p:extLst>
      <p:ext uri="{BB962C8B-B14F-4D97-AF65-F5344CB8AC3E}">
        <p14:creationId xmlns:p14="http://schemas.microsoft.com/office/powerpoint/2010/main" val="2529263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65A405-B10F-423D-B75B-89741724090D}"/>
              </a:ext>
            </a:extLst>
          </p:cNvPr>
          <p:cNvSpPr txBox="1"/>
          <p:nvPr/>
        </p:nvSpPr>
        <p:spPr>
          <a:xfrm>
            <a:off x="4824620" y="1905506"/>
            <a:ext cx="4182269" cy="3046988"/>
          </a:xfrm>
          <a:prstGeom prst="rect">
            <a:avLst/>
          </a:prstGeom>
          <a:noFill/>
        </p:spPr>
        <p:txBody>
          <a:bodyPr wrap="square" rtlCol="0">
            <a:spAutoFit/>
          </a:bodyPr>
          <a:lstStyle/>
          <a:p>
            <a:r>
              <a:rPr lang="en-GB" sz="2400" dirty="0"/>
              <a:t>Think about how you could stop your luggage from being stolen:</a:t>
            </a:r>
          </a:p>
          <a:p>
            <a:endParaRPr lang="en-GB" sz="2400" dirty="0"/>
          </a:p>
          <a:p>
            <a:pPr marL="342900" indent="-342900">
              <a:buFont typeface="Arial" panose="020B0604020202020204" pitchFamily="34" charset="0"/>
              <a:buChar char="•"/>
            </a:pPr>
            <a:r>
              <a:rPr lang="en-GB" sz="2400" dirty="0"/>
              <a:t>Could it make a noise?</a:t>
            </a:r>
          </a:p>
          <a:p>
            <a:pPr marL="342900" indent="-342900">
              <a:buFont typeface="Arial" panose="020B0604020202020204" pitchFamily="34" charset="0"/>
              <a:buChar char="•"/>
            </a:pPr>
            <a:r>
              <a:rPr lang="en-GB" sz="2400" dirty="0"/>
              <a:t>Flashing lights?</a:t>
            </a:r>
          </a:p>
          <a:p>
            <a:pPr marL="342900" indent="-342900">
              <a:buFont typeface="Arial" panose="020B0604020202020204" pitchFamily="34" charset="0"/>
              <a:buChar char="•"/>
            </a:pPr>
            <a:r>
              <a:rPr lang="en-GB" sz="2400" dirty="0"/>
              <a:t>Sensors?</a:t>
            </a:r>
          </a:p>
          <a:p>
            <a:pPr marL="342900" indent="-342900">
              <a:buFont typeface="Arial" panose="020B0604020202020204" pitchFamily="34" charset="0"/>
              <a:buChar char="•"/>
            </a:pPr>
            <a:r>
              <a:rPr lang="en-GB" sz="2400" dirty="0"/>
              <a:t>Something else?</a:t>
            </a:r>
          </a:p>
          <a:p>
            <a:pPr marL="342900" indent="-342900">
              <a:buFont typeface="Arial" panose="020B0604020202020204" pitchFamily="34" charset="0"/>
              <a:buChar char="•"/>
            </a:pPr>
            <a:r>
              <a:rPr lang="en-GB" sz="2400" dirty="0"/>
              <a:t>Be creative!</a:t>
            </a:r>
          </a:p>
        </p:txBody>
      </p:sp>
      <p:sp>
        <p:nvSpPr>
          <p:cNvPr id="8" name="TextBox 7">
            <a:extLst>
              <a:ext uri="{FF2B5EF4-FFF2-40B4-BE49-F238E27FC236}">
                <a16:creationId xmlns:a16="http://schemas.microsoft.com/office/drawing/2014/main" id="{B02121A4-24C3-4B74-AC5A-87E47583FCFE}"/>
              </a:ext>
            </a:extLst>
          </p:cNvPr>
          <p:cNvSpPr txBox="1"/>
          <p:nvPr/>
        </p:nvSpPr>
        <p:spPr>
          <a:xfrm>
            <a:off x="252620" y="1095084"/>
            <a:ext cx="7149207" cy="590931"/>
          </a:xfrm>
          <a:prstGeom prst="rect">
            <a:avLst/>
          </a:prstGeom>
          <a:noFill/>
        </p:spPr>
        <p:txBody>
          <a:bodyPr wrap="square" rtlCol="0">
            <a:spAutoFit/>
          </a:bodyPr>
          <a:lstStyle>
            <a:defPPr>
              <a:defRPr lang="en-US"/>
            </a:defPPr>
            <a:lvl1pPr>
              <a:lnSpc>
                <a:spcPct val="90000"/>
              </a:lnSpc>
              <a:spcBef>
                <a:spcPct val="0"/>
              </a:spcBef>
              <a:defRPr sz="3600" b="1">
                <a:ea typeface="+mj-ea"/>
                <a:cs typeface="Arial" panose="020B0604020202020204" pitchFamily="34" charset="0"/>
              </a:defRPr>
            </a:lvl1pPr>
          </a:lstStyle>
          <a:p>
            <a:r>
              <a:rPr lang="en-GB" dirty="0"/>
              <a:t>Making the design safe and secure</a:t>
            </a:r>
          </a:p>
        </p:txBody>
      </p:sp>
      <p:pic>
        <p:nvPicPr>
          <p:cNvPr id="6" name="Picture 5">
            <a:extLst>
              <a:ext uri="{FF2B5EF4-FFF2-40B4-BE49-F238E27FC236}">
                <a16:creationId xmlns:a16="http://schemas.microsoft.com/office/drawing/2014/main" id="{2D4FBA39-D9DC-4C2A-9B77-0B982524017E}"/>
              </a:ext>
            </a:extLst>
          </p:cNvPr>
          <p:cNvPicPr>
            <a:picLocks noChangeAspect="1"/>
          </p:cNvPicPr>
          <p:nvPr/>
        </p:nvPicPr>
        <p:blipFill>
          <a:blip r:embed="rId4"/>
          <a:stretch>
            <a:fillRect/>
          </a:stretch>
        </p:blipFill>
        <p:spPr>
          <a:xfrm>
            <a:off x="417458" y="2079881"/>
            <a:ext cx="4182269" cy="2698238"/>
          </a:xfrm>
          <a:prstGeom prst="rect">
            <a:avLst/>
          </a:prstGeom>
        </p:spPr>
      </p:pic>
    </p:spTree>
    <p:extLst>
      <p:ext uri="{BB962C8B-B14F-4D97-AF65-F5344CB8AC3E}">
        <p14:creationId xmlns:p14="http://schemas.microsoft.com/office/powerpoint/2010/main" val="10896059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498559F77D6649971E4AAB1E284C23" ma:contentTypeVersion="16" ma:contentTypeDescription="Create a new document." ma:contentTypeScope="" ma:versionID="3dfbc8b06f6a1a9029618fe4915b0834">
  <xsd:schema xmlns:xsd="http://www.w3.org/2001/XMLSchema" xmlns:xs="http://www.w3.org/2001/XMLSchema" xmlns:p="http://schemas.microsoft.com/office/2006/metadata/properties" xmlns:ns1="http://schemas.microsoft.com/sharepoint/v3" xmlns:ns3="accd350c-b984-42cf-bbe1-f539aeb1d405" xmlns:ns4="7ef59ffa-03b4-4cf8-9ac4-3e911814cc06" targetNamespace="http://schemas.microsoft.com/office/2006/metadata/properties" ma:root="true" ma:fieldsID="d0c64a093d86720f0b4b3fcd84466264" ns1:_="" ns3:_="" ns4:_="">
    <xsd:import namespace="http://schemas.microsoft.com/sharepoint/v3"/>
    <xsd:import namespace="accd350c-b984-42cf-bbe1-f539aeb1d405"/>
    <xsd:import namespace="7ef59ffa-03b4-4cf8-9ac4-3e911814cc0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1:_ip_UnifiedCompliancePolicyProperties" minOccurs="0"/>
                <xsd:element ref="ns1:_ip_UnifiedCompliancePolicyUIAction"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cd350c-b984-42cf-bbe1-f539aeb1d40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f59ffa-03b4-4cf8-9ac4-3e911814cc06"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934FED2E-3A81-4022-82FE-A166799749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ccd350c-b984-42cf-bbe1-f539aeb1d405"/>
    <ds:schemaRef ds:uri="7ef59ffa-03b4-4cf8-9ac4-3e911814cc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81072FA-5E2F-4055-9682-027D25FC8486}">
  <ds:schemaRefs>
    <ds:schemaRef ds:uri="http://schemas.microsoft.com/sharepoint/v3/contenttype/forms"/>
  </ds:schemaRefs>
</ds:datastoreItem>
</file>

<file path=customXml/itemProps3.xml><?xml version="1.0" encoding="utf-8"?>
<ds:datastoreItem xmlns:ds="http://schemas.openxmlformats.org/officeDocument/2006/customXml" ds:itemID="{180B3CC5-1708-47C6-B324-63788AA6AA4A}">
  <ds:schemaRefs>
    <ds:schemaRef ds:uri="http://purl.org/dc/elements/1.1/"/>
    <ds:schemaRef ds:uri="http://schemas.microsoft.com/office/2006/metadata/properties"/>
    <ds:schemaRef ds:uri="http://schemas.microsoft.com/sharepoint/v3"/>
    <ds:schemaRef ds:uri="7ef59ffa-03b4-4cf8-9ac4-3e911814cc06"/>
    <ds:schemaRef ds:uri="http://purl.org/dc/terms/"/>
    <ds:schemaRef ds:uri="accd350c-b984-42cf-bbe1-f539aeb1d405"/>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2096</TotalTime>
  <Words>440</Words>
  <Application>Microsoft Office PowerPoint</Application>
  <PresentationFormat>On-screen Show (4:3)</PresentationFormat>
  <Paragraphs>67</Paragraphs>
  <Slides>8</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Luggage of the future presentation</dc:title>
  <dc:creator>Attainment in Education Ltd</dc:creator>
  <cp:lastModifiedBy>Marie Neighbour</cp:lastModifiedBy>
  <cp:revision>30</cp:revision>
  <dcterms:created xsi:type="dcterms:W3CDTF">2017-06-28T15:11:57Z</dcterms:created>
  <dcterms:modified xsi:type="dcterms:W3CDTF">2022-10-11T07:16:25Z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0x01010076498559F77D6649971E4AAB1E284C23</vt:lpwstr>
  </property>
</Properties>
</file>