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2"/>
  </p:notesMasterIdLst>
  <p:sldIdLst>
    <p:sldId id="261" r:id="rId5"/>
    <p:sldId id="257" r:id="rId6"/>
    <p:sldId id="263" r:id="rId7"/>
    <p:sldId id="273" r:id="rId8"/>
    <p:sldId id="271" r:id="rId9"/>
    <p:sldId id="274"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C7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p:restoredTop sz="91889" autoAdjust="0"/>
  </p:normalViewPr>
  <p:slideViewPr>
    <p:cSldViewPr snapToGrid="0" snapToObjects="1">
      <p:cViewPr varScale="1">
        <p:scale>
          <a:sx n="75" d="100"/>
          <a:sy n="75" d="100"/>
        </p:scale>
        <p:origin x="1666"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0B5223-23D9-4A82-8830-1237A98566B4}" type="datetimeFigureOut">
              <a:rPr lang="en-GB" smtClean="0"/>
              <a:t>11/10/2022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4A15B8-31B8-4328-8B10-BD5A256BEF99}" type="slidenum">
              <a:rPr lang="en-GB" smtClean="0"/>
              <a:t>‹#›</a:t>
            </a:fld>
            <a:endParaRPr lang="en-GB"/>
          </a:p>
        </p:txBody>
      </p:sp>
    </p:spTree>
    <p:extLst>
      <p:ext uri="{BB962C8B-B14F-4D97-AF65-F5344CB8AC3E}">
        <p14:creationId xmlns:p14="http://schemas.microsoft.com/office/powerpoint/2010/main" val="1158806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the dangers of bird strikes to aircraft and what it can cause to happen. E.g. engine damage/failure, damage to fuselage, wings etc.</a:t>
            </a:r>
          </a:p>
        </p:txBody>
      </p:sp>
      <p:sp>
        <p:nvSpPr>
          <p:cNvPr id="4" name="Slide Number Placeholder 3"/>
          <p:cNvSpPr>
            <a:spLocks noGrp="1"/>
          </p:cNvSpPr>
          <p:nvPr>
            <p:ph type="sldNum" sz="quarter" idx="5"/>
          </p:nvPr>
        </p:nvSpPr>
        <p:spPr/>
        <p:txBody>
          <a:bodyPr/>
          <a:lstStyle/>
          <a:p>
            <a:fld id="{144A15B8-31B8-4328-8B10-BD5A256BEF99}" type="slidenum">
              <a:rPr lang="en-GB" smtClean="0"/>
              <a:t>3</a:t>
            </a:fld>
            <a:endParaRPr lang="en-GB"/>
          </a:p>
        </p:txBody>
      </p:sp>
    </p:spTree>
    <p:extLst>
      <p:ext uri="{BB962C8B-B14F-4D97-AF65-F5344CB8AC3E}">
        <p14:creationId xmlns:p14="http://schemas.microsoft.com/office/powerpoint/2010/main" val="2076819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Show this video to learners. This video is available on YouTube - https://www.youtube.com/watch?v=tkMJRVuOQXM</a:t>
            </a:r>
          </a:p>
        </p:txBody>
      </p:sp>
      <p:sp>
        <p:nvSpPr>
          <p:cNvPr id="4" name="Slide Number Placeholder 3"/>
          <p:cNvSpPr>
            <a:spLocks noGrp="1"/>
          </p:cNvSpPr>
          <p:nvPr>
            <p:ph type="sldNum" sz="quarter" idx="5"/>
          </p:nvPr>
        </p:nvSpPr>
        <p:spPr/>
        <p:txBody>
          <a:bodyPr/>
          <a:lstStyle/>
          <a:p>
            <a:fld id="{144A15B8-31B8-4328-8B10-BD5A256BEF99}" type="slidenum">
              <a:rPr lang="en-GB" smtClean="0"/>
              <a:t>4</a:t>
            </a:fld>
            <a:endParaRPr lang="en-GB"/>
          </a:p>
        </p:txBody>
      </p:sp>
    </p:spTree>
    <p:extLst>
      <p:ext uri="{BB962C8B-B14F-4D97-AF65-F5344CB8AC3E}">
        <p14:creationId xmlns:p14="http://schemas.microsoft.com/office/powerpoint/2010/main" val="682292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could produce a spider chart of ideas of ways that could prevent or reduce the chances of bird strikes.</a:t>
            </a:r>
          </a:p>
        </p:txBody>
      </p:sp>
      <p:sp>
        <p:nvSpPr>
          <p:cNvPr id="4" name="Slide Number Placeholder 3"/>
          <p:cNvSpPr>
            <a:spLocks noGrp="1"/>
          </p:cNvSpPr>
          <p:nvPr>
            <p:ph type="sldNum" sz="quarter" idx="5"/>
          </p:nvPr>
        </p:nvSpPr>
        <p:spPr/>
        <p:txBody>
          <a:bodyPr/>
          <a:lstStyle/>
          <a:p>
            <a:fld id="{144A15B8-31B8-4328-8B10-BD5A256BEF99}" type="slidenum">
              <a:rPr lang="en-GB" smtClean="0"/>
              <a:t>5</a:t>
            </a:fld>
            <a:endParaRPr lang="en-GB"/>
          </a:p>
        </p:txBody>
      </p:sp>
    </p:spTree>
    <p:extLst>
      <p:ext uri="{BB962C8B-B14F-4D97-AF65-F5344CB8AC3E}">
        <p14:creationId xmlns:p14="http://schemas.microsoft.com/office/powerpoint/2010/main" val="2806017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to write down what they think are the positives and negatives of each method of preventing bird strikes on their worksheet. </a:t>
            </a:r>
          </a:p>
        </p:txBody>
      </p:sp>
      <p:sp>
        <p:nvSpPr>
          <p:cNvPr id="4" name="Slide Number Placeholder 3"/>
          <p:cNvSpPr>
            <a:spLocks noGrp="1"/>
          </p:cNvSpPr>
          <p:nvPr>
            <p:ph type="sldNum" sz="quarter" idx="5"/>
          </p:nvPr>
        </p:nvSpPr>
        <p:spPr/>
        <p:txBody>
          <a:bodyPr/>
          <a:lstStyle/>
          <a:p>
            <a:fld id="{144A15B8-31B8-4328-8B10-BD5A256BEF99}" type="slidenum">
              <a:rPr lang="en-GB" smtClean="0"/>
              <a:t>6</a:t>
            </a:fld>
            <a:endParaRPr lang="en-GB"/>
          </a:p>
        </p:txBody>
      </p:sp>
    </p:spTree>
    <p:extLst>
      <p:ext uri="{BB962C8B-B14F-4D97-AF65-F5344CB8AC3E}">
        <p14:creationId xmlns:p14="http://schemas.microsoft.com/office/powerpoint/2010/main" val="3684938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Learners should add their ideas to prevent bird strikes to the map shown on their activity sheet handout. They could use a range of different methods.</a:t>
            </a:r>
          </a:p>
        </p:txBody>
      </p:sp>
      <p:sp>
        <p:nvSpPr>
          <p:cNvPr id="4" name="Slide Number Placeholder 3"/>
          <p:cNvSpPr>
            <a:spLocks noGrp="1"/>
          </p:cNvSpPr>
          <p:nvPr>
            <p:ph type="sldNum" sz="quarter" idx="5"/>
          </p:nvPr>
        </p:nvSpPr>
        <p:spPr/>
        <p:txBody>
          <a:bodyPr/>
          <a:lstStyle/>
          <a:p>
            <a:fld id="{144A15B8-31B8-4328-8B10-BD5A256BEF99}" type="slidenum">
              <a:rPr lang="en-GB" smtClean="0"/>
              <a:t>7</a:t>
            </a:fld>
            <a:endParaRPr lang="en-GB"/>
          </a:p>
        </p:txBody>
      </p:sp>
    </p:spTree>
    <p:extLst>
      <p:ext uri="{BB962C8B-B14F-4D97-AF65-F5344CB8AC3E}">
        <p14:creationId xmlns:p14="http://schemas.microsoft.com/office/powerpoint/2010/main" val="20156968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10/11/2022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ideo" Target="https://www.youtube.com/embed/tkMJRVuOQXM?feature=oembed" TargetMode="External"/><Relationship Id="rId5" Type="http://schemas.openxmlformats.org/officeDocument/2006/relationships/image" Target="../media/image5.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E56EC9-F8AE-453A-98C2-5E74B8193F2C}"/>
              </a:ext>
            </a:extLst>
          </p:cNvPr>
          <p:cNvSpPr txBox="1"/>
          <p:nvPr/>
        </p:nvSpPr>
        <p:spPr>
          <a:xfrm>
            <a:off x="158601" y="1091215"/>
            <a:ext cx="8826797" cy="830997"/>
          </a:xfrm>
          <a:prstGeom prst="rect">
            <a:avLst/>
          </a:prstGeom>
          <a:noFill/>
        </p:spPr>
        <p:txBody>
          <a:bodyPr wrap="square" rtlCol="0">
            <a:spAutoFit/>
          </a:bodyPr>
          <a:lstStyle/>
          <a:p>
            <a:pPr algn="ctr"/>
            <a:r>
              <a:rPr lang="en-GB" sz="4800" b="1" dirty="0">
                <a:cs typeface="Arial"/>
              </a:rPr>
              <a:t>Keep the Path Clear</a:t>
            </a:r>
          </a:p>
        </p:txBody>
      </p:sp>
      <p:sp>
        <p:nvSpPr>
          <p:cNvPr id="4" name="TextBox 3">
            <a:extLst>
              <a:ext uri="{FF2B5EF4-FFF2-40B4-BE49-F238E27FC236}">
                <a16:creationId xmlns:a16="http://schemas.microsoft.com/office/drawing/2014/main" id="{D7D83397-CCC0-4BFA-B43F-C32B14DC99B0}"/>
              </a:ext>
            </a:extLst>
          </p:cNvPr>
          <p:cNvSpPr txBox="1"/>
          <p:nvPr/>
        </p:nvSpPr>
        <p:spPr>
          <a:xfrm>
            <a:off x="189701" y="5290007"/>
            <a:ext cx="8648663" cy="523220"/>
          </a:xfrm>
          <a:prstGeom prst="rect">
            <a:avLst/>
          </a:prstGeom>
          <a:noFill/>
        </p:spPr>
        <p:txBody>
          <a:bodyPr wrap="square" rtlCol="0">
            <a:spAutoFit/>
          </a:bodyPr>
          <a:lstStyle/>
          <a:p>
            <a:pPr algn="ctr"/>
            <a:r>
              <a:rPr lang="en-GB" sz="2800" dirty="0">
                <a:cs typeface="Arial" panose="020B0604020202020204" pitchFamily="34" charset="0"/>
              </a:rPr>
              <a:t>Looking at ways to keep birds away from airport runways</a:t>
            </a:r>
          </a:p>
        </p:txBody>
      </p:sp>
      <p:pic>
        <p:nvPicPr>
          <p:cNvPr id="5" name="Picture 4">
            <a:extLst>
              <a:ext uri="{FF2B5EF4-FFF2-40B4-BE49-F238E27FC236}">
                <a16:creationId xmlns:a16="http://schemas.microsoft.com/office/drawing/2014/main" id="{71E3FA49-C9E4-4C52-8F90-B576BE0D1BC6}"/>
              </a:ext>
            </a:extLst>
          </p:cNvPr>
          <p:cNvPicPr>
            <a:picLocks noChangeAspect="1"/>
          </p:cNvPicPr>
          <p:nvPr/>
        </p:nvPicPr>
        <p:blipFill>
          <a:blip r:embed="rId3"/>
          <a:stretch>
            <a:fillRect/>
          </a:stretch>
        </p:blipFill>
        <p:spPr>
          <a:xfrm>
            <a:off x="2310815" y="2098653"/>
            <a:ext cx="4522370" cy="3014913"/>
          </a:xfrm>
          <a:prstGeom prst="rect">
            <a:avLst/>
          </a:prstGeom>
        </p:spPr>
      </p:pic>
    </p:spTree>
    <p:extLst>
      <p:ext uri="{BB962C8B-B14F-4D97-AF65-F5344CB8AC3E}">
        <p14:creationId xmlns:p14="http://schemas.microsoft.com/office/powerpoint/2010/main" val="3561145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D2496BB-3009-5F81-D80D-6C2E41347CAA}"/>
              </a:ext>
            </a:extLst>
          </p:cNvPr>
          <p:cNvSpPr txBox="1"/>
          <p:nvPr/>
        </p:nvSpPr>
        <p:spPr>
          <a:xfrm>
            <a:off x="899592" y="1078974"/>
            <a:ext cx="7344816" cy="4570482"/>
          </a:xfrm>
          <a:prstGeom prst="rect">
            <a:avLst/>
          </a:prstGeom>
          <a:noFill/>
        </p:spPr>
        <p:txBody>
          <a:bodyPr wrap="square">
            <a:spAutoFit/>
          </a:bodyPr>
          <a:lstStyle/>
          <a:p>
            <a:pPr fontAlgn="base"/>
            <a:r>
              <a:rPr lang="en-GB" sz="2000" b="1" u="sng" dirty="0">
                <a:effectLst/>
                <a:latin typeface="Calibri" panose="020F0502020204030204" pitchFamily="34" charset="0"/>
                <a:ea typeface="Times New Roman" panose="02020603050405020304" pitchFamily="18" charset="0"/>
                <a:cs typeface="Calibri" panose="020F0502020204030204" pitchFamily="34" charset="0"/>
              </a:rPr>
              <a:t>Stay safe</a:t>
            </a:r>
            <a:r>
              <a:rPr lang="en-GB" sz="2000" b="1" dirty="0">
                <a:effectLst/>
                <a:latin typeface="Calibri" panose="020F0502020204030204" pitchFamily="34" charset="0"/>
                <a:ea typeface="Times New Roman" panose="02020603050405020304" pitchFamily="18" charset="0"/>
                <a:cs typeface="Calibri" panose="020F0502020204030204" pitchFamily="34" charset="0"/>
              </a:rPr>
              <a:t>  </a:t>
            </a:r>
          </a:p>
          <a:p>
            <a:pPr fontAlgn="base"/>
            <a:endParaRPr lang="en-GB" sz="11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ensuring that any equipment used for this activity is in good working condition</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behaving sensibly and following any safety instructions so as not to hurt or injure yourself or others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US"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Please note that in the absence of any negligence or other breach of duty by us, this activity is carried out at your own risk. It is important to take extra care at the stages marked with this symbol: ⚠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573508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C42CC3-7EB3-464A-8199-70E1C3640093}"/>
              </a:ext>
            </a:extLst>
          </p:cNvPr>
          <p:cNvSpPr txBox="1"/>
          <p:nvPr/>
        </p:nvSpPr>
        <p:spPr>
          <a:xfrm>
            <a:off x="208107" y="1057986"/>
            <a:ext cx="8520885" cy="646331"/>
          </a:xfrm>
          <a:prstGeom prst="rect">
            <a:avLst/>
          </a:prstGeom>
          <a:noFill/>
        </p:spPr>
        <p:txBody>
          <a:bodyPr wrap="square" rtlCol="0">
            <a:spAutoFit/>
          </a:bodyPr>
          <a:lstStyle/>
          <a:p>
            <a:r>
              <a:rPr lang="en-GB" sz="3600" b="1" dirty="0">
                <a:ea typeface="+mj-ea"/>
                <a:cs typeface="Arial" panose="020B0604020202020204" pitchFamily="34" charset="0"/>
              </a:rPr>
              <a:t>What are the dangers of birds to aircraft?</a:t>
            </a:r>
          </a:p>
        </p:txBody>
      </p:sp>
      <p:sp>
        <p:nvSpPr>
          <p:cNvPr id="4" name="Rectangle 3">
            <a:extLst>
              <a:ext uri="{FF2B5EF4-FFF2-40B4-BE49-F238E27FC236}">
                <a16:creationId xmlns:a16="http://schemas.microsoft.com/office/drawing/2014/main" id="{52916D42-A07F-413B-B7BD-ADCE30635A58}"/>
              </a:ext>
            </a:extLst>
          </p:cNvPr>
          <p:cNvSpPr/>
          <p:nvPr/>
        </p:nvSpPr>
        <p:spPr>
          <a:xfrm>
            <a:off x="240633" y="1949285"/>
            <a:ext cx="4331367" cy="3416320"/>
          </a:xfrm>
          <a:prstGeom prst="rect">
            <a:avLst/>
          </a:prstGeom>
        </p:spPr>
        <p:txBody>
          <a:bodyPr wrap="square">
            <a:spAutoFit/>
          </a:bodyPr>
          <a:lstStyle/>
          <a:p>
            <a:pPr marL="342900" indent="-342900" fontAlgn="base">
              <a:buFont typeface="Arial" panose="020B0604020202020204" pitchFamily="34" charset="0"/>
              <a:buChar char="•"/>
            </a:pPr>
            <a:r>
              <a:rPr lang="en-US" sz="2400" dirty="0"/>
              <a:t>A bird strike is where a bird gets caught in the engine of an airplane</a:t>
            </a:r>
          </a:p>
          <a:p>
            <a:pPr marL="342900" indent="-342900" fontAlgn="base">
              <a:buFont typeface="Arial" panose="020B0604020202020204" pitchFamily="34" charset="0"/>
              <a:buChar char="•"/>
            </a:pPr>
            <a:endParaRPr lang="en-US" sz="2400" dirty="0"/>
          </a:p>
          <a:p>
            <a:pPr marL="342900" indent="-342900" fontAlgn="base">
              <a:buFont typeface="Arial" panose="020B0604020202020204" pitchFamily="34" charset="0"/>
              <a:buChar char="•"/>
            </a:pPr>
            <a:r>
              <a:rPr lang="en-US" sz="2400" dirty="0"/>
              <a:t>Bird strikes can happen during take-off or landing</a:t>
            </a:r>
          </a:p>
          <a:p>
            <a:pPr marL="342900" indent="-342900" fontAlgn="base">
              <a:buFont typeface="Arial" panose="020B0604020202020204" pitchFamily="34" charset="0"/>
              <a:buChar char="•"/>
            </a:pPr>
            <a:endParaRPr lang="en-US" sz="2400" dirty="0"/>
          </a:p>
          <a:p>
            <a:pPr marL="342900" indent="-342900" fontAlgn="base">
              <a:buFont typeface="Arial" panose="020B0604020202020204" pitchFamily="34" charset="0"/>
              <a:buChar char="•"/>
            </a:pPr>
            <a:r>
              <a:rPr lang="en-US" sz="2400" dirty="0"/>
              <a:t>This can be very dangerous for the airplane</a:t>
            </a:r>
          </a:p>
        </p:txBody>
      </p:sp>
      <p:pic>
        <p:nvPicPr>
          <p:cNvPr id="3" name="Picture 2">
            <a:extLst>
              <a:ext uri="{FF2B5EF4-FFF2-40B4-BE49-F238E27FC236}">
                <a16:creationId xmlns:a16="http://schemas.microsoft.com/office/drawing/2014/main" id="{9292B82A-2A86-4F12-9F79-9C1A37AFC15B}"/>
              </a:ext>
            </a:extLst>
          </p:cNvPr>
          <p:cNvPicPr>
            <a:picLocks noChangeAspect="1"/>
          </p:cNvPicPr>
          <p:nvPr/>
        </p:nvPicPr>
        <p:blipFill>
          <a:blip r:embed="rId4"/>
          <a:stretch>
            <a:fillRect/>
          </a:stretch>
        </p:blipFill>
        <p:spPr>
          <a:xfrm>
            <a:off x="4859552" y="2090779"/>
            <a:ext cx="3869440" cy="1934720"/>
          </a:xfrm>
          <a:prstGeom prst="rect">
            <a:avLst/>
          </a:prstGeom>
        </p:spPr>
      </p:pic>
    </p:spTree>
    <p:extLst>
      <p:ext uri="{BB962C8B-B14F-4D97-AF65-F5344CB8AC3E}">
        <p14:creationId xmlns:p14="http://schemas.microsoft.com/office/powerpoint/2010/main" val="2693364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7340D14F-362A-40CD-86FC-93349F9C3157}"/>
              </a:ext>
            </a:extLst>
          </p:cNvPr>
          <p:cNvSpPr txBox="1">
            <a:spLocks/>
          </p:cNvSpPr>
          <p:nvPr/>
        </p:nvSpPr>
        <p:spPr>
          <a:xfrm>
            <a:off x="358901" y="1039369"/>
            <a:ext cx="8267741"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What happens when a bird hits an aircraft</a:t>
            </a:r>
          </a:p>
        </p:txBody>
      </p:sp>
      <p:pic>
        <p:nvPicPr>
          <p:cNvPr id="4" name="Online Media 3" title="Bird Strike: What Happens When A Bird Strikes An Aircraft?">
            <a:hlinkClick r:id="" action="ppaction://media"/>
            <a:extLst>
              <a:ext uri="{FF2B5EF4-FFF2-40B4-BE49-F238E27FC236}">
                <a16:creationId xmlns:a16="http://schemas.microsoft.com/office/drawing/2014/main" id="{8899DEBE-322B-401E-987B-8A8C31AB2A75}"/>
              </a:ext>
            </a:extLst>
          </p:cNvPr>
          <p:cNvPicPr>
            <a:picLocks noRot="1" noChangeAspect="1"/>
          </p:cNvPicPr>
          <p:nvPr>
            <a:videoFile r:link="rId1"/>
          </p:nvPr>
        </p:nvPicPr>
        <p:blipFill>
          <a:blip r:embed="rId5"/>
          <a:stretch>
            <a:fillRect/>
          </a:stretch>
        </p:blipFill>
        <p:spPr>
          <a:xfrm>
            <a:off x="896086" y="1762783"/>
            <a:ext cx="7351827" cy="4153782"/>
          </a:xfrm>
          <a:prstGeom prst="rect">
            <a:avLst/>
          </a:prstGeom>
        </p:spPr>
      </p:pic>
    </p:spTree>
    <p:extLst>
      <p:ext uri="{BB962C8B-B14F-4D97-AF65-F5344CB8AC3E}">
        <p14:creationId xmlns:p14="http://schemas.microsoft.com/office/powerpoint/2010/main" val="1760817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901084EC-C1DF-45F3-97F7-8FA65692BCD1}"/>
              </a:ext>
            </a:extLst>
          </p:cNvPr>
          <p:cNvSpPr txBox="1">
            <a:spLocks/>
          </p:cNvSpPr>
          <p:nvPr/>
        </p:nvSpPr>
        <p:spPr>
          <a:xfrm>
            <a:off x="278793" y="1101342"/>
            <a:ext cx="6395384" cy="1128149"/>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How can you stop this happening?</a:t>
            </a:r>
          </a:p>
        </p:txBody>
      </p:sp>
      <p:sp>
        <p:nvSpPr>
          <p:cNvPr id="4" name="TextBox 3">
            <a:extLst>
              <a:ext uri="{FF2B5EF4-FFF2-40B4-BE49-F238E27FC236}">
                <a16:creationId xmlns:a16="http://schemas.microsoft.com/office/drawing/2014/main" id="{7EF2A161-1BFF-4A77-A47A-C2F4F1BD784B}"/>
              </a:ext>
            </a:extLst>
          </p:cNvPr>
          <p:cNvSpPr txBox="1"/>
          <p:nvPr/>
        </p:nvSpPr>
        <p:spPr>
          <a:xfrm>
            <a:off x="2671009" y="3476004"/>
            <a:ext cx="2334127" cy="584775"/>
          </a:xfrm>
          <a:prstGeom prst="rect">
            <a:avLst/>
          </a:prstGeom>
          <a:noFill/>
        </p:spPr>
        <p:txBody>
          <a:bodyPr wrap="square" rtlCol="0">
            <a:spAutoFit/>
          </a:bodyPr>
          <a:lstStyle/>
          <a:p>
            <a:pPr algn="ctr"/>
            <a:r>
              <a:rPr lang="en-GB" sz="3200" dirty="0"/>
              <a:t>Birds</a:t>
            </a:r>
          </a:p>
        </p:txBody>
      </p:sp>
      <p:sp>
        <p:nvSpPr>
          <p:cNvPr id="9" name="TextBox 8">
            <a:extLst>
              <a:ext uri="{FF2B5EF4-FFF2-40B4-BE49-F238E27FC236}">
                <a16:creationId xmlns:a16="http://schemas.microsoft.com/office/drawing/2014/main" id="{F49E83CB-1A9F-4BD3-8F06-18EB5C0B7FF2}"/>
              </a:ext>
            </a:extLst>
          </p:cNvPr>
          <p:cNvSpPr txBox="1"/>
          <p:nvPr/>
        </p:nvSpPr>
        <p:spPr>
          <a:xfrm>
            <a:off x="4182978" y="2718829"/>
            <a:ext cx="2334127" cy="461665"/>
          </a:xfrm>
          <a:prstGeom prst="rect">
            <a:avLst/>
          </a:prstGeom>
          <a:noFill/>
        </p:spPr>
        <p:txBody>
          <a:bodyPr wrap="square" rtlCol="0">
            <a:spAutoFit/>
          </a:bodyPr>
          <a:lstStyle/>
          <a:p>
            <a:pPr algn="ctr"/>
            <a:r>
              <a:rPr lang="en-GB" sz="2400" dirty="0"/>
              <a:t>Scarecrows</a:t>
            </a:r>
          </a:p>
        </p:txBody>
      </p:sp>
      <p:sp>
        <p:nvSpPr>
          <p:cNvPr id="10" name="TextBox 9">
            <a:extLst>
              <a:ext uri="{FF2B5EF4-FFF2-40B4-BE49-F238E27FC236}">
                <a16:creationId xmlns:a16="http://schemas.microsoft.com/office/drawing/2014/main" id="{DC3231C3-7810-4089-AF71-F3CCC473A9DB}"/>
              </a:ext>
            </a:extLst>
          </p:cNvPr>
          <p:cNvSpPr txBox="1"/>
          <p:nvPr/>
        </p:nvSpPr>
        <p:spPr>
          <a:xfrm>
            <a:off x="886325" y="2707252"/>
            <a:ext cx="2334127" cy="461665"/>
          </a:xfrm>
          <a:prstGeom prst="rect">
            <a:avLst/>
          </a:prstGeom>
          <a:noFill/>
        </p:spPr>
        <p:txBody>
          <a:bodyPr wrap="square" rtlCol="0">
            <a:spAutoFit/>
          </a:bodyPr>
          <a:lstStyle/>
          <a:p>
            <a:pPr algn="ctr"/>
            <a:r>
              <a:rPr lang="en-GB" sz="2400" dirty="0"/>
              <a:t>Noise makers</a:t>
            </a:r>
          </a:p>
        </p:txBody>
      </p:sp>
      <p:sp>
        <p:nvSpPr>
          <p:cNvPr id="11" name="TextBox 10">
            <a:extLst>
              <a:ext uri="{FF2B5EF4-FFF2-40B4-BE49-F238E27FC236}">
                <a16:creationId xmlns:a16="http://schemas.microsoft.com/office/drawing/2014/main" id="{1F5ACC76-4F42-4F07-AEA0-508816515B92}"/>
              </a:ext>
            </a:extLst>
          </p:cNvPr>
          <p:cNvSpPr txBox="1"/>
          <p:nvPr/>
        </p:nvSpPr>
        <p:spPr>
          <a:xfrm>
            <a:off x="-88232" y="4256745"/>
            <a:ext cx="2334127" cy="461665"/>
          </a:xfrm>
          <a:prstGeom prst="rect">
            <a:avLst/>
          </a:prstGeom>
          <a:noFill/>
        </p:spPr>
        <p:txBody>
          <a:bodyPr wrap="square" rtlCol="0">
            <a:spAutoFit/>
          </a:bodyPr>
          <a:lstStyle/>
          <a:p>
            <a:pPr algn="ctr"/>
            <a:r>
              <a:rPr lang="en-GB" sz="2400" dirty="0"/>
              <a:t>Flashing lights</a:t>
            </a:r>
          </a:p>
        </p:txBody>
      </p:sp>
      <p:sp>
        <p:nvSpPr>
          <p:cNvPr id="12" name="TextBox 11">
            <a:extLst>
              <a:ext uri="{FF2B5EF4-FFF2-40B4-BE49-F238E27FC236}">
                <a16:creationId xmlns:a16="http://schemas.microsoft.com/office/drawing/2014/main" id="{CA070DAA-DCDA-44F9-9982-09AA73E4DD81}"/>
              </a:ext>
            </a:extLst>
          </p:cNvPr>
          <p:cNvSpPr txBox="1"/>
          <p:nvPr/>
        </p:nvSpPr>
        <p:spPr>
          <a:xfrm>
            <a:off x="5317965" y="4221559"/>
            <a:ext cx="2334127" cy="461665"/>
          </a:xfrm>
          <a:prstGeom prst="rect">
            <a:avLst/>
          </a:prstGeom>
          <a:noFill/>
        </p:spPr>
        <p:txBody>
          <a:bodyPr wrap="square" rtlCol="0">
            <a:spAutoFit/>
          </a:bodyPr>
          <a:lstStyle/>
          <a:p>
            <a:pPr algn="ctr"/>
            <a:r>
              <a:rPr lang="en-GB" sz="2400" dirty="0"/>
              <a:t>Electric fences</a:t>
            </a:r>
          </a:p>
        </p:txBody>
      </p:sp>
      <p:sp>
        <p:nvSpPr>
          <p:cNvPr id="13" name="TextBox 12">
            <a:extLst>
              <a:ext uri="{FF2B5EF4-FFF2-40B4-BE49-F238E27FC236}">
                <a16:creationId xmlns:a16="http://schemas.microsoft.com/office/drawing/2014/main" id="{253E1242-D744-4776-B48B-9681E6C5A104}"/>
              </a:ext>
            </a:extLst>
          </p:cNvPr>
          <p:cNvSpPr txBox="1"/>
          <p:nvPr/>
        </p:nvSpPr>
        <p:spPr>
          <a:xfrm>
            <a:off x="2671008" y="4803646"/>
            <a:ext cx="2334127" cy="461665"/>
          </a:xfrm>
          <a:prstGeom prst="rect">
            <a:avLst/>
          </a:prstGeom>
          <a:noFill/>
        </p:spPr>
        <p:txBody>
          <a:bodyPr wrap="square" rtlCol="0">
            <a:spAutoFit/>
          </a:bodyPr>
          <a:lstStyle/>
          <a:p>
            <a:pPr algn="ctr"/>
            <a:r>
              <a:rPr lang="en-GB" sz="2400" dirty="0"/>
              <a:t>Birds of prey</a:t>
            </a:r>
          </a:p>
        </p:txBody>
      </p:sp>
      <p:cxnSp>
        <p:nvCxnSpPr>
          <p:cNvPr id="14" name="Straight Connector 13">
            <a:extLst>
              <a:ext uri="{FF2B5EF4-FFF2-40B4-BE49-F238E27FC236}">
                <a16:creationId xmlns:a16="http://schemas.microsoft.com/office/drawing/2014/main" id="{78CAD723-9A7E-4CD3-97E4-DA2C09E26462}"/>
              </a:ext>
            </a:extLst>
          </p:cNvPr>
          <p:cNvCxnSpPr>
            <a:stCxn id="4" idx="2"/>
            <a:endCxn id="13" idx="0"/>
          </p:cNvCxnSpPr>
          <p:nvPr/>
        </p:nvCxnSpPr>
        <p:spPr>
          <a:xfrm flipH="1">
            <a:off x="3838072" y="4060779"/>
            <a:ext cx="1" cy="742867"/>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CA8883C-D499-4710-9D23-1BE506CAA269}"/>
              </a:ext>
            </a:extLst>
          </p:cNvPr>
          <p:cNvCxnSpPr>
            <a:cxnSpLocks/>
          </p:cNvCxnSpPr>
          <p:nvPr/>
        </p:nvCxnSpPr>
        <p:spPr>
          <a:xfrm flipH="1">
            <a:off x="2245895" y="3881120"/>
            <a:ext cx="1126958" cy="5174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B8F0235-9BC3-4800-82C3-7B1C5CAD10B2}"/>
              </a:ext>
            </a:extLst>
          </p:cNvPr>
          <p:cNvCxnSpPr>
            <a:cxnSpLocks/>
          </p:cNvCxnSpPr>
          <p:nvPr/>
        </p:nvCxnSpPr>
        <p:spPr>
          <a:xfrm flipH="1" flipV="1">
            <a:off x="4303292" y="3881120"/>
            <a:ext cx="1126958" cy="461263"/>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705F813-8BD9-48BF-AA17-4FBDEF6571E2}"/>
              </a:ext>
            </a:extLst>
          </p:cNvPr>
          <p:cNvCxnSpPr>
            <a:cxnSpLocks/>
          </p:cNvCxnSpPr>
          <p:nvPr/>
        </p:nvCxnSpPr>
        <p:spPr>
          <a:xfrm flipH="1">
            <a:off x="4303292" y="3152421"/>
            <a:ext cx="1126958" cy="51741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059DB80-E92A-4B87-B77D-7836C7C40C19}"/>
              </a:ext>
            </a:extLst>
          </p:cNvPr>
          <p:cNvCxnSpPr>
            <a:cxnSpLocks/>
          </p:cNvCxnSpPr>
          <p:nvPr/>
        </p:nvCxnSpPr>
        <p:spPr>
          <a:xfrm flipH="1" flipV="1">
            <a:off x="2261933" y="3239763"/>
            <a:ext cx="1126958" cy="461263"/>
          </a:xfrm>
          <a:prstGeom prst="line">
            <a:avLst/>
          </a:prstGeom>
        </p:spPr>
        <p:style>
          <a:lnRef idx="1">
            <a:schemeClr val="accent1"/>
          </a:lnRef>
          <a:fillRef idx="0">
            <a:schemeClr val="accent1"/>
          </a:fillRef>
          <a:effectRef idx="0">
            <a:schemeClr val="accent1"/>
          </a:effectRef>
          <a:fontRef idx="minor">
            <a:schemeClr val="tx1"/>
          </a:fontRef>
        </p:style>
      </p:cxnSp>
      <p:pic>
        <p:nvPicPr>
          <p:cNvPr id="21" name="Picture 20">
            <a:extLst>
              <a:ext uri="{FF2B5EF4-FFF2-40B4-BE49-F238E27FC236}">
                <a16:creationId xmlns:a16="http://schemas.microsoft.com/office/drawing/2014/main" id="{7218434D-1724-4AA8-A28D-6D01752A8DB9}"/>
              </a:ext>
            </a:extLst>
          </p:cNvPr>
          <p:cNvPicPr/>
          <p:nvPr/>
        </p:nvPicPr>
        <p:blipFill>
          <a:blip r:embed="rId4" cstate="email">
            <a:extLst>
              <a:ext uri="{28A0092B-C50C-407E-A947-70E740481C1C}">
                <a14:useLocalDpi xmlns:a14="http://schemas.microsoft.com/office/drawing/2010/main"/>
              </a:ext>
            </a:extLst>
          </a:blip>
          <a:srcRect/>
          <a:stretch>
            <a:fillRect/>
          </a:stretch>
        </p:blipFill>
        <p:spPr bwMode="auto">
          <a:xfrm rot="21428812">
            <a:off x="6159948" y="1074857"/>
            <a:ext cx="2873999" cy="2599662"/>
          </a:xfrm>
          <a:prstGeom prst="rect">
            <a:avLst/>
          </a:prstGeom>
          <a:noFill/>
          <a:ln>
            <a:noFill/>
          </a:ln>
        </p:spPr>
      </p:pic>
      <p:sp>
        <p:nvSpPr>
          <p:cNvPr id="22" name="TextBox 21">
            <a:extLst>
              <a:ext uri="{FF2B5EF4-FFF2-40B4-BE49-F238E27FC236}">
                <a16:creationId xmlns:a16="http://schemas.microsoft.com/office/drawing/2014/main" id="{5DB9B894-8F35-4964-8857-BBAE79F518B4}"/>
              </a:ext>
            </a:extLst>
          </p:cNvPr>
          <p:cNvSpPr txBox="1"/>
          <p:nvPr/>
        </p:nvSpPr>
        <p:spPr>
          <a:xfrm rot="21176796">
            <a:off x="6483939" y="1862611"/>
            <a:ext cx="2226017" cy="1200329"/>
          </a:xfrm>
          <a:prstGeom prst="rect">
            <a:avLst/>
          </a:prstGeom>
          <a:noFill/>
        </p:spPr>
        <p:txBody>
          <a:bodyPr wrap="square" rtlCol="0">
            <a:spAutoFit/>
          </a:bodyPr>
          <a:lstStyle/>
          <a:p>
            <a:pPr algn="ctr"/>
            <a:r>
              <a:rPr lang="en-GB" sz="2400" b="1" dirty="0"/>
              <a:t>Can you add your thoughts to this?</a:t>
            </a:r>
            <a:endParaRPr lang="en-GB" sz="2400" dirty="0"/>
          </a:p>
        </p:txBody>
      </p:sp>
    </p:spTree>
    <p:extLst>
      <p:ext uri="{BB962C8B-B14F-4D97-AF65-F5344CB8AC3E}">
        <p14:creationId xmlns:p14="http://schemas.microsoft.com/office/powerpoint/2010/main" val="3411034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901084EC-C1DF-45F3-97F7-8FA65692BCD1}"/>
              </a:ext>
            </a:extLst>
          </p:cNvPr>
          <p:cNvSpPr txBox="1">
            <a:spLocks/>
          </p:cNvSpPr>
          <p:nvPr/>
        </p:nvSpPr>
        <p:spPr>
          <a:xfrm>
            <a:off x="190459" y="1101343"/>
            <a:ext cx="6764523" cy="72341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3600" b="1" dirty="0">
                <a:latin typeface="+mn-lt"/>
                <a:cs typeface="Arial" panose="020B0604020202020204" pitchFamily="34" charset="0"/>
              </a:rPr>
              <a:t>How can you stop this happening?</a:t>
            </a:r>
          </a:p>
        </p:txBody>
      </p:sp>
      <p:graphicFrame>
        <p:nvGraphicFramePr>
          <p:cNvPr id="2" name="Table 2">
            <a:extLst>
              <a:ext uri="{FF2B5EF4-FFF2-40B4-BE49-F238E27FC236}">
                <a16:creationId xmlns:a16="http://schemas.microsoft.com/office/drawing/2014/main" id="{00C7D80A-FE88-46F3-B309-525F97293454}"/>
              </a:ext>
            </a:extLst>
          </p:cNvPr>
          <p:cNvGraphicFramePr>
            <a:graphicFrameLocks noGrp="1"/>
          </p:cNvGraphicFramePr>
          <p:nvPr>
            <p:extLst>
              <p:ext uri="{D42A27DB-BD31-4B8C-83A1-F6EECF244321}">
                <p14:modId xmlns:p14="http://schemas.microsoft.com/office/powerpoint/2010/main" val="3405611334"/>
              </p:ext>
            </p:extLst>
          </p:nvPr>
        </p:nvGraphicFramePr>
        <p:xfrm>
          <a:off x="190459" y="1929004"/>
          <a:ext cx="6489033" cy="2878254"/>
        </p:xfrm>
        <a:graphic>
          <a:graphicData uri="http://schemas.openxmlformats.org/drawingml/2006/table">
            <a:tbl>
              <a:tblPr firstRow="1" bandRow="1">
                <a:tableStyleId>{93296810-A885-4BE3-A3E7-6D5BEEA58F35}</a:tableStyleId>
              </a:tblPr>
              <a:tblGrid>
                <a:gridCol w="2163011">
                  <a:extLst>
                    <a:ext uri="{9D8B030D-6E8A-4147-A177-3AD203B41FA5}">
                      <a16:colId xmlns:a16="http://schemas.microsoft.com/office/drawing/2014/main" val="1961864965"/>
                    </a:ext>
                  </a:extLst>
                </a:gridCol>
                <a:gridCol w="2163011">
                  <a:extLst>
                    <a:ext uri="{9D8B030D-6E8A-4147-A177-3AD203B41FA5}">
                      <a16:colId xmlns:a16="http://schemas.microsoft.com/office/drawing/2014/main" val="36239952"/>
                    </a:ext>
                  </a:extLst>
                </a:gridCol>
                <a:gridCol w="2163011">
                  <a:extLst>
                    <a:ext uri="{9D8B030D-6E8A-4147-A177-3AD203B41FA5}">
                      <a16:colId xmlns:a16="http://schemas.microsoft.com/office/drawing/2014/main" val="4055017237"/>
                    </a:ext>
                  </a:extLst>
                </a:gridCol>
              </a:tblGrid>
              <a:tr h="479709">
                <a:tc>
                  <a:txBody>
                    <a:bodyPr/>
                    <a:lstStyle/>
                    <a:p>
                      <a:r>
                        <a:rPr lang="en-GB" dirty="0"/>
                        <a:t>Method</a:t>
                      </a:r>
                    </a:p>
                  </a:txBody>
                  <a:tcPr/>
                </a:tc>
                <a:tc>
                  <a:txBody>
                    <a:bodyPr/>
                    <a:lstStyle/>
                    <a:p>
                      <a:r>
                        <a:rPr lang="en-GB" dirty="0"/>
                        <a:t>Positive </a:t>
                      </a:r>
                    </a:p>
                  </a:txBody>
                  <a:tcPr/>
                </a:tc>
                <a:tc>
                  <a:txBody>
                    <a:bodyPr/>
                    <a:lstStyle/>
                    <a:p>
                      <a:r>
                        <a:rPr lang="en-GB" dirty="0"/>
                        <a:t>Negative</a:t>
                      </a:r>
                    </a:p>
                  </a:txBody>
                  <a:tcPr/>
                </a:tc>
                <a:extLst>
                  <a:ext uri="{0D108BD9-81ED-4DB2-BD59-A6C34878D82A}">
                    <a16:rowId xmlns:a16="http://schemas.microsoft.com/office/drawing/2014/main" val="1034331001"/>
                  </a:ext>
                </a:extLst>
              </a:tr>
              <a:tr h="479709">
                <a:tc>
                  <a:txBody>
                    <a:bodyPr/>
                    <a:lstStyle/>
                    <a:p>
                      <a:r>
                        <a:rPr lang="en-GB" dirty="0"/>
                        <a:t>Noise makers</a:t>
                      </a:r>
                    </a:p>
                  </a:txBody>
                  <a:tcPr/>
                </a:tc>
                <a:tc>
                  <a:txBody>
                    <a:bodyPr/>
                    <a:lstStyle/>
                    <a:p>
                      <a:endParaRPr lang="en-GB"/>
                    </a:p>
                  </a:txBody>
                  <a:tcPr/>
                </a:tc>
                <a:tc>
                  <a:txBody>
                    <a:bodyPr/>
                    <a:lstStyle/>
                    <a:p>
                      <a:r>
                        <a:rPr lang="en-GB" dirty="0"/>
                        <a:t>Annoy local people</a:t>
                      </a:r>
                    </a:p>
                  </a:txBody>
                  <a:tcPr/>
                </a:tc>
                <a:extLst>
                  <a:ext uri="{0D108BD9-81ED-4DB2-BD59-A6C34878D82A}">
                    <a16:rowId xmlns:a16="http://schemas.microsoft.com/office/drawing/2014/main" val="2355159172"/>
                  </a:ext>
                </a:extLst>
              </a:tr>
              <a:tr h="479709">
                <a:tc>
                  <a:txBody>
                    <a:bodyPr/>
                    <a:lstStyle/>
                    <a:p>
                      <a:r>
                        <a:rPr lang="en-GB" dirty="0"/>
                        <a:t>Scarecrows</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875690713"/>
                  </a:ext>
                </a:extLst>
              </a:tr>
              <a:tr h="479709">
                <a:tc>
                  <a:txBody>
                    <a:bodyPr/>
                    <a:lstStyle/>
                    <a:p>
                      <a:r>
                        <a:rPr lang="en-GB" dirty="0"/>
                        <a:t>Flashing lights</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679704410"/>
                  </a:ext>
                </a:extLst>
              </a:tr>
              <a:tr h="479709">
                <a:tc>
                  <a:txBody>
                    <a:bodyPr/>
                    <a:lstStyle/>
                    <a:p>
                      <a:r>
                        <a:rPr lang="en-GB" dirty="0"/>
                        <a:t>Birds of prey</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2104033585"/>
                  </a:ext>
                </a:extLst>
              </a:tr>
              <a:tr h="479709">
                <a:tc>
                  <a:txBody>
                    <a:bodyPr/>
                    <a:lstStyle/>
                    <a:p>
                      <a:r>
                        <a:rPr lang="en-GB" dirty="0"/>
                        <a:t>Electric fences</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1331826783"/>
                  </a:ext>
                </a:extLst>
              </a:tr>
            </a:tbl>
          </a:graphicData>
        </a:graphic>
      </p:graphicFrame>
      <p:pic>
        <p:nvPicPr>
          <p:cNvPr id="16" name="Picture 15">
            <a:extLst>
              <a:ext uri="{FF2B5EF4-FFF2-40B4-BE49-F238E27FC236}">
                <a16:creationId xmlns:a16="http://schemas.microsoft.com/office/drawing/2014/main" id="{7C94ECF0-437C-41E8-8C42-9E615E346B53}"/>
              </a:ext>
            </a:extLst>
          </p:cNvPr>
          <p:cNvPicPr/>
          <p:nvPr/>
        </p:nvPicPr>
        <p:blipFill>
          <a:blip r:embed="rId4" cstate="email">
            <a:extLst>
              <a:ext uri="{28A0092B-C50C-407E-A947-70E740481C1C}">
                <a14:useLocalDpi xmlns:a14="http://schemas.microsoft.com/office/drawing/2010/main"/>
              </a:ext>
            </a:extLst>
          </a:blip>
          <a:srcRect/>
          <a:stretch>
            <a:fillRect/>
          </a:stretch>
        </p:blipFill>
        <p:spPr bwMode="auto">
          <a:xfrm rot="21428812">
            <a:off x="5968833" y="3504598"/>
            <a:ext cx="3095289" cy="2319748"/>
          </a:xfrm>
          <a:prstGeom prst="rect">
            <a:avLst/>
          </a:prstGeom>
          <a:noFill/>
          <a:ln>
            <a:noFill/>
          </a:ln>
        </p:spPr>
      </p:pic>
      <p:sp>
        <p:nvSpPr>
          <p:cNvPr id="18" name="TextBox 17">
            <a:extLst>
              <a:ext uri="{FF2B5EF4-FFF2-40B4-BE49-F238E27FC236}">
                <a16:creationId xmlns:a16="http://schemas.microsoft.com/office/drawing/2014/main" id="{42494F2E-E2C5-4BBE-8D34-5B9735C612B1}"/>
              </a:ext>
            </a:extLst>
          </p:cNvPr>
          <p:cNvSpPr txBox="1"/>
          <p:nvPr/>
        </p:nvSpPr>
        <p:spPr>
          <a:xfrm rot="21183566">
            <a:off x="6256178" y="4229820"/>
            <a:ext cx="2520599" cy="1200329"/>
          </a:xfrm>
          <a:prstGeom prst="rect">
            <a:avLst/>
          </a:prstGeom>
          <a:noFill/>
        </p:spPr>
        <p:txBody>
          <a:bodyPr wrap="square" rtlCol="0">
            <a:spAutoFit/>
          </a:bodyPr>
          <a:lstStyle/>
          <a:p>
            <a:pPr algn="ctr"/>
            <a:r>
              <a:rPr lang="en-GB" sz="2400" b="1" dirty="0"/>
              <a:t>Can you fill out this activity on your worksheet?</a:t>
            </a:r>
          </a:p>
        </p:txBody>
      </p:sp>
    </p:spTree>
    <p:extLst>
      <p:ext uri="{BB962C8B-B14F-4D97-AF65-F5344CB8AC3E}">
        <p14:creationId xmlns:p14="http://schemas.microsoft.com/office/powerpoint/2010/main" val="142742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D8E74F7-C8F9-4DCD-BF75-C3E567142D41}"/>
              </a:ext>
            </a:extLst>
          </p:cNvPr>
          <p:cNvPicPr/>
          <p:nvPr/>
        </p:nvPicPr>
        <p:blipFill>
          <a:blip r:embed="rId4" cstate="email">
            <a:extLst>
              <a:ext uri="{28A0092B-C50C-407E-A947-70E740481C1C}">
                <a14:useLocalDpi xmlns:a14="http://schemas.microsoft.com/office/drawing/2010/main"/>
              </a:ext>
            </a:extLst>
          </a:blip>
          <a:srcRect/>
          <a:stretch>
            <a:fillRect/>
          </a:stretch>
        </p:blipFill>
        <p:spPr bwMode="auto">
          <a:xfrm rot="21428812">
            <a:off x="110847" y="1697536"/>
            <a:ext cx="2873999" cy="2599662"/>
          </a:xfrm>
          <a:prstGeom prst="rect">
            <a:avLst/>
          </a:prstGeom>
          <a:noFill/>
          <a:ln>
            <a:noFill/>
          </a:ln>
        </p:spPr>
      </p:pic>
      <p:sp>
        <p:nvSpPr>
          <p:cNvPr id="15" name="TextBox 14">
            <a:extLst>
              <a:ext uri="{FF2B5EF4-FFF2-40B4-BE49-F238E27FC236}">
                <a16:creationId xmlns:a16="http://schemas.microsoft.com/office/drawing/2014/main" id="{4E87EC07-ECC4-4317-9B03-04C9CEEF285A}"/>
              </a:ext>
            </a:extLst>
          </p:cNvPr>
          <p:cNvSpPr txBox="1"/>
          <p:nvPr/>
        </p:nvSpPr>
        <p:spPr>
          <a:xfrm rot="21176796">
            <a:off x="434838" y="2300625"/>
            <a:ext cx="2226017" cy="1569660"/>
          </a:xfrm>
          <a:prstGeom prst="rect">
            <a:avLst/>
          </a:prstGeom>
          <a:noFill/>
        </p:spPr>
        <p:txBody>
          <a:bodyPr wrap="square" rtlCol="0">
            <a:spAutoFit/>
          </a:bodyPr>
          <a:lstStyle/>
          <a:p>
            <a:pPr algn="ctr"/>
            <a:r>
              <a:rPr lang="en-GB" sz="2400" b="1" dirty="0"/>
              <a:t>Tip</a:t>
            </a:r>
          </a:p>
          <a:p>
            <a:pPr algn="ctr"/>
            <a:r>
              <a:rPr lang="en-GB" sz="2400" b="1" dirty="0"/>
              <a:t>You can use more than 1 method</a:t>
            </a:r>
            <a:endParaRPr lang="en-GB" sz="2400" dirty="0"/>
          </a:p>
        </p:txBody>
      </p:sp>
      <p:sp>
        <p:nvSpPr>
          <p:cNvPr id="8" name="TextBox 7">
            <a:extLst>
              <a:ext uri="{FF2B5EF4-FFF2-40B4-BE49-F238E27FC236}">
                <a16:creationId xmlns:a16="http://schemas.microsoft.com/office/drawing/2014/main" id="{B02121A4-24C3-4B74-AC5A-87E47583FCFE}"/>
              </a:ext>
            </a:extLst>
          </p:cNvPr>
          <p:cNvSpPr txBox="1"/>
          <p:nvPr/>
        </p:nvSpPr>
        <p:spPr>
          <a:xfrm>
            <a:off x="252621" y="1095084"/>
            <a:ext cx="4572000" cy="590931"/>
          </a:xfrm>
          <a:prstGeom prst="rect">
            <a:avLst/>
          </a:prstGeom>
          <a:noFill/>
        </p:spPr>
        <p:txBody>
          <a:bodyPr wrap="square" rtlCol="0">
            <a:spAutoFit/>
          </a:bodyPr>
          <a:lstStyle>
            <a:defPPr>
              <a:defRPr lang="en-US"/>
            </a:defPPr>
            <a:lvl1pPr>
              <a:lnSpc>
                <a:spcPct val="90000"/>
              </a:lnSpc>
              <a:spcBef>
                <a:spcPct val="0"/>
              </a:spcBef>
              <a:defRPr sz="3600" b="1">
                <a:ea typeface="+mj-ea"/>
                <a:cs typeface="Arial" panose="020B0604020202020204" pitchFamily="34" charset="0"/>
              </a:defRPr>
            </a:lvl1pPr>
          </a:lstStyle>
          <a:p>
            <a:r>
              <a:rPr lang="en-GB" dirty="0"/>
              <a:t>Task</a:t>
            </a:r>
          </a:p>
        </p:txBody>
      </p:sp>
      <p:pic>
        <p:nvPicPr>
          <p:cNvPr id="7" name="Picture 6">
            <a:extLst>
              <a:ext uri="{FF2B5EF4-FFF2-40B4-BE49-F238E27FC236}">
                <a16:creationId xmlns:a16="http://schemas.microsoft.com/office/drawing/2014/main" id="{3B7F8E2D-4B97-40EE-860E-2606DB868FD2}"/>
              </a:ext>
            </a:extLst>
          </p:cNvPr>
          <p:cNvPicPr>
            <a:picLocks noChangeAspect="1"/>
          </p:cNvPicPr>
          <p:nvPr/>
        </p:nvPicPr>
        <p:blipFill>
          <a:blip r:embed="rId5"/>
          <a:stretch>
            <a:fillRect/>
          </a:stretch>
        </p:blipFill>
        <p:spPr>
          <a:xfrm>
            <a:off x="3047766" y="1252876"/>
            <a:ext cx="5872296" cy="3114239"/>
          </a:xfrm>
          <a:prstGeom prst="rect">
            <a:avLst/>
          </a:prstGeom>
        </p:spPr>
      </p:pic>
      <p:sp>
        <p:nvSpPr>
          <p:cNvPr id="9" name="TextBox 8">
            <a:extLst>
              <a:ext uri="{FF2B5EF4-FFF2-40B4-BE49-F238E27FC236}">
                <a16:creationId xmlns:a16="http://schemas.microsoft.com/office/drawing/2014/main" id="{4A2B914F-23A3-4A8A-A31A-6AA0261A247F}"/>
              </a:ext>
            </a:extLst>
          </p:cNvPr>
          <p:cNvSpPr txBox="1"/>
          <p:nvPr/>
        </p:nvSpPr>
        <p:spPr>
          <a:xfrm>
            <a:off x="2748805" y="4095285"/>
            <a:ext cx="5587187" cy="1938992"/>
          </a:xfrm>
          <a:prstGeom prst="rect">
            <a:avLst/>
          </a:prstGeom>
          <a:noFill/>
        </p:spPr>
        <p:txBody>
          <a:bodyPr wrap="square" rtlCol="0">
            <a:spAutoFit/>
          </a:bodyPr>
          <a:lstStyle/>
          <a:p>
            <a:pPr marL="342900" indent="-342900">
              <a:buFont typeface="Arial" panose="020B0604020202020204" pitchFamily="34" charset="0"/>
              <a:buChar char="•"/>
            </a:pPr>
            <a:r>
              <a:rPr lang="en-GB" sz="2400" dirty="0"/>
              <a:t>Draw your ideas onto the picture of the airport on your handout</a:t>
            </a:r>
          </a:p>
          <a:p>
            <a:pPr marL="342900" indent="-342900">
              <a:buFont typeface="Arial" panose="020B0604020202020204" pitchFamily="34" charset="0"/>
              <a:buChar char="•"/>
            </a:pPr>
            <a:r>
              <a:rPr lang="en-GB" sz="2400" dirty="0"/>
              <a:t>Where is your safety device going to go?</a:t>
            </a:r>
          </a:p>
          <a:p>
            <a:pPr marL="342900" indent="-342900">
              <a:buFont typeface="Arial" panose="020B0604020202020204" pitchFamily="34" charset="0"/>
              <a:buChar char="•"/>
            </a:pPr>
            <a:r>
              <a:rPr lang="en-GB" sz="2400" dirty="0"/>
              <a:t>Be creative – add to the drawing as much detail as you can</a:t>
            </a:r>
          </a:p>
        </p:txBody>
      </p:sp>
    </p:spTree>
    <p:extLst>
      <p:ext uri="{BB962C8B-B14F-4D97-AF65-F5344CB8AC3E}">
        <p14:creationId xmlns:p14="http://schemas.microsoft.com/office/powerpoint/2010/main" val="56660063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498559F77D6649971E4AAB1E284C23" ma:contentTypeVersion="16" ma:contentTypeDescription="Create a new document." ma:contentTypeScope="" ma:versionID="3dfbc8b06f6a1a9029618fe4915b0834">
  <xsd:schema xmlns:xsd="http://www.w3.org/2001/XMLSchema" xmlns:xs="http://www.w3.org/2001/XMLSchema" xmlns:p="http://schemas.microsoft.com/office/2006/metadata/properties" xmlns:ns1="http://schemas.microsoft.com/sharepoint/v3" xmlns:ns3="accd350c-b984-42cf-bbe1-f539aeb1d405" xmlns:ns4="7ef59ffa-03b4-4cf8-9ac4-3e911814cc06" targetNamespace="http://schemas.microsoft.com/office/2006/metadata/properties" ma:root="true" ma:fieldsID="d0c64a093d86720f0b4b3fcd84466264" ns1:_="" ns3:_="" ns4:_="">
    <xsd:import namespace="http://schemas.microsoft.com/sharepoint/v3"/>
    <xsd:import namespace="accd350c-b984-42cf-bbe1-f539aeb1d405"/>
    <xsd:import namespace="7ef59ffa-03b4-4cf8-9ac4-3e911814cc0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1:_ip_UnifiedCompliancePolicyProperties" minOccurs="0"/>
                <xsd:element ref="ns1:_ip_UnifiedCompliancePolicyUIAction" minOccurs="0"/>
                <xsd:element ref="ns4:MediaServiceAutoTags" minOccurs="0"/>
                <xsd:element ref="ns4:MediaServiceDateTaken"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Location"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3" nillable="true" ma:displayName="Unified Compliance Policy Properties" ma:description="" ma:hidden="true" ma:internalName="_ip_UnifiedCompliancePolicyProperties">
      <xsd:simpleType>
        <xsd:restriction base="dms:Note"/>
      </xsd:simpleType>
    </xsd:element>
    <xsd:element name="_ip_UnifiedCompliancePolicyUIAction" ma:index="14"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ccd350c-b984-42cf-bbe1-f539aeb1d405"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f59ffa-03b4-4cf8-9ac4-3e911814cc06"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5" nillable="true" ma:displayName="MediaServiceAutoTags" ma:description=""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ServiceLocation" ma:index="22" nillable="true" ma:displayName="Location"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81072FA-5E2F-4055-9682-027D25FC8486}">
  <ds:schemaRefs>
    <ds:schemaRef ds:uri="http://schemas.microsoft.com/sharepoint/v3/contenttype/forms"/>
  </ds:schemaRefs>
</ds:datastoreItem>
</file>

<file path=customXml/itemProps2.xml><?xml version="1.0" encoding="utf-8"?>
<ds:datastoreItem xmlns:ds="http://schemas.openxmlformats.org/officeDocument/2006/customXml" ds:itemID="{180B3CC5-1708-47C6-B324-63788AA6AA4A}">
  <ds:schemaRefs>
    <ds:schemaRef ds:uri="http://schemas.microsoft.com/sharepoint/v3"/>
    <ds:schemaRef ds:uri="7ef59ffa-03b4-4cf8-9ac4-3e911814cc06"/>
    <ds:schemaRef ds:uri="accd350c-b984-42cf-bbe1-f539aeb1d405"/>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F8F3458-ACAB-4AA7-A9BE-FD92C18C21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ccd350c-b984-42cf-bbe1-f539aeb1d405"/>
    <ds:schemaRef ds:uri="7ef59ffa-03b4-4cf8-9ac4-3e911814cc0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2214</TotalTime>
  <Words>415</Words>
  <Application>Microsoft Office PowerPoint</Application>
  <PresentationFormat>On-screen Show (4:3)</PresentationFormat>
  <Paragraphs>52</Paragraphs>
  <Slides>7</Slides>
  <Notes>5</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Keep the path clear presentation</dc:title>
  <dc:creator>Attainment in Education Ltd</dc:creator>
  <cp:lastModifiedBy>Marie Neighbour</cp:lastModifiedBy>
  <cp:revision>23</cp:revision>
  <dcterms:created xsi:type="dcterms:W3CDTF">2017-06-28T15:11:57Z</dcterms:created>
  <dcterms:modified xsi:type="dcterms:W3CDTF">2022-10-11T07:15:39Z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0x01010076498559F77D6649971E4AAB1E284C23</vt:lpwstr>
  </property>
</Properties>
</file>