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9"/>
  </p:notesMasterIdLst>
  <p:sldIdLst>
    <p:sldId id="261" r:id="rId5"/>
    <p:sldId id="257" r:id="rId6"/>
    <p:sldId id="262" r:id="rId7"/>
    <p:sldId id="278" r:id="rId8"/>
    <p:sldId id="281" r:id="rId9"/>
    <p:sldId id="265" r:id="rId10"/>
    <p:sldId id="282" r:id="rId11"/>
    <p:sldId id="291" r:id="rId12"/>
    <p:sldId id="283" r:id="rId13"/>
    <p:sldId id="284" r:id="rId14"/>
    <p:sldId id="285" r:id="rId15"/>
    <p:sldId id="292" r:id="rId16"/>
    <p:sldId id="289" r:id="rId17"/>
    <p:sldId id="288"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C7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30"/>
    <p:restoredTop sz="94675"/>
  </p:normalViewPr>
  <p:slideViewPr>
    <p:cSldViewPr snapToGrid="0" snapToObjects="1">
      <p:cViewPr varScale="1">
        <p:scale>
          <a:sx n="81" d="100"/>
          <a:sy n="81" d="100"/>
        </p:scale>
        <p:origin x="1090"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8E5D5-6BAE-6148-9FFD-55B18E4AD7CF}" type="datetimeFigureOut">
              <a:rPr lang="en-US" smtClean="0"/>
              <a:t>10/11/2022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923EA8-51D2-C94B-90A8-077C8A3A8584}" type="slidenum">
              <a:rPr lang="en-US" smtClean="0"/>
              <a:t>‹#›</a:t>
            </a:fld>
            <a:endParaRPr lang="en-US"/>
          </a:p>
        </p:txBody>
      </p:sp>
    </p:spTree>
    <p:extLst>
      <p:ext uri="{BB962C8B-B14F-4D97-AF65-F5344CB8AC3E}">
        <p14:creationId xmlns:p14="http://schemas.microsoft.com/office/powerpoint/2010/main" val="1640673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23EA8-51D2-C94B-90A8-077C8A3A8584}" type="slidenum">
              <a:rPr lang="en-US" smtClean="0"/>
              <a:t>5</a:t>
            </a:fld>
            <a:endParaRPr lang="en-US"/>
          </a:p>
        </p:txBody>
      </p:sp>
    </p:spTree>
    <p:extLst>
      <p:ext uri="{BB962C8B-B14F-4D97-AF65-F5344CB8AC3E}">
        <p14:creationId xmlns:p14="http://schemas.microsoft.com/office/powerpoint/2010/main" val="7408549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10/11/2022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25.png"/><Relationship Id="rId10" Type="http://schemas.microsoft.com/office/2007/relationships/hdphoto" Target="../media/hdphoto7.wdp"/><Relationship Id="rId4" Type="http://schemas.microsoft.com/office/2007/relationships/hdphoto" Target="../media/hdphoto4.wdp"/><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microsoft.com/office/2007/relationships/hdphoto" Target="../media/hdphoto8.wdp"/></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10.wdp"/><Relationship Id="rId5" Type="http://schemas.openxmlformats.org/officeDocument/2006/relationships/image" Target="../media/image32.png"/><Relationship Id="rId4" Type="http://schemas.microsoft.com/office/2007/relationships/hdphoto" Target="../media/hdphoto9.wdp"/></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3.png"/><Relationship Id="rId7"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34.png"/><Relationship Id="rId4" Type="http://schemas.microsoft.com/office/2007/relationships/hdphoto" Target="../media/hdphoto11.wdp"/></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E56EC9-F8AE-453A-98C2-5E74B8193F2C}"/>
              </a:ext>
            </a:extLst>
          </p:cNvPr>
          <p:cNvSpPr txBox="1"/>
          <p:nvPr/>
        </p:nvSpPr>
        <p:spPr>
          <a:xfrm>
            <a:off x="1007602" y="993382"/>
            <a:ext cx="7128792" cy="830997"/>
          </a:xfrm>
          <a:prstGeom prst="rect">
            <a:avLst/>
          </a:prstGeom>
          <a:noFill/>
        </p:spPr>
        <p:txBody>
          <a:bodyPr wrap="square" rtlCol="0">
            <a:spAutoFit/>
          </a:bodyPr>
          <a:lstStyle/>
          <a:p>
            <a:pPr algn="ctr"/>
            <a:r>
              <a:rPr lang="en-GB" sz="4800" b="1" dirty="0">
                <a:solidFill>
                  <a:srgbClr val="0093D3"/>
                </a:solidFill>
                <a:latin typeface="Arial"/>
                <a:cs typeface="Arial"/>
              </a:rPr>
              <a:t>The History Of Flight</a:t>
            </a:r>
          </a:p>
        </p:txBody>
      </p:sp>
      <p:sp>
        <p:nvSpPr>
          <p:cNvPr id="4" name="TextBox 3">
            <a:extLst>
              <a:ext uri="{FF2B5EF4-FFF2-40B4-BE49-F238E27FC236}">
                <a16:creationId xmlns:a16="http://schemas.microsoft.com/office/drawing/2014/main" id="{D7D83397-CCC0-4BFA-B43F-C32B14DC99B0}"/>
              </a:ext>
            </a:extLst>
          </p:cNvPr>
          <p:cNvSpPr txBox="1"/>
          <p:nvPr/>
        </p:nvSpPr>
        <p:spPr>
          <a:xfrm>
            <a:off x="247668" y="5445732"/>
            <a:ext cx="8648663"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Making a hanging-mobile timeline of the history of flight</a:t>
            </a:r>
          </a:p>
        </p:txBody>
      </p:sp>
      <p:pic>
        <p:nvPicPr>
          <p:cNvPr id="11" name="Picture 10">
            <a:extLst>
              <a:ext uri="{FF2B5EF4-FFF2-40B4-BE49-F238E27FC236}">
                <a16:creationId xmlns:a16="http://schemas.microsoft.com/office/drawing/2014/main" id="{515D80F6-66CA-EAA9-42C4-10DECFC4017D}"/>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2960949" y="1824379"/>
            <a:ext cx="3000014" cy="3614762"/>
          </a:xfrm>
          <a:prstGeom prst="rect">
            <a:avLst/>
          </a:prstGeom>
        </p:spPr>
      </p:pic>
    </p:spTree>
    <p:extLst>
      <p:ext uri="{BB962C8B-B14F-4D97-AF65-F5344CB8AC3E}">
        <p14:creationId xmlns:p14="http://schemas.microsoft.com/office/powerpoint/2010/main" val="35611459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2986FFA-A172-4FC5-BA3B-83DC40E3C53A}"/>
              </a:ext>
            </a:extLst>
          </p:cNvPr>
          <p:cNvSpPr txBox="1">
            <a:spLocks/>
          </p:cNvSpPr>
          <p:nvPr/>
        </p:nvSpPr>
        <p:spPr>
          <a:xfrm>
            <a:off x="321830" y="1046154"/>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Making a history of flight mobile</a:t>
            </a:r>
          </a:p>
        </p:txBody>
      </p:sp>
      <p:sp>
        <p:nvSpPr>
          <p:cNvPr id="19" name="TextBox 18">
            <a:extLst>
              <a:ext uri="{FF2B5EF4-FFF2-40B4-BE49-F238E27FC236}">
                <a16:creationId xmlns:a16="http://schemas.microsoft.com/office/drawing/2014/main" id="{A84EDD02-8336-EF4D-9FC6-8010E13ED008}"/>
              </a:ext>
            </a:extLst>
          </p:cNvPr>
          <p:cNvSpPr txBox="1"/>
          <p:nvPr/>
        </p:nvSpPr>
        <p:spPr>
          <a:xfrm>
            <a:off x="-87326" y="1671199"/>
            <a:ext cx="3794235" cy="1200329"/>
          </a:xfrm>
          <a:prstGeom prst="rect">
            <a:avLst/>
          </a:prstGeom>
          <a:noFill/>
        </p:spPr>
        <p:txBody>
          <a:bodyPr wrap="square" rtlCol="0">
            <a:spAutoFit/>
          </a:bodyPr>
          <a:lstStyle/>
          <a:p>
            <a:endParaRPr lang="en-US" dirty="0"/>
          </a:p>
          <a:p>
            <a:pPr marL="285750" indent="-285750">
              <a:buFontTx/>
              <a:buChar char="-"/>
            </a:pPr>
            <a:endParaRPr lang="en-US" dirty="0"/>
          </a:p>
          <a:p>
            <a:endParaRPr lang="en-US" dirty="0"/>
          </a:p>
          <a:p>
            <a:endParaRPr lang="en-US" dirty="0"/>
          </a:p>
        </p:txBody>
      </p:sp>
      <p:sp>
        <p:nvSpPr>
          <p:cNvPr id="2" name="TextBox 1">
            <a:extLst>
              <a:ext uri="{FF2B5EF4-FFF2-40B4-BE49-F238E27FC236}">
                <a16:creationId xmlns:a16="http://schemas.microsoft.com/office/drawing/2014/main" id="{AF8F9CB7-43CD-C7AE-3234-31FBFFE4EE22}"/>
              </a:ext>
            </a:extLst>
          </p:cNvPr>
          <p:cNvSpPr txBox="1"/>
          <p:nvPr/>
        </p:nvSpPr>
        <p:spPr>
          <a:xfrm>
            <a:off x="321830" y="2005669"/>
            <a:ext cx="4422448" cy="3724096"/>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US" sz="2400" dirty="0"/>
              <a:t>We are going to make a timeline of the history of flight</a:t>
            </a:r>
          </a:p>
          <a:p>
            <a:pPr marL="342900" indent="-342900">
              <a:spcAft>
                <a:spcPts val="1200"/>
              </a:spcAft>
              <a:buFont typeface="Arial" panose="020B0604020202020204" pitchFamily="34" charset="0"/>
              <a:buChar char="•"/>
            </a:pPr>
            <a:r>
              <a:rPr lang="en-US" sz="2400" dirty="0"/>
              <a:t>BUT – we are going to make this as a hanging-mobile</a:t>
            </a:r>
          </a:p>
          <a:p>
            <a:pPr marL="342900" indent="-342900">
              <a:buFont typeface="Arial" panose="020B0604020202020204" pitchFamily="34" charset="0"/>
              <a:buChar char="•"/>
            </a:pPr>
            <a:r>
              <a:rPr lang="en-US" sz="2400" dirty="0"/>
              <a:t>The oldest developments could be at the bottom, with the future at the top – or you could order them by how high they flew</a:t>
            </a:r>
          </a:p>
        </p:txBody>
      </p:sp>
      <p:pic>
        <p:nvPicPr>
          <p:cNvPr id="3" name="Picture 2">
            <a:extLst>
              <a:ext uri="{FF2B5EF4-FFF2-40B4-BE49-F238E27FC236}">
                <a16:creationId xmlns:a16="http://schemas.microsoft.com/office/drawing/2014/main" id="{5649EEF7-15C3-6BC8-D9FD-68326E2A0E67}"/>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colorTemperature colorTemp="5300"/>
                    </a14:imgEffect>
                    <a14:imgEffect>
                      <a14:saturation sat="66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5115339" y="1636581"/>
            <a:ext cx="3438111" cy="3992559"/>
          </a:xfrm>
          <a:prstGeom prst="rect">
            <a:avLst/>
          </a:prstGeom>
        </p:spPr>
      </p:pic>
    </p:spTree>
    <p:extLst>
      <p:ext uri="{BB962C8B-B14F-4D97-AF65-F5344CB8AC3E}">
        <p14:creationId xmlns:p14="http://schemas.microsoft.com/office/powerpoint/2010/main" val="1679980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FF2960-3E12-85B4-4484-F98E59A29E9E}"/>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a:xfrm rot="5400000">
            <a:off x="6927958" y="3652609"/>
            <a:ext cx="1755096" cy="2676987"/>
          </a:xfrm>
          <a:prstGeom prst="rect">
            <a:avLst/>
          </a:prstGeom>
        </p:spPr>
      </p:pic>
      <p:pic>
        <p:nvPicPr>
          <p:cNvPr id="18" name="Picture 17">
            <a:extLst>
              <a:ext uri="{FF2B5EF4-FFF2-40B4-BE49-F238E27FC236}">
                <a16:creationId xmlns:a16="http://schemas.microsoft.com/office/drawing/2014/main" id="{6F556F76-302A-A1FC-3535-200C4B804130}"/>
              </a:ext>
            </a:extLst>
          </p:cNvPr>
          <p:cNvPicPr>
            <a:picLocks noChangeAspect="1"/>
          </p:cNvPicPr>
          <p:nvPr/>
        </p:nvPicPr>
        <p:blipFill rotWithShape="1">
          <a:blip r:embed="rId5" cstate="hqprint">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rcRect/>
          <a:stretch/>
        </p:blipFill>
        <p:spPr>
          <a:xfrm rot="3563856">
            <a:off x="5070220" y="1870729"/>
            <a:ext cx="1931425" cy="1698859"/>
          </a:xfrm>
          <a:prstGeom prst="rect">
            <a:avLst/>
          </a:prstGeom>
        </p:spPr>
      </p:pic>
      <p:pic>
        <p:nvPicPr>
          <p:cNvPr id="9" name="Picture 8">
            <a:extLst>
              <a:ext uri="{FF2B5EF4-FFF2-40B4-BE49-F238E27FC236}">
                <a16:creationId xmlns:a16="http://schemas.microsoft.com/office/drawing/2014/main" id="{FF834D84-83AC-C8DE-F759-FBD2AEA02D07}"/>
              </a:ext>
            </a:extLst>
          </p:cNvPr>
          <p:cNvPicPr>
            <a:picLocks noChangeAspect="1"/>
          </p:cNvPicPr>
          <p:nvPr/>
        </p:nvPicPr>
        <p:blipFill rotWithShape="1">
          <a:blip r:embed="rId7" cstate="hqprint">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a:stretch/>
        </p:blipFill>
        <p:spPr>
          <a:xfrm rot="5575117">
            <a:off x="4610403" y="3832412"/>
            <a:ext cx="2123280" cy="1749272"/>
          </a:xfrm>
          <a:prstGeom prst="rect">
            <a:avLst/>
          </a:prstGeom>
        </p:spPr>
      </p:pic>
      <p:sp>
        <p:nvSpPr>
          <p:cNvPr id="19" name="TextBox 18">
            <a:extLst>
              <a:ext uri="{FF2B5EF4-FFF2-40B4-BE49-F238E27FC236}">
                <a16:creationId xmlns:a16="http://schemas.microsoft.com/office/drawing/2014/main" id="{A84EDD02-8336-EF4D-9FC6-8010E13ED008}"/>
              </a:ext>
            </a:extLst>
          </p:cNvPr>
          <p:cNvSpPr txBox="1"/>
          <p:nvPr/>
        </p:nvSpPr>
        <p:spPr>
          <a:xfrm>
            <a:off x="-87326" y="1671199"/>
            <a:ext cx="3794235" cy="1200329"/>
          </a:xfrm>
          <a:prstGeom prst="rect">
            <a:avLst/>
          </a:prstGeom>
          <a:noFill/>
        </p:spPr>
        <p:txBody>
          <a:bodyPr wrap="square" rtlCol="0">
            <a:spAutoFit/>
          </a:bodyPr>
          <a:lstStyle/>
          <a:p>
            <a:endParaRPr lang="en-US" dirty="0"/>
          </a:p>
          <a:p>
            <a:pPr marL="285750" indent="-285750">
              <a:buFontTx/>
              <a:buChar char="-"/>
            </a:pPr>
            <a:endParaRPr lang="en-US" dirty="0"/>
          </a:p>
          <a:p>
            <a:endParaRPr lang="en-US" dirty="0"/>
          </a:p>
          <a:p>
            <a:endParaRPr lang="en-US" dirty="0"/>
          </a:p>
        </p:txBody>
      </p:sp>
      <p:sp>
        <p:nvSpPr>
          <p:cNvPr id="2" name="TextBox 1">
            <a:extLst>
              <a:ext uri="{FF2B5EF4-FFF2-40B4-BE49-F238E27FC236}">
                <a16:creationId xmlns:a16="http://schemas.microsoft.com/office/drawing/2014/main" id="{AF8F9CB7-43CD-C7AE-3234-31FBFFE4EE22}"/>
              </a:ext>
            </a:extLst>
          </p:cNvPr>
          <p:cNvSpPr txBox="1"/>
          <p:nvPr/>
        </p:nvSpPr>
        <p:spPr>
          <a:xfrm>
            <a:off x="293486" y="1671199"/>
            <a:ext cx="4767005" cy="4985980"/>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US" sz="2400" dirty="0"/>
              <a:t>You could research which steps in the history of flight you want to use</a:t>
            </a:r>
          </a:p>
          <a:p>
            <a:pPr marL="342900" indent="-342900">
              <a:spcAft>
                <a:spcPts val="1200"/>
              </a:spcAft>
              <a:buFont typeface="Arial" panose="020B0604020202020204" pitchFamily="34" charset="0"/>
              <a:buChar char="•"/>
            </a:pPr>
            <a:r>
              <a:rPr lang="en-US" sz="2400" dirty="0"/>
              <a:t>Printout or copy the aircraft you want to show and cut them out </a:t>
            </a:r>
            <a:r>
              <a:rPr lang="en-GB" sz="24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US" sz="2400" dirty="0"/>
          </a:p>
          <a:p>
            <a:pPr marL="342900" indent="-342900">
              <a:spcAft>
                <a:spcPts val="1200"/>
              </a:spcAft>
              <a:buFont typeface="Arial" panose="020B0604020202020204" pitchFamily="34" charset="0"/>
              <a:buChar char="•"/>
            </a:pPr>
            <a:r>
              <a:rPr lang="en-US" sz="2400" dirty="0"/>
              <a:t>You could also use the templates in the handout or draw your own designs for future aircraft</a:t>
            </a:r>
          </a:p>
          <a:p>
            <a:pPr marL="342900" indent="-342900">
              <a:buFont typeface="Arial" panose="020B0604020202020204" pitchFamily="34" charset="0"/>
              <a:buChar char="•"/>
            </a:pPr>
            <a:r>
              <a:rPr lang="en-US" sz="2400" dirty="0"/>
              <a:t>You could add colour to your images</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endParaRPr lang="en-US" sz="2400" dirty="0"/>
          </a:p>
        </p:txBody>
      </p:sp>
      <p:pic>
        <p:nvPicPr>
          <p:cNvPr id="12" name="Picture 11">
            <a:extLst>
              <a:ext uri="{FF2B5EF4-FFF2-40B4-BE49-F238E27FC236}">
                <a16:creationId xmlns:a16="http://schemas.microsoft.com/office/drawing/2014/main" id="{16C40DCE-5B5E-556A-C7ED-C44AD7035B2F}"/>
              </a:ext>
            </a:extLst>
          </p:cNvPr>
          <p:cNvPicPr>
            <a:picLocks noChangeAspect="1"/>
          </p:cNvPicPr>
          <p:nvPr/>
        </p:nvPicPr>
        <p:blipFill rotWithShape="1">
          <a:blip r:embed="rId9" cstate="hqprint">
            <a:extLst>
              <a:ext uri="{BEBA8EAE-BF5A-486C-A8C5-ECC9F3942E4B}">
                <a14:imgProps xmlns:a14="http://schemas.microsoft.com/office/drawing/2010/main">
                  <a14:imgLayer r:embed="rId10">
                    <a14:imgEffect>
                      <a14:brightnessContrast bright="40000"/>
                    </a14:imgEffect>
                  </a14:imgLayer>
                </a14:imgProps>
              </a:ext>
              <a:ext uri="{28A0092B-C50C-407E-A947-70E740481C1C}">
                <a14:useLocalDpi xmlns:a14="http://schemas.microsoft.com/office/drawing/2010/main"/>
              </a:ext>
            </a:extLst>
          </a:blip>
          <a:srcRect l="9298"/>
          <a:stretch/>
        </p:blipFill>
        <p:spPr>
          <a:xfrm rot="4125756">
            <a:off x="6822331" y="1695291"/>
            <a:ext cx="2239427" cy="1999046"/>
          </a:xfrm>
          <a:prstGeom prst="rect">
            <a:avLst/>
          </a:prstGeom>
        </p:spPr>
      </p:pic>
      <p:sp>
        <p:nvSpPr>
          <p:cNvPr id="5" name="Content Placeholder 4">
            <a:extLst>
              <a:ext uri="{FF2B5EF4-FFF2-40B4-BE49-F238E27FC236}">
                <a16:creationId xmlns:a16="http://schemas.microsoft.com/office/drawing/2014/main" id="{32986FFA-A172-4FC5-BA3B-83DC40E3C53A}"/>
              </a:ext>
            </a:extLst>
          </p:cNvPr>
          <p:cNvSpPr txBox="1">
            <a:spLocks/>
          </p:cNvSpPr>
          <p:nvPr/>
        </p:nvSpPr>
        <p:spPr>
          <a:xfrm>
            <a:off x="321830" y="1046154"/>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1 – Decide what should be shown </a:t>
            </a:r>
            <a:r>
              <a:rPr lang="en-GB" sz="36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3600" b="1" dirty="0"/>
          </a:p>
        </p:txBody>
      </p:sp>
    </p:spTree>
    <p:extLst>
      <p:ext uri="{BB962C8B-B14F-4D97-AF65-F5344CB8AC3E}">
        <p14:creationId xmlns:p14="http://schemas.microsoft.com/office/powerpoint/2010/main" val="1624798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6F17941F-AB92-A2BC-E057-4B81DC97A605}"/>
              </a:ext>
            </a:extLst>
          </p:cNvPr>
          <p:cNvPicPr>
            <a:picLocks noChangeAspect="1"/>
          </p:cNvPicPr>
          <p:nvPr/>
        </p:nvPicPr>
        <p:blipFill>
          <a:blip r:embed="rId3" cstate="hq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3521230" y="3871555"/>
            <a:ext cx="2647330" cy="1985498"/>
          </a:xfrm>
          <a:prstGeom prst="rect">
            <a:avLst/>
          </a:prstGeom>
        </p:spPr>
      </p:pic>
      <p:sp>
        <p:nvSpPr>
          <p:cNvPr id="5" name="Content Placeholder 4">
            <a:extLst>
              <a:ext uri="{FF2B5EF4-FFF2-40B4-BE49-F238E27FC236}">
                <a16:creationId xmlns:a16="http://schemas.microsoft.com/office/drawing/2014/main" id="{32986FFA-A172-4FC5-BA3B-83DC40E3C53A}"/>
              </a:ext>
            </a:extLst>
          </p:cNvPr>
          <p:cNvSpPr txBox="1">
            <a:spLocks/>
          </p:cNvSpPr>
          <p:nvPr/>
        </p:nvSpPr>
        <p:spPr>
          <a:xfrm>
            <a:off x="321830" y="1046154"/>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2 – Making the support structure </a:t>
            </a:r>
            <a:r>
              <a:rPr lang="en-GB" sz="36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GB" sz="3600" b="1" dirty="0"/>
          </a:p>
        </p:txBody>
      </p:sp>
      <p:sp>
        <p:nvSpPr>
          <p:cNvPr id="19" name="TextBox 18">
            <a:extLst>
              <a:ext uri="{FF2B5EF4-FFF2-40B4-BE49-F238E27FC236}">
                <a16:creationId xmlns:a16="http://schemas.microsoft.com/office/drawing/2014/main" id="{A84EDD02-8336-EF4D-9FC6-8010E13ED008}"/>
              </a:ext>
            </a:extLst>
          </p:cNvPr>
          <p:cNvSpPr txBox="1"/>
          <p:nvPr/>
        </p:nvSpPr>
        <p:spPr>
          <a:xfrm>
            <a:off x="-87326" y="1671199"/>
            <a:ext cx="3794235" cy="1200329"/>
          </a:xfrm>
          <a:prstGeom prst="rect">
            <a:avLst/>
          </a:prstGeom>
          <a:noFill/>
        </p:spPr>
        <p:txBody>
          <a:bodyPr wrap="square" rtlCol="0">
            <a:spAutoFit/>
          </a:bodyPr>
          <a:lstStyle/>
          <a:p>
            <a:endParaRPr lang="en-US" dirty="0"/>
          </a:p>
          <a:p>
            <a:pPr marL="285750" indent="-285750">
              <a:buFontTx/>
              <a:buChar char="-"/>
            </a:pPr>
            <a:endParaRPr lang="en-US" dirty="0"/>
          </a:p>
          <a:p>
            <a:endParaRPr lang="en-US" dirty="0"/>
          </a:p>
          <a:p>
            <a:endParaRPr lang="en-US" dirty="0"/>
          </a:p>
        </p:txBody>
      </p:sp>
      <p:sp>
        <p:nvSpPr>
          <p:cNvPr id="2" name="TextBox 1">
            <a:extLst>
              <a:ext uri="{FF2B5EF4-FFF2-40B4-BE49-F238E27FC236}">
                <a16:creationId xmlns:a16="http://schemas.microsoft.com/office/drawing/2014/main" id="{AF8F9CB7-43CD-C7AE-3234-31FBFFE4EE22}"/>
              </a:ext>
            </a:extLst>
          </p:cNvPr>
          <p:cNvSpPr txBox="1"/>
          <p:nvPr/>
        </p:nvSpPr>
        <p:spPr>
          <a:xfrm>
            <a:off x="321830" y="1866899"/>
            <a:ext cx="3794235" cy="3416320"/>
          </a:xfrm>
          <a:prstGeom prst="rect">
            <a:avLst/>
          </a:prstGeom>
          <a:noFill/>
        </p:spPr>
        <p:txBody>
          <a:bodyPr wrap="square" rtlCol="0">
            <a:spAutoFit/>
          </a:bodyPr>
          <a:lstStyle/>
          <a:p>
            <a:pPr marL="342900" indent="-342900">
              <a:buFont typeface="Arial" panose="020B0604020202020204" pitchFamily="34" charset="0"/>
              <a:buChar char="•"/>
            </a:pPr>
            <a:r>
              <a:rPr lang="en-US" sz="2400" dirty="0"/>
              <a:t>Draw large cloud shapes onto card</a:t>
            </a:r>
          </a:p>
          <a:p>
            <a:pPr marL="342900" indent="-342900">
              <a:buFont typeface="Arial" panose="020B0604020202020204" pitchFamily="34" charset="0"/>
              <a:buChar char="•"/>
            </a:pPr>
            <a:r>
              <a:rPr lang="en-US" sz="2400" dirty="0"/>
              <a:t>Cut out and if you want to add shading </a:t>
            </a:r>
            <a:r>
              <a:rPr lang="en-GB" sz="2400" dirty="0">
                <a:effectLst/>
                <a:latin typeface="Segoe UI Emoji" panose="020B0502040204020203" pitchFamily="34" charset="0"/>
                <a:ea typeface="Times New Roman" panose="02020603050405020304" pitchFamily="18" charset="0"/>
                <a:cs typeface="Segoe UI Emoji" panose="020B0502040204020203" pitchFamily="34" charset="0"/>
              </a:rPr>
              <a:t>⚠</a:t>
            </a:r>
            <a:endParaRPr lang="en-US" sz="2400" dirty="0"/>
          </a:p>
          <a:p>
            <a:pPr marL="342900" indent="-342900">
              <a:buFont typeface="Arial" panose="020B0604020202020204" pitchFamily="34" charset="0"/>
              <a:buChar char="•"/>
            </a:pPr>
            <a:r>
              <a:rPr lang="en-US" sz="2400" dirty="0"/>
              <a:t>Stick onto your coat hanger using tape</a:t>
            </a:r>
          </a:p>
          <a:p>
            <a:pPr marL="342900" indent="-342900">
              <a:buFont typeface="Arial" panose="020B0604020202020204" pitchFamily="34" charset="0"/>
              <a:buChar char="•"/>
            </a:pPr>
            <a:r>
              <a:rPr lang="en-US" sz="2400" dirty="0"/>
              <a:t>The hangar should be completely covered with clouds </a:t>
            </a:r>
          </a:p>
        </p:txBody>
      </p:sp>
      <p:pic>
        <p:nvPicPr>
          <p:cNvPr id="7" name="Picture 6">
            <a:extLst>
              <a:ext uri="{FF2B5EF4-FFF2-40B4-BE49-F238E27FC236}">
                <a16:creationId xmlns:a16="http://schemas.microsoft.com/office/drawing/2014/main" id="{8BB53F9C-C209-2026-DA1B-48A928BB1254}"/>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rot="5193655">
            <a:off x="4668239" y="1273876"/>
            <a:ext cx="1969317" cy="2862506"/>
          </a:xfrm>
          <a:prstGeom prst="rect">
            <a:avLst/>
          </a:prstGeom>
        </p:spPr>
      </p:pic>
      <p:pic>
        <p:nvPicPr>
          <p:cNvPr id="9" name="Picture 8">
            <a:extLst>
              <a:ext uri="{FF2B5EF4-FFF2-40B4-BE49-F238E27FC236}">
                <a16:creationId xmlns:a16="http://schemas.microsoft.com/office/drawing/2014/main" id="{A7875040-1E03-3DAD-6BFD-92E11BEF3379}"/>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rot="5218767">
            <a:off x="6444111" y="2544549"/>
            <a:ext cx="1987921" cy="2654013"/>
          </a:xfrm>
          <a:prstGeom prst="rect">
            <a:avLst/>
          </a:prstGeom>
        </p:spPr>
      </p:pic>
    </p:spTree>
    <p:extLst>
      <p:ext uri="{BB962C8B-B14F-4D97-AF65-F5344CB8AC3E}">
        <p14:creationId xmlns:p14="http://schemas.microsoft.com/office/powerpoint/2010/main" val="12410418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2986FFA-A172-4FC5-BA3B-83DC40E3C53A}"/>
              </a:ext>
            </a:extLst>
          </p:cNvPr>
          <p:cNvSpPr txBox="1">
            <a:spLocks/>
          </p:cNvSpPr>
          <p:nvPr/>
        </p:nvSpPr>
        <p:spPr>
          <a:xfrm>
            <a:off x="321830" y="1046154"/>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3 – Assemble your mobile</a:t>
            </a:r>
          </a:p>
        </p:txBody>
      </p:sp>
      <p:sp>
        <p:nvSpPr>
          <p:cNvPr id="19" name="TextBox 18">
            <a:extLst>
              <a:ext uri="{FF2B5EF4-FFF2-40B4-BE49-F238E27FC236}">
                <a16:creationId xmlns:a16="http://schemas.microsoft.com/office/drawing/2014/main" id="{A84EDD02-8336-EF4D-9FC6-8010E13ED008}"/>
              </a:ext>
            </a:extLst>
          </p:cNvPr>
          <p:cNvSpPr txBox="1"/>
          <p:nvPr/>
        </p:nvSpPr>
        <p:spPr>
          <a:xfrm>
            <a:off x="-87326" y="1671199"/>
            <a:ext cx="3794235" cy="1200329"/>
          </a:xfrm>
          <a:prstGeom prst="rect">
            <a:avLst/>
          </a:prstGeom>
          <a:noFill/>
        </p:spPr>
        <p:txBody>
          <a:bodyPr wrap="square" rtlCol="0">
            <a:spAutoFit/>
          </a:bodyPr>
          <a:lstStyle/>
          <a:p>
            <a:endParaRPr lang="en-US" dirty="0"/>
          </a:p>
          <a:p>
            <a:pPr marL="285750" indent="-285750">
              <a:buFontTx/>
              <a:buChar char="-"/>
            </a:pPr>
            <a:endParaRPr lang="en-US" dirty="0"/>
          </a:p>
          <a:p>
            <a:endParaRPr lang="en-US" dirty="0"/>
          </a:p>
          <a:p>
            <a:endParaRPr lang="en-US" dirty="0"/>
          </a:p>
        </p:txBody>
      </p:sp>
      <p:sp>
        <p:nvSpPr>
          <p:cNvPr id="2" name="TextBox 1">
            <a:extLst>
              <a:ext uri="{FF2B5EF4-FFF2-40B4-BE49-F238E27FC236}">
                <a16:creationId xmlns:a16="http://schemas.microsoft.com/office/drawing/2014/main" id="{AF8F9CB7-43CD-C7AE-3234-31FBFFE4EE22}"/>
              </a:ext>
            </a:extLst>
          </p:cNvPr>
          <p:cNvSpPr txBox="1"/>
          <p:nvPr/>
        </p:nvSpPr>
        <p:spPr>
          <a:xfrm>
            <a:off x="321829" y="1532519"/>
            <a:ext cx="5115263" cy="4616648"/>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US" sz="2400" dirty="0"/>
              <a:t>Tape cotton to the back of each image – then tape the other end of the cotton to the back of the cloud</a:t>
            </a:r>
          </a:p>
          <a:p>
            <a:pPr marL="342900" indent="-342900">
              <a:spcAft>
                <a:spcPts val="1200"/>
              </a:spcAft>
              <a:buFont typeface="Arial" panose="020B0604020202020204" pitchFamily="34" charset="0"/>
              <a:buChar char="•"/>
            </a:pPr>
            <a:r>
              <a:rPr lang="en-US" sz="2400" dirty="0"/>
              <a:t>Use different lengths of cotton to hang the aircraft at different heights representing how far back in the past it was or how high they flew</a:t>
            </a:r>
          </a:p>
          <a:p>
            <a:pPr marL="342900" indent="-342900">
              <a:spcAft>
                <a:spcPts val="1200"/>
              </a:spcAft>
              <a:buFont typeface="Arial" panose="020B0604020202020204" pitchFamily="34" charset="0"/>
              <a:buChar char="•"/>
            </a:pPr>
            <a:r>
              <a:rPr lang="en-US" sz="2400" dirty="0"/>
              <a:t>You could tape the most modern or the future to the clouds</a:t>
            </a:r>
          </a:p>
          <a:p>
            <a:pPr marL="342900" indent="-342900">
              <a:spcAft>
                <a:spcPts val="1200"/>
              </a:spcAft>
              <a:buFont typeface="Arial" panose="020B0604020202020204" pitchFamily="34" charset="0"/>
              <a:buChar char="•"/>
            </a:pPr>
            <a:r>
              <a:rPr lang="en-US" sz="2400" dirty="0"/>
              <a:t>Hang your finished mobile on the wall!</a:t>
            </a:r>
          </a:p>
        </p:txBody>
      </p:sp>
      <p:grpSp>
        <p:nvGrpSpPr>
          <p:cNvPr id="3" name="Group 2">
            <a:extLst>
              <a:ext uri="{FF2B5EF4-FFF2-40B4-BE49-F238E27FC236}">
                <a16:creationId xmlns:a16="http://schemas.microsoft.com/office/drawing/2014/main" id="{7A187B94-5A47-FED2-7F8C-2C808129F72D}"/>
              </a:ext>
            </a:extLst>
          </p:cNvPr>
          <p:cNvGrpSpPr/>
          <p:nvPr/>
        </p:nvGrpSpPr>
        <p:grpSpPr>
          <a:xfrm>
            <a:off x="5457850" y="1520854"/>
            <a:ext cx="3580851" cy="4261319"/>
            <a:chOff x="5128590" y="1406553"/>
            <a:chExt cx="3580851" cy="4261319"/>
          </a:xfrm>
        </p:grpSpPr>
        <p:pic>
          <p:nvPicPr>
            <p:cNvPr id="13" name="Picture 12">
              <a:extLst>
                <a:ext uri="{FF2B5EF4-FFF2-40B4-BE49-F238E27FC236}">
                  <a16:creationId xmlns:a16="http://schemas.microsoft.com/office/drawing/2014/main" id="{4573A35C-A30C-E18F-2D15-A3ADBC153241}"/>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5128590" y="1406553"/>
              <a:ext cx="3167583" cy="1572815"/>
            </a:xfrm>
            <a:prstGeom prst="rect">
              <a:avLst/>
            </a:prstGeom>
          </p:spPr>
        </p:pic>
        <p:pic>
          <p:nvPicPr>
            <p:cNvPr id="16" name="Picture 15">
              <a:extLst>
                <a:ext uri="{FF2B5EF4-FFF2-40B4-BE49-F238E27FC236}">
                  <a16:creationId xmlns:a16="http://schemas.microsoft.com/office/drawing/2014/main" id="{D5FE54FA-F492-63BE-5B47-487CFB748EA8}"/>
                </a:ext>
              </a:extLst>
            </p:cNvPr>
            <p:cNvPicPr>
              <a:picLocks noChangeAspect="1"/>
            </p:cNvPicPr>
            <p:nvPr/>
          </p:nvPicPr>
          <p:blipFill rotWithShape="1">
            <a:blip r:embed="rId5" cstate="hqprint">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a:ext>
              </a:extLst>
            </a:blip>
            <a:srcRect r="-3232"/>
            <a:stretch/>
          </p:blipFill>
          <p:spPr>
            <a:xfrm>
              <a:off x="5230519" y="2944230"/>
              <a:ext cx="3478922" cy="2723642"/>
            </a:xfrm>
            <a:prstGeom prst="rect">
              <a:avLst/>
            </a:prstGeom>
          </p:spPr>
        </p:pic>
      </p:grpSp>
    </p:spTree>
    <p:extLst>
      <p:ext uri="{BB962C8B-B14F-4D97-AF65-F5344CB8AC3E}">
        <p14:creationId xmlns:p14="http://schemas.microsoft.com/office/powerpoint/2010/main" val="20618634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2986FFA-A172-4FC5-BA3B-83DC40E3C53A}"/>
              </a:ext>
            </a:extLst>
          </p:cNvPr>
          <p:cNvSpPr txBox="1">
            <a:spLocks/>
          </p:cNvSpPr>
          <p:nvPr/>
        </p:nvSpPr>
        <p:spPr>
          <a:xfrm>
            <a:off x="321830" y="1102651"/>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Extension</a:t>
            </a:r>
          </a:p>
        </p:txBody>
      </p:sp>
      <p:sp>
        <p:nvSpPr>
          <p:cNvPr id="2" name="TextBox 1">
            <a:extLst>
              <a:ext uri="{FF2B5EF4-FFF2-40B4-BE49-F238E27FC236}">
                <a16:creationId xmlns:a16="http://schemas.microsoft.com/office/drawing/2014/main" id="{AF8F9CB7-43CD-C7AE-3234-31FBFFE4EE22}"/>
              </a:ext>
            </a:extLst>
          </p:cNvPr>
          <p:cNvSpPr txBox="1"/>
          <p:nvPr/>
        </p:nvSpPr>
        <p:spPr>
          <a:xfrm>
            <a:off x="172280" y="1923396"/>
            <a:ext cx="4227438" cy="5355312"/>
          </a:xfrm>
          <a:prstGeom prst="rect">
            <a:avLst/>
          </a:prstGeom>
          <a:noFill/>
        </p:spPr>
        <p:txBody>
          <a:bodyPr wrap="square" rtlCol="0">
            <a:spAutoFit/>
          </a:bodyPr>
          <a:lstStyle/>
          <a:p>
            <a:pPr marL="285750" indent="-285750">
              <a:buFont typeface="Arial" panose="020B0604020202020204" pitchFamily="34" charset="0"/>
              <a:buChar char="•"/>
            </a:pPr>
            <a:r>
              <a:rPr lang="en-US" sz="2400" dirty="0"/>
              <a:t>Add dates to </a:t>
            </a:r>
          </a:p>
          <a:p>
            <a:pPr marL="265113">
              <a:spcAft>
                <a:spcPts val="1200"/>
              </a:spcAft>
            </a:pPr>
            <a:r>
              <a:rPr lang="en-US" sz="2400" dirty="0"/>
              <a:t>the images to show how  flight has changed over time</a:t>
            </a:r>
          </a:p>
          <a:p>
            <a:pPr marL="342900" indent="-342900">
              <a:spcAft>
                <a:spcPts val="1200"/>
              </a:spcAft>
              <a:buFont typeface="Arial" panose="020B0604020202020204" pitchFamily="34" charset="0"/>
              <a:buChar char="•"/>
            </a:pPr>
            <a:r>
              <a:rPr lang="en-US" sz="2400" dirty="0"/>
              <a:t>Use your imagination to design an aircraft of the future and add to your mobile</a:t>
            </a:r>
          </a:p>
          <a:p>
            <a:pPr marL="342900" indent="-342900">
              <a:spcAft>
                <a:spcPts val="1200"/>
              </a:spcAft>
              <a:buFont typeface="Arial" panose="020B0604020202020204" pitchFamily="34" charset="0"/>
              <a:buChar char="•"/>
            </a:pPr>
            <a:r>
              <a:rPr lang="en-US" sz="2400" dirty="0"/>
              <a:t>Cut out around the outline of the aircraft to add style to your mobile</a:t>
            </a:r>
          </a:p>
          <a:p>
            <a:endParaRPr lang="en-US" sz="2400" dirty="0"/>
          </a:p>
          <a:p>
            <a:pPr marL="285750" indent="-285750">
              <a:buFontTx/>
              <a:buChar char="-"/>
            </a:pPr>
            <a:endParaRPr lang="en-US" sz="2400" dirty="0"/>
          </a:p>
          <a:p>
            <a:endParaRPr lang="en-US" sz="2400" dirty="0"/>
          </a:p>
        </p:txBody>
      </p:sp>
      <p:pic>
        <p:nvPicPr>
          <p:cNvPr id="4" name="Picture 3">
            <a:extLst>
              <a:ext uri="{FF2B5EF4-FFF2-40B4-BE49-F238E27FC236}">
                <a16:creationId xmlns:a16="http://schemas.microsoft.com/office/drawing/2014/main" id="{BC5433E1-CFC6-338D-6658-E96AE31F8CC4}"/>
              </a:ext>
            </a:extLst>
          </p:cNvPr>
          <p:cNvPicPr>
            <a:picLocks noChangeAspect="1"/>
          </p:cNvPicPr>
          <p:nvPr/>
        </p:nvPicPr>
        <p:blipFill rotWithShape="1">
          <a:blip r:embed="rId3" cstate="hq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rot="5400000">
            <a:off x="5472150" y="1492944"/>
            <a:ext cx="3818619" cy="3180520"/>
          </a:xfrm>
          <a:prstGeom prst="rect">
            <a:avLst/>
          </a:prstGeom>
        </p:spPr>
      </p:pic>
      <p:pic>
        <p:nvPicPr>
          <p:cNvPr id="7" name="Picture 6">
            <a:extLst>
              <a:ext uri="{FF2B5EF4-FFF2-40B4-BE49-F238E27FC236}">
                <a16:creationId xmlns:a16="http://schemas.microsoft.com/office/drawing/2014/main" id="{8190BDD1-76CF-A27A-6D05-87292AEC8082}"/>
              </a:ext>
            </a:extLst>
          </p:cNvPr>
          <p:cNvPicPr>
            <a:picLocks noChangeAspect="1"/>
          </p:cNvPicPr>
          <p:nvPr/>
        </p:nvPicPr>
        <p:blipFill rotWithShape="1">
          <a:blip r:embed="rId5" cstate="hqprint">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rcRect/>
          <a:stretch/>
        </p:blipFill>
        <p:spPr>
          <a:xfrm rot="5400000">
            <a:off x="2960020" y="905174"/>
            <a:ext cx="1200329" cy="1532049"/>
          </a:xfrm>
          <a:prstGeom prst="rect">
            <a:avLst/>
          </a:prstGeom>
        </p:spPr>
      </p:pic>
      <p:pic>
        <p:nvPicPr>
          <p:cNvPr id="3" name="Picture 2">
            <a:extLst>
              <a:ext uri="{FF2B5EF4-FFF2-40B4-BE49-F238E27FC236}">
                <a16:creationId xmlns:a16="http://schemas.microsoft.com/office/drawing/2014/main" id="{58480135-687B-A84C-A39E-83C41E86831C}"/>
              </a:ext>
            </a:extLst>
          </p:cNvPr>
          <p:cNvPicPr>
            <a:picLocks noChangeAspect="1"/>
          </p:cNvPicPr>
          <p:nvPr/>
        </p:nvPicPr>
        <p:blipFill rotWithShape="1">
          <a:blip r:embed="rId7" cstate="hqprint">
            <a:extLst>
              <a:ext uri="{BEBA8EAE-BF5A-486C-A8C5-ECC9F3942E4B}">
                <a14:imgProps xmlns:a14="http://schemas.microsoft.com/office/drawing/2010/main">
                  <a14:imgLayer r:embed="rId8">
                    <a14:imgEffect>
                      <a14:colorTemperature colorTemp="5300"/>
                    </a14:imgEffect>
                    <a14:imgEffect>
                      <a14:saturation sat="66000"/>
                    </a14:imgEffect>
                    <a14:imgEffect>
                      <a14:brightnessContrast bright="20000"/>
                    </a14:imgEffect>
                  </a14:imgLayer>
                </a14:imgProps>
              </a:ext>
              <a:ext uri="{28A0092B-C50C-407E-A947-70E740481C1C}">
                <a14:useLocalDpi xmlns:a14="http://schemas.microsoft.com/office/drawing/2010/main"/>
              </a:ext>
            </a:extLst>
          </a:blip>
          <a:srcRect/>
          <a:stretch/>
        </p:blipFill>
        <p:spPr>
          <a:xfrm>
            <a:off x="4415398" y="3697044"/>
            <a:ext cx="1959120" cy="2275058"/>
          </a:xfrm>
          <a:prstGeom prst="rect">
            <a:avLst/>
          </a:prstGeom>
        </p:spPr>
      </p:pic>
    </p:spTree>
    <p:extLst>
      <p:ext uri="{BB962C8B-B14F-4D97-AF65-F5344CB8AC3E}">
        <p14:creationId xmlns:p14="http://schemas.microsoft.com/office/powerpoint/2010/main" val="2841735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B76A60-2BD2-465A-8974-F4ADEDAF8DEF}"/>
              </a:ext>
            </a:extLst>
          </p:cNvPr>
          <p:cNvSpPr txBox="1"/>
          <p:nvPr/>
        </p:nvSpPr>
        <p:spPr>
          <a:xfrm>
            <a:off x="639366" y="1179335"/>
            <a:ext cx="7865267" cy="4401205"/>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rPr>
              <a:t>Stay safe</a:t>
            </a:r>
            <a:r>
              <a:rPr lang="en-GB" sz="2000" b="1" dirty="0">
                <a:effectLst/>
                <a:latin typeface="Arial" panose="020B0604020202020204" pitchFamily="34" charset="0"/>
                <a:ea typeface="Times New Roman" panose="02020603050405020304" pitchFamily="18" charset="0"/>
              </a:rPr>
              <a:t>  </a:t>
            </a:r>
          </a:p>
          <a:p>
            <a:pPr fontAlgn="base"/>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ea typeface="Times New Roman" panose="02020603050405020304" pitchFamily="18" charset="0"/>
              </a:rPr>
              <a:t>Whether you are a scientist researching a new medicine or an engineer solving climate change, safety always comes first. An adult must always be around and supervising when doing this activity. You are responsible for:</a:t>
            </a:r>
          </a:p>
          <a:p>
            <a:pPr fontAlgn="base"/>
            <a:r>
              <a:rPr lang="en-GB" sz="2000" dirty="0">
                <a:effectLst/>
                <a:ea typeface="Times New Roman" panose="02020603050405020304" pitchFamily="18" charset="0"/>
              </a:rPr>
              <a:t> </a:t>
            </a:r>
          </a:p>
          <a:p>
            <a:pPr marL="342900" lvl="0" indent="-342900">
              <a:buFont typeface="Symbol" panose="05050102010706020507" pitchFamily="18" charset="2"/>
              <a:buChar char=""/>
            </a:pPr>
            <a:r>
              <a:rPr lang="en-GB" sz="2000" dirty="0">
                <a:effectLst/>
                <a:ea typeface="Times New Roman" panose="02020603050405020304" pitchFamily="18" charset="0"/>
              </a:rPr>
              <a:t>ensuring that any equipment used for this activity is in good working condition</a:t>
            </a:r>
          </a:p>
          <a:p>
            <a:pPr marL="342900" lvl="0" indent="-342900">
              <a:buFont typeface="Symbol" panose="05050102010706020507" pitchFamily="18" charset="2"/>
              <a:buChar char=""/>
            </a:pPr>
            <a:r>
              <a:rPr lang="en-GB" sz="2000" dirty="0">
                <a:effectLst/>
                <a:ea typeface="Times New Roman" panose="02020603050405020304" pitchFamily="18" charset="0"/>
              </a:rPr>
              <a:t>behaving sensibly and following any safety instructions so as not to hurt or injure yourself or others </a:t>
            </a:r>
          </a:p>
          <a:p>
            <a:pPr fontAlgn="base"/>
            <a:r>
              <a:rPr lang="en-US" sz="2000" dirty="0">
                <a:effectLst/>
                <a:ea typeface="Times New Roman" panose="02020603050405020304" pitchFamily="18" charset="0"/>
              </a:rPr>
              <a:t> </a:t>
            </a:r>
            <a:endParaRPr lang="en-GB" sz="2000" dirty="0">
              <a:effectLst/>
              <a:ea typeface="Times New Roman" panose="02020603050405020304" pitchFamily="18" charset="0"/>
            </a:endParaRPr>
          </a:p>
          <a:p>
            <a:pPr fontAlgn="base"/>
            <a:r>
              <a:rPr lang="en-GB" sz="2000" dirty="0">
                <a:effectLst/>
                <a:ea typeface="Times New Roman" panose="02020603050405020304" pitchFamily="18" charset="0"/>
              </a:rPr>
              <a:t>Please note that in the absence of any negligence or other breach of duty by us, this activity is carried out at your own risk. It is important to take extra care at the stages marked with this symbol:</a:t>
            </a:r>
            <a:r>
              <a:rPr lang="en-GB" sz="2000" dirty="0">
                <a:effectLst/>
                <a:latin typeface="Arial" panose="020B0604020202020204" pitchFamily="34" charset="0"/>
                <a:ea typeface="Times New Roman" panose="02020603050405020304" pitchFamily="18" charset="0"/>
              </a:rPr>
              <a:t> </a:t>
            </a:r>
            <a:r>
              <a:rPr lang="en-GB" sz="2000" dirty="0">
                <a:effectLst/>
                <a:latin typeface="Segoe UI Emoji" panose="020B0502040204020203" pitchFamily="34" charset="0"/>
                <a:ea typeface="Times New Roman" panose="02020603050405020304" pitchFamily="18" charset="0"/>
                <a:cs typeface="Segoe UI Emoji" panose="020B0502040204020203" pitchFamily="34" charset="0"/>
              </a:rPr>
              <a:t>⚠</a:t>
            </a:r>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73508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4F2D093-9A65-4FAD-9B3A-60C48B79F783}"/>
              </a:ext>
            </a:extLst>
          </p:cNvPr>
          <p:cNvSpPr/>
          <p:nvPr/>
        </p:nvSpPr>
        <p:spPr>
          <a:xfrm>
            <a:off x="254643" y="1645084"/>
            <a:ext cx="8015984" cy="2677656"/>
          </a:xfrm>
          <a:prstGeom prst="rect">
            <a:avLst/>
          </a:prstGeom>
        </p:spPr>
        <p:txBody>
          <a:bodyPr wrap="square">
            <a:spAutoFit/>
          </a:bodyPr>
          <a:lstStyle/>
          <a:p>
            <a:pPr marL="342900" indent="-342900">
              <a:buFont typeface="Arial" panose="020B0604020202020204" pitchFamily="34" charset="0"/>
              <a:buChar char="•"/>
            </a:pPr>
            <a:r>
              <a:rPr lang="en-US" sz="2400" dirty="0"/>
              <a:t>Card</a:t>
            </a:r>
          </a:p>
          <a:p>
            <a:pPr marL="342900" indent="-342900">
              <a:buFont typeface="Arial" panose="020B0604020202020204" pitchFamily="34" charset="0"/>
              <a:buChar char="•"/>
            </a:pPr>
            <a:r>
              <a:rPr lang="en-US" sz="2400" dirty="0"/>
              <a:t>Pencil &amp; pens</a:t>
            </a:r>
          </a:p>
          <a:p>
            <a:pPr marL="342900" indent="-342900">
              <a:buFont typeface="Arial" panose="020B0604020202020204" pitchFamily="34" charset="0"/>
              <a:buChar char="•"/>
            </a:pPr>
            <a:r>
              <a:rPr lang="en-US" sz="2400" dirty="0"/>
              <a:t>Scissors </a:t>
            </a:r>
          </a:p>
          <a:p>
            <a:pPr marL="342900" indent="-342900">
              <a:buFont typeface="Arial" panose="020B0604020202020204" pitchFamily="34" charset="0"/>
              <a:buChar char="•"/>
            </a:pPr>
            <a:r>
              <a:rPr lang="en-US" sz="2400" dirty="0"/>
              <a:t>Sticky tape </a:t>
            </a:r>
          </a:p>
          <a:p>
            <a:pPr marL="342900" indent="-342900">
              <a:buFont typeface="Arial" panose="020B0604020202020204" pitchFamily="34" charset="0"/>
              <a:buChar char="•"/>
            </a:pPr>
            <a:r>
              <a:rPr lang="en-US" sz="2400" dirty="0"/>
              <a:t>Cotton or string</a:t>
            </a:r>
          </a:p>
          <a:p>
            <a:pPr marL="342900" indent="-342900">
              <a:buFont typeface="Arial" panose="020B0604020202020204" pitchFamily="34" charset="0"/>
              <a:buChar char="•"/>
            </a:pPr>
            <a:r>
              <a:rPr lang="en-US" sz="2400" dirty="0"/>
              <a:t>Coat hanger</a:t>
            </a:r>
          </a:p>
          <a:p>
            <a:endParaRPr lang="en-US" sz="2400" dirty="0"/>
          </a:p>
        </p:txBody>
      </p:sp>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254643" y="1032058"/>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Equipment and resources</a:t>
            </a:r>
            <a:endParaRPr lang="en-GB" sz="3200" dirty="0"/>
          </a:p>
          <a:p>
            <a:endParaRPr lang="en-GB" dirty="0"/>
          </a:p>
        </p:txBody>
      </p:sp>
      <p:pic>
        <p:nvPicPr>
          <p:cNvPr id="2" name="Picture 1">
            <a:extLst>
              <a:ext uri="{FF2B5EF4-FFF2-40B4-BE49-F238E27FC236}">
                <a16:creationId xmlns:a16="http://schemas.microsoft.com/office/drawing/2014/main" id="{A7707284-F4CD-4F14-8969-674F63B61D00}"/>
              </a:ext>
            </a:extLst>
          </p:cNvPr>
          <p:cNvPicPr>
            <a:picLocks noChangeAspect="1"/>
          </p:cNvPicPr>
          <p:nvPr/>
        </p:nvPicPr>
        <p:blipFill>
          <a:blip r:embed="rId3"/>
          <a:stretch>
            <a:fillRect/>
          </a:stretch>
        </p:blipFill>
        <p:spPr>
          <a:xfrm>
            <a:off x="6694724" y="2777571"/>
            <a:ext cx="2233388" cy="1123205"/>
          </a:xfrm>
          <a:prstGeom prst="rect">
            <a:avLst/>
          </a:prstGeom>
        </p:spPr>
      </p:pic>
      <p:pic>
        <p:nvPicPr>
          <p:cNvPr id="4" name="Picture 3" descr="A pair of scissors&#10;&#10;Description automatically generated with medium confidence">
            <a:extLst>
              <a:ext uri="{FF2B5EF4-FFF2-40B4-BE49-F238E27FC236}">
                <a16:creationId xmlns:a16="http://schemas.microsoft.com/office/drawing/2014/main" id="{BFE0B5A1-06B2-DA33-FFB4-484B89D3903D}"/>
              </a:ext>
            </a:extLst>
          </p:cNvPr>
          <p:cNvPicPr>
            <a:picLocks noChangeAspect="1"/>
          </p:cNvPicPr>
          <p:nvPr/>
        </p:nvPicPr>
        <p:blipFill>
          <a:blip r:embed="rId4"/>
          <a:stretch>
            <a:fillRect/>
          </a:stretch>
        </p:blipFill>
        <p:spPr>
          <a:xfrm>
            <a:off x="4033659" y="1852803"/>
            <a:ext cx="1327498" cy="1444896"/>
          </a:xfrm>
          <a:prstGeom prst="rect">
            <a:avLst/>
          </a:prstGeom>
        </p:spPr>
      </p:pic>
      <p:pic>
        <p:nvPicPr>
          <p:cNvPr id="7" name="Picture 6">
            <a:extLst>
              <a:ext uri="{FF2B5EF4-FFF2-40B4-BE49-F238E27FC236}">
                <a16:creationId xmlns:a16="http://schemas.microsoft.com/office/drawing/2014/main" id="{11E9CB8B-DC28-F4DF-ED63-D5C0EBC948A6}"/>
              </a:ext>
            </a:extLst>
          </p:cNvPr>
          <p:cNvPicPr>
            <a:picLocks noChangeAspect="1"/>
          </p:cNvPicPr>
          <p:nvPr/>
        </p:nvPicPr>
        <p:blipFill>
          <a:blip r:embed="rId5"/>
          <a:srcRect/>
          <a:stretch/>
        </p:blipFill>
        <p:spPr>
          <a:xfrm rot="20409720">
            <a:off x="4894593" y="3138735"/>
            <a:ext cx="1719033" cy="2052578"/>
          </a:xfrm>
          <a:prstGeom prst="rect">
            <a:avLst/>
          </a:prstGeom>
        </p:spPr>
      </p:pic>
      <p:pic>
        <p:nvPicPr>
          <p:cNvPr id="9" name="Picture 8" descr="Logo&#10;&#10;Description automatically generated">
            <a:extLst>
              <a:ext uri="{FF2B5EF4-FFF2-40B4-BE49-F238E27FC236}">
                <a16:creationId xmlns:a16="http://schemas.microsoft.com/office/drawing/2014/main" id="{5C1896C9-665F-3BDE-F195-55DB62E28F20}"/>
              </a:ext>
            </a:extLst>
          </p:cNvPr>
          <p:cNvPicPr>
            <a:picLocks noChangeAspect="1"/>
          </p:cNvPicPr>
          <p:nvPr/>
        </p:nvPicPr>
        <p:blipFill>
          <a:blip r:embed="rId6"/>
          <a:stretch>
            <a:fillRect/>
          </a:stretch>
        </p:blipFill>
        <p:spPr>
          <a:xfrm>
            <a:off x="6694724" y="4031157"/>
            <a:ext cx="1952805" cy="1281528"/>
          </a:xfrm>
          <a:prstGeom prst="rect">
            <a:avLst/>
          </a:prstGeom>
        </p:spPr>
      </p:pic>
      <p:pic>
        <p:nvPicPr>
          <p:cNvPr id="11" name="Picture 10" descr="A picture containing night sky&#10;&#10;Description automatically generated">
            <a:extLst>
              <a:ext uri="{FF2B5EF4-FFF2-40B4-BE49-F238E27FC236}">
                <a16:creationId xmlns:a16="http://schemas.microsoft.com/office/drawing/2014/main" id="{A309C1F1-5DB6-6380-855C-4C24FD63A95F}"/>
              </a:ext>
            </a:extLst>
          </p:cNvPr>
          <p:cNvPicPr>
            <a:picLocks noChangeAspect="1"/>
          </p:cNvPicPr>
          <p:nvPr/>
        </p:nvPicPr>
        <p:blipFill>
          <a:blip r:embed="rId7"/>
          <a:stretch>
            <a:fillRect/>
          </a:stretch>
        </p:blipFill>
        <p:spPr>
          <a:xfrm>
            <a:off x="5627440" y="1435904"/>
            <a:ext cx="2643187" cy="1331919"/>
          </a:xfrm>
          <a:prstGeom prst="rect">
            <a:avLst/>
          </a:prstGeom>
        </p:spPr>
      </p:pic>
    </p:spTree>
    <p:extLst>
      <p:ext uri="{BB962C8B-B14F-4D97-AF65-F5344CB8AC3E}">
        <p14:creationId xmlns:p14="http://schemas.microsoft.com/office/powerpoint/2010/main" val="273641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704690C-2BE1-CE4E-5CFB-DB7BE35CB28D}"/>
              </a:ext>
            </a:extLst>
          </p:cNvPr>
          <p:cNvPicPr>
            <a:picLocks noChangeAspect="1"/>
          </p:cNvPicPr>
          <p:nvPr/>
        </p:nvPicPr>
        <p:blipFill>
          <a:blip r:embed="rId3"/>
          <a:stretch>
            <a:fillRect/>
          </a:stretch>
        </p:blipFill>
        <p:spPr>
          <a:xfrm rot="16621500">
            <a:off x="-27799" y="1979647"/>
            <a:ext cx="1975638" cy="1478015"/>
          </a:xfrm>
          <a:prstGeom prst="rect">
            <a:avLst/>
          </a:prstGeom>
        </p:spPr>
      </p:pic>
      <p:sp>
        <p:nvSpPr>
          <p:cNvPr id="3" name="TextBox 2">
            <a:extLst>
              <a:ext uri="{FF2B5EF4-FFF2-40B4-BE49-F238E27FC236}">
                <a16:creationId xmlns:a16="http://schemas.microsoft.com/office/drawing/2014/main" id="{B63DAE10-3BB7-C1A1-1E59-817BEF8BA7D1}"/>
              </a:ext>
            </a:extLst>
          </p:cNvPr>
          <p:cNvSpPr txBox="1"/>
          <p:nvPr/>
        </p:nvSpPr>
        <p:spPr>
          <a:xfrm>
            <a:off x="1335976" y="1804977"/>
            <a:ext cx="4597323" cy="461665"/>
          </a:xfrm>
          <a:prstGeom prst="rect">
            <a:avLst/>
          </a:prstGeom>
          <a:noFill/>
        </p:spPr>
        <p:txBody>
          <a:bodyPr wrap="square" rtlCol="0">
            <a:spAutoFit/>
          </a:bodyPr>
          <a:lstStyle/>
          <a:p>
            <a:r>
              <a:rPr lang="en-US" sz="2400" dirty="0"/>
              <a:t>450-200 BC: kites invented in China </a:t>
            </a:r>
          </a:p>
        </p:txBody>
      </p:sp>
      <p:pic>
        <p:nvPicPr>
          <p:cNvPr id="8" name="Picture 7">
            <a:extLst>
              <a:ext uri="{FF2B5EF4-FFF2-40B4-BE49-F238E27FC236}">
                <a16:creationId xmlns:a16="http://schemas.microsoft.com/office/drawing/2014/main" id="{0A3654E6-4BE1-4A53-B3F0-3023669F77DF}"/>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rot="16858583">
            <a:off x="5914820" y="1917241"/>
            <a:ext cx="3360982" cy="2553746"/>
          </a:xfrm>
          <a:prstGeom prst="rect">
            <a:avLst/>
          </a:prstGeom>
        </p:spPr>
      </p:pic>
      <p:sp>
        <p:nvSpPr>
          <p:cNvPr id="5" name="TextBox 4">
            <a:extLst>
              <a:ext uri="{FF2B5EF4-FFF2-40B4-BE49-F238E27FC236}">
                <a16:creationId xmlns:a16="http://schemas.microsoft.com/office/drawing/2014/main" id="{E61592CC-8CAF-B10B-664A-EEAB46A37CC0}"/>
              </a:ext>
            </a:extLst>
          </p:cNvPr>
          <p:cNvSpPr txBox="1"/>
          <p:nvPr/>
        </p:nvSpPr>
        <p:spPr>
          <a:xfrm>
            <a:off x="2335963" y="3072034"/>
            <a:ext cx="4801837" cy="830997"/>
          </a:xfrm>
          <a:prstGeom prst="rect">
            <a:avLst/>
          </a:prstGeom>
          <a:noFill/>
        </p:spPr>
        <p:txBody>
          <a:bodyPr wrap="square" rtlCol="0">
            <a:spAutoFit/>
          </a:bodyPr>
          <a:lstStyle/>
          <a:p>
            <a:r>
              <a:rPr lang="en-US" sz="2400" dirty="0"/>
              <a:t>1763: the French Montgolfier brothers invented balloon flights</a:t>
            </a:r>
          </a:p>
        </p:txBody>
      </p:sp>
      <p:pic>
        <p:nvPicPr>
          <p:cNvPr id="2" name="Picture 1">
            <a:extLst>
              <a:ext uri="{FF2B5EF4-FFF2-40B4-BE49-F238E27FC236}">
                <a16:creationId xmlns:a16="http://schemas.microsoft.com/office/drawing/2014/main" id="{64747176-7835-0A7A-C277-FADE12D620F0}"/>
              </a:ext>
            </a:extLst>
          </p:cNvPr>
          <p:cNvPicPr>
            <a:picLocks noChangeAspect="1"/>
          </p:cNvPicPr>
          <p:nvPr/>
        </p:nvPicPr>
        <p:blipFill rotWithShape="1">
          <a:blip r:embed="rId5" cstate="hqprint">
            <a:alphaModFix/>
            <a:extLst>
              <a:ext uri="{28A0092B-C50C-407E-A947-70E740481C1C}">
                <a14:useLocalDpi xmlns:a14="http://schemas.microsoft.com/office/drawing/2010/main"/>
              </a:ext>
            </a:extLst>
          </a:blip>
          <a:srcRect/>
          <a:stretch/>
        </p:blipFill>
        <p:spPr>
          <a:xfrm rot="16200000">
            <a:off x="785438" y="3523703"/>
            <a:ext cx="1965491" cy="2919853"/>
          </a:xfrm>
          <a:prstGeom prst="rect">
            <a:avLst/>
          </a:prstGeom>
        </p:spPr>
      </p:pic>
      <p:sp>
        <p:nvSpPr>
          <p:cNvPr id="7" name="Rectangle 6">
            <a:extLst>
              <a:ext uri="{FF2B5EF4-FFF2-40B4-BE49-F238E27FC236}">
                <a16:creationId xmlns:a16="http://schemas.microsoft.com/office/drawing/2014/main" id="{CCB67235-FDE0-C074-AEB1-66D0B32B6E9B}"/>
              </a:ext>
            </a:extLst>
          </p:cNvPr>
          <p:cNvSpPr/>
          <p:nvPr/>
        </p:nvSpPr>
        <p:spPr>
          <a:xfrm>
            <a:off x="2859535" y="5217295"/>
            <a:ext cx="4824404" cy="461665"/>
          </a:xfrm>
          <a:prstGeom prst="rect">
            <a:avLst/>
          </a:prstGeom>
        </p:spPr>
        <p:txBody>
          <a:bodyPr wrap="square">
            <a:spAutoFit/>
          </a:bodyPr>
          <a:lstStyle/>
          <a:p>
            <a:r>
              <a:rPr lang="en-GB" sz="2400" dirty="0"/>
              <a:t>1852: The first hydrogen airship flew </a:t>
            </a:r>
          </a:p>
        </p:txBody>
      </p:sp>
      <p:sp>
        <p:nvSpPr>
          <p:cNvPr id="4" name="Content Placeholder 4">
            <a:extLst>
              <a:ext uri="{FF2B5EF4-FFF2-40B4-BE49-F238E27FC236}">
                <a16:creationId xmlns:a16="http://schemas.microsoft.com/office/drawing/2014/main" id="{E689D79B-591F-4819-BFF9-606C7694B706}"/>
              </a:ext>
            </a:extLst>
          </p:cNvPr>
          <p:cNvSpPr txBox="1">
            <a:spLocks/>
          </p:cNvSpPr>
          <p:nvPr/>
        </p:nvSpPr>
        <p:spPr>
          <a:xfrm>
            <a:off x="97869" y="1056339"/>
            <a:ext cx="9046131" cy="644490"/>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Selected highlights from history of crewed flight </a:t>
            </a:r>
            <a:endParaRPr lang="en-GB" sz="3200" dirty="0"/>
          </a:p>
          <a:p>
            <a:endParaRPr lang="en-GB" dirty="0"/>
          </a:p>
        </p:txBody>
      </p:sp>
    </p:spTree>
    <p:extLst>
      <p:ext uri="{BB962C8B-B14F-4D97-AF65-F5344CB8AC3E}">
        <p14:creationId xmlns:p14="http://schemas.microsoft.com/office/powerpoint/2010/main" val="449990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33730B-E521-3693-77B6-B875C1CDF365}"/>
              </a:ext>
            </a:extLst>
          </p:cNvPr>
          <p:cNvPicPr>
            <a:picLocks noChangeAspect="1"/>
          </p:cNvPicPr>
          <p:nvPr/>
        </p:nvPicPr>
        <p:blipFill rotWithShape="1">
          <a:blip r:embed="rId4"/>
          <a:srcRect l="10666" r="5722"/>
          <a:stretch/>
        </p:blipFill>
        <p:spPr>
          <a:xfrm rot="16555779">
            <a:off x="1785400" y="3204238"/>
            <a:ext cx="1597010" cy="3429000"/>
          </a:xfrm>
          <a:prstGeom prst="rect">
            <a:avLst/>
          </a:prstGeom>
        </p:spPr>
      </p:pic>
      <p:sp>
        <p:nvSpPr>
          <p:cNvPr id="6" name="Content Placeholder 4">
            <a:extLst>
              <a:ext uri="{FF2B5EF4-FFF2-40B4-BE49-F238E27FC236}">
                <a16:creationId xmlns:a16="http://schemas.microsoft.com/office/drawing/2014/main" id="{FFAA5B85-090C-4FCC-B92E-80304382BEA7}"/>
              </a:ext>
            </a:extLst>
          </p:cNvPr>
          <p:cNvSpPr txBox="1">
            <a:spLocks/>
          </p:cNvSpPr>
          <p:nvPr/>
        </p:nvSpPr>
        <p:spPr>
          <a:xfrm>
            <a:off x="0" y="1043633"/>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GB" sz="3200" dirty="0"/>
          </a:p>
        </p:txBody>
      </p:sp>
      <p:pic>
        <p:nvPicPr>
          <p:cNvPr id="9" name="Picture 8">
            <a:extLst>
              <a:ext uri="{FF2B5EF4-FFF2-40B4-BE49-F238E27FC236}">
                <a16:creationId xmlns:a16="http://schemas.microsoft.com/office/drawing/2014/main" id="{92E7091D-89D7-6864-4977-CA546EEA1D40}"/>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rot="15451349">
            <a:off x="6280185" y="1637687"/>
            <a:ext cx="1345490" cy="3400835"/>
          </a:xfrm>
          <a:prstGeom prst="rect">
            <a:avLst/>
          </a:prstGeom>
        </p:spPr>
      </p:pic>
      <p:pic>
        <p:nvPicPr>
          <p:cNvPr id="10" name="Picture 9">
            <a:extLst>
              <a:ext uri="{FF2B5EF4-FFF2-40B4-BE49-F238E27FC236}">
                <a16:creationId xmlns:a16="http://schemas.microsoft.com/office/drawing/2014/main" id="{BCACB5B6-ADD1-A3D5-58A1-95FCDE720D23}"/>
              </a:ext>
            </a:extLst>
          </p:cNvPr>
          <p:cNvPicPr>
            <a:picLocks noChangeAspect="1"/>
          </p:cNvPicPr>
          <p:nvPr/>
        </p:nvPicPr>
        <p:blipFill rotWithShape="1">
          <a:blip r:embed="rId6"/>
          <a:srcRect l="9140" r="12667"/>
          <a:stretch/>
        </p:blipFill>
        <p:spPr>
          <a:xfrm rot="15698150">
            <a:off x="806550" y="740809"/>
            <a:ext cx="1530540" cy="2480770"/>
          </a:xfrm>
          <a:prstGeom prst="rect">
            <a:avLst/>
          </a:prstGeom>
        </p:spPr>
      </p:pic>
      <p:sp>
        <p:nvSpPr>
          <p:cNvPr id="11" name="TextBox 10">
            <a:extLst>
              <a:ext uri="{FF2B5EF4-FFF2-40B4-BE49-F238E27FC236}">
                <a16:creationId xmlns:a16="http://schemas.microsoft.com/office/drawing/2014/main" id="{E595D65F-9813-7072-144A-AD8CD4EE9233}"/>
              </a:ext>
            </a:extLst>
          </p:cNvPr>
          <p:cNvSpPr txBox="1"/>
          <p:nvPr/>
        </p:nvSpPr>
        <p:spPr>
          <a:xfrm>
            <a:off x="2903326" y="1170707"/>
            <a:ext cx="6360674" cy="461665"/>
          </a:xfrm>
          <a:prstGeom prst="rect">
            <a:avLst/>
          </a:prstGeom>
          <a:noFill/>
        </p:spPr>
        <p:txBody>
          <a:bodyPr wrap="square" rtlCol="0">
            <a:spAutoFit/>
          </a:bodyPr>
          <a:lstStyle/>
          <a:p>
            <a:r>
              <a:rPr lang="en-US" sz="2400" dirty="0"/>
              <a:t>1891: Otto </a:t>
            </a:r>
            <a:r>
              <a:rPr lang="en-US" sz="2400" dirty="0" err="1"/>
              <a:t>Lithenthal</a:t>
            </a:r>
            <a:r>
              <a:rPr lang="en-US" sz="2400" dirty="0"/>
              <a:t> flew the first glider</a:t>
            </a:r>
          </a:p>
        </p:txBody>
      </p:sp>
      <p:sp>
        <p:nvSpPr>
          <p:cNvPr id="8" name="Rectangle 7">
            <a:extLst>
              <a:ext uri="{FF2B5EF4-FFF2-40B4-BE49-F238E27FC236}">
                <a16:creationId xmlns:a16="http://schemas.microsoft.com/office/drawing/2014/main" id="{C4F2D093-9A65-4FAD-9B3A-60C48B79F783}"/>
              </a:ext>
            </a:extLst>
          </p:cNvPr>
          <p:cNvSpPr/>
          <p:nvPr/>
        </p:nvSpPr>
        <p:spPr>
          <a:xfrm>
            <a:off x="233308" y="3110821"/>
            <a:ext cx="5560612" cy="1569660"/>
          </a:xfrm>
          <a:prstGeom prst="rect">
            <a:avLst/>
          </a:prstGeom>
        </p:spPr>
        <p:txBody>
          <a:bodyPr wrap="square">
            <a:spAutoFit/>
          </a:bodyPr>
          <a:lstStyle/>
          <a:p>
            <a:r>
              <a:rPr lang="en-GB" sz="2400" dirty="0"/>
              <a:t>1903: the Wright brothers famously achieved the first motor-powered flight</a:t>
            </a:r>
          </a:p>
          <a:p>
            <a:endParaRPr lang="en-GB" sz="2400" dirty="0"/>
          </a:p>
          <a:p>
            <a:endParaRPr lang="en-GB" sz="2400" dirty="0"/>
          </a:p>
        </p:txBody>
      </p:sp>
      <p:sp>
        <p:nvSpPr>
          <p:cNvPr id="12" name="Rectangle 11">
            <a:extLst>
              <a:ext uri="{FF2B5EF4-FFF2-40B4-BE49-F238E27FC236}">
                <a16:creationId xmlns:a16="http://schemas.microsoft.com/office/drawing/2014/main" id="{A6FB639A-EB39-D5F2-5BB2-BEF0CEBA26A2}"/>
              </a:ext>
            </a:extLst>
          </p:cNvPr>
          <p:cNvSpPr/>
          <p:nvPr/>
        </p:nvSpPr>
        <p:spPr>
          <a:xfrm>
            <a:off x="4200939" y="4918738"/>
            <a:ext cx="4309093" cy="461665"/>
          </a:xfrm>
          <a:prstGeom prst="rect">
            <a:avLst/>
          </a:prstGeom>
        </p:spPr>
        <p:txBody>
          <a:bodyPr wrap="square">
            <a:spAutoFit/>
          </a:bodyPr>
          <a:lstStyle/>
          <a:p>
            <a:r>
              <a:rPr lang="en-GB" sz="2400" dirty="0"/>
              <a:t>1924: first round the world flight</a:t>
            </a:r>
          </a:p>
        </p:txBody>
      </p:sp>
    </p:spTree>
    <p:extLst>
      <p:ext uri="{BB962C8B-B14F-4D97-AF65-F5344CB8AC3E}">
        <p14:creationId xmlns:p14="http://schemas.microsoft.com/office/powerpoint/2010/main" val="2145687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0E90CE-18FF-9E0F-AC63-23F5406C8166}"/>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r="12972"/>
          <a:stretch/>
        </p:blipFill>
        <p:spPr>
          <a:xfrm rot="15140178">
            <a:off x="1641454" y="2768733"/>
            <a:ext cx="1952084" cy="3703072"/>
          </a:xfrm>
          <a:prstGeom prst="rect">
            <a:avLst/>
          </a:prstGeom>
        </p:spPr>
      </p:pic>
      <p:sp>
        <p:nvSpPr>
          <p:cNvPr id="5" name="Content Placeholder 4">
            <a:extLst>
              <a:ext uri="{FF2B5EF4-FFF2-40B4-BE49-F238E27FC236}">
                <a16:creationId xmlns:a16="http://schemas.microsoft.com/office/drawing/2014/main" id="{32986FFA-A172-4FC5-BA3B-83DC40E3C53A}"/>
              </a:ext>
            </a:extLst>
          </p:cNvPr>
          <p:cNvSpPr txBox="1">
            <a:spLocks/>
          </p:cNvSpPr>
          <p:nvPr/>
        </p:nvSpPr>
        <p:spPr>
          <a:xfrm>
            <a:off x="0" y="1046154"/>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dirty="0"/>
          </a:p>
        </p:txBody>
      </p:sp>
      <p:sp>
        <p:nvSpPr>
          <p:cNvPr id="19" name="TextBox 18">
            <a:extLst>
              <a:ext uri="{FF2B5EF4-FFF2-40B4-BE49-F238E27FC236}">
                <a16:creationId xmlns:a16="http://schemas.microsoft.com/office/drawing/2014/main" id="{A84EDD02-8336-EF4D-9FC6-8010E13ED008}"/>
              </a:ext>
            </a:extLst>
          </p:cNvPr>
          <p:cNvSpPr txBox="1"/>
          <p:nvPr/>
        </p:nvSpPr>
        <p:spPr>
          <a:xfrm>
            <a:off x="286649" y="1207142"/>
            <a:ext cx="4030708" cy="1569660"/>
          </a:xfrm>
          <a:prstGeom prst="rect">
            <a:avLst/>
          </a:prstGeom>
          <a:noFill/>
        </p:spPr>
        <p:txBody>
          <a:bodyPr wrap="square" rtlCol="0">
            <a:spAutoFit/>
          </a:bodyPr>
          <a:lstStyle/>
          <a:p>
            <a:r>
              <a:rPr lang="en-US" sz="2400" dirty="0"/>
              <a:t>1930: the jet engine was designed by British engineer Frank Whittle, followed by the first jet powered plane in 1939 </a:t>
            </a:r>
          </a:p>
        </p:txBody>
      </p:sp>
      <p:sp>
        <p:nvSpPr>
          <p:cNvPr id="4" name="Rectangle 3">
            <a:extLst>
              <a:ext uri="{FF2B5EF4-FFF2-40B4-BE49-F238E27FC236}">
                <a16:creationId xmlns:a16="http://schemas.microsoft.com/office/drawing/2014/main" id="{C9E1C595-83B4-E71D-F90D-0374769730B0}"/>
              </a:ext>
            </a:extLst>
          </p:cNvPr>
          <p:cNvSpPr/>
          <p:nvPr/>
        </p:nvSpPr>
        <p:spPr>
          <a:xfrm>
            <a:off x="4572000" y="4094210"/>
            <a:ext cx="4593617" cy="1200329"/>
          </a:xfrm>
          <a:prstGeom prst="rect">
            <a:avLst/>
          </a:prstGeom>
        </p:spPr>
        <p:txBody>
          <a:bodyPr wrap="square">
            <a:spAutoFit/>
          </a:bodyPr>
          <a:lstStyle/>
          <a:p>
            <a:r>
              <a:rPr lang="en-US" sz="2400" dirty="0"/>
              <a:t>1939-45: During the battle of Britain in the II world war the Spitfire became a national icon  </a:t>
            </a:r>
          </a:p>
        </p:txBody>
      </p:sp>
      <p:pic>
        <p:nvPicPr>
          <p:cNvPr id="9" name="Picture 8">
            <a:extLst>
              <a:ext uri="{FF2B5EF4-FFF2-40B4-BE49-F238E27FC236}">
                <a16:creationId xmlns:a16="http://schemas.microsoft.com/office/drawing/2014/main" id="{B758D18C-0307-7528-4356-883F2853237A}"/>
              </a:ext>
            </a:extLst>
          </p:cNvPr>
          <p:cNvPicPr>
            <a:picLocks noChangeAspect="1"/>
          </p:cNvPicPr>
          <p:nvPr/>
        </p:nvPicPr>
        <p:blipFill rotWithShape="1">
          <a:blip r:embed="rId4" cstate="hqprint">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a:ext>
            </a:extLst>
          </a:blip>
          <a:srcRect l="7889" r="7781"/>
          <a:stretch/>
        </p:blipFill>
        <p:spPr>
          <a:xfrm rot="16200000">
            <a:off x="5446307" y="200588"/>
            <a:ext cx="1892290" cy="4150189"/>
          </a:xfrm>
          <a:prstGeom prst="rect">
            <a:avLst/>
          </a:prstGeom>
        </p:spPr>
      </p:pic>
    </p:spTree>
    <p:extLst>
      <p:ext uri="{BB962C8B-B14F-4D97-AF65-F5344CB8AC3E}">
        <p14:creationId xmlns:p14="http://schemas.microsoft.com/office/powerpoint/2010/main" val="298885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E9DB7B4-9BE2-4CD5-AC36-D8271175CEF8}"/>
              </a:ext>
            </a:extLst>
          </p:cNvPr>
          <p:cNvPicPr>
            <a:picLocks noChangeAspect="1"/>
          </p:cNvPicPr>
          <p:nvPr/>
        </p:nvPicPr>
        <p:blipFill>
          <a:blip r:embed="rId3"/>
          <a:stretch>
            <a:fillRect/>
          </a:stretch>
        </p:blipFill>
        <p:spPr>
          <a:xfrm rot="16497766">
            <a:off x="1259616" y="1752727"/>
            <a:ext cx="2495631" cy="5230910"/>
          </a:xfrm>
          <a:prstGeom prst="rect">
            <a:avLst/>
          </a:prstGeom>
        </p:spPr>
      </p:pic>
      <p:pic>
        <p:nvPicPr>
          <p:cNvPr id="14" name="Picture 13">
            <a:extLst>
              <a:ext uri="{FF2B5EF4-FFF2-40B4-BE49-F238E27FC236}">
                <a16:creationId xmlns:a16="http://schemas.microsoft.com/office/drawing/2014/main" id="{90734C55-F57D-BC13-BA31-B7F28395466F}"/>
              </a:ext>
            </a:extLst>
          </p:cNvPr>
          <p:cNvPicPr>
            <a:picLocks noChangeAspect="1"/>
          </p:cNvPicPr>
          <p:nvPr/>
        </p:nvPicPr>
        <p:blipFill rotWithShape="1">
          <a:blip r:embed="rId4"/>
          <a:srcRect l="8544" r="6909" b="4263"/>
          <a:stretch/>
        </p:blipFill>
        <p:spPr>
          <a:xfrm rot="15707601">
            <a:off x="5158484" y="-346779"/>
            <a:ext cx="2154819" cy="5669894"/>
          </a:xfrm>
          <a:prstGeom prst="rect">
            <a:avLst/>
          </a:prstGeom>
        </p:spPr>
      </p:pic>
      <p:sp>
        <p:nvSpPr>
          <p:cNvPr id="19" name="TextBox 18">
            <a:extLst>
              <a:ext uri="{FF2B5EF4-FFF2-40B4-BE49-F238E27FC236}">
                <a16:creationId xmlns:a16="http://schemas.microsoft.com/office/drawing/2014/main" id="{A84EDD02-8336-EF4D-9FC6-8010E13ED008}"/>
              </a:ext>
            </a:extLst>
          </p:cNvPr>
          <p:cNvSpPr txBox="1"/>
          <p:nvPr/>
        </p:nvSpPr>
        <p:spPr>
          <a:xfrm>
            <a:off x="1010296" y="1698456"/>
            <a:ext cx="3800244" cy="1200329"/>
          </a:xfrm>
          <a:prstGeom prst="rect">
            <a:avLst/>
          </a:prstGeom>
          <a:noFill/>
        </p:spPr>
        <p:txBody>
          <a:bodyPr wrap="square" rtlCol="0">
            <a:spAutoFit/>
          </a:bodyPr>
          <a:lstStyle/>
          <a:p>
            <a:r>
              <a:rPr lang="en-US" sz="2400" dirty="0"/>
              <a:t>1949: the first commercial jet passenger flights</a:t>
            </a:r>
          </a:p>
          <a:p>
            <a:endParaRPr lang="en-US" sz="2400" dirty="0"/>
          </a:p>
        </p:txBody>
      </p:sp>
      <p:sp>
        <p:nvSpPr>
          <p:cNvPr id="2" name="TextBox 1">
            <a:extLst>
              <a:ext uri="{FF2B5EF4-FFF2-40B4-BE49-F238E27FC236}">
                <a16:creationId xmlns:a16="http://schemas.microsoft.com/office/drawing/2014/main" id="{13BBB5D4-50E1-E447-F475-9E7038BD94F3}"/>
              </a:ext>
            </a:extLst>
          </p:cNvPr>
          <p:cNvSpPr txBox="1"/>
          <p:nvPr/>
        </p:nvSpPr>
        <p:spPr>
          <a:xfrm>
            <a:off x="4929989" y="4851752"/>
            <a:ext cx="4443161" cy="1200329"/>
          </a:xfrm>
          <a:prstGeom prst="rect">
            <a:avLst/>
          </a:prstGeom>
          <a:noFill/>
        </p:spPr>
        <p:txBody>
          <a:bodyPr wrap="square" rtlCol="0">
            <a:spAutoFit/>
          </a:bodyPr>
          <a:lstStyle/>
          <a:p>
            <a:r>
              <a:rPr lang="en-US" sz="2400" dirty="0"/>
              <a:t>1969: the first supersonic Concorde flight</a:t>
            </a:r>
          </a:p>
          <a:p>
            <a:endParaRPr lang="en-US" sz="2400" dirty="0"/>
          </a:p>
        </p:txBody>
      </p:sp>
    </p:spTree>
    <p:extLst>
      <p:ext uri="{BB962C8B-B14F-4D97-AF65-F5344CB8AC3E}">
        <p14:creationId xmlns:p14="http://schemas.microsoft.com/office/powerpoint/2010/main" val="86503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0495DE8-852A-3CA4-5412-E508C525098D}"/>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15031" r="18901" b="5146"/>
          <a:stretch/>
        </p:blipFill>
        <p:spPr>
          <a:xfrm rot="15932264">
            <a:off x="5570566" y="-198641"/>
            <a:ext cx="1498655" cy="4624411"/>
          </a:xfrm>
          <a:prstGeom prst="rect">
            <a:avLst/>
          </a:prstGeom>
        </p:spPr>
      </p:pic>
      <p:sp>
        <p:nvSpPr>
          <p:cNvPr id="19" name="TextBox 18">
            <a:extLst>
              <a:ext uri="{FF2B5EF4-FFF2-40B4-BE49-F238E27FC236}">
                <a16:creationId xmlns:a16="http://schemas.microsoft.com/office/drawing/2014/main" id="{A84EDD02-8336-EF4D-9FC6-8010E13ED008}"/>
              </a:ext>
            </a:extLst>
          </p:cNvPr>
          <p:cNvSpPr txBox="1"/>
          <p:nvPr/>
        </p:nvSpPr>
        <p:spPr>
          <a:xfrm>
            <a:off x="307929" y="1371455"/>
            <a:ext cx="4356836" cy="1200329"/>
          </a:xfrm>
          <a:prstGeom prst="rect">
            <a:avLst/>
          </a:prstGeom>
          <a:noFill/>
        </p:spPr>
        <p:txBody>
          <a:bodyPr wrap="square" rtlCol="0">
            <a:spAutoFit/>
          </a:bodyPr>
          <a:lstStyle/>
          <a:p>
            <a:r>
              <a:rPr lang="en-US" sz="2400" dirty="0"/>
              <a:t>1981: The shuttle makes the trip to space and back</a:t>
            </a:r>
          </a:p>
          <a:p>
            <a:endParaRPr lang="en-US" sz="2400" dirty="0"/>
          </a:p>
        </p:txBody>
      </p:sp>
      <p:pic>
        <p:nvPicPr>
          <p:cNvPr id="4" name="Picture 3">
            <a:extLst>
              <a:ext uri="{FF2B5EF4-FFF2-40B4-BE49-F238E27FC236}">
                <a16:creationId xmlns:a16="http://schemas.microsoft.com/office/drawing/2014/main" id="{E4485F6A-99BC-F80C-14BC-2926A1FC12CF}"/>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rot="15326502">
            <a:off x="1662591" y="2071028"/>
            <a:ext cx="1647511" cy="4479993"/>
          </a:xfrm>
          <a:prstGeom prst="rect">
            <a:avLst/>
          </a:prstGeom>
        </p:spPr>
      </p:pic>
      <p:sp>
        <p:nvSpPr>
          <p:cNvPr id="2" name="TextBox 1">
            <a:extLst>
              <a:ext uri="{FF2B5EF4-FFF2-40B4-BE49-F238E27FC236}">
                <a16:creationId xmlns:a16="http://schemas.microsoft.com/office/drawing/2014/main" id="{0D6EF504-BFFE-DF7D-1BD7-9630A2DFD2DB}"/>
              </a:ext>
            </a:extLst>
          </p:cNvPr>
          <p:cNvSpPr txBox="1"/>
          <p:nvPr/>
        </p:nvSpPr>
        <p:spPr>
          <a:xfrm>
            <a:off x="2486347" y="4773183"/>
            <a:ext cx="6056871" cy="830997"/>
          </a:xfrm>
          <a:prstGeom prst="rect">
            <a:avLst/>
          </a:prstGeom>
          <a:noFill/>
        </p:spPr>
        <p:txBody>
          <a:bodyPr wrap="square" rtlCol="0">
            <a:spAutoFit/>
          </a:bodyPr>
          <a:lstStyle/>
          <a:p>
            <a:r>
              <a:rPr lang="en-US" sz="2400" dirty="0"/>
              <a:t>2016: First solar plane flies around the world</a:t>
            </a:r>
          </a:p>
          <a:p>
            <a:endParaRPr lang="en-US" sz="2400" dirty="0"/>
          </a:p>
        </p:txBody>
      </p:sp>
    </p:spTree>
    <p:extLst>
      <p:ext uri="{BB962C8B-B14F-4D97-AF65-F5344CB8AC3E}">
        <p14:creationId xmlns:p14="http://schemas.microsoft.com/office/powerpoint/2010/main" val="3656009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F0C3F58-0768-C80A-E4C5-86BA90018E46}"/>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24767" t="22107"/>
          <a:stretch/>
        </p:blipFill>
        <p:spPr>
          <a:xfrm rot="15445812" flipV="1">
            <a:off x="5531900" y="733198"/>
            <a:ext cx="2645861" cy="4100814"/>
          </a:xfrm>
          <a:prstGeom prst="rect">
            <a:avLst/>
          </a:prstGeom>
        </p:spPr>
      </p:pic>
      <p:pic>
        <p:nvPicPr>
          <p:cNvPr id="8" name="Picture 7">
            <a:extLst>
              <a:ext uri="{FF2B5EF4-FFF2-40B4-BE49-F238E27FC236}">
                <a16:creationId xmlns:a16="http://schemas.microsoft.com/office/drawing/2014/main" id="{BFD05408-A7E9-27AD-5C1D-FF988038B8F6}"/>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l="4290" t="20424" r="11498"/>
          <a:stretch/>
        </p:blipFill>
        <p:spPr>
          <a:xfrm rot="5791436">
            <a:off x="4172525" y="2828375"/>
            <a:ext cx="1956037" cy="3877268"/>
          </a:xfrm>
          <a:prstGeom prst="rect">
            <a:avLst/>
          </a:prstGeom>
        </p:spPr>
      </p:pic>
      <p:sp>
        <p:nvSpPr>
          <p:cNvPr id="5" name="Content Placeholder 4">
            <a:extLst>
              <a:ext uri="{FF2B5EF4-FFF2-40B4-BE49-F238E27FC236}">
                <a16:creationId xmlns:a16="http://schemas.microsoft.com/office/drawing/2014/main" id="{32986FFA-A172-4FC5-BA3B-83DC40E3C53A}"/>
              </a:ext>
            </a:extLst>
          </p:cNvPr>
          <p:cNvSpPr txBox="1">
            <a:spLocks/>
          </p:cNvSpPr>
          <p:nvPr/>
        </p:nvSpPr>
        <p:spPr>
          <a:xfrm>
            <a:off x="221322" y="1046154"/>
            <a:ext cx="9046131" cy="8207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Future flights – what next?</a:t>
            </a:r>
          </a:p>
        </p:txBody>
      </p:sp>
      <p:sp>
        <p:nvSpPr>
          <p:cNvPr id="19" name="TextBox 18">
            <a:extLst>
              <a:ext uri="{FF2B5EF4-FFF2-40B4-BE49-F238E27FC236}">
                <a16:creationId xmlns:a16="http://schemas.microsoft.com/office/drawing/2014/main" id="{A84EDD02-8336-EF4D-9FC6-8010E13ED008}"/>
              </a:ext>
            </a:extLst>
          </p:cNvPr>
          <p:cNvSpPr txBox="1"/>
          <p:nvPr/>
        </p:nvSpPr>
        <p:spPr>
          <a:xfrm>
            <a:off x="293696" y="1866899"/>
            <a:ext cx="4450691" cy="3416320"/>
          </a:xfrm>
          <a:prstGeom prst="rect">
            <a:avLst/>
          </a:prstGeom>
          <a:noFill/>
        </p:spPr>
        <p:txBody>
          <a:bodyPr wrap="square" rtlCol="0">
            <a:spAutoFit/>
          </a:bodyPr>
          <a:lstStyle/>
          <a:p>
            <a:r>
              <a:rPr lang="en-US" sz="2400" dirty="0"/>
              <a:t>Some ideas could include:</a:t>
            </a:r>
          </a:p>
          <a:p>
            <a:endParaRPr lang="en-US" sz="2400" dirty="0"/>
          </a:p>
          <a:p>
            <a:pPr marL="342900" indent="-342900">
              <a:buFont typeface="Arial" panose="020B0604020202020204" pitchFamily="34" charset="0"/>
              <a:buChar char="•"/>
            </a:pPr>
            <a:r>
              <a:rPr lang="en-US" sz="2400" dirty="0"/>
              <a:t>Pilotless passenger planes?</a:t>
            </a:r>
          </a:p>
          <a:p>
            <a:pPr marL="342900" indent="-342900">
              <a:buFont typeface="Arial" panose="020B0604020202020204" pitchFamily="34" charset="0"/>
              <a:buChar char="•"/>
            </a:pPr>
            <a:r>
              <a:rPr lang="en-US" sz="2400" dirty="0"/>
              <a:t>A return to luxury airships?</a:t>
            </a:r>
          </a:p>
          <a:p>
            <a:pPr marL="342900" indent="-342900">
              <a:buFont typeface="Arial" panose="020B0604020202020204" pitchFamily="34" charset="0"/>
              <a:buChar char="•"/>
            </a:pPr>
            <a:r>
              <a:rPr lang="en-US" sz="2400" dirty="0"/>
              <a:t>Commercial flights to the Moon or Mars?</a:t>
            </a:r>
          </a:p>
          <a:p>
            <a:pPr marL="342900" indent="-342900">
              <a:buFont typeface="Arial" panose="020B0604020202020204" pitchFamily="34" charset="0"/>
              <a:buChar char="•"/>
            </a:pPr>
            <a:r>
              <a:rPr lang="en-US" sz="2400" dirty="0"/>
              <a:t>Electric helicopters?</a:t>
            </a:r>
          </a:p>
          <a:p>
            <a:endParaRPr lang="en-US" sz="2400" dirty="0"/>
          </a:p>
          <a:p>
            <a:r>
              <a:rPr lang="en-US" sz="2400" dirty="0"/>
              <a:t>What do you think?</a:t>
            </a:r>
          </a:p>
        </p:txBody>
      </p:sp>
    </p:spTree>
    <p:extLst>
      <p:ext uri="{BB962C8B-B14F-4D97-AF65-F5344CB8AC3E}">
        <p14:creationId xmlns:p14="http://schemas.microsoft.com/office/powerpoint/2010/main" val="74930391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6498559F77D6649971E4AAB1E284C23" ma:contentTypeVersion="15" ma:contentTypeDescription="Create a new document." ma:contentTypeScope="" ma:versionID="aa8a9e935025f43c1f9c41065c9bbed2">
  <xsd:schema xmlns:xsd="http://www.w3.org/2001/XMLSchema" xmlns:xs="http://www.w3.org/2001/XMLSchema" xmlns:p="http://schemas.microsoft.com/office/2006/metadata/properties" xmlns:ns1="http://schemas.microsoft.com/sharepoint/v3" xmlns:ns3="accd350c-b984-42cf-bbe1-f539aeb1d405" xmlns:ns4="7ef59ffa-03b4-4cf8-9ac4-3e911814cc06" targetNamespace="http://schemas.microsoft.com/office/2006/metadata/properties" ma:root="true" ma:fieldsID="cdefe1194683fedc009d948913198f6f" ns1:_="" ns3:_="" ns4:_="">
    <xsd:import namespace="http://schemas.microsoft.com/sharepoint/v3"/>
    <xsd:import namespace="accd350c-b984-42cf-bbe1-f539aeb1d405"/>
    <xsd:import namespace="7ef59ffa-03b4-4cf8-9ac4-3e911814cc0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1:_ip_UnifiedCompliancePolicyProperties" minOccurs="0"/>
                <xsd:element ref="ns1:_ip_UnifiedCompliancePolicyUIAction" minOccurs="0"/>
                <xsd:element ref="ns4:MediaServiceAutoTags" minOccurs="0"/>
                <xsd:element ref="ns4:MediaServiceDateTaken"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3" nillable="true" ma:displayName="Unified Compliance Policy Properties" ma:description="" ma:hidden="true" ma:internalName="_ip_UnifiedCompliancePolicyProperties">
      <xsd:simpleType>
        <xsd:restriction base="dms:Note"/>
      </xsd:simpleType>
    </xsd:element>
    <xsd:element name="_ip_UnifiedCompliancePolicyUIAction" ma:index="14"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ccd350c-b984-42cf-bbe1-f539aeb1d405"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ef59ffa-03b4-4cf8-9ac4-3e911814cc06"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5" nillable="true" ma:displayName="MediaServiceAutoTags" ma:description="" ma:internalName="MediaServiceAutoTags"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80B3CC5-1708-47C6-B324-63788AA6AA4A}">
  <ds:schemaRefs>
    <ds:schemaRef ds:uri="http://schemas.microsoft.com/sharepoint/v3"/>
    <ds:schemaRef ds:uri="http://schemas.microsoft.com/office/2006/metadata/properties"/>
    <ds:schemaRef ds:uri="http://schemas.microsoft.com/office/2006/documentManagement/types"/>
    <ds:schemaRef ds:uri="http://purl.org/dc/terms/"/>
    <ds:schemaRef ds:uri="http://purl.org/dc/dcmitype/"/>
    <ds:schemaRef ds:uri="http://schemas.microsoft.com/office/infopath/2007/PartnerControls"/>
    <ds:schemaRef ds:uri="http://purl.org/dc/elements/1.1/"/>
    <ds:schemaRef ds:uri="http://www.w3.org/XML/1998/namespace"/>
    <ds:schemaRef ds:uri="http://schemas.openxmlformats.org/package/2006/metadata/core-properties"/>
    <ds:schemaRef ds:uri="7ef59ffa-03b4-4cf8-9ac4-3e911814cc06"/>
    <ds:schemaRef ds:uri="accd350c-b984-42cf-bbe1-f539aeb1d405"/>
  </ds:schemaRefs>
</ds:datastoreItem>
</file>

<file path=customXml/itemProps2.xml><?xml version="1.0" encoding="utf-8"?>
<ds:datastoreItem xmlns:ds="http://schemas.openxmlformats.org/officeDocument/2006/customXml" ds:itemID="{981072FA-5E2F-4055-9682-027D25FC8486}">
  <ds:schemaRefs>
    <ds:schemaRef ds:uri="http://schemas.microsoft.com/sharepoint/v3/contenttype/forms"/>
  </ds:schemaRefs>
</ds:datastoreItem>
</file>

<file path=customXml/itemProps3.xml><?xml version="1.0" encoding="utf-8"?>
<ds:datastoreItem xmlns:ds="http://schemas.openxmlformats.org/officeDocument/2006/customXml" ds:itemID="{632FF26B-C69A-45F1-88CE-B122BF1840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ccd350c-b984-42cf-bbe1-f539aeb1d405"/>
    <ds:schemaRef ds:uri="7ef59ffa-03b4-4cf8-9ac4-3e911814cc0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3203</TotalTime>
  <Words>586</Words>
  <Application>Microsoft Office PowerPoint</Application>
  <PresentationFormat>On-screen Show (4:3)</PresentationFormat>
  <Paragraphs>73</Paragraphs>
  <Slides>14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Segoe UI Emoji</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Attainment in Education Ltd</dc:creator>
  <cp:keywords/>
  <dc:description/>
  <cp:lastModifiedBy>Marie Neighbour</cp:lastModifiedBy>
  <cp:revision>51</cp:revision>
  <dcterms:created xsi:type="dcterms:W3CDTF">2017-06-28T15:11:57Z</dcterms:created>
  <dcterms:modified xsi:type="dcterms:W3CDTF">2022-10-11T07:14:27Z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0x01010076498559F77D6649971E4AAB1E284C23</vt:lpwstr>
  </property>
</Properties>
</file>