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1"/>
  </p:notesMasterIdLst>
  <p:sldIdLst>
    <p:sldId id="259" r:id="rId2"/>
    <p:sldId id="258" r:id="rId3"/>
    <p:sldId id="260" r:id="rId4"/>
    <p:sldId id="264" r:id="rId5"/>
    <p:sldId id="267" r:id="rId6"/>
    <p:sldId id="269" r:id="rId7"/>
    <p:sldId id="270" r:id="rId8"/>
    <p:sldId id="266" r:id="rId9"/>
    <p:sldId id="265" r:id="rId10"/>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791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84"/>
    <p:restoredTop sz="94674"/>
  </p:normalViewPr>
  <p:slideViewPr>
    <p:cSldViewPr snapToGrid="0" snapToObjects="1">
      <p:cViewPr varScale="1">
        <p:scale>
          <a:sx n="81" d="100"/>
          <a:sy n="81" d="100"/>
        </p:scale>
        <p:origin x="1498"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01T09:48:16.252"/>
    </inkml:context>
    <inkml:brush xml:id="br0">
      <inkml:brushProperty name="width" value="0.1" units="cm"/>
      <inkml:brushProperty name="height" value="0.1" units="cm"/>
      <inkml:brushProperty name="color" value="#00A0D7"/>
    </inkml:brush>
  </inkml:definitions>
  <inkml:trace contextRef="#ctx0" brushRef="#br0">1896 31 24575,'-67'0'0,"-122"-16"0,108 7 0,-1 4 0,-95 6 0,59 0 0,86 2 0,0 1 0,0 2 0,1 1 0,0 1 0,0 2 0,-33 15 0,-45 13 0,-43 6 0,-239 80 0,343-109 65,-50 10 0,-32 11-1560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01T09:48:18.399"/>
    </inkml:context>
    <inkml:brush xml:id="br0">
      <inkml:brushProperty name="width" value="0.1" units="cm"/>
      <inkml:brushProperty name="height" value="0.1" units="cm"/>
      <inkml:brushProperty name="color" value="#00A0D7"/>
    </inkml:brush>
  </inkml:definitions>
  <inkml:trace contextRef="#ctx0" brushRef="#br0">1 44 24575,'29'-2'0,"0"-1"0,53-12 0,-49 7 0,59-4 0,298 9 0,-204 4 0,-115 3 0,1 3 0,72 17 0,-51-8 0,11 6 0,159 55 0,-109-28 0,12 11-355,-133-47-655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E987E8BC-5E36-462C-8A7E-C975013E29ED}" type="datetimeFigureOut">
              <a:rPr lang="en-GB" smtClean="0"/>
              <a:t>11/10/2022</a:t>
            </a:fld>
            <a:endParaRPr lang="en-GB"/>
          </a:p>
        </p:txBody>
      </p:sp>
      <p:sp>
        <p:nvSpPr>
          <p:cNvPr id="4" name="Slide Image Placeholder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A512BB6E-D0AB-418D-A01A-526E0EFDC2EF}" type="slidenum">
              <a:rPr lang="en-GB" smtClean="0"/>
              <a:t>‹#›</a:t>
            </a:fld>
            <a:endParaRPr lang="en-GB"/>
          </a:p>
        </p:txBody>
      </p:sp>
    </p:spTree>
    <p:extLst>
      <p:ext uri="{BB962C8B-B14F-4D97-AF65-F5344CB8AC3E}">
        <p14:creationId xmlns:p14="http://schemas.microsoft.com/office/powerpoint/2010/main" val="2321865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205098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3932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917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703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53650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4259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9021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0770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97502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5457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69968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24491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customXml" Target="../ink/ink2.xml"/><Relationship Id="rId5" Type="http://schemas.openxmlformats.org/officeDocument/2006/relationships/image" Target="../media/image4.png"/><Relationship Id="rId4" Type="http://schemas.openxmlformats.org/officeDocument/2006/relationships/customXml" Target="../ink/ink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9.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F66F015-9406-E30F-E47A-2D1626527F23}"/>
              </a:ext>
            </a:extLst>
          </p:cNvPr>
          <p:cNvSpPr/>
          <p:nvPr/>
        </p:nvSpPr>
        <p:spPr>
          <a:xfrm>
            <a:off x="4572000" y="4528489"/>
            <a:ext cx="185894" cy="58367"/>
          </a:xfrm>
          <a:prstGeom prst="rect">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AD500DF9-E62C-411B-899A-EEFF4028D3F2}"/>
              </a:ext>
            </a:extLst>
          </p:cNvPr>
          <p:cNvSpPr txBox="1"/>
          <p:nvPr/>
        </p:nvSpPr>
        <p:spPr>
          <a:xfrm>
            <a:off x="800215" y="1141079"/>
            <a:ext cx="7128792" cy="830997"/>
          </a:xfrm>
          <a:prstGeom prst="rect">
            <a:avLst/>
          </a:prstGeom>
          <a:noFill/>
        </p:spPr>
        <p:txBody>
          <a:bodyPr wrap="square" rtlCol="0">
            <a:spAutoFit/>
          </a:bodyPr>
          <a:lstStyle/>
          <a:p>
            <a:pPr algn="ctr"/>
            <a:r>
              <a:rPr lang="en-GB" sz="4800" b="1" dirty="0">
                <a:solidFill>
                  <a:srgbClr val="EF7919"/>
                </a:solidFill>
                <a:latin typeface="Arial"/>
                <a:cs typeface="Arial"/>
              </a:rPr>
              <a:t>Hero Engine</a:t>
            </a:r>
          </a:p>
        </p:txBody>
      </p:sp>
      <p:sp>
        <p:nvSpPr>
          <p:cNvPr id="4" name="TextBox 3">
            <a:extLst>
              <a:ext uri="{FF2B5EF4-FFF2-40B4-BE49-F238E27FC236}">
                <a16:creationId xmlns:a16="http://schemas.microsoft.com/office/drawing/2014/main" id="{62940BBC-51B6-4685-919E-486552BD124D}"/>
              </a:ext>
            </a:extLst>
          </p:cNvPr>
          <p:cNvSpPr txBox="1"/>
          <p:nvPr/>
        </p:nvSpPr>
        <p:spPr>
          <a:xfrm>
            <a:off x="393852" y="5383333"/>
            <a:ext cx="8392886"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A project to make a water powered ‘hero’ rotary engine</a:t>
            </a:r>
          </a:p>
        </p:txBody>
      </p:sp>
      <p:cxnSp>
        <p:nvCxnSpPr>
          <p:cNvPr id="8" name="Straight Connector 7">
            <a:extLst>
              <a:ext uri="{FF2B5EF4-FFF2-40B4-BE49-F238E27FC236}">
                <a16:creationId xmlns:a16="http://schemas.microsoft.com/office/drawing/2014/main" id="{A4AA3D55-6376-03C7-8642-E1A45D198DEA}"/>
              </a:ext>
            </a:extLst>
          </p:cNvPr>
          <p:cNvCxnSpPr/>
          <p:nvPr/>
        </p:nvCxnSpPr>
        <p:spPr>
          <a:xfrm flipV="1">
            <a:off x="4288782" y="1972076"/>
            <a:ext cx="0" cy="940806"/>
          </a:xfrm>
          <a:prstGeom prst="line">
            <a:avLst/>
          </a:prstGeom>
          <a:ln w="34925">
            <a:solidFill>
              <a:srgbClr val="FFC000"/>
            </a:solidFill>
          </a:ln>
        </p:spPr>
        <p:style>
          <a:lnRef idx="1">
            <a:schemeClr val="accent1"/>
          </a:lnRef>
          <a:fillRef idx="0">
            <a:schemeClr val="accent1"/>
          </a:fillRef>
          <a:effectRef idx="0">
            <a:schemeClr val="accent1"/>
          </a:effectRef>
          <a:fontRef idx="minor">
            <a:schemeClr val="tx1"/>
          </a:fontRef>
        </p:style>
      </p:cxnSp>
      <p:sp>
        <p:nvSpPr>
          <p:cNvPr id="15" name="Arrow: Curved Down 14">
            <a:extLst>
              <a:ext uri="{FF2B5EF4-FFF2-40B4-BE49-F238E27FC236}">
                <a16:creationId xmlns:a16="http://schemas.microsoft.com/office/drawing/2014/main" id="{D439FC22-6CF8-7BFD-C649-AD22CF25EE82}"/>
              </a:ext>
            </a:extLst>
          </p:cNvPr>
          <p:cNvSpPr/>
          <p:nvPr/>
        </p:nvSpPr>
        <p:spPr>
          <a:xfrm flipV="1">
            <a:off x="3521081" y="4868610"/>
            <a:ext cx="1705914" cy="514723"/>
          </a:xfrm>
          <a:prstGeom prst="curved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pic>
        <p:nvPicPr>
          <p:cNvPr id="10" name="Picture 9" descr="A picture containing indoor, beverage, milk, dark&#10;&#10;Description automatically generated">
            <a:extLst>
              <a:ext uri="{FF2B5EF4-FFF2-40B4-BE49-F238E27FC236}">
                <a16:creationId xmlns:a16="http://schemas.microsoft.com/office/drawing/2014/main" id="{B0DD12AC-AC5F-BF26-CCB5-FB1334431D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1978" y="2422312"/>
            <a:ext cx="1321567" cy="2643133"/>
          </a:xfrm>
          <a:prstGeom prst="rect">
            <a:avLst/>
          </a:prstGeom>
        </p:spPr>
      </p:pic>
      <p:sp>
        <p:nvSpPr>
          <p:cNvPr id="2" name="Rectangle 1">
            <a:extLst>
              <a:ext uri="{FF2B5EF4-FFF2-40B4-BE49-F238E27FC236}">
                <a16:creationId xmlns:a16="http://schemas.microsoft.com/office/drawing/2014/main" id="{6F87D16C-177E-1AE6-995D-089600959DD4}"/>
              </a:ext>
            </a:extLst>
          </p:cNvPr>
          <p:cNvSpPr/>
          <p:nvPr/>
        </p:nvSpPr>
        <p:spPr>
          <a:xfrm>
            <a:off x="3828422" y="4550957"/>
            <a:ext cx="185894" cy="58367"/>
          </a:xfrm>
          <a:prstGeom prst="rect">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p14="http://schemas.microsoft.com/office/powerpoint/2010/main">
        <mc:Choice Requires="p14">
          <p:contentPart p14:bwMode="auto" r:id="rId4">
            <p14:nvContentPartPr>
              <p14:cNvPr id="14" name="Ink 13">
                <a:extLst>
                  <a:ext uri="{FF2B5EF4-FFF2-40B4-BE49-F238E27FC236}">
                    <a16:creationId xmlns:a16="http://schemas.microsoft.com/office/drawing/2014/main" id="{61021038-776C-D95D-E2FD-86DF76DC51F1}"/>
                  </a:ext>
                </a:extLst>
              </p14:cNvPr>
              <p14:cNvContentPartPr/>
              <p14:nvPr/>
            </p14:nvContentPartPr>
            <p14:xfrm>
              <a:off x="3140790" y="4575861"/>
              <a:ext cx="682560" cy="125280"/>
            </p14:xfrm>
          </p:contentPart>
        </mc:Choice>
        <mc:Fallback xmlns="">
          <p:pic>
            <p:nvPicPr>
              <p:cNvPr id="14" name="Ink 13">
                <a:extLst>
                  <a:ext uri="{FF2B5EF4-FFF2-40B4-BE49-F238E27FC236}">
                    <a16:creationId xmlns:a16="http://schemas.microsoft.com/office/drawing/2014/main" id="{61021038-776C-D95D-E2FD-86DF76DC51F1}"/>
                  </a:ext>
                </a:extLst>
              </p:cNvPr>
              <p:cNvPicPr/>
              <p:nvPr/>
            </p:nvPicPr>
            <p:blipFill>
              <a:blip r:embed="rId5"/>
              <a:stretch>
                <a:fillRect/>
              </a:stretch>
            </p:blipFill>
            <p:spPr>
              <a:xfrm>
                <a:off x="3123150" y="4558221"/>
                <a:ext cx="7182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3AA7F5C3-8DE3-9453-0087-15919DE6DB16}"/>
                  </a:ext>
                </a:extLst>
              </p14:cNvPr>
              <p14:cNvContentPartPr/>
              <p14:nvPr/>
            </p14:nvContentPartPr>
            <p14:xfrm>
              <a:off x="4762590" y="4545981"/>
              <a:ext cx="699120" cy="99000"/>
            </p14:xfrm>
          </p:contentPart>
        </mc:Choice>
        <mc:Fallback xmlns="">
          <p:pic>
            <p:nvPicPr>
              <p:cNvPr id="17" name="Ink 16">
                <a:extLst>
                  <a:ext uri="{FF2B5EF4-FFF2-40B4-BE49-F238E27FC236}">
                    <a16:creationId xmlns:a16="http://schemas.microsoft.com/office/drawing/2014/main" id="{3AA7F5C3-8DE3-9453-0087-15919DE6DB16}"/>
                  </a:ext>
                </a:extLst>
              </p:cNvPr>
              <p:cNvPicPr/>
              <p:nvPr/>
            </p:nvPicPr>
            <p:blipFill>
              <a:blip r:embed="rId7"/>
              <a:stretch>
                <a:fillRect/>
              </a:stretch>
            </p:blipFill>
            <p:spPr>
              <a:xfrm>
                <a:off x="4744950" y="4528341"/>
                <a:ext cx="734760" cy="134640"/>
              </a:xfrm>
              <a:prstGeom prst="rect">
                <a:avLst/>
              </a:prstGeom>
            </p:spPr>
          </p:pic>
        </mc:Fallback>
      </mc:AlternateContent>
    </p:spTree>
    <p:extLst>
      <p:ext uri="{BB962C8B-B14F-4D97-AF65-F5344CB8AC3E}">
        <p14:creationId xmlns:p14="http://schemas.microsoft.com/office/powerpoint/2010/main" val="3900432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856288-C21C-4033-9D58-07D6D9B43F06}"/>
              </a:ext>
            </a:extLst>
          </p:cNvPr>
          <p:cNvSpPr txBox="1"/>
          <p:nvPr/>
        </p:nvSpPr>
        <p:spPr>
          <a:xfrm>
            <a:off x="602196" y="1167874"/>
            <a:ext cx="7939608" cy="4708981"/>
          </a:xfrm>
          <a:prstGeom prst="rect">
            <a:avLst/>
          </a:prstGeom>
          <a:noFill/>
        </p:spPr>
        <p:txBody>
          <a:bodyPr wrap="square">
            <a:spAutoFit/>
          </a:bodyPr>
          <a:lstStyle/>
          <a:p>
            <a:pPr fontAlgn="base"/>
            <a:r>
              <a:rPr lang="en-GB" sz="2000" b="1" u="sng" dirty="0">
                <a:effectLst/>
                <a:latin typeface="Arial" panose="020B0604020202020204" pitchFamily="34" charset="0"/>
                <a:ea typeface="Times New Roman" panose="02020603050405020304" pitchFamily="18" charset="0"/>
              </a:rPr>
              <a:t>Stay safe</a:t>
            </a:r>
            <a:r>
              <a:rPr lang="en-GB" sz="2000" b="1" dirty="0">
                <a:effectLst/>
                <a:latin typeface="Arial" panose="020B0604020202020204" pitchFamily="34" charset="0"/>
                <a:ea typeface="Times New Roman" panose="02020603050405020304" pitchFamily="18" charset="0"/>
              </a:rPr>
              <a:t>  </a:t>
            </a:r>
          </a:p>
          <a:p>
            <a:pPr fontAlgn="base"/>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Whether you are a scientist researching a new medicine or an engineer solving climate change, safety always comes first. An adult must always be around and supervising when doing this activity. You are responsible for:</a:t>
            </a:r>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rPr>
              <a:t>ensuring that any equipment used for this activity is in good working condition</a:t>
            </a:r>
            <a:endParaRPr lang="en-GB" sz="2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rPr>
              <a:t>behaving sensibly and following any safety instructions so as not to hurt or injure yourself or others </a:t>
            </a:r>
            <a:endParaRPr lang="en-GB" sz="2000" dirty="0">
              <a:effectLst/>
              <a:latin typeface="Times New Roman" panose="02020603050405020304" pitchFamily="18" charset="0"/>
              <a:ea typeface="Times New Roman" panose="02020603050405020304" pitchFamily="18" charset="0"/>
            </a:endParaRPr>
          </a:p>
          <a:p>
            <a:pPr fontAlgn="base"/>
            <a:r>
              <a:rPr lang="en-US"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Please note that in the absence of any negligence or other breach of duty by us, this activity is carried out at your own risk. It is important to take extra care at the stages marked with this symbol: </a:t>
            </a:r>
            <a:r>
              <a:rPr lang="en-GB" sz="2000" dirty="0">
                <a:effectLst/>
                <a:latin typeface="Segoe UI Emoji" panose="020B0502040204020203" pitchFamily="34" charset="0"/>
                <a:ea typeface="Times New Roman" panose="02020603050405020304" pitchFamily="18" charset="0"/>
                <a:cs typeface="Segoe UI Emoji" panose="020B0502040204020203" pitchFamily="34" charset="0"/>
              </a:rPr>
              <a:t>⚠</a:t>
            </a:r>
            <a:r>
              <a:rPr lang="en-GB"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31824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id="{4E0CC43B-7E95-4B57-A4C5-5076091E0247}"/>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Resources and equipment</a:t>
            </a:r>
          </a:p>
          <a:p>
            <a:pPr algn="l"/>
            <a:endParaRPr lang="en-GB" sz="2800" dirty="0"/>
          </a:p>
          <a:p>
            <a:pPr algn="l"/>
            <a:endParaRPr lang="en-GB" sz="3200" dirty="0"/>
          </a:p>
          <a:p>
            <a:endParaRPr lang="en-GB" dirty="0"/>
          </a:p>
        </p:txBody>
      </p:sp>
      <p:sp>
        <p:nvSpPr>
          <p:cNvPr id="5" name="TextBox 4">
            <a:extLst>
              <a:ext uri="{FF2B5EF4-FFF2-40B4-BE49-F238E27FC236}">
                <a16:creationId xmlns:a16="http://schemas.microsoft.com/office/drawing/2014/main" id="{40565FF8-E527-420D-B56D-929648E9686F}"/>
              </a:ext>
            </a:extLst>
          </p:cNvPr>
          <p:cNvSpPr txBox="1"/>
          <p:nvPr/>
        </p:nvSpPr>
        <p:spPr>
          <a:xfrm>
            <a:off x="82812" y="5544224"/>
            <a:ext cx="542041" cy="461665"/>
          </a:xfrm>
          <a:prstGeom prst="rect">
            <a:avLst/>
          </a:prstGeom>
          <a:noFill/>
        </p:spPr>
        <p:txBody>
          <a:bodyPr wrap="square">
            <a:spAutoFit/>
          </a:bodyPr>
          <a:lstStyle/>
          <a:p>
            <a:r>
              <a:rPr lang="en-GB" sz="24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GB" sz="2400" dirty="0"/>
          </a:p>
        </p:txBody>
      </p:sp>
      <p:sp>
        <p:nvSpPr>
          <p:cNvPr id="7" name="TextBox 6">
            <a:extLst>
              <a:ext uri="{FF2B5EF4-FFF2-40B4-BE49-F238E27FC236}">
                <a16:creationId xmlns:a16="http://schemas.microsoft.com/office/drawing/2014/main" id="{EC0B9854-E41F-46A7-A70D-535D1254A1E5}"/>
              </a:ext>
            </a:extLst>
          </p:cNvPr>
          <p:cNvSpPr txBox="1"/>
          <p:nvPr/>
        </p:nvSpPr>
        <p:spPr>
          <a:xfrm>
            <a:off x="97868" y="1653676"/>
            <a:ext cx="4587254" cy="3847207"/>
          </a:xfrm>
          <a:prstGeom prst="rect">
            <a:avLst/>
          </a:prstGeom>
          <a:noFill/>
        </p:spPr>
        <p:txBody>
          <a:bodyPr wrap="square" rtlCol="0">
            <a:spAutoFit/>
          </a:bodyPr>
          <a:lstStyle/>
          <a:p>
            <a:pPr marL="457200" indent="-457200">
              <a:buFont typeface="Arial" panose="020B0604020202020204" pitchFamily="34" charset="0"/>
              <a:buChar char="•"/>
            </a:pPr>
            <a:r>
              <a:rPr lang="en-US" sz="2400" dirty="0"/>
              <a:t>Empty one litre plastic bottle</a:t>
            </a:r>
          </a:p>
          <a:p>
            <a:pPr marL="457200" indent="-457200">
              <a:buFont typeface="Arial" panose="020B0604020202020204" pitchFamily="34" charset="0"/>
              <a:buChar char="•"/>
            </a:pPr>
            <a:r>
              <a:rPr lang="en-US" sz="2400" dirty="0"/>
              <a:t>String or thread</a:t>
            </a:r>
          </a:p>
          <a:p>
            <a:pPr marL="457200" indent="-457200">
              <a:buFont typeface="Arial" panose="020B0604020202020204" pitchFamily="34" charset="0"/>
              <a:buChar char="•"/>
            </a:pPr>
            <a:r>
              <a:rPr lang="en-US" sz="2400" dirty="0"/>
              <a:t>Sticky tack</a:t>
            </a:r>
          </a:p>
          <a:p>
            <a:pPr marL="457200" indent="-457200">
              <a:buFont typeface="Arial" panose="020B0604020202020204" pitchFamily="34" charset="0"/>
              <a:buChar char="•"/>
            </a:pPr>
            <a:r>
              <a:rPr lang="en-US" sz="2400" dirty="0"/>
              <a:t>A stiff straw</a:t>
            </a:r>
          </a:p>
          <a:p>
            <a:pPr marL="457200" indent="-457200">
              <a:buFont typeface="Arial" panose="020B0604020202020204" pitchFamily="34" charset="0"/>
              <a:buChar char="•"/>
            </a:pPr>
            <a:r>
              <a:rPr lang="en-US" sz="2400" dirty="0"/>
              <a:t>Felt tipped pen</a:t>
            </a:r>
          </a:p>
          <a:p>
            <a:pPr marL="457200" indent="-457200">
              <a:buFont typeface="Arial" panose="020B0604020202020204" pitchFamily="34" charset="0"/>
              <a:buChar char="•"/>
            </a:pPr>
            <a:r>
              <a:rPr lang="en-US" sz="2400" dirty="0"/>
              <a:t>Sharp point</a:t>
            </a:r>
          </a:p>
          <a:p>
            <a:pPr marL="457200" indent="-457200">
              <a:buFont typeface="Arial" panose="020B0604020202020204" pitchFamily="34" charset="0"/>
              <a:buChar char="•"/>
            </a:pPr>
            <a:r>
              <a:rPr lang="en-US" sz="2400" dirty="0"/>
              <a:t>Ruler</a:t>
            </a:r>
          </a:p>
          <a:p>
            <a:pPr marL="457200" indent="-457200">
              <a:buFont typeface="Arial" panose="020B0604020202020204" pitchFamily="34" charset="0"/>
              <a:buChar char="•"/>
            </a:pPr>
            <a:r>
              <a:rPr lang="en-US" sz="2400" dirty="0"/>
              <a:t>Scissors</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GB" sz="2800" dirty="0"/>
          </a:p>
        </p:txBody>
      </p:sp>
      <p:pic>
        <p:nvPicPr>
          <p:cNvPr id="6" name="Picture 5">
            <a:extLst>
              <a:ext uri="{FF2B5EF4-FFF2-40B4-BE49-F238E27FC236}">
                <a16:creationId xmlns:a16="http://schemas.microsoft.com/office/drawing/2014/main" id="{9C846212-A061-9712-EED0-0D03B5732E1E}"/>
              </a:ext>
            </a:extLst>
          </p:cNvPr>
          <p:cNvPicPr>
            <a:picLocks noChangeAspect="1"/>
          </p:cNvPicPr>
          <p:nvPr/>
        </p:nvPicPr>
        <p:blipFill>
          <a:blip r:embed="rId3"/>
          <a:srcRect/>
          <a:stretch/>
        </p:blipFill>
        <p:spPr>
          <a:xfrm>
            <a:off x="5064286" y="1653676"/>
            <a:ext cx="2482746" cy="2463864"/>
          </a:xfrm>
          <a:prstGeom prst="rect">
            <a:avLst/>
          </a:prstGeom>
        </p:spPr>
      </p:pic>
      <p:pic>
        <p:nvPicPr>
          <p:cNvPr id="9" name="Picture 8" descr="A picture containing indoor, beverage, milk, dark&#10;&#10;Description automatically generated">
            <a:extLst>
              <a:ext uri="{FF2B5EF4-FFF2-40B4-BE49-F238E27FC236}">
                <a16:creationId xmlns:a16="http://schemas.microsoft.com/office/drawing/2014/main" id="{524BE489-FB29-E4AE-33DD-1D9AAA76CA1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23501" y="1362735"/>
            <a:ext cx="1729293" cy="3458586"/>
          </a:xfrm>
          <a:prstGeom prst="rect">
            <a:avLst/>
          </a:prstGeom>
        </p:spPr>
      </p:pic>
      <p:pic>
        <p:nvPicPr>
          <p:cNvPr id="11" name="Picture 10">
            <a:extLst>
              <a:ext uri="{FF2B5EF4-FFF2-40B4-BE49-F238E27FC236}">
                <a16:creationId xmlns:a16="http://schemas.microsoft.com/office/drawing/2014/main" id="{2153BAF7-E018-B2A4-6FE1-D8890098DE3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38777" y="4827048"/>
            <a:ext cx="1481779" cy="1161231"/>
          </a:xfrm>
          <a:prstGeom prst="rect">
            <a:avLst/>
          </a:prstGeom>
        </p:spPr>
      </p:pic>
      <p:pic>
        <p:nvPicPr>
          <p:cNvPr id="13" name="Picture 12" descr="A picture containing knife&#10;&#10;Description automatically generated">
            <a:extLst>
              <a:ext uri="{FF2B5EF4-FFF2-40B4-BE49-F238E27FC236}">
                <a16:creationId xmlns:a16="http://schemas.microsoft.com/office/drawing/2014/main" id="{01A940F1-BC38-961B-01D4-164A3B71D29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62146" y="3738414"/>
            <a:ext cx="1137540" cy="1883637"/>
          </a:xfrm>
          <a:prstGeom prst="rect">
            <a:avLst/>
          </a:prstGeom>
        </p:spPr>
      </p:pic>
      <p:pic>
        <p:nvPicPr>
          <p:cNvPr id="15" name="Picture 14" descr="A pair of scissors&#10;&#10;Description automatically generated with medium confidence">
            <a:extLst>
              <a:ext uri="{FF2B5EF4-FFF2-40B4-BE49-F238E27FC236}">
                <a16:creationId xmlns:a16="http://schemas.microsoft.com/office/drawing/2014/main" id="{250E947E-AB1C-395F-AF25-21041542C54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017138" y="3644701"/>
            <a:ext cx="2162039" cy="2353240"/>
          </a:xfrm>
          <a:prstGeom prst="rect">
            <a:avLst/>
          </a:prstGeom>
        </p:spPr>
      </p:pic>
    </p:spTree>
    <p:extLst>
      <p:ext uri="{BB962C8B-B14F-4D97-AF65-F5344CB8AC3E}">
        <p14:creationId xmlns:p14="http://schemas.microsoft.com/office/powerpoint/2010/main" val="11775816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id="{4E0CC43B-7E95-4B57-A4C5-5076091E0247}"/>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1 – Make two holes </a:t>
            </a:r>
            <a:r>
              <a:rPr lang="en-GB" sz="36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GB" sz="3600" b="1" dirty="0"/>
          </a:p>
          <a:p>
            <a:pPr algn="l"/>
            <a:endParaRPr lang="en-GB" sz="2800" dirty="0"/>
          </a:p>
          <a:p>
            <a:pPr algn="l"/>
            <a:endParaRPr lang="en-GB" sz="3200" dirty="0"/>
          </a:p>
          <a:p>
            <a:endParaRPr lang="en-GB" dirty="0"/>
          </a:p>
        </p:txBody>
      </p:sp>
      <p:sp>
        <p:nvSpPr>
          <p:cNvPr id="5" name="TextBox 4">
            <a:extLst>
              <a:ext uri="{FF2B5EF4-FFF2-40B4-BE49-F238E27FC236}">
                <a16:creationId xmlns:a16="http://schemas.microsoft.com/office/drawing/2014/main" id="{40565FF8-E527-420D-B56D-929648E9686F}"/>
              </a:ext>
            </a:extLst>
          </p:cNvPr>
          <p:cNvSpPr txBox="1"/>
          <p:nvPr/>
        </p:nvSpPr>
        <p:spPr>
          <a:xfrm>
            <a:off x="4186551" y="3809399"/>
            <a:ext cx="542041" cy="461665"/>
          </a:xfrm>
          <a:prstGeom prst="rect">
            <a:avLst/>
          </a:prstGeom>
          <a:noFill/>
        </p:spPr>
        <p:txBody>
          <a:bodyPr wrap="square">
            <a:spAutoFit/>
          </a:bodyPr>
          <a:lstStyle/>
          <a:p>
            <a:r>
              <a:rPr lang="en-GB" sz="24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GB" sz="2400" dirty="0"/>
          </a:p>
        </p:txBody>
      </p:sp>
      <p:sp>
        <p:nvSpPr>
          <p:cNvPr id="7" name="TextBox 6">
            <a:extLst>
              <a:ext uri="{FF2B5EF4-FFF2-40B4-BE49-F238E27FC236}">
                <a16:creationId xmlns:a16="http://schemas.microsoft.com/office/drawing/2014/main" id="{EC0B9854-E41F-46A7-A70D-535D1254A1E5}"/>
              </a:ext>
            </a:extLst>
          </p:cNvPr>
          <p:cNvSpPr txBox="1"/>
          <p:nvPr/>
        </p:nvSpPr>
        <p:spPr>
          <a:xfrm>
            <a:off x="82812" y="1619950"/>
            <a:ext cx="4732256" cy="3046988"/>
          </a:xfrm>
          <a:prstGeom prst="rect">
            <a:avLst/>
          </a:prstGeom>
          <a:noFill/>
        </p:spPr>
        <p:txBody>
          <a:bodyPr wrap="square" rtlCol="0">
            <a:spAutoFit/>
          </a:bodyPr>
          <a:lstStyle/>
          <a:p>
            <a:pPr marL="457200" indent="-457200">
              <a:buFont typeface="Arial" panose="020B0604020202020204" pitchFamily="34" charset="0"/>
              <a:buChar char="•"/>
            </a:pPr>
            <a:r>
              <a:rPr lang="en-US" sz="2400" dirty="0"/>
              <a:t>At the bottom of the bottle mark two small circles on opposite sides with a felt tip</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Get an adult to help you carefully use a sharp point to pierce the two marked holes </a:t>
            </a:r>
          </a:p>
          <a:p>
            <a:pPr marL="457200" indent="-457200">
              <a:buFont typeface="Arial" panose="020B0604020202020204" pitchFamily="34" charset="0"/>
              <a:buChar char="•"/>
            </a:pPr>
            <a:endParaRPr lang="en-US" sz="2400" dirty="0"/>
          </a:p>
        </p:txBody>
      </p:sp>
      <p:pic>
        <p:nvPicPr>
          <p:cNvPr id="4" name="Picture 3" descr="A picture containing green, indoor&#10;&#10;Description automatically generated">
            <a:extLst>
              <a:ext uri="{FF2B5EF4-FFF2-40B4-BE49-F238E27FC236}">
                <a16:creationId xmlns:a16="http://schemas.microsoft.com/office/drawing/2014/main" id="{2D69BF31-1DAA-7E36-D6DC-316C4A8A9E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32769"/>
          <a:stretch/>
        </p:blipFill>
        <p:spPr>
          <a:xfrm rot="5400000">
            <a:off x="5443334" y="1886744"/>
            <a:ext cx="2301501" cy="2567440"/>
          </a:xfrm>
          <a:prstGeom prst="rect">
            <a:avLst/>
          </a:prstGeom>
        </p:spPr>
      </p:pic>
      <p:pic>
        <p:nvPicPr>
          <p:cNvPr id="12" name="Picture 11" descr="A picture containing person, water sport&#10;&#10;Description automatically generated">
            <a:extLst>
              <a:ext uri="{FF2B5EF4-FFF2-40B4-BE49-F238E27FC236}">
                <a16:creationId xmlns:a16="http://schemas.microsoft.com/office/drawing/2014/main" id="{F1824897-A57D-0163-895D-8B3345A9E6BA}"/>
              </a:ext>
            </a:extLst>
          </p:cNvPr>
          <p:cNvPicPr>
            <a:picLocks noChangeAspect="1"/>
          </p:cNvPicPr>
          <p:nvPr/>
        </p:nvPicPr>
        <p:blipFill rotWithShape="1">
          <a:blip r:embed="rId4"/>
          <a:srcRect l="15882" t="2835" r="36255" b="11036"/>
          <a:stretch/>
        </p:blipFill>
        <p:spPr>
          <a:xfrm rot="5400000">
            <a:off x="6569068" y="3696612"/>
            <a:ext cx="1965657" cy="2652898"/>
          </a:xfrm>
          <a:prstGeom prst="rect">
            <a:avLst/>
          </a:prstGeom>
        </p:spPr>
      </p:pic>
    </p:spTree>
    <p:extLst>
      <p:ext uri="{BB962C8B-B14F-4D97-AF65-F5344CB8AC3E}">
        <p14:creationId xmlns:p14="http://schemas.microsoft.com/office/powerpoint/2010/main" val="29964734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id="{0DE64D64-12A3-4DEA-A34A-D65C54FE2ACE}"/>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2 – Attach the straws </a:t>
            </a:r>
            <a:r>
              <a:rPr lang="en-GB" sz="36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GB" sz="3600" b="1" dirty="0"/>
          </a:p>
          <a:p>
            <a:pPr algn="l"/>
            <a:endParaRPr lang="en-GB" sz="2800" dirty="0"/>
          </a:p>
          <a:p>
            <a:pPr algn="l"/>
            <a:endParaRPr lang="en-GB" sz="3200" dirty="0"/>
          </a:p>
          <a:p>
            <a:endParaRPr lang="en-GB" dirty="0"/>
          </a:p>
        </p:txBody>
      </p:sp>
      <p:sp>
        <p:nvSpPr>
          <p:cNvPr id="3" name="TextBox 2">
            <a:extLst>
              <a:ext uri="{FF2B5EF4-FFF2-40B4-BE49-F238E27FC236}">
                <a16:creationId xmlns:a16="http://schemas.microsoft.com/office/drawing/2014/main" id="{6CB337CB-8254-411C-8B78-8B1032227565}"/>
              </a:ext>
            </a:extLst>
          </p:cNvPr>
          <p:cNvSpPr txBox="1"/>
          <p:nvPr/>
        </p:nvSpPr>
        <p:spPr>
          <a:xfrm>
            <a:off x="97869" y="1710153"/>
            <a:ext cx="4474131" cy="2677656"/>
          </a:xfrm>
          <a:prstGeom prst="rect">
            <a:avLst/>
          </a:prstGeom>
          <a:noFill/>
        </p:spPr>
        <p:txBody>
          <a:bodyPr wrap="square" rtlCol="0">
            <a:spAutoFit/>
          </a:bodyPr>
          <a:lstStyle/>
          <a:p>
            <a:pPr marL="457200" indent="-457200">
              <a:buFont typeface="Arial" panose="020B0604020202020204" pitchFamily="34" charset="0"/>
              <a:buChar char="•"/>
            </a:pPr>
            <a:r>
              <a:rPr lang="en-US" sz="2400" dirty="0"/>
              <a:t>Use scissors to carefully cut two 30 mm lengths of straw</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Cut one end at 45 degrees </a:t>
            </a:r>
            <a:r>
              <a:rPr lang="en-GB" sz="24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US" sz="2400" dirty="0"/>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a:p>
            <a:endParaRPr lang="en-GB" sz="2400" dirty="0"/>
          </a:p>
        </p:txBody>
      </p:sp>
      <p:sp>
        <p:nvSpPr>
          <p:cNvPr id="13" name="TextBox 12">
            <a:extLst>
              <a:ext uri="{FF2B5EF4-FFF2-40B4-BE49-F238E27FC236}">
                <a16:creationId xmlns:a16="http://schemas.microsoft.com/office/drawing/2014/main" id="{DA0BA992-5325-442D-EF76-F45DF6B2F7B3}"/>
              </a:ext>
            </a:extLst>
          </p:cNvPr>
          <p:cNvSpPr txBox="1"/>
          <p:nvPr/>
        </p:nvSpPr>
        <p:spPr>
          <a:xfrm>
            <a:off x="82812" y="5544224"/>
            <a:ext cx="542041" cy="461665"/>
          </a:xfrm>
          <a:prstGeom prst="rect">
            <a:avLst/>
          </a:prstGeom>
          <a:noFill/>
        </p:spPr>
        <p:txBody>
          <a:bodyPr wrap="square">
            <a:spAutoFit/>
          </a:bodyPr>
          <a:lstStyle/>
          <a:p>
            <a:r>
              <a:rPr lang="en-GB" sz="24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GB" sz="2400" dirty="0"/>
          </a:p>
        </p:txBody>
      </p:sp>
      <p:pic>
        <p:nvPicPr>
          <p:cNvPr id="5" name="Picture 4">
            <a:extLst>
              <a:ext uri="{FF2B5EF4-FFF2-40B4-BE49-F238E27FC236}">
                <a16:creationId xmlns:a16="http://schemas.microsoft.com/office/drawing/2014/main" id="{60E6034A-FE2F-0422-4ADB-885378333E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2989" t="28374" r="29072" b="18660"/>
          <a:stretch/>
        </p:blipFill>
        <p:spPr>
          <a:xfrm rot="12695585">
            <a:off x="4898792" y="1899053"/>
            <a:ext cx="3147520" cy="3295769"/>
          </a:xfrm>
          <a:prstGeom prst="rect">
            <a:avLst/>
          </a:prstGeom>
        </p:spPr>
      </p:pic>
    </p:spTree>
    <p:extLst>
      <p:ext uri="{BB962C8B-B14F-4D97-AF65-F5344CB8AC3E}">
        <p14:creationId xmlns:p14="http://schemas.microsoft.com/office/powerpoint/2010/main" val="3227022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id="{0DE64D64-12A3-4DEA-A34A-D65C54FE2ACE}"/>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3 – Attach the straws</a:t>
            </a:r>
          </a:p>
          <a:p>
            <a:pPr algn="l"/>
            <a:endParaRPr lang="en-GB" sz="2800" dirty="0"/>
          </a:p>
          <a:p>
            <a:pPr algn="l"/>
            <a:endParaRPr lang="en-GB" sz="3200" dirty="0"/>
          </a:p>
          <a:p>
            <a:endParaRPr lang="en-GB" dirty="0"/>
          </a:p>
        </p:txBody>
      </p:sp>
      <p:sp>
        <p:nvSpPr>
          <p:cNvPr id="3" name="TextBox 2">
            <a:extLst>
              <a:ext uri="{FF2B5EF4-FFF2-40B4-BE49-F238E27FC236}">
                <a16:creationId xmlns:a16="http://schemas.microsoft.com/office/drawing/2014/main" id="{6CB337CB-8254-411C-8B78-8B1032227565}"/>
              </a:ext>
            </a:extLst>
          </p:cNvPr>
          <p:cNvSpPr txBox="1"/>
          <p:nvPr/>
        </p:nvSpPr>
        <p:spPr>
          <a:xfrm>
            <a:off x="97869" y="1710153"/>
            <a:ext cx="4474131" cy="4462760"/>
          </a:xfrm>
          <a:prstGeom prst="rect">
            <a:avLst/>
          </a:prstGeom>
          <a:noFill/>
        </p:spPr>
        <p:txBody>
          <a:bodyPr wrap="square" rtlCol="0">
            <a:spAutoFit/>
          </a:bodyPr>
          <a:lstStyle/>
          <a:p>
            <a:pPr marL="457200" indent="-457200">
              <a:buFont typeface="Arial" panose="020B0604020202020204" pitchFamily="34" charset="0"/>
              <a:buChar char="•"/>
            </a:pPr>
            <a:endParaRPr lang="en-US" sz="2400" dirty="0"/>
          </a:p>
          <a:p>
            <a:pPr marL="457200" indent="-457200">
              <a:spcAft>
                <a:spcPts val="1200"/>
              </a:spcAft>
              <a:buFont typeface="Arial" panose="020B0604020202020204" pitchFamily="34" charset="0"/>
              <a:buChar char="•"/>
            </a:pPr>
            <a:r>
              <a:rPr lang="en-US" sz="2400" dirty="0"/>
              <a:t>Poke the straws into both holes. The end with the angle should be outside the bottle.</a:t>
            </a:r>
          </a:p>
          <a:p>
            <a:pPr marL="457200" indent="-457200">
              <a:spcAft>
                <a:spcPts val="1200"/>
              </a:spcAft>
              <a:buFont typeface="Arial" panose="020B0604020202020204" pitchFamily="34" charset="0"/>
              <a:buChar char="•"/>
            </a:pPr>
            <a:r>
              <a:rPr lang="en-US" sz="2400" dirty="0"/>
              <a:t>The straws should point straight out of the bottle, but at 45 degrees to the hole.</a:t>
            </a:r>
          </a:p>
          <a:p>
            <a:pPr marL="457200" indent="-457200">
              <a:buFont typeface="Arial" panose="020B0604020202020204" pitchFamily="34" charset="0"/>
              <a:buChar char="•"/>
            </a:pPr>
            <a:r>
              <a:rPr lang="en-US" sz="2400" dirty="0"/>
              <a:t>Roll a small snake of sticky tack. Place this around the straw to stop leaks.</a:t>
            </a:r>
            <a:endParaRPr lang="en-GB" sz="2400" dirty="0"/>
          </a:p>
          <a:p>
            <a:pPr marL="457200" indent="-457200">
              <a:buFont typeface="Arial" panose="020B0604020202020204" pitchFamily="34" charset="0"/>
              <a:buChar char="•"/>
            </a:pPr>
            <a:endParaRPr lang="en-GB" sz="2400" dirty="0"/>
          </a:p>
        </p:txBody>
      </p:sp>
      <p:sp>
        <p:nvSpPr>
          <p:cNvPr id="13" name="TextBox 12">
            <a:extLst>
              <a:ext uri="{FF2B5EF4-FFF2-40B4-BE49-F238E27FC236}">
                <a16:creationId xmlns:a16="http://schemas.microsoft.com/office/drawing/2014/main" id="{DA0BA992-5325-442D-EF76-F45DF6B2F7B3}"/>
              </a:ext>
            </a:extLst>
          </p:cNvPr>
          <p:cNvSpPr txBox="1"/>
          <p:nvPr/>
        </p:nvSpPr>
        <p:spPr>
          <a:xfrm>
            <a:off x="82812" y="5544224"/>
            <a:ext cx="542041" cy="461665"/>
          </a:xfrm>
          <a:prstGeom prst="rect">
            <a:avLst/>
          </a:prstGeom>
          <a:noFill/>
        </p:spPr>
        <p:txBody>
          <a:bodyPr wrap="square">
            <a:spAutoFit/>
          </a:bodyPr>
          <a:lstStyle/>
          <a:p>
            <a:r>
              <a:rPr lang="en-GB" sz="24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GB" sz="2400" dirty="0"/>
          </a:p>
        </p:txBody>
      </p:sp>
      <p:pic>
        <p:nvPicPr>
          <p:cNvPr id="6" name="Picture 5" descr="A fish in a fish tank&#10;&#10;Description automatically generated with low confidence">
            <a:extLst>
              <a:ext uri="{FF2B5EF4-FFF2-40B4-BE49-F238E27FC236}">
                <a16:creationId xmlns:a16="http://schemas.microsoft.com/office/drawing/2014/main" id="{0D568367-DFA7-A5FB-8D7B-403CC0F02975}"/>
              </a:ext>
            </a:extLst>
          </p:cNvPr>
          <p:cNvPicPr>
            <a:picLocks noChangeAspect="1"/>
          </p:cNvPicPr>
          <p:nvPr/>
        </p:nvPicPr>
        <p:blipFill rotWithShape="1">
          <a:blip r:embed="rId3"/>
          <a:srcRect l="38626" t="15911" r="23299" b="14811"/>
          <a:stretch/>
        </p:blipFill>
        <p:spPr>
          <a:xfrm rot="5400000">
            <a:off x="5589584" y="1083583"/>
            <a:ext cx="2065490" cy="2818613"/>
          </a:xfrm>
          <a:prstGeom prst="rect">
            <a:avLst/>
          </a:prstGeom>
        </p:spPr>
      </p:pic>
      <p:pic>
        <p:nvPicPr>
          <p:cNvPr id="9" name="Picture 8" descr="A picture containing indoor, plastic&#10;&#10;Description automatically generated">
            <a:extLst>
              <a:ext uri="{FF2B5EF4-FFF2-40B4-BE49-F238E27FC236}">
                <a16:creationId xmlns:a16="http://schemas.microsoft.com/office/drawing/2014/main" id="{F3D9728F-F1D3-56D3-3A85-59EA7340402E}"/>
              </a:ext>
            </a:extLst>
          </p:cNvPr>
          <p:cNvPicPr>
            <a:picLocks noChangeAspect="1"/>
          </p:cNvPicPr>
          <p:nvPr/>
        </p:nvPicPr>
        <p:blipFill rotWithShape="1">
          <a:blip r:embed="rId4"/>
          <a:srcRect l="19490" t="11271" r="13943" b="28523"/>
          <a:stretch/>
        </p:blipFill>
        <p:spPr>
          <a:xfrm>
            <a:off x="5515763" y="3888528"/>
            <a:ext cx="2213132" cy="1923317"/>
          </a:xfrm>
          <a:prstGeom prst="rect">
            <a:avLst/>
          </a:prstGeom>
        </p:spPr>
      </p:pic>
    </p:spTree>
    <p:extLst>
      <p:ext uri="{BB962C8B-B14F-4D97-AF65-F5344CB8AC3E}">
        <p14:creationId xmlns:p14="http://schemas.microsoft.com/office/powerpoint/2010/main" val="38573210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id="{0DE64D64-12A3-4DEA-A34A-D65C54FE2ACE}"/>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4 – Angle the straws </a:t>
            </a:r>
            <a:r>
              <a:rPr lang="en-GB" sz="36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GB" sz="3600" b="1" dirty="0"/>
          </a:p>
          <a:p>
            <a:pPr algn="l"/>
            <a:endParaRPr lang="en-GB" sz="2800" dirty="0"/>
          </a:p>
          <a:p>
            <a:pPr algn="l"/>
            <a:endParaRPr lang="en-GB" sz="3200" dirty="0"/>
          </a:p>
          <a:p>
            <a:endParaRPr lang="en-GB" dirty="0"/>
          </a:p>
        </p:txBody>
      </p:sp>
      <p:sp>
        <p:nvSpPr>
          <p:cNvPr id="3" name="TextBox 2">
            <a:extLst>
              <a:ext uri="{FF2B5EF4-FFF2-40B4-BE49-F238E27FC236}">
                <a16:creationId xmlns:a16="http://schemas.microsoft.com/office/drawing/2014/main" id="{6CB337CB-8254-411C-8B78-8B1032227565}"/>
              </a:ext>
            </a:extLst>
          </p:cNvPr>
          <p:cNvSpPr txBox="1"/>
          <p:nvPr/>
        </p:nvSpPr>
        <p:spPr>
          <a:xfrm>
            <a:off x="97869" y="1710152"/>
            <a:ext cx="4143931" cy="4524315"/>
          </a:xfrm>
          <a:prstGeom prst="rect">
            <a:avLst/>
          </a:prstGeom>
          <a:noFill/>
        </p:spPr>
        <p:txBody>
          <a:bodyPr wrap="square" rtlCol="0">
            <a:spAutoFit/>
          </a:bodyPr>
          <a:lstStyle/>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Make sure each straw is angled in the hole</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The two straws must point in opposite directions to each other </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Use the sticky tack to keep the straws in place</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GB" sz="2400" dirty="0"/>
          </a:p>
        </p:txBody>
      </p:sp>
      <p:grpSp>
        <p:nvGrpSpPr>
          <p:cNvPr id="9" name="Group 8">
            <a:extLst>
              <a:ext uri="{FF2B5EF4-FFF2-40B4-BE49-F238E27FC236}">
                <a16:creationId xmlns:a16="http://schemas.microsoft.com/office/drawing/2014/main" id="{B6282F5D-2741-AEE6-8913-AB336F00616E}"/>
              </a:ext>
            </a:extLst>
          </p:cNvPr>
          <p:cNvGrpSpPr/>
          <p:nvPr/>
        </p:nvGrpSpPr>
        <p:grpSpPr>
          <a:xfrm>
            <a:off x="4758742" y="2136734"/>
            <a:ext cx="4081356" cy="3638322"/>
            <a:chOff x="5191247" y="1782817"/>
            <a:chExt cx="3055709" cy="2670106"/>
          </a:xfrm>
        </p:grpSpPr>
        <p:pic>
          <p:nvPicPr>
            <p:cNvPr id="7" name="Picture 6">
              <a:extLst>
                <a:ext uri="{FF2B5EF4-FFF2-40B4-BE49-F238E27FC236}">
                  <a16:creationId xmlns:a16="http://schemas.microsoft.com/office/drawing/2014/main" id="{EDDC5F70-AD0D-57B4-7DEC-3EE909361B6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8866" t="20859" r="30621" b="20126"/>
            <a:stretch/>
          </p:blipFill>
          <p:spPr>
            <a:xfrm rot="5400000">
              <a:off x="5745918" y="1951886"/>
              <a:ext cx="2390451" cy="2611624"/>
            </a:xfrm>
            <a:prstGeom prst="rect">
              <a:avLst/>
            </a:prstGeom>
          </p:spPr>
        </p:pic>
        <p:cxnSp>
          <p:nvCxnSpPr>
            <p:cNvPr id="5" name="Straight Connector 4">
              <a:extLst>
                <a:ext uri="{FF2B5EF4-FFF2-40B4-BE49-F238E27FC236}">
                  <a16:creationId xmlns:a16="http://schemas.microsoft.com/office/drawing/2014/main" id="{15EC7C21-E785-3FA4-6F1A-7FEBD732F89A}"/>
                </a:ext>
              </a:extLst>
            </p:cNvPr>
            <p:cNvCxnSpPr>
              <a:cxnSpLocks/>
            </p:cNvCxnSpPr>
            <p:nvPr/>
          </p:nvCxnSpPr>
          <p:spPr>
            <a:xfrm>
              <a:off x="5191247" y="2704912"/>
              <a:ext cx="152539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142FB57-1738-C1E8-6670-AA5CBDA56FD2}"/>
                </a:ext>
              </a:extLst>
            </p:cNvPr>
            <p:cNvCxnSpPr>
              <a:cxnSpLocks/>
            </p:cNvCxnSpPr>
            <p:nvPr/>
          </p:nvCxnSpPr>
          <p:spPr>
            <a:xfrm rot="21063119">
              <a:off x="6267424" y="1782817"/>
              <a:ext cx="396042" cy="96407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1" name="TextBox 10">
            <a:extLst>
              <a:ext uri="{FF2B5EF4-FFF2-40B4-BE49-F238E27FC236}">
                <a16:creationId xmlns:a16="http://schemas.microsoft.com/office/drawing/2014/main" id="{2CE4BA96-8E01-7004-5298-0DF2BDB85AC1}"/>
              </a:ext>
            </a:extLst>
          </p:cNvPr>
          <p:cNvSpPr txBox="1"/>
          <p:nvPr/>
        </p:nvSpPr>
        <p:spPr>
          <a:xfrm>
            <a:off x="5351883" y="1641924"/>
            <a:ext cx="2265255" cy="461665"/>
          </a:xfrm>
          <a:prstGeom prst="rect">
            <a:avLst/>
          </a:prstGeom>
          <a:noFill/>
        </p:spPr>
        <p:txBody>
          <a:bodyPr wrap="square" rtlCol="0">
            <a:spAutoFit/>
          </a:bodyPr>
          <a:lstStyle/>
          <a:p>
            <a:r>
              <a:rPr lang="en-GB" sz="2400" b="1" dirty="0">
                <a:solidFill>
                  <a:srgbClr val="FF0000"/>
                </a:solidFill>
              </a:rPr>
              <a:t>Angle the straw</a:t>
            </a:r>
          </a:p>
        </p:txBody>
      </p:sp>
    </p:spTree>
    <p:extLst>
      <p:ext uri="{BB962C8B-B14F-4D97-AF65-F5344CB8AC3E}">
        <p14:creationId xmlns:p14="http://schemas.microsoft.com/office/powerpoint/2010/main" val="3529367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id="{0DE64D64-12A3-4DEA-A34A-D65C54FE2ACE}"/>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5 – Attach the thread</a:t>
            </a:r>
          </a:p>
          <a:p>
            <a:pPr algn="l"/>
            <a:endParaRPr lang="en-GB" sz="2800" dirty="0"/>
          </a:p>
          <a:p>
            <a:pPr algn="l"/>
            <a:endParaRPr lang="en-GB" sz="3200" dirty="0"/>
          </a:p>
          <a:p>
            <a:endParaRPr lang="en-GB" dirty="0"/>
          </a:p>
        </p:txBody>
      </p:sp>
      <p:sp>
        <p:nvSpPr>
          <p:cNvPr id="3" name="TextBox 2">
            <a:extLst>
              <a:ext uri="{FF2B5EF4-FFF2-40B4-BE49-F238E27FC236}">
                <a16:creationId xmlns:a16="http://schemas.microsoft.com/office/drawing/2014/main" id="{6CB337CB-8254-411C-8B78-8B1032227565}"/>
              </a:ext>
            </a:extLst>
          </p:cNvPr>
          <p:cNvSpPr txBox="1"/>
          <p:nvPr/>
        </p:nvSpPr>
        <p:spPr>
          <a:xfrm>
            <a:off x="97869" y="1847835"/>
            <a:ext cx="4474131" cy="3046988"/>
          </a:xfrm>
          <a:prstGeom prst="rect">
            <a:avLst/>
          </a:prstGeom>
          <a:noFill/>
        </p:spPr>
        <p:txBody>
          <a:bodyPr wrap="square" rtlCol="0">
            <a:spAutoFit/>
          </a:bodyPr>
          <a:lstStyle/>
          <a:p>
            <a:pPr marL="457200" indent="-457200">
              <a:buFont typeface="Arial" panose="020B0604020202020204" pitchFamily="34" charset="0"/>
              <a:buChar char="•"/>
            </a:pPr>
            <a:r>
              <a:rPr lang="en-US" sz="2400" dirty="0"/>
              <a:t>Get an adult to help you carefully use a sharp point to make two holes in the top of the bottle </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Attach string through the holes and tie in a knot to make a loop</a:t>
            </a:r>
            <a:endParaRPr lang="en-GB" sz="2400" dirty="0"/>
          </a:p>
        </p:txBody>
      </p:sp>
      <p:sp>
        <p:nvSpPr>
          <p:cNvPr id="13" name="TextBox 12">
            <a:extLst>
              <a:ext uri="{FF2B5EF4-FFF2-40B4-BE49-F238E27FC236}">
                <a16:creationId xmlns:a16="http://schemas.microsoft.com/office/drawing/2014/main" id="{DA0BA992-5325-442D-EF76-F45DF6B2F7B3}"/>
              </a:ext>
            </a:extLst>
          </p:cNvPr>
          <p:cNvSpPr txBox="1"/>
          <p:nvPr/>
        </p:nvSpPr>
        <p:spPr>
          <a:xfrm>
            <a:off x="82812" y="5544224"/>
            <a:ext cx="542041" cy="461665"/>
          </a:xfrm>
          <a:prstGeom prst="rect">
            <a:avLst/>
          </a:prstGeom>
          <a:noFill/>
        </p:spPr>
        <p:txBody>
          <a:bodyPr wrap="square">
            <a:spAutoFit/>
          </a:bodyPr>
          <a:lstStyle/>
          <a:p>
            <a:r>
              <a:rPr lang="en-GB" sz="24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GB" sz="2400" dirty="0"/>
          </a:p>
        </p:txBody>
      </p:sp>
      <p:pic>
        <p:nvPicPr>
          <p:cNvPr id="6" name="Picture 5" descr="A close-up of a snail&#10;&#10;Description automatically generated with low confidence">
            <a:extLst>
              <a:ext uri="{FF2B5EF4-FFF2-40B4-BE49-F238E27FC236}">
                <a16:creationId xmlns:a16="http://schemas.microsoft.com/office/drawing/2014/main" id="{CB483676-0F28-287C-4031-129E574D0F4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709" r="22409"/>
          <a:stretch/>
        </p:blipFill>
        <p:spPr>
          <a:xfrm rot="5400000">
            <a:off x="5500434" y="1302051"/>
            <a:ext cx="2281286" cy="2520492"/>
          </a:xfrm>
          <a:prstGeom prst="rect">
            <a:avLst/>
          </a:prstGeom>
        </p:spPr>
      </p:pic>
      <p:pic>
        <p:nvPicPr>
          <p:cNvPr id="8" name="Picture 7">
            <a:extLst>
              <a:ext uri="{FF2B5EF4-FFF2-40B4-BE49-F238E27FC236}">
                <a16:creationId xmlns:a16="http://schemas.microsoft.com/office/drawing/2014/main" id="{DAF2C32D-617C-E8FE-218B-E2375D3AEA1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973" t="5088" r="24949" b="18118"/>
          <a:stretch/>
        </p:blipFill>
        <p:spPr>
          <a:xfrm rot="5400000">
            <a:off x="6109221" y="3473271"/>
            <a:ext cx="2857334" cy="1982157"/>
          </a:xfrm>
          <a:prstGeom prst="rect">
            <a:avLst/>
          </a:prstGeom>
        </p:spPr>
      </p:pic>
    </p:spTree>
    <p:extLst>
      <p:ext uri="{BB962C8B-B14F-4D97-AF65-F5344CB8AC3E}">
        <p14:creationId xmlns:p14="http://schemas.microsoft.com/office/powerpoint/2010/main" val="2185175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4">
            <a:extLst>
              <a:ext uri="{FF2B5EF4-FFF2-40B4-BE49-F238E27FC236}">
                <a16:creationId xmlns:a16="http://schemas.microsoft.com/office/drawing/2014/main" id="{65EC24A2-E381-4819-B8A2-49C3717ADE79}"/>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6 – Fill with water and watch it spin</a:t>
            </a:r>
          </a:p>
          <a:p>
            <a:pPr algn="l"/>
            <a:endParaRPr lang="en-GB" sz="2800" dirty="0"/>
          </a:p>
          <a:p>
            <a:pPr algn="l"/>
            <a:endParaRPr lang="en-GB" sz="3200" dirty="0"/>
          </a:p>
          <a:p>
            <a:endParaRPr lang="en-GB" dirty="0"/>
          </a:p>
        </p:txBody>
      </p:sp>
      <p:sp>
        <p:nvSpPr>
          <p:cNvPr id="5" name="TextBox 4">
            <a:extLst>
              <a:ext uri="{FF2B5EF4-FFF2-40B4-BE49-F238E27FC236}">
                <a16:creationId xmlns:a16="http://schemas.microsoft.com/office/drawing/2014/main" id="{6394782B-8DC6-4B22-A872-7C2E7EC2A46C}"/>
              </a:ext>
            </a:extLst>
          </p:cNvPr>
          <p:cNvSpPr txBox="1"/>
          <p:nvPr/>
        </p:nvSpPr>
        <p:spPr>
          <a:xfrm>
            <a:off x="205361" y="1726451"/>
            <a:ext cx="3210939" cy="3785652"/>
          </a:xfrm>
          <a:prstGeom prst="rect">
            <a:avLst/>
          </a:prstGeom>
          <a:noFill/>
        </p:spPr>
        <p:txBody>
          <a:bodyPr wrap="square" rtlCol="0">
            <a:spAutoFit/>
          </a:bodyPr>
          <a:lstStyle/>
          <a:p>
            <a:pPr marL="457200" indent="-457200">
              <a:buFont typeface="Arial" panose="020B0604020202020204" pitchFamily="34" charset="0"/>
              <a:buChar char="•"/>
            </a:pPr>
            <a:r>
              <a:rPr lang="en-US" sz="2400" dirty="0"/>
              <a:t>Fill the bottle with water, then hold the bottle and lift with the string</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r>
              <a:rPr lang="en-US" sz="2400" dirty="0"/>
              <a:t>As the water ejects the bottle will spin</a:t>
            </a:r>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a:p>
            <a:pPr marL="457200" indent="-457200">
              <a:buFont typeface="Arial" panose="020B0604020202020204" pitchFamily="34" charset="0"/>
              <a:buChar char="•"/>
            </a:pPr>
            <a:endParaRPr lang="en-US" sz="2400" dirty="0"/>
          </a:p>
        </p:txBody>
      </p:sp>
      <p:pic>
        <p:nvPicPr>
          <p:cNvPr id="8" name="Hero Engine Water Powered">
            <a:hlinkClick r:id="" action="ppaction://media"/>
            <a:extLst>
              <a:ext uri="{FF2B5EF4-FFF2-40B4-BE49-F238E27FC236}">
                <a16:creationId xmlns:a16="http://schemas.microsoft.com/office/drawing/2014/main" id="{249CE529-5382-9D0B-D78E-277D7555C24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621661" y="1726451"/>
            <a:ext cx="5271323" cy="2965119"/>
          </a:xfrm>
          <a:prstGeom prst="rect">
            <a:avLst/>
          </a:prstGeom>
        </p:spPr>
      </p:pic>
      <p:sp>
        <p:nvSpPr>
          <p:cNvPr id="9" name="TextBox 8">
            <a:extLst>
              <a:ext uri="{FF2B5EF4-FFF2-40B4-BE49-F238E27FC236}">
                <a16:creationId xmlns:a16="http://schemas.microsoft.com/office/drawing/2014/main" id="{3D5DCAA1-EFEE-6252-B273-62F37FC7E696}"/>
              </a:ext>
            </a:extLst>
          </p:cNvPr>
          <p:cNvSpPr txBox="1"/>
          <p:nvPr/>
        </p:nvSpPr>
        <p:spPr>
          <a:xfrm>
            <a:off x="4816259" y="4935986"/>
            <a:ext cx="2928553" cy="369332"/>
          </a:xfrm>
          <a:prstGeom prst="rect">
            <a:avLst/>
          </a:prstGeom>
          <a:noFill/>
        </p:spPr>
        <p:txBody>
          <a:bodyPr wrap="square" rtlCol="0">
            <a:spAutoFit/>
          </a:bodyPr>
          <a:lstStyle/>
          <a:p>
            <a:r>
              <a:rPr lang="en-GB" dirty="0"/>
              <a:t>Video: Hero engine in action</a:t>
            </a:r>
          </a:p>
        </p:txBody>
      </p:sp>
    </p:spTree>
    <p:extLst>
      <p:ext uri="{BB962C8B-B14F-4D97-AF65-F5344CB8AC3E}">
        <p14:creationId xmlns:p14="http://schemas.microsoft.com/office/powerpoint/2010/main" val="147486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1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fullScrn="1">
              <p:cMediaNode vol="80000">
                <p:cTn id="12" fill="hold" display="0">
                  <p:stCondLst>
                    <p:cond delay="indefinite"/>
                  </p:stCondLst>
                </p:cTn>
                <p:tgtEl>
                  <p:spTgt spid="8"/>
                </p:tgtEl>
              </p:cMediaNode>
            </p:vide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954</TotalTime>
  <Words>403</Words>
  <Application>Microsoft Office PowerPoint</Application>
  <PresentationFormat>On-screen Show (4:3)</PresentationFormat>
  <Paragraphs>63</Paragraphs>
  <Slides>9</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Calibri Light</vt:lpstr>
      <vt:lpstr>Segoe UI Emoji</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Attainment in Education Ltd</dc:creator>
  <cp:lastModifiedBy>Marie Neighbour</cp:lastModifiedBy>
  <cp:revision>114</cp:revision>
  <cp:lastPrinted>2022-01-31T10:41:07Z</cp:lastPrinted>
  <dcterms:created xsi:type="dcterms:W3CDTF">2017-06-28T15:11:57Z</dcterms:created>
  <dcterms:modified xsi:type="dcterms:W3CDTF">2022-10-11T07:13:30Z</dcterms:modified>
</cp:coreProperties>
</file>