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2"/>
  </p:notesMasterIdLst>
  <p:sldIdLst>
    <p:sldId id="259" r:id="rId2"/>
    <p:sldId id="260" r:id="rId3"/>
    <p:sldId id="261" r:id="rId4"/>
    <p:sldId id="262" r:id="rId5"/>
    <p:sldId id="271" r:id="rId6"/>
    <p:sldId id="273" r:id="rId7"/>
    <p:sldId id="272" r:id="rId8"/>
    <p:sldId id="269" r:id="rId9"/>
    <p:sldId id="266" r:id="rId10"/>
    <p:sldId id="268"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5"/>
    <p:restoredTop sz="85324" autoAdjust="0"/>
  </p:normalViewPr>
  <p:slideViewPr>
    <p:cSldViewPr snapToGrid="0" snapToObjects="1">
      <p:cViewPr varScale="1">
        <p:scale>
          <a:sx n="57" d="100"/>
          <a:sy n="57" d="100"/>
        </p:scale>
        <p:origin x="1536" y="3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C7F889-9E18-41E6-8973-F6D11122191D}" type="datetimeFigureOut">
              <a:rPr lang="en-GB" smtClean="0"/>
              <a:t>29/11/2022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FFA728-7C25-4CCC-8013-DCE6384EC718}" type="slidenum">
              <a:rPr lang="en-GB" smtClean="0"/>
              <a:t>‹#›</a:t>
            </a:fld>
            <a:endParaRPr lang="en-GB"/>
          </a:p>
        </p:txBody>
      </p:sp>
    </p:spTree>
    <p:extLst>
      <p:ext uri="{BB962C8B-B14F-4D97-AF65-F5344CB8AC3E}">
        <p14:creationId xmlns:p14="http://schemas.microsoft.com/office/powerpoint/2010/main" val="2536835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Discuss with learners.</a:t>
            </a:r>
          </a:p>
        </p:txBody>
      </p:sp>
      <p:sp>
        <p:nvSpPr>
          <p:cNvPr id="4" name="Slide Number Placeholder 3"/>
          <p:cNvSpPr>
            <a:spLocks noGrp="1"/>
          </p:cNvSpPr>
          <p:nvPr>
            <p:ph type="sldNum" sz="quarter" idx="5"/>
          </p:nvPr>
        </p:nvSpPr>
        <p:spPr/>
        <p:txBody>
          <a:bodyPr/>
          <a:lstStyle/>
          <a:p>
            <a:fld id="{36FFA728-7C25-4CCC-8013-DCE6384EC718}" type="slidenum">
              <a:rPr lang="en-GB" smtClean="0"/>
              <a:t>4</a:t>
            </a:fld>
            <a:endParaRPr lang="en-GB"/>
          </a:p>
        </p:txBody>
      </p:sp>
    </p:spTree>
    <p:extLst>
      <p:ext uri="{BB962C8B-B14F-4D97-AF65-F5344CB8AC3E}">
        <p14:creationId xmlns:p14="http://schemas.microsoft.com/office/powerpoint/2010/main" val="11453182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Discuss with learners.</a:t>
            </a:r>
          </a:p>
          <a:p>
            <a:endParaRPr lang="en-GB" dirty="0"/>
          </a:p>
        </p:txBody>
      </p:sp>
      <p:sp>
        <p:nvSpPr>
          <p:cNvPr id="4" name="Slide Number Placeholder 3"/>
          <p:cNvSpPr>
            <a:spLocks noGrp="1"/>
          </p:cNvSpPr>
          <p:nvPr>
            <p:ph type="sldNum" sz="quarter" idx="5"/>
          </p:nvPr>
        </p:nvSpPr>
        <p:spPr/>
        <p:txBody>
          <a:bodyPr/>
          <a:lstStyle/>
          <a:p>
            <a:fld id="{36FFA728-7C25-4CCC-8013-DCE6384EC718}" type="slidenum">
              <a:rPr lang="en-GB" smtClean="0"/>
              <a:t>5</a:t>
            </a:fld>
            <a:endParaRPr lang="en-GB"/>
          </a:p>
        </p:txBody>
      </p:sp>
    </p:spTree>
    <p:extLst>
      <p:ext uri="{BB962C8B-B14F-4D97-AF65-F5344CB8AC3E}">
        <p14:creationId xmlns:p14="http://schemas.microsoft.com/office/powerpoint/2010/main" val="16780822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 could be shown, then covered up, with learners being asked to remember each number. This could then be used as part of the wider assessment of the task.</a:t>
            </a:r>
          </a:p>
        </p:txBody>
      </p:sp>
      <p:sp>
        <p:nvSpPr>
          <p:cNvPr id="4" name="Slide Number Placeholder 3"/>
          <p:cNvSpPr>
            <a:spLocks noGrp="1"/>
          </p:cNvSpPr>
          <p:nvPr>
            <p:ph type="sldNum" sz="quarter" idx="5"/>
          </p:nvPr>
        </p:nvSpPr>
        <p:spPr/>
        <p:txBody>
          <a:bodyPr/>
          <a:lstStyle/>
          <a:p>
            <a:fld id="{36FFA728-7C25-4CCC-8013-DCE6384EC718}" type="slidenum">
              <a:rPr lang="en-GB" smtClean="0"/>
              <a:t>6</a:t>
            </a:fld>
            <a:endParaRPr lang="en-GB"/>
          </a:p>
        </p:txBody>
      </p:sp>
    </p:spTree>
    <p:extLst>
      <p:ext uri="{BB962C8B-B14F-4D97-AF65-F5344CB8AC3E}">
        <p14:creationId xmlns:p14="http://schemas.microsoft.com/office/powerpoint/2010/main" val="3225457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Discuss with learners and demonstrate correct grip.</a:t>
            </a:r>
          </a:p>
          <a:p>
            <a:endParaRPr lang="en-GB" dirty="0"/>
          </a:p>
        </p:txBody>
      </p:sp>
      <p:sp>
        <p:nvSpPr>
          <p:cNvPr id="4" name="Slide Number Placeholder 3"/>
          <p:cNvSpPr>
            <a:spLocks noGrp="1"/>
          </p:cNvSpPr>
          <p:nvPr>
            <p:ph type="sldNum" sz="quarter" idx="5"/>
          </p:nvPr>
        </p:nvSpPr>
        <p:spPr/>
        <p:txBody>
          <a:bodyPr/>
          <a:lstStyle/>
          <a:p>
            <a:fld id="{36FFA728-7C25-4CCC-8013-DCE6384EC718}" type="slidenum">
              <a:rPr lang="en-GB" smtClean="0"/>
              <a:t>7</a:t>
            </a:fld>
            <a:endParaRPr lang="en-GB"/>
          </a:p>
        </p:txBody>
      </p:sp>
    </p:spTree>
    <p:extLst>
      <p:ext uri="{BB962C8B-B14F-4D97-AF65-F5344CB8AC3E}">
        <p14:creationId xmlns:p14="http://schemas.microsoft.com/office/powerpoint/2010/main" val="28569110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6FFA728-7C25-4CCC-8013-DCE6384EC718}" type="slidenum">
              <a:rPr lang="en-GB" smtClean="0"/>
              <a:t>8</a:t>
            </a:fld>
            <a:endParaRPr lang="en-GB"/>
          </a:p>
        </p:txBody>
      </p:sp>
    </p:spTree>
    <p:extLst>
      <p:ext uri="{BB962C8B-B14F-4D97-AF65-F5344CB8AC3E}">
        <p14:creationId xmlns:p14="http://schemas.microsoft.com/office/powerpoint/2010/main" val="2807170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6FFA728-7C25-4CCC-8013-DCE6384EC718}" type="slidenum">
              <a:rPr lang="en-GB" smtClean="0"/>
              <a:t>9</a:t>
            </a:fld>
            <a:endParaRPr lang="en-GB"/>
          </a:p>
        </p:txBody>
      </p:sp>
    </p:spTree>
    <p:extLst>
      <p:ext uri="{BB962C8B-B14F-4D97-AF65-F5344CB8AC3E}">
        <p14:creationId xmlns:p14="http://schemas.microsoft.com/office/powerpoint/2010/main" val="15223882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could be used as an extension activity.</a:t>
            </a:r>
          </a:p>
        </p:txBody>
      </p:sp>
      <p:sp>
        <p:nvSpPr>
          <p:cNvPr id="4" name="Slide Number Placeholder 3"/>
          <p:cNvSpPr>
            <a:spLocks noGrp="1"/>
          </p:cNvSpPr>
          <p:nvPr>
            <p:ph type="sldNum" sz="quarter" idx="5"/>
          </p:nvPr>
        </p:nvSpPr>
        <p:spPr/>
        <p:txBody>
          <a:bodyPr/>
          <a:lstStyle/>
          <a:p>
            <a:fld id="{36FFA728-7C25-4CCC-8013-DCE6384EC718}" type="slidenum">
              <a:rPr lang="en-GB" smtClean="0"/>
              <a:t>10</a:t>
            </a:fld>
            <a:endParaRPr lang="en-GB"/>
          </a:p>
        </p:txBody>
      </p:sp>
    </p:spTree>
    <p:extLst>
      <p:ext uri="{BB962C8B-B14F-4D97-AF65-F5344CB8AC3E}">
        <p14:creationId xmlns:p14="http://schemas.microsoft.com/office/powerpoint/2010/main" val="2775581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205098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3932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91759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703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536504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42595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90213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07702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975022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54577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699686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724491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7D9623A4-A1FD-42D3-BA3E-EC323D62B672}"/>
              </a:ext>
            </a:extLst>
          </p:cNvPr>
          <p:cNvSpPr txBox="1">
            <a:spLocks/>
          </p:cNvSpPr>
          <p:nvPr/>
        </p:nvSpPr>
        <p:spPr>
          <a:xfrm>
            <a:off x="278764" y="5377637"/>
            <a:ext cx="8586472" cy="41549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2400" dirty="0">
                <a:latin typeface="Arial" panose="020B0604020202020204" pitchFamily="34" charset="0"/>
                <a:cs typeface="Arial" panose="020B0604020202020204" pitchFamily="34" charset="0"/>
              </a:rPr>
              <a:t>Learning how to write using traditional Chinese handwriting</a:t>
            </a:r>
          </a:p>
        </p:txBody>
      </p:sp>
      <p:sp>
        <p:nvSpPr>
          <p:cNvPr id="4" name="TextBox 3">
            <a:extLst>
              <a:ext uri="{FF2B5EF4-FFF2-40B4-BE49-F238E27FC236}">
                <a16:creationId xmlns:a16="http://schemas.microsoft.com/office/drawing/2014/main" id="{B86CFF00-33B4-47B2-8D15-4DDCD5F5856E}"/>
              </a:ext>
            </a:extLst>
          </p:cNvPr>
          <p:cNvSpPr txBox="1"/>
          <p:nvPr/>
        </p:nvSpPr>
        <p:spPr>
          <a:xfrm>
            <a:off x="85725" y="1064864"/>
            <a:ext cx="9004476" cy="830997"/>
          </a:xfrm>
          <a:prstGeom prst="rect">
            <a:avLst/>
          </a:prstGeom>
          <a:noFill/>
        </p:spPr>
        <p:txBody>
          <a:bodyPr wrap="square">
            <a:spAutoFit/>
          </a:bodyPr>
          <a:lstStyle/>
          <a:p>
            <a:pPr algn="ctr"/>
            <a:r>
              <a:rPr lang="en-GB" sz="4800" b="1" i="0" dirty="0">
                <a:solidFill>
                  <a:srgbClr val="201F1E"/>
                </a:solidFill>
                <a:effectLst/>
                <a:latin typeface="Arial" panose="020B0604020202020204" pitchFamily="34" charset="0"/>
                <a:cs typeface="Arial" panose="020B0604020202020204" pitchFamily="34" charset="0"/>
              </a:rPr>
              <a:t>Creating Chinese Calligraphy</a:t>
            </a:r>
          </a:p>
        </p:txBody>
      </p:sp>
      <p:pic>
        <p:nvPicPr>
          <p:cNvPr id="1026" name="Picture 2" descr="Free photos of Calligraphy">
            <a:extLst>
              <a:ext uri="{FF2B5EF4-FFF2-40B4-BE49-F238E27FC236}">
                <a16:creationId xmlns:a16="http://schemas.microsoft.com/office/drawing/2014/main" id="{D0FD9483-A874-A006-CFCA-552886F637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4093" y="2276876"/>
            <a:ext cx="3796393" cy="253092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alligraphy Brush, Ink Well, Chinese Calligraphy">
            <a:extLst>
              <a:ext uri="{FF2B5EF4-FFF2-40B4-BE49-F238E27FC236}">
                <a16:creationId xmlns:a16="http://schemas.microsoft.com/office/drawing/2014/main" id="{A8011D71-9EF2-9E59-5E13-602BCDB1020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7121" y="2276876"/>
            <a:ext cx="3796391" cy="25309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46061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9F19C87-6E7C-5EE2-06B2-5B41ED9774BC}"/>
              </a:ext>
            </a:extLst>
          </p:cNvPr>
          <p:cNvSpPr txBox="1"/>
          <p:nvPr/>
        </p:nvSpPr>
        <p:spPr>
          <a:xfrm>
            <a:off x="208108" y="1057986"/>
            <a:ext cx="4864698" cy="646331"/>
          </a:xfrm>
          <a:prstGeom prst="rect">
            <a:avLst/>
          </a:prstGeom>
          <a:noFill/>
        </p:spPr>
        <p:txBody>
          <a:bodyPr wrap="square" rtlCol="0">
            <a:spAutoFit/>
          </a:bodyPr>
          <a:lstStyle/>
          <a:p>
            <a:r>
              <a:rPr lang="en-GB" sz="3600" b="1" dirty="0">
                <a:latin typeface="Arial" panose="020B0604020202020204" pitchFamily="34" charset="0"/>
                <a:ea typeface="+mj-ea"/>
                <a:cs typeface="Arial" panose="020B0604020202020204" pitchFamily="34" charset="0"/>
              </a:rPr>
              <a:t>Then do this...</a:t>
            </a:r>
          </a:p>
        </p:txBody>
      </p:sp>
      <p:sp>
        <p:nvSpPr>
          <p:cNvPr id="7" name="TextBox 6">
            <a:extLst>
              <a:ext uri="{FF2B5EF4-FFF2-40B4-BE49-F238E27FC236}">
                <a16:creationId xmlns:a16="http://schemas.microsoft.com/office/drawing/2014/main" id="{F8BBD7A5-89A2-2811-EA5D-4950E05BD544}"/>
              </a:ext>
            </a:extLst>
          </p:cNvPr>
          <p:cNvSpPr txBox="1"/>
          <p:nvPr/>
        </p:nvSpPr>
        <p:spPr>
          <a:xfrm>
            <a:off x="311714" y="2143042"/>
            <a:ext cx="3468234" cy="2677656"/>
          </a:xfrm>
          <a:prstGeom prst="rect">
            <a:avLst/>
          </a:prstGeom>
          <a:noFill/>
        </p:spPr>
        <p:txBody>
          <a:bodyPr wrap="square" rtlCol="0">
            <a:spAutoFit/>
          </a:bodyPr>
          <a:lstStyle/>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Can you write your own sums to really challenge yourself?</a:t>
            </a:r>
          </a:p>
          <a:p>
            <a:pPr marL="342900" indent="-34290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They don’t have to be this complicated though!</a:t>
            </a:r>
          </a:p>
        </p:txBody>
      </p:sp>
      <p:pic>
        <p:nvPicPr>
          <p:cNvPr id="8" name="Picture 7">
            <a:extLst>
              <a:ext uri="{FF2B5EF4-FFF2-40B4-BE49-F238E27FC236}">
                <a16:creationId xmlns:a16="http://schemas.microsoft.com/office/drawing/2014/main" id="{14546063-2E06-6D67-A87E-C7695453A3D6}"/>
              </a:ext>
            </a:extLst>
          </p:cNvPr>
          <p:cNvPicPr>
            <a:picLocks noChangeAspect="1"/>
          </p:cNvPicPr>
          <p:nvPr/>
        </p:nvPicPr>
        <p:blipFill>
          <a:blip r:embed="rId3"/>
          <a:stretch>
            <a:fillRect/>
          </a:stretch>
        </p:blipFill>
        <p:spPr>
          <a:xfrm>
            <a:off x="4140051" y="2115760"/>
            <a:ext cx="4450497" cy="2966998"/>
          </a:xfrm>
          <a:prstGeom prst="rect">
            <a:avLst/>
          </a:prstGeom>
        </p:spPr>
      </p:pic>
    </p:spTree>
    <p:extLst>
      <p:ext uri="{BB962C8B-B14F-4D97-AF65-F5344CB8AC3E}">
        <p14:creationId xmlns:p14="http://schemas.microsoft.com/office/powerpoint/2010/main" val="1838394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363EAE6-ED14-8754-8793-4BE5441ABEA7}"/>
              </a:ext>
            </a:extLst>
          </p:cNvPr>
          <p:cNvSpPr txBox="1"/>
          <p:nvPr/>
        </p:nvSpPr>
        <p:spPr>
          <a:xfrm>
            <a:off x="899592" y="1078974"/>
            <a:ext cx="7344816" cy="4878259"/>
          </a:xfrm>
          <a:prstGeom prst="rect">
            <a:avLst/>
          </a:prstGeom>
          <a:noFill/>
        </p:spPr>
        <p:txBody>
          <a:bodyPr wrap="square">
            <a:spAutoFit/>
          </a:bodyPr>
          <a:lstStyle/>
          <a:p>
            <a:pPr fontAlgn="base"/>
            <a:r>
              <a:rPr lang="en-GB" sz="2000" b="1" u="sng" dirty="0">
                <a:effectLst/>
                <a:latin typeface="Arial" panose="020B0604020202020204" pitchFamily="34" charset="0"/>
                <a:ea typeface="Times New Roman" panose="02020603050405020304" pitchFamily="18" charset="0"/>
              </a:rPr>
              <a:t>Stay safe</a:t>
            </a:r>
            <a:r>
              <a:rPr lang="en-GB" sz="2000" b="1" dirty="0">
                <a:effectLst/>
                <a:latin typeface="Arial" panose="020B0604020202020204" pitchFamily="34" charset="0"/>
                <a:ea typeface="Times New Roman" panose="02020603050405020304" pitchFamily="18" charset="0"/>
              </a:rPr>
              <a:t>  </a:t>
            </a:r>
          </a:p>
          <a:p>
            <a:pPr fontAlgn="base"/>
            <a:endParaRPr lang="en-GB" sz="11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Whether you are a scientist researching a new medicine or an engineer solving climate change, safety always comes first. An adult must always be around and supervising when doing this activity. You are responsible for:</a:t>
            </a:r>
            <a:endParaRPr lang="en-GB" sz="36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 </a:t>
            </a:r>
            <a:endParaRPr lang="en-GB" sz="36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rPr>
              <a:t>ensuring that any equipment used for this activity is in good working condition</a:t>
            </a:r>
            <a:endParaRPr lang="en-GB" sz="3600" dirty="0">
              <a:effectLst/>
              <a:latin typeface="Times New Roman" panose="02020603050405020304" pitchFamily="18" charset="0"/>
              <a:ea typeface="Times New Roman" panose="02020603050405020304" pitchFamily="18" charset="0"/>
            </a:endParaRP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rPr>
              <a:t>behaving sensibly and following any safety instructions so as not to hurt or injure yourself or others </a:t>
            </a:r>
            <a:endParaRPr lang="en-GB" sz="3600" dirty="0">
              <a:effectLst/>
              <a:latin typeface="Times New Roman" panose="02020603050405020304" pitchFamily="18" charset="0"/>
              <a:ea typeface="Times New Roman" panose="02020603050405020304" pitchFamily="18" charset="0"/>
            </a:endParaRPr>
          </a:p>
          <a:p>
            <a:pPr fontAlgn="base"/>
            <a:r>
              <a:rPr lang="en-US" sz="2000" dirty="0">
                <a:effectLst/>
                <a:latin typeface="Arial" panose="020B0604020202020204" pitchFamily="34" charset="0"/>
                <a:ea typeface="Times New Roman" panose="02020603050405020304" pitchFamily="18" charset="0"/>
              </a:rPr>
              <a:t> </a:t>
            </a:r>
            <a:endParaRPr lang="en-GB" sz="3600" dirty="0">
              <a:effectLst/>
              <a:latin typeface="Times New Roman" panose="02020603050405020304" pitchFamily="18" charset="0"/>
              <a:ea typeface="Times New Roman" panose="02020603050405020304" pitchFamily="18" charset="0"/>
            </a:endParaRPr>
          </a:p>
          <a:p>
            <a:pPr fontAlgn="base"/>
            <a:r>
              <a:rPr lang="en-GB" sz="2000" dirty="0">
                <a:effectLst/>
                <a:latin typeface="Arial" panose="020B0604020202020204" pitchFamily="34" charset="0"/>
                <a:ea typeface="Times New Roman" panose="02020603050405020304" pitchFamily="18" charset="0"/>
              </a:rPr>
              <a:t>Please note that in the absence of any negligence or other breach of duty by us, this activity is carried out at your own risk. It is important to take extra care at the stages marked with this symbol: </a:t>
            </a:r>
            <a:r>
              <a:rPr lang="en-GB" sz="2000" dirty="0">
                <a:effectLst/>
                <a:latin typeface="Segoe UI Emoji" panose="020B0502040204020203" pitchFamily="34" charset="0"/>
                <a:ea typeface="Times New Roman" panose="02020603050405020304" pitchFamily="18" charset="0"/>
                <a:cs typeface="Segoe UI Emoji" panose="020B0502040204020203" pitchFamily="34" charset="0"/>
              </a:rPr>
              <a:t>⚠</a:t>
            </a:r>
            <a:r>
              <a:rPr lang="en-GB" sz="2000" dirty="0">
                <a:effectLst/>
                <a:latin typeface="Arial" panose="020B0604020202020204" pitchFamily="34" charset="0"/>
                <a:ea typeface="Times New Roman" panose="02020603050405020304" pitchFamily="18" charset="0"/>
              </a:rPr>
              <a:t> </a:t>
            </a:r>
            <a:endParaRPr lang="en-GB" sz="3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7131375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63E802B-95AB-4575-A1C4-60FF5CBF0D58}"/>
              </a:ext>
            </a:extLst>
          </p:cNvPr>
          <p:cNvSpPr>
            <a:spLocks noGrp="1"/>
          </p:cNvSpPr>
          <p:nvPr>
            <p:ph type="title"/>
          </p:nvPr>
        </p:nvSpPr>
        <p:spPr>
          <a:xfrm>
            <a:off x="231036" y="1154621"/>
            <a:ext cx="5092077" cy="680519"/>
          </a:xfrm>
        </p:spPr>
        <p:txBody>
          <a:bodyPr>
            <a:normAutofit/>
          </a:bodyPr>
          <a:lstStyle/>
          <a:p>
            <a:r>
              <a:rPr lang="en-GB" sz="3600" b="1" dirty="0">
                <a:latin typeface="Arial" panose="020B0604020202020204" pitchFamily="34" charset="0"/>
                <a:cs typeface="Arial" panose="020B0604020202020204" pitchFamily="34" charset="0"/>
              </a:rPr>
              <a:t>You will need</a:t>
            </a:r>
          </a:p>
        </p:txBody>
      </p:sp>
      <p:sp>
        <p:nvSpPr>
          <p:cNvPr id="2" name="Rectangle 102">
            <a:extLst>
              <a:ext uri="{FF2B5EF4-FFF2-40B4-BE49-F238E27FC236}">
                <a16:creationId xmlns:a16="http://schemas.microsoft.com/office/drawing/2014/main" id="{4C0B9417-75FF-9FD5-AA23-57EE053015BE}"/>
              </a:ext>
            </a:extLst>
          </p:cNvPr>
          <p:cNvSpPr/>
          <p:nvPr/>
        </p:nvSpPr>
        <p:spPr>
          <a:xfrm>
            <a:off x="827061" y="2039412"/>
            <a:ext cx="4078954" cy="3662081"/>
          </a:xfrm>
          <a:custGeom>
            <a:avLst/>
            <a:gdLst/>
            <a:ahLst/>
            <a:cxnLst/>
            <a:rect l="l" t="t" r="r" b="b"/>
            <a:pathLst>
              <a:path w="4724400" h="5943600">
                <a:moveTo>
                  <a:pt x="0" y="0"/>
                </a:moveTo>
                <a:lnTo>
                  <a:pt x="381000" y="0"/>
                </a:lnTo>
                <a:lnTo>
                  <a:pt x="381000" y="124650"/>
                </a:lnTo>
                <a:cubicBezTo>
                  <a:pt x="336426" y="139393"/>
                  <a:pt x="304800" y="181632"/>
                  <a:pt x="304800" y="231258"/>
                </a:cubicBezTo>
                <a:cubicBezTo>
                  <a:pt x="304800" y="294384"/>
                  <a:pt x="355974" y="345558"/>
                  <a:pt x="419100" y="345558"/>
                </a:cubicBezTo>
                <a:cubicBezTo>
                  <a:pt x="482226" y="345558"/>
                  <a:pt x="533400" y="294384"/>
                  <a:pt x="533400" y="231258"/>
                </a:cubicBezTo>
                <a:cubicBezTo>
                  <a:pt x="533400" y="181632"/>
                  <a:pt x="501774" y="139393"/>
                  <a:pt x="457200" y="124650"/>
                </a:cubicBezTo>
                <a:lnTo>
                  <a:pt x="457200" y="0"/>
                </a:lnTo>
                <a:lnTo>
                  <a:pt x="804333" y="0"/>
                </a:lnTo>
                <a:lnTo>
                  <a:pt x="804333" y="124650"/>
                </a:lnTo>
                <a:cubicBezTo>
                  <a:pt x="759759" y="139393"/>
                  <a:pt x="728133" y="181632"/>
                  <a:pt x="728133" y="231258"/>
                </a:cubicBezTo>
                <a:cubicBezTo>
                  <a:pt x="728133" y="294384"/>
                  <a:pt x="779307" y="345558"/>
                  <a:pt x="842433" y="345558"/>
                </a:cubicBezTo>
                <a:cubicBezTo>
                  <a:pt x="905559" y="345558"/>
                  <a:pt x="956733" y="294384"/>
                  <a:pt x="956733" y="231258"/>
                </a:cubicBezTo>
                <a:cubicBezTo>
                  <a:pt x="956733" y="181632"/>
                  <a:pt x="925107" y="139393"/>
                  <a:pt x="880533" y="124650"/>
                </a:cubicBezTo>
                <a:lnTo>
                  <a:pt x="880533" y="0"/>
                </a:lnTo>
                <a:lnTo>
                  <a:pt x="1227666" y="0"/>
                </a:lnTo>
                <a:lnTo>
                  <a:pt x="1227666" y="124650"/>
                </a:lnTo>
                <a:cubicBezTo>
                  <a:pt x="1183092" y="139393"/>
                  <a:pt x="1151466" y="181632"/>
                  <a:pt x="1151466" y="231258"/>
                </a:cubicBezTo>
                <a:cubicBezTo>
                  <a:pt x="1151466" y="294384"/>
                  <a:pt x="1202640" y="345558"/>
                  <a:pt x="1265766" y="345558"/>
                </a:cubicBezTo>
                <a:cubicBezTo>
                  <a:pt x="1328892" y="345558"/>
                  <a:pt x="1380066" y="294384"/>
                  <a:pt x="1380066" y="231258"/>
                </a:cubicBezTo>
                <a:cubicBezTo>
                  <a:pt x="1380066" y="181632"/>
                  <a:pt x="1348440" y="139393"/>
                  <a:pt x="1303866" y="124650"/>
                </a:cubicBezTo>
                <a:lnTo>
                  <a:pt x="1303866" y="0"/>
                </a:lnTo>
                <a:lnTo>
                  <a:pt x="1650999" y="0"/>
                </a:lnTo>
                <a:lnTo>
                  <a:pt x="1650999" y="124650"/>
                </a:lnTo>
                <a:cubicBezTo>
                  <a:pt x="1606425" y="139393"/>
                  <a:pt x="1574799" y="181632"/>
                  <a:pt x="1574799" y="231258"/>
                </a:cubicBezTo>
                <a:cubicBezTo>
                  <a:pt x="1574799" y="294384"/>
                  <a:pt x="1625973" y="345558"/>
                  <a:pt x="1689099" y="345558"/>
                </a:cubicBezTo>
                <a:cubicBezTo>
                  <a:pt x="1752225" y="345558"/>
                  <a:pt x="1803399" y="294384"/>
                  <a:pt x="1803399" y="231258"/>
                </a:cubicBezTo>
                <a:cubicBezTo>
                  <a:pt x="1803399" y="181632"/>
                  <a:pt x="1771773" y="139393"/>
                  <a:pt x="1727199" y="124650"/>
                </a:cubicBezTo>
                <a:lnTo>
                  <a:pt x="1727199" y="0"/>
                </a:lnTo>
                <a:lnTo>
                  <a:pt x="2074332" y="0"/>
                </a:lnTo>
                <a:lnTo>
                  <a:pt x="2074332" y="124650"/>
                </a:lnTo>
                <a:cubicBezTo>
                  <a:pt x="2029758" y="139393"/>
                  <a:pt x="1998132" y="181632"/>
                  <a:pt x="1998132" y="231258"/>
                </a:cubicBezTo>
                <a:cubicBezTo>
                  <a:pt x="1998132" y="294384"/>
                  <a:pt x="2049306" y="345558"/>
                  <a:pt x="2112432" y="345558"/>
                </a:cubicBezTo>
                <a:cubicBezTo>
                  <a:pt x="2175558" y="345558"/>
                  <a:pt x="2226732" y="294384"/>
                  <a:pt x="2226732" y="231258"/>
                </a:cubicBezTo>
                <a:cubicBezTo>
                  <a:pt x="2226732" y="181632"/>
                  <a:pt x="2195106" y="139393"/>
                  <a:pt x="2150532" y="124650"/>
                </a:cubicBezTo>
                <a:lnTo>
                  <a:pt x="2150532" y="0"/>
                </a:lnTo>
                <a:lnTo>
                  <a:pt x="2497665" y="0"/>
                </a:lnTo>
                <a:lnTo>
                  <a:pt x="2497665" y="124650"/>
                </a:lnTo>
                <a:cubicBezTo>
                  <a:pt x="2453091" y="139393"/>
                  <a:pt x="2421465" y="181632"/>
                  <a:pt x="2421465" y="231258"/>
                </a:cubicBezTo>
                <a:cubicBezTo>
                  <a:pt x="2421465" y="294384"/>
                  <a:pt x="2472639" y="345558"/>
                  <a:pt x="2535765" y="345558"/>
                </a:cubicBezTo>
                <a:cubicBezTo>
                  <a:pt x="2598891" y="345558"/>
                  <a:pt x="2650065" y="294384"/>
                  <a:pt x="2650065" y="231258"/>
                </a:cubicBezTo>
                <a:cubicBezTo>
                  <a:pt x="2650065" y="181632"/>
                  <a:pt x="2618439" y="139393"/>
                  <a:pt x="2573865" y="124650"/>
                </a:cubicBezTo>
                <a:lnTo>
                  <a:pt x="2573865" y="0"/>
                </a:lnTo>
                <a:lnTo>
                  <a:pt x="2920998" y="0"/>
                </a:lnTo>
                <a:lnTo>
                  <a:pt x="2920998" y="124650"/>
                </a:lnTo>
                <a:cubicBezTo>
                  <a:pt x="2876424" y="139393"/>
                  <a:pt x="2844798" y="181632"/>
                  <a:pt x="2844798" y="231258"/>
                </a:cubicBezTo>
                <a:cubicBezTo>
                  <a:pt x="2844798" y="294384"/>
                  <a:pt x="2895972" y="345558"/>
                  <a:pt x="2959098" y="345558"/>
                </a:cubicBezTo>
                <a:cubicBezTo>
                  <a:pt x="3022224" y="345558"/>
                  <a:pt x="3073398" y="294384"/>
                  <a:pt x="3073398" y="231258"/>
                </a:cubicBezTo>
                <a:cubicBezTo>
                  <a:pt x="3073398" y="181632"/>
                  <a:pt x="3041772" y="139393"/>
                  <a:pt x="2997198" y="124650"/>
                </a:cubicBezTo>
                <a:lnTo>
                  <a:pt x="2997198" y="0"/>
                </a:lnTo>
                <a:lnTo>
                  <a:pt x="3344331" y="0"/>
                </a:lnTo>
                <a:lnTo>
                  <a:pt x="3344331" y="124650"/>
                </a:lnTo>
                <a:cubicBezTo>
                  <a:pt x="3299757" y="139393"/>
                  <a:pt x="3268131" y="181632"/>
                  <a:pt x="3268131" y="231258"/>
                </a:cubicBezTo>
                <a:cubicBezTo>
                  <a:pt x="3268131" y="294384"/>
                  <a:pt x="3319305" y="345558"/>
                  <a:pt x="3382431" y="345558"/>
                </a:cubicBezTo>
                <a:cubicBezTo>
                  <a:pt x="3445557" y="345558"/>
                  <a:pt x="3496731" y="294384"/>
                  <a:pt x="3496731" y="231258"/>
                </a:cubicBezTo>
                <a:cubicBezTo>
                  <a:pt x="3496731" y="181632"/>
                  <a:pt x="3465105" y="139393"/>
                  <a:pt x="3420531" y="124650"/>
                </a:cubicBezTo>
                <a:lnTo>
                  <a:pt x="3420531" y="0"/>
                </a:lnTo>
                <a:lnTo>
                  <a:pt x="3767664" y="0"/>
                </a:lnTo>
                <a:lnTo>
                  <a:pt x="3767664" y="124650"/>
                </a:lnTo>
                <a:cubicBezTo>
                  <a:pt x="3723090" y="139393"/>
                  <a:pt x="3691464" y="181632"/>
                  <a:pt x="3691464" y="231258"/>
                </a:cubicBezTo>
                <a:cubicBezTo>
                  <a:pt x="3691464" y="294384"/>
                  <a:pt x="3742638" y="345558"/>
                  <a:pt x="3805764" y="345558"/>
                </a:cubicBezTo>
                <a:cubicBezTo>
                  <a:pt x="3868890" y="345558"/>
                  <a:pt x="3920064" y="294384"/>
                  <a:pt x="3920064" y="231258"/>
                </a:cubicBezTo>
                <a:cubicBezTo>
                  <a:pt x="3920064" y="181632"/>
                  <a:pt x="3888438" y="139393"/>
                  <a:pt x="3843864" y="124650"/>
                </a:cubicBezTo>
                <a:lnTo>
                  <a:pt x="3843864" y="0"/>
                </a:lnTo>
                <a:lnTo>
                  <a:pt x="4191000" y="0"/>
                </a:lnTo>
                <a:lnTo>
                  <a:pt x="4191000" y="124650"/>
                </a:lnTo>
                <a:cubicBezTo>
                  <a:pt x="4146426" y="139393"/>
                  <a:pt x="4114800" y="181632"/>
                  <a:pt x="4114800" y="231258"/>
                </a:cubicBezTo>
                <a:cubicBezTo>
                  <a:pt x="4114800" y="294384"/>
                  <a:pt x="4165974" y="345558"/>
                  <a:pt x="4229100" y="345558"/>
                </a:cubicBezTo>
                <a:cubicBezTo>
                  <a:pt x="4292226" y="345558"/>
                  <a:pt x="4343400" y="294384"/>
                  <a:pt x="4343400" y="231258"/>
                </a:cubicBezTo>
                <a:cubicBezTo>
                  <a:pt x="4343400" y="181632"/>
                  <a:pt x="4311774" y="139393"/>
                  <a:pt x="4267200" y="124650"/>
                </a:cubicBezTo>
                <a:lnTo>
                  <a:pt x="4267200" y="0"/>
                </a:lnTo>
                <a:lnTo>
                  <a:pt x="4724400" y="0"/>
                </a:lnTo>
                <a:lnTo>
                  <a:pt x="4724400" y="5943600"/>
                </a:lnTo>
                <a:lnTo>
                  <a:pt x="0" y="5943600"/>
                </a:lnTo>
                <a:close/>
              </a:path>
            </a:pathLst>
          </a:custGeom>
          <a:solidFill>
            <a:schemeClr val="bg1">
              <a:lumMod val="9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a:extLst>
              <a:ext uri="{FF2B5EF4-FFF2-40B4-BE49-F238E27FC236}">
                <a16:creationId xmlns:a16="http://schemas.microsoft.com/office/drawing/2014/main" id="{2ECBE544-47F2-F998-6F1B-7D3B4CDD96F9}"/>
              </a:ext>
            </a:extLst>
          </p:cNvPr>
          <p:cNvCxnSpPr>
            <a:cxnSpLocks/>
          </p:cNvCxnSpPr>
          <p:nvPr/>
        </p:nvCxnSpPr>
        <p:spPr>
          <a:xfrm>
            <a:off x="1328020" y="2039411"/>
            <a:ext cx="0" cy="366208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CE76B803-72E6-7473-AF89-14FFDC04CA26}"/>
              </a:ext>
            </a:extLst>
          </p:cNvPr>
          <p:cNvCxnSpPr>
            <a:cxnSpLocks/>
          </p:cNvCxnSpPr>
          <p:nvPr/>
        </p:nvCxnSpPr>
        <p:spPr>
          <a:xfrm>
            <a:off x="882720" y="2866831"/>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328164C4-5044-D254-FE32-5F5FB353CA35}"/>
              </a:ext>
            </a:extLst>
          </p:cNvPr>
          <p:cNvCxnSpPr>
            <a:cxnSpLocks/>
          </p:cNvCxnSpPr>
          <p:nvPr/>
        </p:nvCxnSpPr>
        <p:spPr>
          <a:xfrm>
            <a:off x="889471" y="3343372"/>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4F17F7D6-EC9F-A7CF-33EC-B4F441A25CDD}"/>
              </a:ext>
            </a:extLst>
          </p:cNvPr>
          <p:cNvCxnSpPr>
            <a:cxnSpLocks/>
          </p:cNvCxnSpPr>
          <p:nvPr/>
        </p:nvCxnSpPr>
        <p:spPr>
          <a:xfrm>
            <a:off x="889471" y="3842905"/>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763A24E-C2DC-DE48-F7BC-29911F136B34}"/>
              </a:ext>
            </a:extLst>
          </p:cNvPr>
          <p:cNvCxnSpPr>
            <a:cxnSpLocks/>
          </p:cNvCxnSpPr>
          <p:nvPr/>
        </p:nvCxnSpPr>
        <p:spPr>
          <a:xfrm>
            <a:off x="889471" y="4342438"/>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CBD6BDB8-88E3-C9D5-CEEC-E55F8ECACC52}"/>
              </a:ext>
            </a:extLst>
          </p:cNvPr>
          <p:cNvCxnSpPr>
            <a:cxnSpLocks/>
          </p:cNvCxnSpPr>
          <p:nvPr/>
        </p:nvCxnSpPr>
        <p:spPr>
          <a:xfrm>
            <a:off x="889471" y="4841971"/>
            <a:ext cx="400709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91E27539-1D67-37D5-C77D-9B48ED3F98F5}"/>
              </a:ext>
            </a:extLst>
          </p:cNvPr>
          <p:cNvCxnSpPr>
            <a:cxnSpLocks/>
          </p:cNvCxnSpPr>
          <p:nvPr/>
        </p:nvCxnSpPr>
        <p:spPr>
          <a:xfrm>
            <a:off x="889471" y="5341504"/>
            <a:ext cx="4007092"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257324CA-422A-9AF4-E809-8362E8EC4AC6}"/>
              </a:ext>
            </a:extLst>
          </p:cNvPr>
          <p:cNvSpPr txBox="1"/>
          <p:nvPr/>
        </p:nvSpPr>
        <p:spPr>
          <a:xfrm>
            <a:off x="1429715" y="2866831"/>
            <a:ext cx="2208565" cy="461665"/>
          </a:xfrm>
          <a:prstGeom prst="rect">
            <a:avLst/>
          </a:prstGeom>
          <a:noFill/>
        </p:spPr>
        <p:txBody>
          <a:bodyPr wrap="square" rtlCol="0">
            <a:spAutoFit/>
          </a:bodyPr>
          <a:lstStyle/>
          <a:p>
            <a:r>
              <a:rPr lang="en-GB" sz="2400" dirty="0">
                <a:latin typeface="Arial" panose="020B0604020202020204" pitchFamily="34" charset="0"/>
                <a:cs typeface="Arial" panose="020B0604020202020204" pitchFamily="34" charset="0"/>
              </a:rPr>
              <a:t>Worksheet</a:t>
            </a:r>
          </a:p>
        </p:txBody>
      </p:sp>
      <p:sp>
        <p:nvSpPr>
          <p:cNvPr id="13" name="TextBox 12">
            <a:extLst>
              <a:ext uri="{FF2B5EF4-FFF2-40B4-BE49-F238E27FC236}">
                <a16:creationId xmlns:a16="http://schemas.microsoft.com/office/drawing/2014/main" id="{4C889D35-131B-8B92-759D-56BBCA32FD3D}"/>
              </a:ext>
            </a:extLst>
          </p:cNvPr>
          <p:cNvSpPr txBox="1"/>
          <p:nvPr/>
        </p:nvSpPr>
        <p:spPr>
          <a:xfrm>
            <a:off x="1429715" y="3360184"/>
            <a:ext cx="3253014" cy="461665"/>
          </a:xfrm>
          <a:prstGeom prst="rect">
            <a:avLst/>
          </a:prstGeom>
          <a:noFill/>
        </p:spPr>
        <p:txBody>
          <a:bodyPr wrap="square" rtlCol="0">
            <a:spAutoFit/>
          </a:bodyPr>
          <a:lstStyle/>
          <a:p>
            <a:r>
              <a:rPr lang="en-GB" sz="2400" dirty="0">
                <a:latin typeface="Arial" panose="020B0604020202020204" pitchFamily="34" charset="0"/>
                <a:cs typeface="Arial" panose="020B0604020202020204" pitchFamily="34" charset="0"/>
              </a:rPr>
              <a:t>Paint brush (Xuan)</a:t>
            </a:r>
          </a:p>
        </p:txBody>
      </p:sp>
      <p:sp>
        <p:nvSpPr>
          <p:cNvPr id="14" name="TextBox 13">
            <a:extLst>
              <a:ext uri="{FF2B5EF4-FFF2-40B4-BE49-F238E27FC236}">
                <a16:creationId xmlns:a16="http://schemas.microsoft.com/office/drawing/2014/main" id="{60B6E1A9-09B6-12D0-3FD5-B8DC34F2841C}"/>
              </a:ext>
            </a:extLst>
          </p:cNvPr>
          <p:cNvSpPr txBox="1"/>
          <p:nvPr/>
        </p:nvSpPr>
        <p:spPr>
          <a:xfrm>
            <a:off x="1429714" y="3858607"/>
            <a:ext cx="2652661" cy="461665"/>
          </a:xfrm>
          <a:prstGeom prst="rect">
            <a:avLst/>
          </a:prstGeom>
          <a:noFill/>
        </p:spPr>
        <p:txBody>
          <a:bodyPr wrap="square" rtlCol="0">
            <a:spAutoFit/>
          </a:bodyPr>
          <a:lstStyle/>
          <a:p>
            <a:r>
              <a:rPr lang="en-GB" sz="2400" dirty="0">
                <a:latin typeface="Arial" panose="020B0604020202020204" pitchFamily="34" charset="0"/>
                <a:cs typeface="Arial" panose="020B0604020202020204" pitchFamily="34" charset="0"/>
              </a:rPr>
              <a:t>Paint</a:t>
            </a:r>
          </a:p>
        </p:txBody>
      </p:sp>
      <p:sp>
        <p:nvSpPr>
          <p:cNvPr id="15" name="TextBox 14">
            <a:extLst>
              <a:ext uri="{FF2B5EF4-FFF2-40B4-BE49-F238E27FC236}">
                <a16:creationId xmlns:a16="http://schemas.microsoft.com/office/drawing/2014/main" id="{7BEB04E1-B9E7-9E59-2F03-7BE3CD244B24}"/>
              </a:ext>
            </a:extLst>
          </p:cNvPr>
          <p:cNvSpPr txBox="1"/>
          <p:nvPr/>
        </p:nvSpPr>
        <p:spPr>
          <a:xfrm>
            <a:off x="1429714" y="4386190"/>
            <a:ext cx="3253016" cy="461665"/>
          </a:xfrm>
          <a:prstGeom prst="rect">
            <a:avLst/>
          </a:prstGeom>
          <a:noFill/>
        </p:spPr>
        <p:txBody>
          <a:bodyPr wrap="square" rtlCol="0">
            <a:spAutoFit/>
          </a:bodyPr>
          <a:lstStyle/>
          <a:p>
            <a:r>
              <a:rPr lang="en-GB" sz="2400" dirty="0">
                <a:latin typeface="Arial" panose="020B0604020202020204" pitchFamily="34" charset="0"/>
                <a:cs typeface="Arial" panose="020B0604020202020204" pitchFamily="34" charset="0"/>
              </a:rPr>
              <a:t>Pot of water</a:t>
            </a:r>
          </a:p>
        </p:txBody>
      </p:sp>
      <p:sp>
        <p:nvSpPr>
          <p:cNvPr id="16" name="TextBox 15">
            <a:extLst>
              <a:ext uri="{FF2B5EF4-FFF2-40B4-BE49-F238E27FC236}">
                <a16:creationId xmlns:a16="http://schemas.microsoft.com/office/drawing/2014/main" id="{1A1978DF-0DA4-CB17-68CA-CE30631B917D}"/>
              </a:ext>
            </a:extLst>
          </p:cNvPr>
          <p:cNvSpPr txBox="1"/>
          <p:nvPr/>
        </p:nvSpPr>
        <p:spPr>
          <a:xfrm>
            <a:off x="1429714" y="4880958"/>
            <a:ext cx="3481027" cy="461665"/>
          </a:xfrm>
          <a:prstGeom prst="rect">
            <a:avLst/>
          </a:prstGeom>
          <a:noFill/>
        </p:spPr>
        <p:txBody>
          <a:bodyPr wrap="square" rtlCol="0">
            <a:spAutoFit/>
          </a:bodyPr>
          <a:lstStyle/>
          <a:p>
            <a:r>
              <a:rPr lang="en-GB" sz="2400" dirty="0">
                <a:latin typeface="Arial" panose="020B0604020202020204" pitchFamily="34" charset="0"/>
                <a:cs typeface="Arial" panose="020B0604020202020204" pitchFamily="34" charset="0"/>
              </a:rPr>
              <a:t>Paper</a:t>
            </a:r>
          </a:p>
        </p:txBody>
      </p:sp>
      <p:pic>
        <p:nvPicPr>
          <p:cNvPr id="18" name="Picture 17">
            <a:extLst>
              <a:ext uri="{FF2B5EF4-FFF2-40B4-BE49-F238E27FC236}">
                <a16:creationId xmlns:a16="http://schemas.microsoft.com/office/drawing/2014/main" id="{7BFE2143-0664-0005-742A-972C0AD5A20F}"/>
              </a:ext>
            </a:extLst>
          </p:cNvPr>
          <p:cNvPicPr/>
          <p:nvPr/>
        </p:nvPicPr>
        <p:blipFill>
          <a:blip r:embed="rId2" cstate="email">
            <a:extLst>
              <a:ext uri="{28A0092B-C50C-407E-A947-70E740481C1C}">
                <a14:useLocalDpi xmlns:a14="http://schemas.microsoft.com/office/drawing/2010/main"/>
              </a:ext>
            </a:extLst>
          </a:blip>
          <a:srcRect/>
          <a:stretch>
            <a:fillRect/>
          </a:stretch>
        </p:blipFill>
        <p:spPr bwMode="auto">
          <a:xfrm rot="21428812">
            <a:off x="5326060" y="1315284"/>
            <a:ext cx="3701563" cy="2869402"/>
          </a:xfrm>
          <a:prstGeom prst="rect">
            <a:avLst/>
          </a:prstGeom>
          <a:noFill/>
          <a:ln>
            <a:noFill/>
          </a:ln>
        </p:spPr>
      </p:pic>
      <p:sp>
        <p:nvSpPr>
          <p:cNvPr id="19" name="TextBox 18">
            <a:extLst>
              <a:ext uri="{FF2B5EF4-FFF2-40B4-BE49-F238E27FC236}">
                <a16:creationId xmlns:a16="http://schemas.microsoft.com/office/drawing/2014/main" id="{74776B99-3D6D-757C-3893-CC981B9F7E8B}"/>
              </a:ext>
            </a:extLst>
          </p:cNvPr>
          <p:cNvSpPr txBox="1"/>
          <p:nvPr/>
        </p:nvSpPr>
        <p:spPr>
          <a:xfrm rot="21106700">
            <a:off x="5838326" y="1827689"/>
            <a:ext cx="2743200" cy="2000548"/>
          </a:xfrm>
          <a:prstGeom prst="rect">
            <a:avLst/>
          </a:prstGeom>
          <a:noFill/>
        </p:spPr>
        <p:txBody>
          <a:bodyPr wrap="square" rtlCol="0">
            <a:spAutoFit/>
          </a:bodyPr>
          <a:lstStyle/>
          <a:p>
            <a:r>
              <a:rPr lang="en-GB" sz="2400" dirty="0">
                <a:latin typeface="Arial" panose="020B0604020202020204" pitchFamily="34" charset="0"/>
                <a:cs typeface="Arial" panose="020B0604020202020204" pitchFamily="34" charset="0"/>
              </a:rPr>
              <a:t>Calligraphy</a:t>
            </a:r>
          </a:p>
          <a:p>
            <a:r>
              <a:rPr lang="en-GB" sz="2000" i="1" dirty="0">
                <a:latin typeface="Arial" panose="020B0604020202020204" pitchFamily="34" charset="0"/>
                <a:cs typeface="Arial" panose="020B0604020202020204" pitchFamily="34" charset="0"/>
              </a:rPr>
              <a:t>noun</a:t>
            </a:r>
          </a:p>
          <a:p>
            <a:r>
              <a:rPr lang="en-GB" sz="2000" dirty="0">
                <a:latin typeface="Arial" panose="020B0604020202020204" pitchFamily="34" charset="0"/>
                <a:cs typeface="Arial" panose="020B0604020202020204" pitchFamily="34" charset="0"/>
              </a:rPr>
              <a:t>Decorative handwriting or handwritten lettering with a pen or brush</a:t>
            </a:r>
          </a:p>
        </p:txBody>
      </p:sp>
    </p:spTree>
    <p:extLst>
      <p:ext uri="{BB962C8B-B14F-4D97-AF65-F5344CB8AC3E}">
        <p14:creationId xmlns:p14="http://schemas.microsoft.com/office/powerpoint/2010/main" val="1914796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63E802B-95AB-4575-A1C4-60FF5CBF0D58}"/>
              </a:ext>
            </a:extLst>
          </p:cNvPr>
          <p:cNvSpPr>
            <a:spLocks noGrp="1"/>
          </p:cNvSpPr>
          <p:nvPr>
            <p:ph type="title"/>
          </p:nvPr>
        </p:nvSpPr>
        <p:spPr>
          <a:xfrm>
            <a:off x="231037" y="1154621"/>
            <a:ext cx="3016988" cy="680519"/>
          </a:xfrm>
        </p:spPr>
        <p:txBody>
          <a:bodyPr>
            <a:normAutofit/>
          </a:bodyPr>
          <a:lstStyle/>
          <a:p>
            <a:r>
              <a:rPr lang="en-GB" sz="3600" b="1" dirty="0">
                <a:latin typeface="Arial" panose="020B0604020202020204" pitchFamily="34" charset="0"/>
                <a:cs typeface="Arial" panose="020B0604020202020204" pitchFamily="34" charset="0"/>
              </a:rPr>
              <a:t>Calligraphy</a:t>
            </a:r>
          </a:p>
        </p:txBody>
      </p:sp>
      <p:sp>
        <p:nvSpPr>
          <p:cNvPr id="2" name="TextBox 1">
            <a:extLst>
              <a:ext uri="{FF2B5EF4-FFF2-40B4-BE49-F238E27FC236}">
                <a16:creationId xmlns:a16="http://schemas.microsoft.com/office/drawing/2014/main" id="{34969DC9-09CC-EA63-0472-7EE0027788C8}"/>
              </a:ext>
            </a:extLst>
          </p:cNvPr>
          <p:cNvSpPr txBox="1"/>
          <p:nvPr/>
        </p:nvSpPr>
        <p:spPr>
          <a:xfrm>
            <a:off x="208108" y="1917406"/>
            <a:ext cx="3943478" cy="3046988"/>
          </a:xfrm>
          <a:prstGeom prst="rect">
            <a:avLst/>
          </a:prstGeom>
          <a:noFill/>
        </p:spPr>
        <p:txBody>
          <a:bodyPr wrap="square" rtlCol="0">
            <a:spAutoFit/>
          </a:bodyPr>
          <a:lstStyle/>
          <a:p>
            <a:pPr marL="285750" indent="-285750">
              <a:buFont typeface="Arial" panose="020B0604020202020204" pitchFamily="34" charset="0"/>
              <a:buChar char="•"/>
            </a:pPr>
            <a:r>
              <a:rPr lang="en-US" sz="2400" dirty="0">
                <a:latin typeface="Arial" panose="020B0604020202020204" pitchFamily="34" charset="0"/>
                <a:cs typeface="Arial" panose="020B0604020202020204" pitchFamily="34" charset="0"/>
              </a:rPr>
              <a:t>There are five major script types used today in China </a:t>
            </a:r>
          </a:p>
          <a:p>
            <a:pPr marL="285750" indent="-285750">
              <a:buFont typeface="Arial" panose="020B0604020202020204" pitchFamily="34" charset="0"/>
              <a:buChar char="•"/>
            </a:pPr>
            <a:endParaRPr lang="en-US" sz="2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400" dirty="0">
                <a:latin typeface="Arial" panose="020B0604020202020204" pitchFamily="34" charset="0"/>
                <a:cs typeface="Arial" panose="020B0604020202020204" pitchFamily="34" charset="0"/>
              </a:rPr>
              <a:t>Seal script, Clerical script, Cursive script, Running script, and Standard script</a:t>
            </a:r>
            <a:endParaRPr lang="en-GB" sz="2400" dirty="0">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C98A5248-D77A-F450-7E0A-B9CB4A35C4A4}"/>
              </a:ext>
            </a:extLst>
          </p:cNvPr>
          <p:cNvPicPr/>
          <p:nvPr/>
        </p:nvPicPr>
        <p:blipFill>
          <a:blip r:embed="rId3" cstate="email">
            <a:extLst>
              <a:ext uri="{28A0092B-C50C-407E-A947-70E740481C1C}">
                <a14:useLocalDpi xmlns:a14="http://schemas.microsoft.com/office/drawing/2010/main"/>
              </a:ext>
            </a:extLst>
          </a:blip>
          <a:srcRect/>
          <a:stretch>
            <a:fillRect/>
          </a:stretch>
        </p:blipFill>
        <p:spPr bwMode="auto">
          <a:xfrm rot="21428812">
            <a:off x="3933544" y="3597237"/>
            <a:ext cx="3701563" cy="2311189"/>
          </a:xfrm>
          <a:prstGeom prst="rect">
            <a:avLst/>
          </a:prstGeom>
          <a:noFill/>
          <a:ln>
            <a:noFill/>
          </a:ln>
        </p:spPr>
      </p:pic>
      <p:sp>
        <p:nvSpPr>
          <p:cNvPr id="8" name="TextBox 7">
            <a:extLst>
              <a:ext uri="{FF2B5EF4-FFF2-40B4-BE49-F238E27FC236}">
                <a16:creationId xmlns:a16="http://schemas.microsoft.com/office/drawing/2014/main" id="{73A0AE95-C521-5F8B-4B07-82170F37C3CE}"/>
              </a:ext>
            </a:extLst>
          </p:cNvPr>
          <p:cNvSpPr txBox="1"/>
          <p:nvPr/>
        </p:nvSpPr>
        <p:spPr>
          <a:xfrm rot="21106700">
            <a:off x="4412727" y="4132163"/>
            <a:ext cx="2743200" cy="1323439"/>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The brush used is called Xuan, named after the area of China that it comes from</a:t>
            </a:r>
          </a:p>
        </p:txBody>
      </p:sp>
      <p:pic>
        <p:nvPicPr>
          <p:cNvPr id="10" name="Picture 4" descr="Calligraphy Brush, Ink Well, Chinese Calligraphy">
            <a:extLst>
              <a:ext uri="{FF2B5EF4-FFF2-40B4-BE49-F238E27FC236}">
                <a16:creationId xmlns:a16="http://schemas.microsoft.com/office/drawing/2014/main" id="{D28F332A-43C8-7BFA-92CC-BC58588D8EE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04519" y="1494880"/>
            <a:ext cx="2784864" cy="1856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45708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63E802B-95AB-4575-A1C4-60FF5CBF0D58}"/>
              </a:ext>
            </a:extLst>
          </p:cNvPr>
          <p:cNvSpPr>
            <a:spLocks noGrp="1"/>
          </p:cNvSpPr>
          <p:nvPr>
            <p:ph type="title"/>
          </p:nvPr>
        </p:nvSpPr>
        <p:spPr>
          <a:xfrm>
            <a:off x="231035" y="1228001"/>
            <a:ext cx="8706135" cy="680519"/>
          </a:xfrm>
        </p:spPr>
        <p:txBody>
          <a:bodyPr>
            <a:noAutofit/>
          </a:bodyPr>
          <a:lstStyle/>
          <a:p>
            <a:r>
              <a:rPr lang="en-GB" sz="3600" b="1" dirty="0">
                <a:latin typeface="Arial" panose="020B0604020202020204" pitchFamily="34" charset="0"/>
                <a:cs typeface="Arial" panose="020B0604020202020204" pitchFamily="34" charset="0"/>
              </a:rPr>
              <a:t>Regular script</a:t>
            </a:r>
          </a:p>
        </p:txBody>
      </p:sp>
      <p:sp>
        <p:nvSpPr>
          <p:cNvPr id="2" name="TextBox 1">
            <a:extLst>
              <a:ext uri="{FF2B5EF4-FFF2-40B4-BE49-F238E27FC236}">
                <a16:creationId xmlns:a16="http://schemas.microsoft.com/office/drawing/2014/main" id="{CDEF9DD4-C430-7823-6950-9D216B4B64A0}"/>
              </a:ext>
            </a:extLst>
          </p:cNvPr>
          <p:cNvSpPr txBox="1"/>
          <p:nvPr/>
        </p:nvSpPr>
        <p:spPr>
          <a:xfrm>
            <a:off x="231035" y="2111195"/>
            <a:ext cx="3932968" cy="3046988"/>
          </a:xfrm>
          <a:prstGeom prst="rect">
            <a:avLst/>
          </a:prstGeom>
          <a:noFill/>
        </p:spPr>
        <p:txBody>
          <a:bodyPr wrap="square" rtlCol="0">
            <a:spAutoFit/>
          </a:bodyPr>
          <a:lstStyle/>
          <a:p>
            <a:pPr marL="285750" indent="-285750">
              <a:buFont typeface="Arial" panose="020B0604020202020204" pitchFamily="34" charset="0"/>
              <a:buChar char="•"/>
            </a:pPr>
            <a:r>
              <a:rPr lang="en-US" sz="2400" dirty="0">
                <a:latin typeface="Arial" panose="020B0604020202020204" pitchFamily="34" charset="0"/>
                <a:cs typeface="Arial" panose="020B0604020202020204" pitchFamily="34" charset="0"/>
              </a:rPr>
              <a:t>‘Regular script’ means ‘the proper script type of Chinese writing’ </a:t>
            </a:r>
          </a:p>
          <a:p>
            <a:pPr marL="285750" indent="-285750">
              <a:buFont typeface="Arial" panose="020B0604020202020204" pitchFamily="34" charset="0"/>
              <a:buChar char="•"/>
            </a:pPr>
            <a:endParaRPr lang="en-US" sz="2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400" dirty="0">
                <a:latin typeface="Arial" panose="020B0604020202020204" pitchFamily="34" charset="0"/>
                <a:cs typeface="Arial" panose="020B0604020202020204" pitchFamily="34" charset="0"/>
              </a:rPr>
              <a:t>It is used by all Chinese for government documents and printed books</a:t>
            </a:r>
            <a:endParaRPr lang="en-GB" sz="2400" dirty="0">
              <a:latin typeface="Arial" panose="020B0604020202020204" pitchFamily="34" charset="0"/>
              <a:cs typeface="Arial" panose="020B0604020202020204" pitchFamily="34" charset="0"/>
            </a:endParaRPr>
          </a:p>
        </p:txBody>
      </p:sp>
      <p:pic>
        <p:nvPicPr>
          <p:cNvPr id="2050" name="Picture 2" descr="Office, File, Paper, Chinese, Language, Writing">
            <a:extLst>
              <a:ext uri="{FF2B5EF4-FFF2-40B4-BE49-F238E27FC236}">
                <a16:creationId xmlns:a16="http://schemas.microsoft.com/office/drawing/2014/main" id="{CE31C6B4-D164-EF43-6C9E-EB4BB5D8BA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64065" y="2227204"/>
            <a:ext cx="4249011" cy="28149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50319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63E802B-95AB-4575-A1C4-60FF5CBF0D58}"/>
              </a:ext>
            </a:extLst>
          </p:cNvPr>
          <p:cNvSpPr>
            <a:spLocks noGrp="1"/>
          </p:cNvSpPr>
          <p:nvPr>
            <p:ph type="title"/>
          </p:nvPr>
        </p:nvSpPr>
        <p:spPr>
          <a:xfrm>
            <a:off x="231035" y="1228001"/>
            <a:ext cx="8706135" cy="680519"/>
          </a:xfrm>
        </p:spPr>
        <p:txBody>
          <a:bodyPr>
            <a:noAutofit/>
          </a:bodyPr>
          <a:lstStyle/>
          <a:p>
            <a:r>
              <a:rPr lang="en-GB" sz="3600" b="1" dirty="0">
                <a:latin typeface="Arial" panose="020B0604020202020204" pitchFamily="34" charset="0"/>
                <a:cs typeface="Arial" panose="020B0604020202020204" pitchFamily="34" charset="0"/>
              </a:rPr>
              <a:t>Numbers</a:t>
            </a:r>
          </a:p>
        </p:txBody>
      </p:sp>
      <p:pic>
        <p:nvPicPr>
          <p:cNvPr id="2" name="Picture 1">
            <a:extLst>
              <a:ext uri="{FF2B5EF4-FFF2-40B4-BE49-F238E27FC236}">
                <a16:creationId xmlns:a16="http://schemas.microsoft.com/office/drawing/2014/main" id="{18FB4EEA-8B90-C52C-C1FB-B33939C82A7A}"/>
              </a:ext>
            </a:extLst>
          </p:cNvPr>
          <p:cNvPicPr>
            <a:picLocks noChangeAspect="1"/>
          </p:cNvPicPr>
          <p:nvPr/>
        </p:nvPicPr>
        <p:blipFill>
          <a:blip r:embed="rId3"/>
          <a:stretch>
            <a:fillRect/>
          </a:stretch>
        </p:blipFill>
        <p:spPr>
          <a:xfrm>
            <a:off x="3254364" y="1796344"/>
            <a:ext cx="5774023" cy="2792665"/>
          </a:xfrm>
          <a:prstGeom prst="rect">
            <a:avLst/>
          </a:prstGeom>
        </p:spPr>
      </p:pic>
      <p:sp>
        <p:nvSpPr>
          <p:cNvPr id="6" name="TextBox 5">
            <a:extLst>
              <a:ext uri="{FF2B5EF4-FFF2-40B4-BE49-F238E27FC236}">
                <a16:creationId xmlns:a16="http://schemas.microsoft.com/office/drawing/2014/main" id="{1BB3A806-20E6-5494-109B-0BE5F98FE0F4}"/>
              </a:ext>
            </a:extLst>
          </p:cNvPr>
          <p:cNvSpPr txBox="1"/>
          <p:nvPr/>
        </p:nvSpPr>
        <p:spPr>
          <a:xfrm>
            <a:off x="208108" y="2298032"/>
            <a:ext cx="3353239" cy="1938992"/>
          </a:xfrm>
          <a:prstGeom prst="rect">
            <a:avLst/>
          </a:prstGeom>
          <a:noFill/>
        </p:spPr>
        <p:txBody>
          <a:bodyPr wrap="square" rtlCol="0">
            <a:spAutoFit/>
          </a:bodyPr>
          <a:lstStyle/>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This is the standard way of writing numbers 1-10 in Chinese Regular script</a:t>
            </a:r>
          </a:p>
        </p:txBody>
      </p:sp>
    </p:spTree>
    <p:extLst>
      <p:ext uri="{BB962C8B-B14F-4D97-AF65-F5344CB8AC3E}">
        <p14:creationId xmlns:p14="http://schemas.microsoft.com/office/powerpoint/2010/main" val="13172320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119044-8242-DEDE-4AD8-089753CFB2D0}"/>
              </a:ext>
            </a:extLst>
          </p:cNvPr>
          <p:cNvSpPr txBox="1"/>
          <p:nvPr/>
        </p:nvSpPr>
        <p:spPr>
          <a:xfrm>
            <a:off x="208108" y="1117233"/>
            <a:ext cx="4864698" cy="646331"/>
          </a:xfrm>
          <a:prstGeom prst="rect">
            <a:avLst/>
          </a:prstGeom>
          <a:noFill/>
        </p:spPr>
        <p:txBody>
          <a:bodyPr wrap="square" rtlCol="0">
            <a:spAutoFit/>
          </a:bodyPr>
          <a:lstStyle/>
          <a:p>
            <a:r>
              <a:rPr lang="en-GB" sz="3600" b="1" dirty="0">
                <a:latin typeface="Arial" panose="020B0604020202020204" pitchFamily="34" charset="0"/>
                <a:ea typeface="+mj-ea"/>
                <a:cs typeface="Arial" panose="020B0604020202020204" pitchFamily="34" charset="0"/>
              </a:rPr>
              <a:t>The grip of the Xuan </a:t>
            </a:r>
          </a:p>
        </p:txBody>
      </p:sp>
      <p:sp>
        <p:nvSpPr>
          <p:cNvPr id="5" name="TextBox 4">
            <a:extLst>
              <a:ext uri="{FF2B5EF4-FFF2-40B4-BE49-F238E27FC236}">
                <a16:creationId xmlns:a16="http://schemas.microsoft.com/office/drawing/2014/main" id="{3F1E3B44-713D-269F-8CC9-7FE6F90A9410}"/>
              </a:ext>
            </a:extLst>
          </p:cNvPr>
          <p:cNvSpPr txBox="1"/>
          <p:nvPr/>
        </p:nvSpPr>
        <p:spPr>
          <a:xfrm>
            <a:off x="384061" y="1905836"/>
            <a:ext cx="4688745" cy="3416320"/>
          </a:xfrm>
          <a:prstGeom prst="rect">
            <a:avLst/>
          </a:prstGeom>
          <a:noFill/>
        </p:spPr>
        <p:txBody>
          <a:bodyPr wrap="square" rtlCol="0">
            <a:spAutoFit/>
          </a:bodyPr>
          <a:lstStyle/>
          <a:p>
            <a:pPr marL="285750" indent="-285750">
              <a:buFont typeface="Arial" panose="020B0604020202020204" pitchFamily="34" charset="0"/>
              <a:buChar char="•"/>
            </a:pPr>
            <a:r>
              <a:rPr lang="en-US" sz="2400" dirty="0">
                <a:latin typeface="Arial" panose="020B0604020202020204" pitchFamily="34" charset="0"/>
                <a:cs typeface="Arial" panose="020B0604020202020204" pitchFamily="34" charset="0"/>
              </a:rPr>
              <a:t>The Xuan is held in an upright position</a:t>
            </a:r>
          </a:p>
          <a:p>
            <a:pPr marL="285750" indent="-285750">
              <a:buFont typeface="Arial" panose="020B0604020202020204" pitchFamily="34" charset="0"/>
              <a:buChar char="•"/>
            </a:pPr>
            <a:endParaRPr lang="en-US" sz="2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400" dirty="0">
                <a:latin typeface="Arial" panose="020B0604020202020204" pitchFamily="34" charset="0"/>
                <a:cs typeface="Arial" panose="020B0604020202020204" pitchFamily="34" charset="0"/>
              </a:rPr>
              <a:t>Grip between forefinger and thumb</a:t>
            </a:r>
          </a:p>
          <a:p>
            <a:pPr marL="285750" indent="-285750">
              <a:buFont typeface="Arial" panose="020B0604020202020204" pitchFamily="34" charset="0"/>
              <a:buChar char="•"/>
            </a:pPr>
            <a:endParaRPr lang="en-US" sz="2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400" dirty="0">
                <a:latin typeface="Arial" panose="020B0604020202020204" pitchFamily="34" charset="0"/>
                <a:cs typeface="Arial" panose="020B0604020202020204" pitchFamily="34" charset="0"/>
              </a:rPr>
              <a:t>Middle finger then rests on top, with 4</a:t>
            </a:r>
            <a:r>
              <a:rPr lang="en-US" sz="2400" baseline="30000" dirty="0">
                <a:latin typeface="Arial" panose="020B0604020202020204" pitchFamily="34" charset="0"/>
                <a:cs typeface="Arial" panose="020B0604020202020204" pitchFamily="34" charset="0"/>
              </a:rPr>
              <a:t>th</a:t>
            </a:r>
            <a:r>
              <a:rPr lang="en-US" sz="2400" dirty="0">
                <a:latin typeface="Arial" panose="020B0604020202020204" pitchFamily="34" charset="0"/>
                <a:cs typeface="Arial" panose="020B0604020202020204" pitchFamily="34" charset="0"/>
              </a:rPr>
              <a:t> and 5</a:t>
            </a:r>
            <a:r>
              <a:rPr lang="en-US" sz="2400" baseline="30000" dirty="0">
                <a:latin typeface="Arial" panose="020B0604020202020204" pitchFamily="34" charset="0"/>
                <a:cs typeface="Arial" panose="020B0604020202020204" pitchFamily="34" charset="0"/>
              </a:rPr>
              <a:t>th</a:t>
            </a:r>
            <a:r>
              <a:rPr lang="en-US" sz="2400" dirty="0">
                <a:latin typeface="Arial" panose="020B0604020202020204" pitchFamily="34" charset="0"/>
                <a:cs typeface="Arial" panose="020B0604020202020204" pitchFamily="34" charset="0"/>
              </a:rPr>
              <a:t> finger underneath to support</a:t>
            </a:r>
            <a:endParaRPr lang="en-GB" sz="2400" dirty="0">
              <a:latin typeface="Arial" panose="020B0604020202020204" pitchFamily="34" charset="0"/>
              <a:cs typeface="Arial" panose="020B0604020202020204" pitchFamily="34" charset="0"/>
            </a:endParaRPr>
          </a:p>
        </p:txBody>
      </p:sp>
      <p:pic>
        <p:nvPicPr>
          <p:cNvPr id="4098" name="Picture 2" descr="Calligraphy, Brush, Character, Symbols, Writing, Signs">
            <a:extLst>
              <a:ext uri="{FF2B5EF4-FFF2-40B4-BE49-F238E27FC236}">
                <a16:creationId xmlns:a16="http://schemas.microsoft.com/office/drawing/2014/main" id="{165DA655-DE92-5845-4FCF-CE164709720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10770" y="1271751"/>
            <a:ext cx="2981435" cy="44721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73157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7FB9DB31-7F4A-B33C-EE27-8FB19C1C3C1F}"/>
              </a:ext>
            </a:extLst>
          </p:cNvPr>
          <p:cNvSpPr txBox="1"/>
          <p:nvPr/>
        </p:nvSpPr>
        <p:spPr>
          <a:xfrm>
            <a:off x="208108" y="1057986"/>
            <a:ext cx="4864698" cy="646331"/>
          </a:xfrm>
          <a:prstGeom prst="rect">
            <a:avLst/>
          </a:prstGeom>
          <a:noFill/>
        </p:spPr>
        <p:txBody>
          <a:bodyPr wrap="square" rtlCol="0">
            <a:spAutoFit/>
          </a:bodyPr>
          <a:lstStyle/>
          <a:p>
            <a:r>
              <a:rPr lang="en-GB" sz="3600" b="1" dirty="0">
                <a:latin typeface="Arial" panose="020B0604020202020204" pitchFamily="34" charset="0"/>
                <a:ea typeface="+mj-ea"/>
                <a:cs typeface="Arial" panose="020B0604020202020204" pitchFamily="34" charset="0"/>
              </a:rPr>
              <a:t>Practice!</a:t>
            </a:r>
          </a:p>
        </p:txBody>
      </p:sp>
      <p:sp>
        <p:nvSpPr>
          <p:cNvPr id="9" name="TextBox 8">
            <a:extLst>
              <a:ext uri="{FF2B5EF4-FFF2-40B4-BE49-F238E27FC236}">
                <a16:creationId xmlns:a16="http://schemas.microsoft.com/office/drawing/2014/main" id="{D64A99E3-B038-82AA-E471-73A9FE7361F1}"/>
              </a:ext>
            </a:extLst>
          </p:cNvPr>
          <p:cNvSpPr txBox="1"/>
          <p:nvPr/>
        </p:nvSpPr>
        <p:spPr>
          <a:xfrm>
            <a:off x="300790" y="1831929"/>
            <a:ext cx="3997942" cy="3785652"/>
          </a:xfrm>
          <a:prstGeom prst="rect">
            <a:avLst/>
          </a:prstGeom>
          <a:noFill/>
        </p:spPr>
        <p:txBody>
          <a:bodyPr wrap="square" rtlCol="0">
            <a:spAutoFit/>
          </a:bodyPr>
          <a:lstStyle/>
          <a:p>
            <a:pPr marL="285750" indent="-285750">
              <a:buFont typeface="Arial" panose="020B0604020202020204" pitchFamily="34" charset="0"/>
              <a:buChar char="•"/>
            </a:pPr>
            <a:r>
              <a:rPr lang="en-GB" sz="2400" dirty="0">
                <a:latin typeface="Arial" panose="020B0604020202020204" pitchFamily="34" charset="0"/>
                <a:cs typeface="Arial" panose="020B0604020202020204" pitchFamily="34" charset="0"/>
              </a:rPr>
              <a:t>Using your worksheet, and the ‘numbers’ in Chinese, practise writing them</a:t>
            </a:r>
          </a:p>
          <a:p>
            <a:pPr marL="285750" indent="-28575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400" dirty="0">
                <a:latin typeface="Arial" panose="020B0604020202020204" pitchFamily="34" charset="0"/>
                <a:cs typeface="Arial" panose="020B0604020202020204" pitchFamily="34" charset="0"/>
              </a:rPr>
              <a:t>Remember how to hold the Xuan correctly</a:t>
            </a:r>
          </a:p>
          <a:p>
            <a:pPr marL="285750" indent="-28575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400" dirty="0">
                <a:latin typeface="Arial" panose="020B0604020202020204" pitchFamily="34" charset="0"/>
                <a:cs typeface="Arial" panose="020B0604020202020204" pitchFamily="34" charset="0"/>
              </a:rPr>
              <a:t>Focus on getting the form of the letters the same</a:t>
            </a:r>
          </a:p>
        </p:txBody>
      </p:sp>
      <p:pic>
        <p:nvPicPr>
          <p:cNvPr id="10" name="Picture 9">
            <a:extLst>
              <a:ext uri="{FF2B5EF4-FFF2-40B4-BE49-F238E27FC236}">
                <a16:creationId xmlns:a16="http://schemas.microsoft.com/office/drawing/2014/main" id="{55B1B93D-9059-4091-D698-0726A7A5E5F9}"/>
              </a:ext>
            </a:extLst>
          </p:cNvPr>
          <p:cNvPicPr>
            <a:picLocks noChangeAspect="1"/>
          </p:cNvPicPr>
          <p:nvPr/>
        </p:nvPicPr>
        <p:blipFill rotWithShape="1">
          <a:blip r:embed="rId3"/>
          <a:srcRect l="22632" t="21916" r="23026" b="9044"/>
          <a:stretch/>
        </p:blipFill>
        <p:spPr>
          <a:xfrm>
            <a:off x="4572000" y="1937311"/>
            <a:ext cx="4487778" cy="3205555"/>
          </a:xfrm>
          <a:prstGeom prst="rect">
            <a:avLst/>
          </a:prstGeom>
        </p:spPr>
      </p:pic>
    </p:spTree>
    <p:extLst>
      <p:ext uri="{BB962C8B-B14F-4D97-AF65-F5344CB8AC3E}">
        <p14:creationId xmlns:p14="http://schemas.microsoft.com/office/powerpoint/2010/main" val="1129809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6F6DC88-CB7F-84B0-9BB9-3D7C569ADB45}"/>
              </a:ext>
            </a:extLst>
          </p:cNvPr>
          <p:cNvSpPr txBox="1"/>
          <p:nvPr/>
        </p:nvSpPr>
        <p:spPr>
          <a:xfrm>
            <a:off x="208108" y="1057986"/>
            <a:ext cx="4864698" cy="646331"/>
          </a:xfrm>
          <a:prstGeom prst="rect">
            <a:avLst/>
          </a:prstGeom>
          <a:noFill/>
        </p:spPr>
        <p:txBody>
          <a:bodyPr wrap="square" rtlCol="0">
            <a:spAutoFit/>
          </a:bodyPr>
          <a:lstStyle/>
          <a:p>
            <a:r>
              <a:rPr lang="en-GB" sz="3600" b="1" dirty="0">
                <a:latin typeface="Arial" panose="020B0604020202020204" pitchFamily="34" charset="0"/>
                <a:ea typeface="+mj-ea"/>
                <a:cs typeface="Arial" panose="020B0604020202020204" pitchFamily="34" charset="0"/>
              </a:rPr>
              <a:t>Now do this...</a:t>
            </a:r>
          </a:p>
        </p:txBody>
      </p:sp>
      <p:sp>
        <p:nvSpPr>
          <p:cNvPr id="9" name="TextBox 8">
            <a:extLst>
              <a:ext uri="{FF2B5EF4-FFF2-40B4-BE49-F238E27FC236}">
                <a16:creationId xmlns:a16="http://schemas.microsoft.com/office/drawing/2014/main" id="{5463E86B-619B-37ED-4DBD-E9A5FF7BE063}"/>
              </a:ext>
            </a:extLst>
          </p:cNvPr>
          <p:cNvSpPr txBox="1"/>
          <p:nvPr/>
        </p:nvSpPr>
        <p:spPr>
          <a:xfrm>
            <a:off x="437254" y="2274838"/>
            <a:ext cx="3692727" cy="2677656"/>
          </a:xfrm>
          <a:prstGeom prst="rect">
            <a:avLst/>
          </a:prstGeom>
          <a:noFill/>
        </p:spPr>
        <p:txBody>
          <a:bodyPr wrap="square" rtlCol="0">
            <a:spAutoFit/>
          </a:bodyPr>
          <a:lstStyle/>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Use your new found talent to write and complete the following sums</a:t>
            </a:r>
          </a:p>
          <a:p>
            <a:pPr marL="342900" indent="-34290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dirty="0">
                <a:latin typeface="Arial" panose="020B0604020202020204" pitchFamily="34" charset="0"/>
                <a:cs typeface="Arial" panose="020B0604020202020204" pitchFamily="34" charset="0"/>
              </a:rPr>
              <a:t>Don’t forget to write in Chinese calligraphy!</a:t>
            </a:r>
          </a:p>
        </p:txBody>
      </p:sp>
      <p:pic>
        <p:nvPicPr>
          <p:cNvPr id="10" name="Picture 9">
            <a:extLst>
              <a:ext uri="{FF2B5EF4-FFF2-40B4-BE49-F238E27FC236}">
                <a16:creationId xmlns:a16="http://schemas.microsoft.com/office/drawing/2014/main" id="{37D2AB04-82FE-6B49-A81F-7F5F88DA6B08}"/>
              </a:ext>
            </a:extLst>
          </p:cNvPr>
          <p:cNvPicPr>
            <a:picLocks noChangeAspect="1"/>
          </p:cNvPicPr>
          <p:nvPr/>
        </p:nvPicPr>
        <p:blipFill>
          <a:blip r:embed="rId3"/>
          <a:stretch>
            <a:fillRect/>
          </a:stretch>
        </p:blipFill>
        <p:spPr>
          <a:xfrm>
            <a:off x="4572000" y="1155725"/>
            <a:ext cx="4018548" cy="4258486"/>
          </a:xfrm>
          <a:prstGeom prst="rect">
            <a:avLst/>
          </a:prstGeom>
        </p:spPr>
      </p:pic>
      <p:sp>
        <p:nvSpPr>
          <p:cNvPr id="11" name="TextBox 10">
            <a:extLst>
              <a:ext uri="{FF2B5EF4-FFF2-40B4-BE49-F238E27FC236}">
                <a16:creationId xmlns:a16="http://schemas.microsoft.com/office/drawing/2014/main" id="{5123ACB3-4304-1A6E-5726-5ADF010A4570}"/>
              </a:ext>
            </a:extLst>
          </p:cNvPr>
          <p:cNvSpPr txBox="1"/>
          <p:nvPr/>
        </p:nvSpPr>
        <p:spPr>
          <a:xfrm rot="21048902">
            <a:off x="6021521" y="1911849"/>
            <a:ext cx="2815388" cy="2677656"/>
          </a:xfrm>
          <a:prstGeom prst="rect">
            <a:avLst/>
          </a:prstGeom>
          <a:noFill/>
        </p:spPr>
        <p:txBody>
          <a:bodyPr wrap="square" rtlCol="0">
            <a:spAutoFit/>
          </a:bodyPr>
          <a:lstStyle/>
          <a:p>
            <a:r>
              <a:rPr lang="en-GB" sz="2400" b="1" dirty="0">
                <a:latin typeface="Arial" panose="020B0604020202020204" pitchFamily="34" charset="0"/>
                <a:cs typeface="Arial" panose="020B0604020202020204" pitchFamily="34" charset="0"/>
              </a:rPr>
              <a:t>3 + 3 =</a:t>
            </a:r>
          </a:p>
          <a:p>
            <a:endParaRPr lang="en-GB" sz="2400" b="1" dirty="0">
              <a:latin typeface="Arial" panose="020B0604020202020204" pitchFamily="34" charset="0"/>
              <a:cs typeface="Arial" panose="020B0604020202020204" pitchFamily="34" charset="0"/>
            </a:endParaRPr>
          </a:p>
          <a:p>
            <a:r>
              <a:rPr lang="en-GB" sz="2400" b="1" dirty="0">
                <a:latin typeface="Arial" panose="020B0604020202020204" pitchFamily="34" charset="0"/>
                <a:cs typeface="Arial" panose="020B0604020202020204" pitchFamily="34" charset="0"/>
              </a:rPr>
              <a:t>4 + 2 =</a:t>
            </a:r>
          </a:p>
          <a:p>
            <a:endParaRPr lang="en-GB" sz="2400" b="1" dirty="0">
              <a:latin typeface="Arial" panose="020B0604020202020204" pitchFamily="34" charset="0"/>
              <a:cs typeface="Arial" panose="020B0604020202020204" pitchFamily="34" charset="0"/>
            </a:endParaRPr>
          </a:p>
          <a:p>
            <a:r>
              <a:rPr lang="en-GB" sz="2400" b="1" dirty="0">
                <a:latin typeface="Arial" panose="020B0604020202020204" pitchFamily="34" charset="0"/>
                <a:cs typeface="Arial" panose="020B0604020202020204" pitchFamily="34" charset="0"/>
              </a:rPr>
              <a:t>7 -  5 =</a:t>
            </a:r>
          </a:p>
          <a:p>
            <a:endParaRPr lang="en-GB" sz="2400" b="1" dirty="0">
              <a:latin typeface="Arial" panose="020B0604020202020204" pitchFamily="34" charset="0"/>
              <a:cs typeface="Arial" panose="020B0604020202020204" pitchFamily="34" charset="0"/>
            </a:endParaRPr>
          </a:p>
          <a:p>
            <a:r>
              <a:rPr lang="en-GB" sz="2400" b="1" dirty="0">
                <a:latin typeface="Arial" panose="020B0604020202020204" pitchFamily="34" charset="0"/>
                <a:cs typeface="Arial" panose="020B0604020202020204" pitchFamily="34" charset="0"/>
              </a:rPr>
              <a:t>10 – 6 = </a:t>
            </a:r>
          </a:p>
        </p:txBody>
      </p:sp>
    </p:spTree>
    <p:extLst>
      <p:ext uri="{BB962C8B-B14F-4D97-AF65-F5344CB8AC3E}">
        <p14:creationId xmlns:p14="http://schemas.microsoft.com/office/powerpoint/2010/main" val="324090904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TotalTime>
  <Words>435</Words>
  <Application>Microsoft Office PowerPoint</Application>
  <PresentationFormat>On-screen Show (4:3)</PresentationFormat>
  <Paragraphs>69</Paragraphs>
  <Slides>10</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Calibri</vt:lpstr>
      <vt:lpstr>Calibri Light</vt:lpstr>
      <vt:lpstr>Segoe UI Emoji</vt:lpstr>
      <vt:lpstr>Symbol</vt:lpstr>
      <vt:lpstr>Times New Roman</vt:lpstr>
      <vt:lpstr>Office Theme</vt:lpstr>
      <vt:lpstr>PowerPoint Presentation</vt:lpstr>
      <vt:lpstr>PowerPoint Presentation</vt:lpstr>
      <vt:lpstr>You will need</vt:lpstr>
      <vt:lpstr>Calligraphy</vt:lpstr>
      <vt:lpstr>Regular script</vt:lpstr>
      <vt:lpstr>Numbers</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Chinese calligraphy presentation</dc:title>
  <dc:subject>Learnign how to write using traditional chinese handwriting</dc:subject>
  <dc:creator>Attainment in Education</dc:creator>
  <cp:keywords>calligraphy, Chinese new year, grip, lunar new year, script, typography, xuan</cp:keywords>
  <cp:lastModifiedBy>Holly Margerison-Smith</cp:lastModifiedBy>
  <cp:revision>80</cp:revision>
  <dcterms:created xsi:type="dcterms:W3CDTF">2017-06-28T15:11:57Z</dcterms:created>
  <dcterms:modified xsi:type="dcterms:W3CDTF">2022-11-29T13:10:41Z</dcterms:modified>
</cp:coreProperties>
</file>