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9"/>
  </p:notesMasterIdLst>
  <p:sldIdLst>
    <p:sldId id="263" r:id="rId2"/>
    <p:sldId id="274" r:id="rId3"/>
    <p:sldId id="279" r:id="rId4"/>
    <p:sldId id="278" r:id="rId5"/>
    <p:sldId id="277" r:id="rId6"/>
    <p:sldId id="276" r:id="rId7"/>
    <p:sldId id="275"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26" autoAdjust="0"/>
    <p:restoredTop sz="86996" autoAdjust="0"/>
  </p:normalViewPr>
  <p:slideViewPr>
    <p:cSldViewPr snapToGrid="0" snapToObjects="1">
      <p:cViewPr varScale="1">
        <p:scale>
          <a:sx n="58" d="100"/>
          <a:sy n="58" d="100"/>
        </p:scale>
        <p:origin x="1516" y="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95A6A2-D1CF-4E22-B6F9-C48F0F16B29A}" type="datetimeFigureOut">
              <a:rPr lang="en-GB" smtClean="0"/>
              <a:t>29/11/2022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07E84F-45E6-4385-A61E-2A903B5C237C}" type="slidenum">
              <a:rPr lang="en-GB" smtClean="0"/>
              <a:t>‹#›</a:t>
            </a:fld>
            <a:endParaRPr lang="en-GB"/>
          </a:p>
        </p:txBody>
      </p:sp>
    </p:spTree>
    <p:extLst>
      <p:ext uri="{BB962C8B-B14F-4D97-AF65-F5344CB8AC3E}">
        <p14:creationId xmlns:p14="http://schemas.microsoft.com/office/powerpoint/2010/main" val="970637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07E84F-45E6-4385-A61E-2A903B5C237C}" type="slidenum">
              <a:rPr lang="en-GB" smtClean="0"/>
              <a:t>1</a:t>
            </a:fld>
            <a:endParaRPr lang="en-GB"/>
          </a:p>
        </p:txBody>
      </p:sp>
    </p:spTree>
    <p:extLst>
      <p:ext uri="{BB962C8B-B14F-4D97-AF65-F5344CB8AC3E}">
        <p14:creationId xmlns:p14="http://schemas.microsoft.com/office/powerpoint/2010/main" val="727143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07E84F-45E6-4385-A61E-2A903B5C237C}" type="slidenum">
              <a:rPr lang="en-GB" smtClean="0"/>
              <a:t>2</a:t>
            </a:fld>
            <a:endParaRPr lang="en-GB"/>
          </a:p>
        </p:txBody>
      </p:sp>
    </p:spTree>
    <p:extLst>
      <p:ext uri="{BB962C8B-B14F-4D97-AF65-F5344CB8AC3E}">
        <p14:creationId xmlns:p14="http://schemas.microsoft.com/office/powerpoint/2010/main" val="1679924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07E84F-45E6-4385-A61E-2A903B5C237C}" type="slidenum">
              <a:rPr lang="en-GB" smtClean="0"/>
              <a:t>3</a:t>
            </a:fld>
            <a:endParaRPr lang="en-GB"/>
          </a:p>
        </p:txBody>
      </p:sp>
    </p:spTree>
    <p:extLst>
      <p:ext uri="{BB962C8B-B14F-4D97-AF65-F5344CB8AC3E}">
        <p14:creationId xmlns:p14="http://schemas.microsoft.com/office/powerpoint/2010/main" val="2416319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07E84F-45E6-4385-A61E-2A903B5C237C}" type="slidenum">
              <a:rPr lang="en-GB" smtClean="0"/>
              <a:t>4</a:t>
            </a:fld>
            <a:endParaRPr lang="en-GB"/>
          </a:p>
        </p:txBody>
      </p:sp>
    </p:spTree>
    <p:extLst>
      <p:ext uri="{BB962C8B-B14F-4D97-AF65-F5344CB8AC3E}">
        <p14:creationId xmlns:p14="http://schemas.microsoft.com/office/powerpoint/2010/main" val="819151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07E84F-45E6-4385-A61E-2A903B5C237C}" type="slidenum">
              <a:rPr lang="en-GB" smtClean="0"/>
              <a:t>5</a:t>
            </a:fld>
            <a:endParaRPr lang="en-GB"/>
          </a:p>
        </p:txBody>
      </p:sp>
    </p:spTree>
    <p:extLst>
      <p:ext uri="{BB962C8B-B14F-4D97-AF65-F5344CB8AC3E}">
        <p14:creationId xmlns:p14="http://schemas.microsoft.com/office/powerpoint/2010/main" val="1879512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07E84F-45E6-4385-A61E-2A903B5C237C}" type="slidenum">
              <a:rPr lang="en-GB" smtClean="0"/>
              <a:t>6</a:t>
            </a:fld>
            <a:endParaRPr lang="en-GB"/>
          </a:p>
        </p:txBody>
      </p:sp>
    </p:spTree>
    <p:extLst>
      <p:ext uri="{BB962C8B-B14F-4D97-AF65-F5344CB8AC3E}">
        <p14:creationId xmlns:p14="http://schemas.microsoft.com/office/powerpoint/2010/main" val="778679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07E84F-45E6-4385-A61E-2A903B5C237C}" type="slidenum">
              <a:rPr lang="en-GB" smtClean="0"/>
              <a:t>7</a:t>
            </a:fld>
            <a:endParaRPr lang="en-GB"/>
          </a:p>
        </p:txBody>
      </p:sp>
    </p:spTree>
    <p:extLst>
      <p:ext uri="{BB962C8B-B14F-4D97-AF65-F5344CB8AC3E}">
        <p14:creationId xmlns:p14="http://schemas.microsoft.com/office/powerpoint/2010/main" val="3783773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61EEAA8-B89C-6F54-A5EE-21B1A65B2660}"/>
              </a:ext>
            </a:extLst>
          </p:cNvPr>
          <p:cNvSpPr txBox="1"/>
          <p:nvPr/>
        </p:nvSpPr>
        <p:spPr>
          <a:xfrm>
            <a:off x="1007603" y="1062355"/>
            <a:ext cx="7128792" cy="646331"/>
          </a:xfrm>
          <a:prstGeom prst="rect">
            <a:avLst/>
          </a:prstGeom>
          <a:noFill/>
        </p:spPr>
        <p:txBody>
          <a:bodyPr wrap="square" rtlCol="0">
            <a:spAutoFit/>
          </a:bodyPr>
          <a:lstStyle/>
          <a:p>
            <a:pPr algn="ctr"/>
            <a:r>
              <a:rPr lang="en-GB" sz="3600" b="1" dirty="0">
                <a:latin typeface="Arial"/>
                <a:cs typeface="Arial"/>
              </a:rPr>
              <a:t>Chinese Zodiac Animal Wheel</a:t>
            </a:r>
          </a:p>
        </p:txBody>
      </p:sp>
      <p:sp>
        <p:nvSpPr>
          <p:cNvPr id="9" name="TextBox 8">
            <a:extLst>
              <a:ext uri="{FF2B5EF4-FFF2-40B4-BE49-F238E27FC236}">
                <a16:creationId xmlns:a16="http://schemas.microsoft.com/office/drawing/2014/main" id="{44B0EAB9-E6A1-0DA1-2792-755903246642}"/>
              </a:ext>
            </a:extLst>
          </p:cNvPr>
          <p:cNvSpPr txBox="1"/>
          <p:nvPr/>
        </p:nvSpPr>
        <p:spPr>
          <a:xfrm>
            <a:off x="1298447" y="5427148"/>
            <a:ext cx="6547104"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Making a Chinese zodiac animal wheel</a:t>
            </a:r>
          </a:p>
        </p:txBody>
      </p:sp>
      <p:pic>
        <p:nvPicPr>
          <p:cNvPr id="10" name="Picture 9" descr="Chart, radar chart&#10;&#10;Description automatically generated">
            <a:extLst>
              <a:ext uri="{FF2B5EF4-FFF2-40B4-BE49-F238E27FC236}">
                <a16:creationId xmlns:a16="http://schemas.microsoft.com/office/drawing/2014/main" id="{B9B9C2B2-D96C-33A8-3469-DAF0EDEB69A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19488" y="1708686"/>
            <a:ext cx="3505022" cy="3533796"/>
          </a:xfrm>
          <a:prstGeom prst="rect">
            <a:avLst/>
          </a:prstGeom>
        </p:spPr>
      </p:pic>
    </p:spTree>
    <p:extLst>
      <p:ext uri="{BB962C8B-B14F-4D97-AF65-F5344CB8AC3E}">
        <p14:creationId xmlns:p14="http://schemas.microsoft.com/office/powerpoint/2010/main" val="1768245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0910629-C963-7A6D-D6BD-ED5AF72B1AFC}"/>
              </a:ext>
            </a:extLst>
          </p:cNvPr>
          <p:cNvSpPr txBox="1"/>
          <p:nvPr/>
        </p:nvSpPr>
        <p:spPr>
          <a:xfrm>
            <a:off x="554299" y="1102271"/>
            <a:ext cx="8035401"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cs typeface="Arial" panose="020B0604020202020204" pitchFamily="34" charset="0"/>
              </a:rPr>
              <a:t>Stay safe</a:t>
            </a:r>
            <a:r>
              <a:rPr lang="en-GB" sz="2000" b="1" dirty="0">
                <a:effectLst/>
                <a:latin typeface="Arial" panose="020B0604020202020204" pitchFamily="34" charset="0"/>
                <a:ea typeface="Times New Roman" panose="02020603050405020304" pitchFamily="18" charset="0"/>
                <a:cs typeface="Arial" panose="020B0604020202020204" pitchFamily="34" charset="0"/>
              </a:rPr>
              <a:t>  </a:t>
            </a:r>
          </a:p>
          <a:p>
            <a:pPr fontAlgn="base"/>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Whether you are a scientist researching a new medicine or an engineer solving climate change, safety always comes first. An adult must always be around and supervising when doing this activity. You are responsible for:</a:t>
            </a: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 </a:t>
            </a: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cs typeface="Arial" panose="020B0604020202020204" pitchFamily="34" charset="0"/>
              </a:rPr>
              <a:t>ensuring that any equipment used for this activity is in good working condition</a:t>
            </a: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cs typeface="Arial" panose="020B0604020202020204" pitchFamily="34" charset="0"/>
              </a:rPr>
              <a:t>behaving sensibly and following any safety instructions so as not to hurt or injure yourself or others </a:t>
            </a:r>
          </a:p>
          <a:p>
            <a:pPr fontAlgn="base"/>
            <a:r>
              <a:rPr lang="en-US" sz="2000" dirty="0">
                <a:effectLst/>
                <a:latin typeface="Arial" panose="020B0604020202020204" pitchFamily="34" charset="0"/>
                <a:ea typeface="Times New Roman" panose="02020603050405020304" pitchFamily="18" charset="0"/>
                <a:cs typeface="Arial" panose="020B0604020202020204" pitchFamily="34" charset="0"/>
              </a:rPr>
              <a:t> </a:t>
            </a:r>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Please note that in the absence of any negligence or other breach of duty by us, this activity is carried out at your own risk. It is important to take extra care at the stages marked with this symbol: ⚠ </a:t>
            </a:r>
          </a:p>
        </p:txBody>
      </p:sp>
    </p:spTree>
    <p:extLst>
      <p:ext uri="{BB962C8B-B14F-4D97-AF65-F5344CB8AC3E}">
        <p14:creationId xmlns:p14="http://schemas.microsoft.com/office/powerpoint/2010/main" val="1087037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1" descr="A picture containing text, clipart&#10;&#10;Description automatically generated">
            <a:extLst>
              <a:ext uri="{FF2B5EF4-FFF2-40B4-BE49-F238E27FC236}">
                <a16:creationId xmlns:a16="http://schemas.microsoft.com/office/drawing/2014/main" id="{1AD8AB15-C4D9-2FAC-4430-BD053C664C6A}"/>
              </a:ext>
            </a:extLst>
          </p:cNvPr>
          <p:cNvPicPr>
            <a:picLocks noChangeAspect="1"/>
          </p:cNvPicPr>
          <p:nvPr/>
        </p:nvPicPr>
        <p:blipFill rotWithShape="1">
          <a:blip r:embed="rId4"/>
          <a:srcRect l="10508" t="15857" r="10274" b="16056"/>
          <a:stretch/>
        </p:blipFill>
        <p:spPr>
          <a:xfrm rot="20471566">
            <a:off x="5052306" y="3476888"/>
            <a:ext cx="2345072" cy="1833777"/>
          </a:xfrm>
          <a:prstGeom prst="rect">
            <a:avLst/>
          </a:prstGeom>
        </p:spPr>
      </p:pic>
      <p:sp>
        <p:nvSpPr>
          <p:cNvPr id="3" name="Content Placeholder 4">
            <a:extLst>
              <a:ext uri="{FF2B5EF4-FFF2-40B4-BE49-F238E27FC236}">
                <a16:creationId xmlns:a16="http://schemas.microsoft.com/office/drawing/2014/main" id="{CAFCDB4F-ABDE-F66A-5B5A-9AAABF5B3E1B}"/>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4" name="TextBox 3">
            <a:extLst>
              <a:ext uri="{FF2B5EF4-FFF2-40B4-BE49-F238E27FC236}">
                <a16:creationId xmlns:a16="http://schemas.microsoft.com/office/drawing/2014/main" id="{9E772C31-6614-D2C6-F2FC-6E4CA3D479C3}"/>
              </a:ext>
            </a:extLst>
          </p:cNvPr>
          <p:cNvSpPr txBox="1"/>
          <p:nvPr/>
        </p:nvSpPr>
        <p:spPr>
          <a:xfrm>
            <a:off x="393538" y="1084673"/>
            <a:ext cx="7330223"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Chinese Zodiac Animals</a:t>
            </a:r>
          </a:p>
        </p:txBody>
      </p:sp>
      <p:sp>
        <p:nvSpPr>
          <p:cNvPr id="5" name="TextBox 4">
            <a:extLst>
              <a:ext uri="{FF2B5EF4-FFF2-40B4-BE49-F238E27FC236}">
                <a16:creationId xmlns:a16="http://schemas.microsoft.com/office/drawing/2014/main" id="{C4F413A4-DB02-9304-B131-2D355920219E}"/>
              </a:ext>
            </a:extLst>
          </p:cNvPr>
          <p:cNvSpPr txBox="1"/>
          <p:nvPr/>
        </p:nvSpPr>
        <p:spPr>
          <a:xfrm>
            <a:off x="500541" y="1772045"/>
            <a:ext cx="8382201" cy="2727926"/>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Each year is linked to a zodiac animal</a:t>
            </a:r>
          </a:p>
          <a:p>
            <a:pPr marL="342900" indent="-3429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Each zodiac animal’s year comes around every 12 years</a:t>
            </a:r>
          </a:p>
          <a:p>
            <a:pPr marL="342900" indent="-342900">
              <a:lnSpc>
                <a:spcPct val="90000"/>
              </a:lnSpc>
              <a:spcBef>
                <a:spcPts val="1000"/>
              </a:spcBef>
              <a:buFont typeface="Arial" panose="020B0604020202020204" pitchFamily="34" charset="0"/>
              <a:buChar char="•"/>
            </a:pPr>
            <a:r>
              <a:rPr lang="en-GB" sz="2400" dirty="0">
                <a:latin typeface="Arial" panose="020B0604020202020204" pitchFamily="34" charset="0"/>
                <a:cs typeface="Arial" panose="020B0604020202020204" pitchFamily="34" charset="0"/>
              </a:rPr>
              <a:t>Each animal has a different personality</a:t>
            </a:r>
          </a:p>
          <a:p>
            <a:pPr marL="360362">
              <a:lnSpc>
                <a:spcPct val="90000"/>
              </a:lnSpc>
              <a:spcBef>
                <a:spcPts val="1000"/>
              </a:spcBef>
            </a:pPr>
            <a:r>
              <a:rPr lang="en-GB" sz="2400" dirty="0">
                <a:latin typeface="Arial" panose="020B0604020202020204" pitchFamily="34" charset="0"/>
                <a:cs typeface="Arial" panose="020B0604020202020204" pitchFamily="34" charset="0"/>
              </a:rPr>
              <a:t>For example:</a:t>
            </a:r>
          </a:p>
          <a:p>
            <a:pPr marL="342900" indent="-342900">
              <a:lnSpc>
                <a:spcPct val="90000"/>
              </a:lnSpc>
              <a:spcBef>
                <a:spcPts val="1000"/>
              </a:spcBef>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a:lnSpc>
                <a:spcPct val="90000"/>
              </a:lnSpc>
              <a:spcBef>
                <a:spcPts val="1000"/>
              </a:spcBef>
            </a:pPr>
            <a:endParaRPr lang="en-GB" sz="24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E7344D0-654F-DB6A-40EC-8833667FD9B7}"/>
              </a:ext>
            </a:extLst>
          </p:cNvPr>
          <p:cNvSpPr txBox="1"/>
          <p:nvPr/>
        </p:nvSpPr>
        <p:spPr>
          <a:xfrm>
            <a:off x="4158956" y="5281510"/>
            <a:ext cx="4985044" cy="885371"/>
          </a:xfrm>
          <a:prstGeom prst="rect">
            <a:avLst/>
          </a:prstGeom>
          <a:noFill/>
        </p:spPr>
        <p:txBody>
          <a:bodyPr wrap="square" rtlCol="0">
            <a:spAutoFit/>
          </a:bodyPr>
          <a:lstStyle/>
          <a:p>
            <a:pPr>
              <a:lnSpc>
                <a:spcPct val="90000"/>
              </a:lnSpc>
              <a:spcBef>
                <a:spcPts val="1000"/>
              </a:spcBef>
            </a:pPr>
            <a:r>
              <a:rPr lang="en-GB" sz="2400" dirty="0">
                <a:latin typeface="Arial" panose="020B0604020202020204" pitchFamily="34" charset="0"/>
                <a:cs typeface="Arial" panose="020B0604020202020204" pitchFamily="34" charset="0"/>
              </a:rPr>
              <a:t>Quick witted, resourceful and kind.</a:t>
            </a:r>
          </a:p>
          <a:p>
            <a:pPr>
              <a:lnSpc>
                <a:spcPct val="90000"/>
              </a:lnSpc>
              <a:spcBef>
                <a:spcPts val="1000"/>
              </a:spcBef>
            </a:pPr>
            <a:endParaRPr lang="en-GB" sz="2400" dirty="0">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CF1645AD-CE25-6420-FDD4-8B3CD3169C34}"/>
              </a:ext>
            </a:extLst>
          </p:cNvPr>
          <p:cNvGrpSpPr/>
          <p:nvPr/>
        </p:nvGrpSpPr>
        <p:grpSpPr>
          <a:xfrm>
            <a:off x="2314416" y="3938672"/>
            <a:ext cx="2072759" cy="1478604"/>
            <a:chOff x="385178" y="4143983"/>
            <a:chExt cx="2072759" cy="1478604"/>
          </a:xfrm>
        </p:grpSpPr>
        <p:pic>
          <p:nvPicPr>
            <p:cNvPr id="8" name="Picture 7" descr="Icon&#10;&#10;Description automatically generated">
              <a:extLst>
                <a:ext uri="{FF2B5EF4-FFF2-40B4-BE49-F238E27FC236}">
                  <a16:creationId xmlns:a16="http://schemas.microsoft.com/office/drawing/2014/main" id="{340DE098-131E-95B4-5EA9-49BEBA67F43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5178" y="4143983"/>
              <a:ext cx="1478604" cy="1478604"/>
            </a:xfrm>
            <a:prstGeom prst="rect">
              <a:avLst/>
            </a:prstGeom>
          </p:spPr>
        </p:pic>
        <p:sp>
          <p:nvSpPr>
            <p:cNvPr id="9" name="TextBox 8">
              <a:extLst>
                <a:ext uri="{FF2B5EF4-FFF2-40B4-BE49-F238E27FC236}">
                  <a16:creationId xmlns:a16="http://schemas.microsoft.com/office/drawing/2014/main" id="{5A299B4C-B4FD-37D1-67FA-7FCBF0DE4F46}"/>
                </a:ext>
              </a:extLst>
            </p:cNvPr>
            <p:cNvSpPr txBox="1"/>
            <p:nvPr/>
          </p:nvSpPr>
          <p:spPr>
            <a:xfrm>
              <a:off x="1397622" y="4535089"/>
              <a:ext cx="1060315" cy="523220"/>
            </a:xfrm>
            <a:prstGeom prst="rect">
              <a:avLst/>
            </a:prstGeom>
            <a:noFill/>
          </p:spPr>
          <p:txBody>
            <a:bodyPr wrap="square" rtlCol="0">
              <a:spAutoFit/>
            </a:bodyPr>
            <a:lstStyle/>
            <a:p>
              <a:r>
                <a:rPr lang="en-GB" sz="2800" dirty="0"/>
                <a:t>Rat</a:t>
              </a:r>
              <a:endParaRPr lang="en-GB" dirty="0"/>
            </a:p>
          </p:txBody>
        </p:sp>
      </p:grpSp>
    </p:spTree>
    <p:extLst>
      <p:ext uri="{BB962C8B-B14F-4D97-AF65-F5344CB8AC3E}">
        <p14:creationId xmlns:p14="http://schemas.microsoft.com/office/powerpoint/2010/main" val="773162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4534CD8C-66BC-7D97-7109-54C931C5C1B2}"/>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3" name="TextBox 2">
            <a:extLst>
              <a:ext uri="{FF2B5EF4-FFF2-40B4-BE49-F238E27FC236}">
                <a16:creationId xmlns:a16="http://schemas.microsoft.com/office/drawing/2014/main" id="{CE2AAE88-4270-BFAC-A6AB-E377FFAB37AE}"/>
              </a:ext>
            </a:extLst>
          </p:cNvPr>
          <p:cNvSpPr txBox="1"/>
          <p:nvPr/>
        </p:nvSpPr>
        <p:spPr>
          <a:xfrm>
            <a:off x="393539" y="1084673"/>
            <a:ext cx="8652592"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Step 1 Cutting Out </a:t>
            </a:r>
            <a:r>
              <a:rPr lang="en-GB" sz="3600" dirty="0">
                <a:effectLst/>
                <a:latin typeface="Arial" panose="020B0604020202020204" pitchFamily="34" charset="0"/>
                <a:ea typeface="Times New Roman" panose="02020603050405020304" pitchFamily="18" charset="0"/>
                <a:cs typeface="Arial" panose="020B0604020202020204" pitchFamily="34" charset="0"/>
              </a:rPr>
              <a:t>⚠</a:t>
            </a:r>
            <a:endParaRPr lang="en-US" sz="3600" b="1"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019DBF5-BE87-28BD-25E8-55FF64CA8D49}"/>
              </a:ext>
            </a:extLst>
          </p:cNvPr>
          <p:cNvSpPr txBox="1"/>
          <p:nvPr/>
        </p:nvSpPr>
        <p:spPr>
          <a:xfrm>
            <a:off x="393540" y="1997632"/>
            <a:ext cx="2437210" cy="2547364"/>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Print the templates onto card</a:t>
            </a: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Safely cut out the outer and inner wheels with scissors</a:t>
            </a:r>
            <a:endParaRPr lang="en-GB" sz="24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A365070F-C6F6-6CD3-EB7F-9526DAB9FEC9}"/>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210288" y="1821455"/>
            <a:ext cx="2723423" cy="3764733"/>
          </a:xfrm>
          <a:prstGeom prst="rect">
            <a:avLst/>
          </a:prstGeom>
        </p:spPr>
      </p:pic>
      <p:pic>
        <p:nvPicPr>
          <p:cNvPr id="6" name="Picture 5">
            <a:extLst>
              <a:ext uri="{FF2B5EF4-FFF2-40B4-BE49-F238E27FC236}">
                <a16:creationId xmlns:a16="http://schemas.microsoft.com/office/drawing/2014/main" id="{E6648B69-F3A5-6DF4-C7C8-5C1779C5A09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36868" y="2714454"/>
            <a:ext cx="2294450" cy="2709266"/>
          </a:xfrm>
          <a:prstGeom prst="rect">
            <a:avLst/>
          </a:prstGeom>
        </p:spPr>
      </p:pic>
    </p:spTree>
    <p:extLst>
      <p:ext uri="{BB962C8B-B14F-4D97-AF65-F5344CB8AC3E}">
        <p14:creationId xmlns:p14="http://schemas.microsoft.com/office/powerpoint/2010/main" val="3321203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D49EF5AE-A803-23F4-3C6F-A914D21A0469}"/>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3" name="TextBox 2">
            <a:extLst>
              <a:ext uri="{FF2B5EF4-FFF2-40B4-BE49-F238E27FC236}">
                <a16:creationId xmlns:a16="http://schemas.microsoft.com/office/drawing/2014/main" id="{E4700E33-5E77-3651-9718-2CD322240F52}"/>
              </a:ext>
            </a:extLst>
          </p:cNvPr>
          <p:cNvSpPr txBox="1"/>
          <p:nvPr/>
        </p:nvSpPr>
        <p:spPr>
          <a:xfrm>
            <a:off x="393540" y="1084673"/>
            <a:ext cx="7398316"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Step 2 Making the Hole </a:t>
            </a:r>
            <a:r>
              <a:rPr lang="en-GB" sz="3600" dirty="0">
                <a:effectLst/>
                <a:latin typeface="Arial" panose="020B0604020202020204" pitchFamily="34" charset="0"/>
                <a:ea typeface="Times New Roman" panose="02020603050405020304" pitchFamily="18" charset="0"/>
                <a:cs typeface="Arial" panose="020B0604020202020204" pitchFamily="34" charset="0"/>
              </a:rPr>
              <a:t>⚠</a:t>
            </a:r>
            <a:endParaRPr lang="en-US" sz="3600" b="1"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139464A-39AC-8DB2-10DF-7C7A7A0DA0D3}"/>
              </a:ext>
            </a:extLst>
          </p:cNvPr>
          <p:cNvSpPr txBox="1"/>
          <p:nvPr/>
        </p:nvSpPr>
        <p:spPr>
          <a:xfrm>
            <a:off x="393540" y="1834425"/>
            <a:ext cx="8073566" cy="757130"/>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Make holes in the centre of each wheel with a sharp pencil and sticky tack</a:t>
            </a:r>
            <a:endParaRPr lang="en-GB" sz="2400" dirty="0">
              <a:latin typeface="Arial" panose="020B0604020202020204" pitchFamily="34" charset="0"/>
              <a:cs typeface="Arial" panose="020B0604020202020204" pitchFamily="34" charset="0"/>
            </a:endParaRPr>
          </a:p>
        </p:txBody>
      </p:sp>
      <p:pic>
        <p:nvPicPr>
          <p:cNvPr id="5" name="Picture 4" descr="A picture containing text&#10;&#10;Description automatically generated">
            <a:extLst>
              <a:ext uri="{FF2B5EF4-FFF2-40B4-BE49-F238E27FC236}">
                <a16:creationId xmlns:a16="http://schemas.microsoft.com/office/drawing/2014/main" id="{6DACFAD1-19B5-E37F-1B4F-FF511D998C5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134" t="10473" r="38156"/>
          <a:stretch/>
        </p:blipFill>
        <p:spPr>
          <a:xfrm rot="5400000">
            <a:off x="660623" y="2617179"/>
            <a:ext cx="2762656" cy="3055545"/>
          </a:xfrm>
          <a:prstGeom prst="rect">
            <a:avLst/>
          </a:prstGeom>
        </p:spPr>
      </p:pic>
      <p:pic>
        <p:nvPicPr>
          <p:cNvPr id="6" name="Picture 5" descr="A picture containing chart&#10;&#10;Description automatically generated">
            <a:extLst>
              <a:ext uri="{FF2B5EF4-FFF2-40B4-BE49-F238E27FC236}">
                <a16:creationId xmlns:a16="http://schemas.microsoft.com/office/drawing/2014/main" id="{D2C8F51E-A8C0-739E-50E5-B8045F380A5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3830" t="23144" r="12907"/>
          <a:stretch/>
        </p:blipFill>
        <p:spPr>
          <a:xfrm rot="5400000">
            <a:off x="3352131" y="3039550"/>
            <a:ext cx="3190675" cy="2208876"/>
          </a:xfrm>
          <a:prstGeom prst="rect">
            <a:avLst/>
          </a:prstGeom>
        </p:spPr>
      </p:pic>
      <p:sp>
        <p:nvSpPr>
          <p:cNvPr id="7" name="TextBox 6">
            <a:extLst>
              <a:ext uri="{FF2B5EF4-FFF2-40B4-BE49-F238E27FC236}">
                <a16:creationId xmlns:a16="http://schemas.microsoft.com/office/drawing/2014/main" id="{729D292D-EBE7-5403-C7F7-DA6810BB243F}"/>
              </a:ext>
            </a:extLst>
          </p:cNvPr>
          <p:cNvSpPr txBox="1"/>
          <p:nvPr/>
        </p:nvSpPr>
        <p:spPr>
          <a:xfrm>
            <a:off x="6325213" y="5270604"/>
            <a:ext cx="953310" cy="646331"/>
          </a:xfrm>
          <a:prstGeom prst="rect">
            <a:avLst/>
          </a:prstGeom>
          <a:solidFill>
            <a:schemeClr val="bg1"/>
          </a:solidFill>
          <a:ln>
            <a:solidFill>
              <a:schemeClr val="tx1"/>
            </a:solidFill>
          </a:ln>
        </p:spPr>
        <p:txBody>
          <a:bodyPr wrap="square" rtlCol="0">
            <a:spAutoFit/>
          </a:bodyPr>
          <a:lstStyle/>
          <a:p>
            <a:pPr algn="ctr"/>
            <a:r>
              <a:rPr lang="en-GB" dirty="0">
                <a:solidFill>
                  <a:srgbClr val="FF0000"/>
                </a:solidFill>
              </a:rPr>
              <a:t>Sticky tack</a:t>
            </a:r>
          </a:p>
        </p:txBody>
      </p:sp>
      <p:pic>
        <p:nvPicPr>
          <p:cNvPr id="8" name="Picture 7" descr="A picture containing person&#10;&#10;Description automatically generated">
            <a:extLst>
              <a:ext uri="{FF2B5EF4-FFF2-40B4-BE49-F238E27FC236}">
                <a16:creationId xmlns:a16="http://schemas.microsoft.com/office/drawing/2014/main" id="{F188570B-D72C-C833-11F4-4556D7E06D1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23262" t="22198" r="45119" b="29953"/>
          <a:stretch/>
        </p:blipFill>
        <p:spPr>
          <a:xfrm rot="5400000">
            <a:off x="6592196" y="2383657"/>
            <a:ext cx="2168412" cy="2461098"/>
          </a:xfrm>
          <a:prstGeom prst="rect">
            <a:avLst/>
          </a:prstGeom>
        </p:spPr>
      </p:pic>
      <p:cxnSp>
        <p:nvCxnSpPr>
          <p:cNvPr id="9" name="Straight Arrow Connector 8">
            <a:extLst>
              <a:ext uri="{FF2B5EF4-FFF2-40B4-BE49-F238E27FC236}">
                <a16:creationId xmlns:a16="http://schemas.microsoft.com/office/drawing/2014/main" id="{0B8F2E03-E65D-C0F1-556A-D69851DAEADF}"/>
              </a:ext>
            </a:extLst>
          </p:cNvPr>
          <p:cNvCxnSpPr>
            <a:cxnSpLocks/>
          </p:cNvCxnSpPr>
          <p:nvPr/>
        </p:nvCxnSpPr>
        <p:spPr>
          <a:xfrm flipV="1">
            <a:off x="6720840" y="4143988"/>
            <a:ext cx="787760" cy="1111196"/>
          </a:xfrm>
          <a:prstGeom prst="straightConnector1">
            <a:avLst/>
          </a:prstGeom>
          <a:ln w="4127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BC150AAB-9C52-5DDA-8B97-60EA0FB4AD14}"/>
              </a:ext>
            </a:extLst>
          </p:cNvPr>
          <p:cNvCxnSpPr>
            <a:cxnSpLocks/>
            <a:stCxn id="7" idx="1"/>
          </p:cNvCxnSpPr>
          <p:nvPr/>
        </p:nvCxnSpPr>
        <p:spPr>
          <a:xfrm flipH="1" flipV="1">
            <a:off x="5620289" y="5270604"/>
            <a:ext cx="704924" cy="323166"/>
          </a:xfrm>
          <a:prstGeom prst="straightConnector1">
            <a:avLst/>
          </a:prstGeom>
          <a:ln w="412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AC0CACD1-4B50-E0F8-4A51-7AE4B6A40E40}"/>
              </a:ext>
            </a:extLst>
          </p:cNvPr>
          <p:cNvSpPr txBox="1"/>
          <p:nvPr/>
        </p:nvSpPr>
        <p:spPr>
          <a:xfrm>
            <a:off x="443725" y="5263433"/>
            <a:ext cx="1348740" cy="369332"/>
          </a:xfrm>
          <a:prstGeom prst="rect">
            <a:avLst/>
          </a:prstGeom>
          <a:solidFill>
            <a:schemeClr val="bg1"/>
          </a:solidFill>
          <a:ln>
            <a:solidFill>
              <a:schemeClr val="tx1"/>
            </a:solidFill>
          </a:ln>
        </p:spPr>
        <p:txBody>
          <a:bodyPr wrap="square" rtlCol="0">
            <a:spAutoFit/>
          </a:bodyPr>
          <a:lstStyle/>
          <a:p>
            <a:r>
              <a:rPr lang="en-GB" dirty="0">
                <a:solidFill>
                  <a:srgbClr val="FF0000"/>
                </a:solidFill>
              </a:rPr>
              <a:t>Outer wheel</a:t>
            </a:r>
          </a:p>
        </p:txBody>
      </p:sp>
      <p:sp>
        <p:nvSpPr>
          <p:cNvPr id="12" name="TextBox 11">
            <a:extLst>
              <a:ext uri="{FF2B5EF4-FFF2-40B4-BE49-F238E27FC236}">
                <a16:creationId xmlns:a16="http://schemas.microsoft.com/office/drawing/2014/main" id="{835F50DF-34F8-E211-EF91-5129DC588E12}"/>
              </a:ext>
            </a:extLst>
          </p:cNvPr>
          <p:cNvSpPr txBox="1"/>
          <p:nvPr/>
        </p:nvSpPr>
        <p:spPr>
          <a:xfrm>
            <a:off x="3710493" y="5588661"/>
            <a:ext cx="1324424" cy="369332"/>
          </a:xfrm>
          <a:prstGeom prst="rect">
            <a:avLst/>
          </a:prstGeom>
          <a:solidFill>
            <a:schemeClr val="bg1"/>
          </a:solidFill>
          <a:ln>
            <a:solidFill>
              <a:schemeClr val="tx1"/>
            </a:solidFill>
          </a:ln>
        </p:spPr>
        <p:txBody>
          <a:bodyPr wrap="square" rtlCol="0">
            <a:spAutoFit/>
          </a:bodyPr>
          <a:lstStyle/>
          <a:p>
            <a:pPr algn="ctr"/>
            <a:r>
              <a:rPr lang="en-GB" dirty="0">
                <a:solidFill>
                  <a:srgbClr val="FF0000"/>
                </a:solidFill>
              </a:rPr>
              <a:t>Inner wheel</a:t>
            </a:r>
          </a:p>
        </p:txBody>
      </p:sp>
    </p:spTree>
    <p:extLst>
      <p:ext uri="{BB962C8B-B14F-4D97-AF65-F5344CB8AC3E}">
        <p14:creationId xmlns:p14="http://schemas.microsoft.com/office/powerpoint/2010/main" val="457866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5B536116-8813-79DE-4D9E-7234417ADA6D}"/>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3" name="TextBox 2">
            <a:extLst>
              <a:ext uri="{FF2B5EF4-FFF2-40B4-BE49-F238E27FC236}">
                <a16:creationId xmlns:a16="http://schemas.microsoft.com/office/drawing/2014/main" id="{7B582C85-7939-9761-8363-82E5DFC261B6}"/>
              </a:ext>
            </a:extLst>
          </p:cNvPr>
          <p:cNvSpPr txBox="1"/>
          <p:nvPr/>
        </p:nvSpPr>
        <p:spPr>
          <a:xfrm>
            <a:off x="393539" y="1084673"/>
            <a:ext cx="7398316"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Step 3 Assembly</a:t>
            </a:r>
          </a:p>
        </p:txBody>
      </p:sp>
      <p:sp>
        <p:nvSpPr>
          <p:cNvPr id="4" name="TextBox 3">
            <a:extLst>
              <a:ext uri="{FF2B5EF4-FFF2-40B4-BE49-F238E27FC236}">
                <a16:creationId xmlns:a16="http://schemas.microsoft.com/office/drawing/2014/main" id="{E1217E1C-4369-8A27-DBD1-7A96261762FF}"/>
              </a:ext>
            </a:extLst>
          </p:cNvPr>
          <p:cNvSpPr txBox="1"/>
          <p:nvPr/>
        </p:nvSpPr>
        <p:spPr>
          <a:xfrm>
            <a:off x="393539" y="2350628"/>
            <a:ext cx="3275936" cy="2547364"/>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Join the outer and inner wheels with a brass paper fastener</a:t>
            </a: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Start turning the wheel and matching the years!</a:t>
            </a:r>
            <a:endParaRPr lang="en-GB" sz="2400" dirty="0">
              <a:latin typeface="Arial" panose="020B0604020202020204" pitchFamily="34" charset="0"/>
              <a:cs typeface="Arial" panose="020B0604020202020204" pitchFamily="34" charset="0"/>
            </a:endParaRPr>
          </a:p>
        </p:txBody>
      </p:sp>
      <p:pic>
        <p:nvPicPr>
          <p:cNvPr id="5" name="Picture 4" descr="A picture containing text, device, compass&#10;&#10;Description automatically generated">
            <a:extLst>
              <a:ext uri="{FF2B5EF4-FFF2-40B4-BE49-F238E27FC236}">
                <a16:creationId xmlns:a16="http://schemas.microsoft.com/office/drawing/2014/main" id="{9B095AD1-C179-C173-DABD-6EAD15CB2A0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0070" r="17660"/>
          <a:stretch/>
        </p:blipFill>
        <p:spPr>
          <a:xfrm rot="5400000">
            <a:off x="4240372" y="1551400"/>
            <a:ext cx="3997798" cy="4148839"/>
          </a:xfrm>
          <a:prstGeom prst="rect">
            <a:avLst/>
          </a:prstGeom>
        </p:spPr>
      </p:pic>
      <p:sp>
        <p:nvSpPr>
          <p:cNvPr id="6" name="TextBox 5">
            <a:extLst>
              <a:ext uri="{FF2B5EF4-FFF2-40B4-BE49-F238E27FC236}">
                <a16:creationId xmlns:a16="http://schemas.microsoft.com/office/drawing/2014/main" id="{4599FC38-22B4-13B5-A11A-995EDA1AC159}"/>
              </a:ext>
            </a:extLst>
          </p:cNvPr>
          <p:cNvSpPr txBox="1"/>
          <p:nvPr/>
        </p:nvSpPr>
        <p:spPr>
          <a:xfrm>
            <a:off x="7726601" y="3947094"/>
            <a:ext cx="953310" cy="646331"/>
          </a:xfrm>
          <a:prstGeom prst="rect">
            <a:avLst/>
          </a:prstGeom>
          <a:solidFill>
            <a:schemeClr val="bg1"/>
          </a:solidFill>
          <a:ln>
            <a:solidFill>
              <a:schemeClr val="tx1"/>
            </a:solidFill>
          </a:ln>
        </p:spPr>
        <p:txBody>
          <a:bodyPr wrap="square" rtlCol="0">
            <a:spAutoFit/>
          </a:bodyPr>
          <a:lstStyle/>
          <a:p>
            <a:pPr algn="ctr"/>
            <a:r>
              <a:rPr lang="en-GB" dirty="0">
                <a:solidFill>
                  <a:srgbClr val="FF0000"/>
                </a:solidFill>
              </a:rPr>
              <a:t>Paper fastener</a:t>
            </a:r>
          </a:p>
        </p:txBody>
      </p:sp>
      <p:cxnSp>
        <p:nvCxnSpPr>
          <p:cNvPr id="7" name="Straight Arrow Connector 6">
            <a:extLst>
              <a:ext uri="{FF2B5EF4-FFF2-40B4-BE49-F238E27FC236}">
                <a16:creationId xmlns:a16="http://schemas.microsoft.com/office/drawing/2014/main" id="{A131A6C4-0A9B-71D3-51F6-E90D3A79EBCA}"/>
              </a:ext>
            </a:extLst>
          </p:cNvPr>
          <p:cNvCxnSpPr>
            <a:cxnSpLocks/>
          </p:cNvCxnSpPr>
          <p:nvPr/>
        </p:nvCxnSpPr>
        <p:spPr>
          <a:xfrm flipH="1" flipV="1">
            <a:off x="6239271" y="3624310"/>
            <a:ext cx="1487330" cy="645949"/>
          </a:xfrm>
          <a:prstGeom prst="straightConnector1">
            <a:avLst/>
          </a:prstGeom>
          <a:ln w="50800">
            <a:solidFill>
              <a:srgbClr val="FFFF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75338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6E0A3A18-7B3D-4104-88B7-A4A5E404A620}"/>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3" name="TextBox 2">
            <a:extLst>
              <a:ext uri="{FF2B5EF4-FFF2-40B4-BE49-F238E27FC236}">
                <a16:creationId xmlns:a16="http://schemas.microsoft.com/office/drawing/2014/main" id="{B52BE77A-A273-4740-DF2F-F842A701A45C}"/>
              </a:ext>
            </a:extLst>
          </p:cNvPr>
          <p:cNvSpPr txBox="1"/>
          <p:nvPr/>
        </p:nvSpPr>
        <p:spPr>
          <a:xfrm>
            <a:off x="393539" y="1084673"/>
            <a:ext cx="7398316"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Extension</a:t>
            </a:r>
          </a:p>
        </p:txBody>
      </p:sp>
      <p:sp>
        <p:nvSpPr>
          <p:cNvPr id="4" name="TextBox 3">
            <a:extLst>
              <a:ext uri="{FF2B5EF4-FFF2-40B4-BE49-F238E27FC236}">
                <a16:creationId xmlns:a16="http://schemas.microsoft.com/office/drawing/2014/main" id="{CC69E19C-9747-EE4B-C970-7906EB9A3126}"/>
              </a:ext>
            </a:extLst>
          </p:cNvPr>
          <p:cNvSpPr txBox="1"/>
          <p:nvPr/>
        </p:nvSpPr>
        <p:spPr>
          <a:xfrm>
            <a:off x="393539" y="1958920"/>
            <a:ext cx="4368466" cy="2010807"/>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Investigate the personalities of the zodiac animals</a:t>
            </a: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Find out which animals your relatives are!</a:t>
            </a:r>
          </a:p>
          <a:p>
            <a:pPr marL="342900" indent="-342900">
              <a:lnSpc>
                <a:spcPct val="90000"/>
              </a:lnSpc>
              <a:spcBef>
                <a:spcPts val="1000"/>
              </a:spcBef>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pic>
        <p:nvPicPr>
          <p:cNvPr id="5" name="Picture 4" descr="Chart, radar chart&#10;&#10;Description automatically generated">
            <a:extLst>
              <a:ext uri="{FF2B5EF4-FFF2-40B4-BE49-F238E27FC236}">
                <a16:creationId xmlns:a16="http://schemas.microsoft.com/office/drawing/2014/main" id="{EEA88610-213E-4396-7FB3-9339607553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2006" y="1752128"/>
            <a:ext cx="3988456" cy="4021199"/>
          </a:xfrm>
          <a:prstGeom prst="rect">
            <a:avLst/>
          </a:prstGeom>
        </p:spPr>
      </p:pic>
    </p:spTree>
    <p:extLst>
      <p:ext uri="{BB962C8B-B14F-4D97-AF65-F5344CB8AC3E}">
        <p14:creationId xmlns:p14="http://schemas.microsoft.com/office/powerpoint/2010/main" val="34613599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941</TotalTime>
  <Words>258</Words>
  <Application>Microsoft Office PowerPoint</Application>
  <PresentationFormat>On-screen Show (4:3)</PresentationFormat>
  <Paragraphs>39</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Chinese zodiac animal wheel</dc:title>
  <dc:subject>Making a chinese zodiac animal wheel</dc:subject>
  <dc:creator>Attainment in Education</dc:creator>
  <cp:keywords>Card, Template, Zodiac, Lunar new year</cp:keywords>
  <cp:lastModifiedBy>Holly Margerison-Smith</cp:lastModifiedBy>
  <cp:revision>46</cp:revision>
  <dcterms:created xsi:type="dcterms:W3CDTF">2017-06-28T15:11:57Z</dcterms:created>
  <dcterms:modified xsi:type="dcterms:W3CDTF">2022-11-29T13:02:35Z</dcterms:modified>
</cp:coreProperties>
</file>