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59" r:id="rId3"/>
    <p:sldId id="261" r:id="rId4"/>
    <p:sldId id="264" r:id="rId5"/>
    <p:sldId id="263"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94714"/>
  </p:normalViewPr>
  <p:slideViewPr>
    <p:cSldViewPr snapToGrid="0" snapToObjects="1">
      <p:cViewPr varScale="1">
        <p:scale>
          <a:sx n="62" d="100"/>
          <a:sy n="62" d="100"/>
        </p:scale>
        <p:origin x="1396" y="5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0B2E3D-69E5-3AD0-91DC-5C7E156CCE95}"/>
              </a:ext>
            </a:extLst>
          </p:cNvPr>
          <p:cNvSpPr txBox="1"/>
          <p:nvPr/>
        </p:nvSpPr>
        <p:spPr>
          <a:xfrm>
            <a:off x="1298447" y="5427148"/>
            <a:ext cx="6547104"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Code breaking using math calculations</a:t>
            </a:r>
          </a:p>
        </p:txBody>
      </p:sp>
      <p:pic>
        <p:nvPicPr>
          <p:cNvPr id="6" name="Picture 5">
            <a:extLst>
              <a:ext uri="{FF2B5EF4-FFF2-40B4-BE49-F238E27FC236}">
                <a16:creationId xmlns:a16="http://schemas.microsoft.com/office/drawing/2014/main" id="{831ED1A6-F70F-1CB4-0D0B-444A95C82804}"/>
              </a:ext>
            </a:extLst>
          </p:cNvPr>
          <p:cNvPicPr>
            <a:picLocks noChangeAspect="1"/>
          </p:cNvPicPr>
          <p:nvPr/>
        </p:nvPicPr>
        <p:blipFill>
          <a:blip r:embed="rId2"/>
          <a:srcRect/>
          <a:stretch/>
        </p:blipFill>
        <p:spPr>
          <a:xfrm>
            <a:off x="2574846" y="2012315"/>
            <a:ext cx="3994306" cy="2833370"/>
          </a:xfrm>
          <a:prstGeom prst="rect">
            <a:avLst/>
          </a:prstGeom>
        </p:spPr>
      </p:pic>
      <p:sp>
        <p:nvSpPr>
          <p:cNvPr id="4" name="TextBox 3">
            <a:extLst>
              <a:ext uri="{FF2B5EF4-FFF2-40B4-BE49-F238E27FC236}">
                <a16:creationId xmlns:a16="http://schemas.microsoft.com/office/drawing/2014/main" id="{977FC5BD-1AF7-71B7-C438-BCFEA27488D7}"/>
              </a:ext>
            </a:extLst>
          </p:cNvPr>
          <p:cNvSpPr txBox="1"/>
          <p:nvPr/>
        </p:nvSpPr>
        <p:spPr>
          <a:xfrm>
            <a:off x="-75948" y="1062355"/>
            <a:ext cx="9295894" cy="646331"/>
          </a:xfrm>
          <a:prstGeom prst="rect">
            <a:avLst/>
          </a:prstGeom>
          <a:noFill/>
        </p:spPr>
        <p:txBody>
          <a:bodyPr wrap="square" rtlCol="0">
            <a:spAutoFit/>
          </a:bodyPr>
          <a:lstStyle/>
          <a:p>
            <a:pPr algn="ctr"/>
            <a:r>
              <a:rPr lang="en-GB" sz="3600" b="1" dirty="0">
                <a:latin typeface="Arial"/>
                <a:cs typeface="Arial"/>
              </a:rPr>
              <a:t>Chinese Zodiac Code Breaker</a:t>
            </a:r>
          </a:p>
        </p:txBody>
      </p:sp>
      <p:pic>
        <p:nvPicPr>
          <p:cNvPr id="2" name="Picture 1">
            <a:extLst>
              <a:ext uri="{FF2B5EF4-FFF2-40B4-BE49-F238E27FC236}">
                <a16:creationId xmlns:a16="http://schemas.microsoft.com/office/drawing/2014/main" id="{BA28BC74-ECC3-5224-C062-26964B304ABE}"/>
              </a:ext>
            </a:extLst>
          </p:cNvPr>
          <p:cNvPicPr>
            <a:picLocks noChangeAspect="1"/>
          </p:cNvPicPr>
          <p:nvPr/>
        </p:nvPicPr>
        <p:blipFill>
          <a:blip r:embed="rId3"/>
          <a:stretch>
            <a:fillRect/>
          </a:stretch>
        </p:blipFill>
        <p:spPr>
          <a:xfrm flipH="1">
            <a:off x="353980" y="2754207"/>
            <a:ext cx="2171790" cy="1488501"/>
          </a:xfrm>
          <a:prstGeom prst="rect">
            <a:avLst/>
          </a:prstGeom>
        </p:spPr>
      </p:pic>
      <p:pic>
        <p:nvPicPr>
          <p:cNvPr id="3" name="Picture 2">
            <a:extLst>
              <a:ext uri="{FF2B5EF4-FFF2-40B4-BE49-F238E27FC236}">
                <a16:creationId xmlns:a16="http://schemas.microsoft.com/office/drawing/2014/main" id="{7720DFE1-3B12-E083-40B7-96A6176F46D2}"/>
              </a:ext>
            </a:extLst>
          </p:cNvPr>
          <p:cNvPicPr>
            <a:picLocks noChangeAspect="1"/>
          </p:cNvPicPr>
          <p:nvPr/>
        </p:nvPicPr>
        <p:blipFill>
          <a:blip r:embed="rId3"/>
          <a:stretch>
            <a:fillRect/>
          </a:stretch>
        </p:blipFill>
        <p:spPr>
          <a:xfrm>
            <a:off x="6726810" y="2754208"/>
            <a:ext cx="2237481" cy="1627418"/>
          </a:xfrm>
          <a:prstGeom prst="rect">
            <a:avLst/>
          </a:prstGeom>
        </p:spPr>
      </p:pic>
    </p:spTree>
    <p:extLst>
      <p:ext uri="{BB962C8B-B14F-4D97-AF65-F5344CB8AC3E}">
        <p14:creationId xmlns:p14="http://schemas.microsoft.com/office/powerpoint/2010/main" val="859043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ABA7E8-3A08-4555-BBA3-A08D1D9F89E5}"/>
              </a:ext>
            </a:extLst>
          </p:cNvPr>
          <p:cNvSpPr txBox="1"/>
          <p:nvPr/>
        </p:nvSpPr>
        <p:spPr>
          <a:xfrm>
            <a:off x="899592" y="1536174"/>
            <a:ext cx="7344816" cy="3447098"/>
          </a:xfrm>
          <a:prstGeom prst="rect">
            <a:avLst/>
          </a:prstGeom>
          <a:noFill/>
        </p:spPr>
        <p:txBody>
          <a:bodyPr wrap="square">
            <a:spAutoFit/>
          </a:bodyPr>
          <a:lstStyle/>
          <a:p>
            <a:pPr fontAlgn="base"/>
            <a:r>
              <a:rPr lang="en-GB" sz="1600" b="1" u="sng" dirty="0">
                <a:effectLst/>
                <a:latin typeface="Arial" panose="020B0604020202020204" pitchFamily="34" charset="0"/>
                <a:ea typeface="Times New Roman" panose="02020603050405020304" pitchFamily="18" charset="0"/>
              </a:rPr>
              <a:t>Stay safe</a:t>
            </a:r>
            <a:r>
              <a:rPr lang="en-GB" sz="1600" b="1" dirty="0">
                <a:effectLst/>
                <a:latin typeface="Arial" panose="020B0604020202020204" pitchFamily="34" charset="0"/>
                <a:ea typeface="Times New Roman" panose="02020603050405020304" pitchFamily="18" charset="0"/>
              </a:rPr>
              <a:t>  </a:t>
            </a:r>
            <a:endParaRPr lang="en-GB" sz="1000" b="1" dirty="0">
              <a:effectLst/>
              <a:latin typeface="Arial" panose="020B0604020202020204" pitchFamily="34" charset="0"/>
              <a:ea typeface="Times New Roman" panose="02020603050405020304" pitchFamily="18" charset="0"/>
            </a:endParaRPr>
          </a:p>
          <a:p>
            <a:pPr fontAlgn="base"/>
            <a:endParaRPr lang="en-GB" sz="10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8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800" dirty="0">
              <a:effectLst/>
              <a:latin typeface="Times New Roman" panose="02020603050405020304" pitchFamily="18" charset="0"/>
              <a:ea typeface="Times New Roman" panose="02020603050405020304" pitchFamily="18" charset="0"/>
            </a:endParaRPr>
          </a:p>
          <a:p>
            <a:pPr fontAlgn="base"/>
            <a:r>
              <a:rPr lang="en-US"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16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460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2953BC-96BC-BB20-DB9B-0C2C8765953E}"/>
              </a:ext>
            </a:extLst>
          </p:cNvPr>
          <p:cNvSpPr txBox="1"/>
          <p:nvPr/>
        </p:nvSpPr>
        <p:spPr>
          <a:xfrm>
            <a:off x="393539" y="1084673"/>
            <a:ext cx="8652592"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Chinese New Year</a:t>
            </a:r>
          </a:p>
        </p:txBody>
      </p:sp>
      <p:sp>
        <p:nvSpPr>
          <p:cNvPr id="4" name="TextBox 3">
            <a:extLst>
              <a:ext uri="{FF2B5EF4-FFF2-40B4-BE49-F238E27FC236}">
                <a16:creationId xmlns:a16="http://schemas.microsoft.com/office/drawing/2014/main" id="{8B8A56F0-22A0-30C0-B5FC-03E233DD316F}"/>
              </a:ext>
            </a:extLst>
          </p:cNvPr>
          <p:cNvSpPr txBox="1"/>
          <p:nvPr/>
        </p:nvSpPr>
        <p:spPr>
          <a:xfrm>
            <a:off x="393538" y="1837377"/>
            <a:ext cx="8250841" cy="267560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b="1" dirty="0">
                <a:solidFill>
                  <a:srgbClr val="202124"/>
                </a:solidFill>
                <a:latin typeface="arial" panose="020B0604020202020204" pitchFamily="34" charset="0"/>
                <a:cs typeface="Arial" panose="020B0604020202020204" pitchFamily="34" charset="0"/>
              </a:rPr>
              <a:t>Chinese New Year</a:t>
            </a:r>
            <a:r>
              <a:rPr lang="en-GB" sz="2400" dirty="0">
                <a:solidFill>
                  <a:srgbClr val="202124"/>
                </a:solidFill>
                <a:latin typeface="arial" panose="020B0604020202020204" pitchFamily="34" charset="0"/>
                <a:cs typeface="Arial" panose="020B0604020202020204" pitchFamily="34" charset="0"/>
              </a:rPr>
              <a:t>, also called </a:t>
            </a:r>
            <a:r>
              <a:rPr lang="en-GB" sz="2400" b="1" dirty="0">
                <a:solidFill>
                  <a:srgbClr val="202124"/>
                </a:solidFill>
                <a:latin typeface="arial" panose="020B0604020202020204" pitchFamily="34" charset="0"/>
                <a:cs typeface="Arial" panose="020B0604020202020204" pitchFamily="34" charset="0"/>
              </a:rPr>
              <a:t>Lunar New Year</a:t>
            </a:r>
            <a:r>
              <a:rPr lang="en-GB" sz="2400" dirty="0">
                <a:solidFill>
                  <a:srgbClr val="202124"/>
                </a:solidFill>
                <a:latin typeface="arial" panose="020B0604020202020204" pitchFamily="34" charset="0"/>
                <a:cs typeface="Arial" panose="020B0604020202020204" pitchFamily="34" charset="0"/>
              </a:rPr>
              <a:t>, is an annual 15-day festival observed in China and Chinese communities around the world </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It corresponds to the new moon that occurs between January 21 and February 20</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Each year is based on one of twelve animal zodiac signs.</a:t>
            </a:r>
            <a:endParaRPr lang="en-GB" sz="24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7865982B-C77D-4A78-3294-508CA4C1E346}"/>
              </a:ext>
            </a:extLst>
          </p:cNvPr>
          <p:cNvPicPr>
            <a:picLocks noChangeAspect="1"/>
          </p:cNvPicPr>
          <p:nvPr/>
        </p:nvPicPr>
        <p:blipFill>
          <a:blip r:embed="rId2"/>
          <a:stretch>
            <a:fillRect/>
          </a:stretch>
        </p:blipFill>
        <p:spPr>
          <a:xfrm>
            <a:off x="6670848" y="4313288"/>
            <a:ext cx="2237481" cy="1627418"/>
          </a:xfrm>
          <a:prstGeom prst="rect">
            <a:avLst/>
          </a:prstGeom>
        </p:spPr>
      </p:pic>
    </p:spTree>
    <p:extLst>
      <p:ext uri="{BB962C8B-B14F-4D97-AF65-F5344CB8AC3E}">
        <p14:creationId xmlns:p14="http://schemas.microsoft.com/office/powerpoint/2010/main" val="719094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2953BC-96BC-BB20-DB9B-0C2C8765953E}"/>
              </a:ext>
            </a:extLst>
          </p:cNvPr>
          <p:cNvSpPr txBox="1"/>
          <p:nvPr/>
        </p:nvSpPr>
        <p:spPr>
          <a:xfrm>
            <a:off x="393539" y="1084673"/>
            <a:ext cx="8652592"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Chinese New Year - Zodiac Animals</a:t>
            </a:r>
          </a:p>
        </p:txBody>
      </p:sp>
      <p:pic>
        <p:nvPicPr>
          <p:cNvPr id="6" name="Picture 5">
            <a:extLst>
              <a:ext uri="{FF2B5EF4-FFF2-40B4-BE49-F238E27FC236}">
                <a16:creationId xmlns:a16="http://schemas.microsoft.com/office/drawing/2014/main" id="{7865982B-C77D-4A78-3294-508CA4C1E346}"/>
              </a:ext>
            </a:extLst>
          </p:cNvPr>
          <p:cNvPicPr>
            <a:picLocks noChangeAspect="1"/>
          </p:cNvPicPr>
          <p:nvPr/>
        </p:nvPicPr>
        <p:blipFill>
          <a:blip r:embed="rId2"/>
          <a:stretch>
            <a:fillRect/>
          </a:stretch>
        </p:blipFill>
        <p:spPr>
          <a:xfrm>
            <a:off x="6670848" y="4314472"/>
            <a:ext cx="2237481" cy="1627418"/>
          </a:xfrm>
          <a:prstGeom prst="rect">
            <a:avLst/>
          </a:prstGeom>
        </p:spPr>
      </p:pic>
      <p:pic>
        <p:nvPicPr>
          <p:cNvPr id="2" name="Picture 1">
            <a:extLst>
              <a:ext uri="{FF2B5EF4-FFF2-40B4-BE49-F238E27FC236}">
                <a16:creationId xmlns:a16="http://schemas.microsoft.com/office/drawing/2014/main" id="{EA0A69C6-A436-C46C-31F7-4DA7BD230259}"/>
              </a:ext>
            </a:extLst>
          </p:cNvPr>
          <p:cNvPicPr>
            <a:picLocks noChangeAspect="1"/>
          </p:cNvPicPr>
          <p:nvPr/>
        </p:nvPicPr>
        <p:blipFill>
          <a:blip r:embed="rId3"/>
          <a:srcRect/>
          <a:stretch/>
        </p:blipFill>
        <p:spPr>
          <a:xfrm>
            <a:off x="393539" y="1815508"/>
            <a:ext cx="5781018" cy="4100778"/>
          </a:xfrm>
          <a:prstGeom prst="rect">
            <a:avLst/>
          </a:prstGeom>
        </p:spPr>
      </p:pic>
    </p:spTree>
    <p:extLst>
      <p:ext uri="{BB962C8B-B14F-4D97-AF65-F5344CB8AC3E}">
        <p14:creationId xmlns:p14="http://schemas.microsoft.com/office/powerpoint/2010/main" val="2850202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2953BC-96BC-BB20-DB9B-0C2C8765953E}"/>
              </a:ext>
            </a:extLst>
          </p:cNvPr>
          <p:cNvSpPr txBox="1"/>
          <p:nvPr/>
        </p:nvSpPr>
        <p:spPr>
          <a:xfrm>
            <a:off x="393539" y="1084673"/>
            <a:ext cx="8652592"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Code Breaking Activity</a:t>
            </a:r>
          </a:p>
        </p:txBody>
      </p:sp>
      <p:pic>
        <p:nvPicPr>
          <p:cNvPr id="11" name="Picture 10">
            <a:extLst>
              <a:ext uri="{FF2B5EF4-FFF2-40B4-BE49-F238E27FC236}">
                <a16:creationId xmlns:a16="http://schemas.microsoft.com/office/drawing/2014/main" id="{A25E7720-EE3E-4DB4-FD0F-C24A7853564E}"/>
              </a:ext>
            </a:extLst>
          </p:cNvPr>
          <p:cNvPicPr>
            <a:picLocks noChangeAspect="1"/>
          </p:cNvPicPr>
          <p:nvPr/>
        </p:nvPicPr>
        <p:blipFill>
          <a:blip r:embed="rId2"/>
          <a:stretch>
            <a:fillRect/>
          </a:stretch>
        </p:blipFill>
        <p:spPr>
          <a:xfrm>
            <a:off x="6474376" y="1084673"/>
            <a:ext cx="1861306" cy="21551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a:extLst>
              <a:ext uri="{FF2B5EF4-FFF2-40B4-BE49-F238E27FC236}">
                <a16:creationId xmlns:a16="http://schemas.microsoft.com/office/drawing/2014/main" id="{8FCACBFF-F5D0-CDA0-6A0B-F61C2F4C2C83}"/>
              </a:ext>
            </a:extLst>
          </p:cNvPr>
          <p:cNvSpPr txBox="1"/>
          <p:nvPr/>
        </p:nvSpPr>
        <p:spPr>
          <a:xfrm>
            <a:off x="393539" y="1837377"/>
            <a:ext cx="4555534" cy="3392724"/>
          </a:xfrm>
          <a:prstGeom prst="rect">
            <a:avLst/>
          </a:prstGeom>
          <a:noFill/>
        </p:spPr>
        <p:txBody>
          <a:bodyPr wrap="square" rtlCol="0">
            <a:spAutoFit/>
          </a:bodyPr>
          <a:lstStyle/>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Solve the maths calculations to spell out some of the Chinese zodiac animals:</a:t>
            </a:r>
          </a:p>
          <a:p>
            <a:pPr>
              <a:lnSpc>
                <a:spcPct val="90000"/>
              </a:lnSpc>
              <a:spcBef>
                <a:spcPts val="1000"/>
              </a:spcBef>
            </a:pPr>
            <a:endParaRPr lang="en-GB" sz="2400" dirty="0">
              <a:solidFill>
                <a:srgbClr val="202124"/>
              </a:solidFill>
              <a:latin typeface="arial" panose="020B0604020202020204" pitchFamily="34" charset="0"/>
              <a:cs typeface="Arial" panose="020B0604020202020204" pitchFamily="34" charset="0"/>
            </a:endParaRPr>
          </a:p>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1. Addition and Subtraction</a:t>
            </a:r>
          </a:p>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2. Fractions and Percentages</a:t>
            </a:r>
          </a:p>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3. Multiplication and Division</a:t>
            </a:r>
          </a:p>
          <a:p>
            <a:pPr marL="342900" indent="-3429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D4290474-3CC8-30CB-B814-30EEE0A2A976}"/>
              </a:ext>
            </a:extLst>
          </p:cNvPr>
          <p:cNvPicPr>
            <a:picLocks noChangeAspect="1"/>
          </p:cNvPicPr>
          <p:nvPr/>
        </p:nvPicPr>
        <p:blipFill>
          <a:blip r:embed="rId3"/>
          <a:stretch>
            <a:fillRect/>
          </a:stretch>
        </p:blipFill>
        <p:spPr>
          <a:xfrm>
            <a:off x="5306397" y="2306917"/>
            <a:ext cx="1902017" cy="22017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a:extLst>
              <a:ext uri="{FF2B5EF4-FFF2-40B4-BE49-F238E27FC236}">
                <a16:creationId xmlns:a16="http://schemas.microsoft.com/office/drawing/2014/main" id="{85D94C3B-5ECA-F47F-3816-43C0E7198468}"/>
              </a:ext>
            </a:extLst>
          </p:cNvPr>
          <p:cNvPicPr>
            <a:picLocks noChangeAspect="1"/>
          </p:cNvPicPr>
          <p:nvPr/>
        </p:nvPicPr>
        <p:blipFill>
          <a:blip r:embed="rId4"/>
          <a:stretch>
            <a:fillRect/>
          </a:stretch>
        </p:blipFill>
        <p:spPr>
          <a:xfrm>
            <a:off x="6944464" y="3856588"/>
            <a:ext cx="1874560" cy="21339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18732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2953BC-96BC-BB20-DB9B-0C2C8765953E}"/>
              </a:ext>
            </a:extLst>
          </p:cNvPr>
          <p:cNvSpPr txBox="1"/>
          <p:nvPr/>
        </p:nvSpPr>
        <p:spPr>
          <a:xfrm>
            <a:off x="393539" y="1084673"/>
            <a:ext cx="8652592"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Code breaking - Extension</a:t>
            </a:r>
          </a:p>
        </p:txBody>
      </p:sp>
      <p:sp>
        <p:nvSpPr>
          <p:cNvPr id="4" name="TextBox 3">
            <a:extLst>
              <a:ext uri="{FF2B5EF4-FFF2-40B4-BE49-F238E27FC236}">
                <a16:creationId xmlns:a16="http://schemas.microsoft.com/office/drawing/2014/main" id="{8B8A56F0-22A0-30C0-B5FC-03E233DD316F}"/>
              </a:ext>
            </a:extLst>
          </p:cNvPr>
          <p:cNvSpPr txBox="1"/>
          <p:nvPr/>
        </p:nvSpPr>
        <p:spPr>
          <a:xfrm>
            <a:off x="393538" y="1837377"/>
            <a:ext cx="8250841" cy="1678408"/>
          </a:xfrm>
          <a:prstGeom prst="rect">
            <a:avLst/>
          </a:prstGeom>
          <a:noFill/>
        </p:spPr>
        <p:txBody>
          <a:bodyPr wrap="square" rtlCol="0">
            <a:spAutoFit/>
          </a:bodyPr>
          <a:lstStyle/>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Activity</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Create your own code breaker activity based using different math calculations</a:t>
            </a:r>
          </a:p>
          <a:p>
            <a:pPr marL="342900" indent="-3429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DA7CDACD-03BA-0FD5-E40F-B93DA8923245}"/>
              </a:ext>
            </a:extLst>
          </p:cNvPr>
          <p:cNvPicPr>
            <a:picLocks noChangeAspect="1"/>
          </p:cNvPicPr>
          <p:nvPr/>
        </p:nvPicPr>
        <p:blipFill>
          <a:blip r:embed="rId2"/>
          <a:stretch>
            <a:fillRect/>
          </a:stretch>
        </p:blipFill>
        <p:spPr>
          <a:xfrm>
            <a:off x="5287108" y="3306833"/>
            <a:ext cx="3621221" cy="2633873"/>
          </a:xfrm>
          <a:prstGeom prst="rect">
            <a:avLst/>
          </a:prstGeom>
        </p:spPr>
      </p:pic>
    </p:spTree>
    <p:extLst>
      <p:ext uri="{BB962C8B-B14F-4D97-AF65-F5344CB8AC3E}">
        <p14:creationId xmlns:p14="http://schemas.microsoft.com/office/powerpoint/2010/main" val="28596920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TotalTime>
  <Words>232</Words>
  <Application>Microsoft Office PowerPoint</Application>
  <PresentationFormat>On-screen Show (4:3)</PresentationFormat>
  <Paragraphs>24</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Chinese zodiac code breaker presentation</dc:title>
  <dc:subject>Code breking using math's calculations</dc:subject>
  <dc:creator>Attainment in Education Ltd</dc:creator>
  <cp:keywords>Chinese New Year, Calculation, Addition, Subtraction, Multiplication, Division, fraction, percentage</cp:keywords>
  <cp:lastModifiedBy>Holly Margerison-Smith</cp:lastModifiedBy>
  <cp:revision>28</cp:revision>
  <dcterms:created xsi:type="dcterms:W3CDTF">2017-06-28T15:11:57Z</dcterms:created>
  <dcterms:modified xsi:type="dcterms:W3CDTF">2022-11-29T13:08:33Z</dcterms:modified>
</cp:coreProperties>
</file>