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6" r:id="rId4"/>
  </p:sldMasterIdLst>
  <p:sldIdLst>
    <p:sldId id="256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6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B83"/>
    <a:srgbClr val="C3C4D9"/>
    <a:srgbClr val="B8B8D1"/>
    <a:srgbClr val="F9D4B6"/>
    <a:srgbClr val="EDAD80"/>
    <a:srgbClr val="E46B2F"/>
    <a:srgbClr val="ED6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5"/>
    <p:restoredTop sz="94655"/>
  </p:normalViewPr>
  <p:slideViewPr>
    <p:cSldViewPr snapToGrid="0" snapToObjects="1">
      <p:cViewPr varScale="1">
        <p:scale>
          <a:sx n="84" d="100"/>
          <a:sy n="84" d="100"/>
        </p:scale>
        <p:origin x="63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2452" y="3531477"/>
            <a:ext cx="9144000" cy="733096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7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3512" y="587760"/>
            <a:ext cx="9144000" cy="63549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0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3512" y="3065488"/>
            <a:ext cx="9144000" cy="308797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buFont typeface="Arial" charset="0"/>
              <a:buChar char="•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6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69274" y="1563798"/>
            <a:ext cx="972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4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69276" y="2571092"/>
            <a:ext cx="9720000" cy="3600000"/>
          </a:xfrm>
          <a:prstGeom prst="rect">
            <a:avLst/>
          </a:prstGeom>
        </p:spPr>
        <p:txBody>
          <a:bodyPr lIns="0" tIns="0" rIns="0" bIns="0" numCol="1" anchor="t"/>
          <a:lstStyle>
            <a:lvl1pPr marL="285750" indent="-285750" algn="l">
              <a:buSzPct val="90000"/>
              <a:buFont typeface="Arial" charset="0"/>
              <a:buChar char="•"/>
              <a:defRPr sz="18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209274" y="2571092"/>
            <a:ext cx="4680000" cy="3600000"/>
          </a:xfrm>
          <a:prstGeom prst="rect">
            <a:avLst/>
          </a:prstGeom>
          <a:solidFill>
            <a:srgbClr val="C3C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69276" y="2571092"/>
            <a:ext cx="4680000" cy="360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285750" indent="-285750">
              <a:buSzPct val="90000"/>
              <a:buFont typeface="Arial" charset="0"/>
              <a:buChar char="•"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98461" y="2760281"/>
            <a:ext cx="4320000" cy="32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169276" y="1563798"/>
            <a:ext cx="9720000" cy="72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4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oodafactoflife.org.uk/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odafactoflife.org.uk/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oodafactoflife.org.uk/" TargetMode="Externa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foodafactoflife.org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453" y="358589"/>
            <a:ext cx="2044335" cy="143516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5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Food –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hs.uk/live-well/eat-well/eggs-nutrition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Food contamination </a:t>
            </a:r>
            <a:r>
              <a:rPr lang="en-US" dirty="0" smtClean="0"/>
              <a:t>and spoilage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66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Microbial spoilage – </a:t>
            </a:r>
            <a:r>
              <a:rPr lang="en-US" dirty="0" err="1"/>
              <a:t>mould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8091" y="2571092"/>
            <a:ext cx="8018791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Moulds are fungi which grow as filaments in food.  They reproduce by producing spores in fruiting bodies which can be seen on the surface of foods. 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These fruiting bodies sometimes look like round furry blue-coloured growths, e.g. mould on bread.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Some moulds can be seen by the naked eye, e.g. on bread.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705" y="2283798"/>
            <a:ext cx="2588773" cy="15170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612" y="421925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Conditions for bacterial growth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81510" cy="36000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GB" altLang="en-US" sz="2000" dirty="0"/>
              <a:t>Micro-organisms need conditions to survive and reproduce these can include</a:t>
            </a:r>
            <a:r>
              <a:rPr lang="en-GB" altLang="en-US" sz="2000" dirty="0" smtClean="0"/>
              <a:t>:</a:t>
            </a:r>
          </a:p>
          <a:p>
            <a:pPr marL="0" indent="0">
              <a:spcBef>
                <a:spcPct val="50000"/>
              </a:spcBef>
              <a:buNone/>
            </a:pPr>
            <a:endParaRPr lang="en-GB" altLang="en-US" sz="2000" dirty="0"/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temperature</a:t>
            </a:r>
            <a:r>
              <a:rPr lang="en-GB" altLang="en-US" sz="2000" dirty="0"/>
              <a:t>;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moisture</a:t>
            </a:r>
            <a:r>
              <a:rPr lang="en-GB" altLang="en-US" sz="2000" dirty="0"/>
              <a:t>;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/>
              <a:t>f</a:t>
            </a:r>
            <a:r>
              <a:rPr lang="en-GB" altLang="en-US" sz="2000" dirty="0" smtClean="0"/>
              <a:t>ood</a:t>
            </a:r>
            <a:r>
              <a:rPr lang="en-GB" altLang="en-US" sz="2000" dirty="0"/>
              <a:t>;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time</a:t>
            </a:r>
            <a:r>
              <a:rPr lang="en-GB" altLang="en-US" sz="2000" dirty="0"/>
              <a:t>;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oxygen</a:t>
            </a:r>
            <a:r>
              <a:rPr lang="en-GB" altLang="en-US" sz="2000" dirty="0"/>
              <a:t>;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 smtClean="0"/>
              <a:t>pH </a:t>
            </a:r>
            <a:r>
              <a:rPr lang="en-GB" altLang="en-US" sz="2000" dirty="0"/>
              <a:t>level. </a:t>
            </a:r>
            <a:endParaRPr lang="en-US" alt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569" y="2715151"/>
            <a:ext cx="2367042" cy="305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Conditions for bacterial </a:t>
            </a:r>
            <a:r>
              <a:rPr lang="en-US" dirty="0" smtClean="0"/>
              <a:t>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787437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Temperature</a:t>
            </a:r>
          </a:p>
          <a:p>
            <a:pPr marL="0" indent="0">
              <a:buNone/>
            </a:pPr>
            <a:r>
              <a:rPr lang="en-GB" sz="2000" dirty="0"/>
              <a:t>Bacteria need warm conditions to grown and multiply.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The ideal temperature for bacterial growth is </a:t>
            </a:r>
            <a:r>
              <a:rPr lang="en-GB" sz="2000" b="1" dirty="0" smtClean="0"/>
              <a:t>30ºC </a:t>
            </a:r>
            <a:r>
              <a:rPr lang="en-GB" sz="2000" b="1" dirty="0"/>
              <a:t>– 37ºC</a:t>
            </a:r>
            <a:r>
              <a:rPr lang="en-GB" sz="2000" dirty="0"/>
              <a:t>.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Some bacteria can still grow at </a:t>
            </a:r>
            <a:r>
              <a:rPr lang="en-GB" sz="2000" b="1" dirty="0"/>
              <a:t>10ºC and 60ºC</a:t>
            </a:r>
            <a:r>
              <a:rPr lang="en-GB" sz="2000" dirty="0"/>
              <a:t>.  Most bacteria are destroyed at temperatures above </a:t>
            </a:r>
            <a:r>
              <a:rPr lang="en-GB" sz="2000" b="1" dirty="0"/>
              <a:t>63 ºC</a:t>
            </a:r>
            <a:r>
              <a:rPr lang="en-GB" sz="2000" dirty="0"/>
              <a:t>. Bacterial growth danger zone in </a:t>
            </a:r>
            <a:r>
              <a:rPr lang="en-GB" sz="2000" b="1" dirty="0"/>
              <a:t>5ºC - 63ºC</a:t>
            </a:r>
            <a:r>
              <a:rPr lang="en-GB" sz="2000" dirty="0" smtClean="0"/>
              <a:t>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At very cold temperatures, bacteria become dormant – they do not die, but they cannot grow or multiply.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713" y="2571092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283798"/>
            <a:ext cx="9720000" cy="3600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100ºC Water </a:t>
            </a:r>
            <a:r>
              <a:rPr lang="en-GB" altLang="en-US" sz="2000" dirty="0" smtClean="0"/>
              <a:t>boils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75ºC Core temperature of cooked/reheated food (82ºC in Scotland</a:t>
            </a:r>
            <a:r>
              <a:rPr lang="en-GB" altLang="en-US" sz="2000" dirty="0" smtClean="0"/>
              <a:t>)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5ºC - 63ºC danger zone for </a:t>
            </a:r>
            <a:r>
              <a:rPr lang="en-GB" altLang="en-US" sz="2000" dirty="0" smtClean="0"/>
              <a:t>rapid </a:t>
            </a:r>
            <a:r>
              <a:rPr lang="en-GB" altLang="en-US" sz="2000" dirty="0"/>
              <a:t>growth of </a:t>
            </a:r>
            <a:r>
              <a:rPr lang="en-GB" altLang="en-US" sz="2000" dirty="0" smtClean="0"/>
              <a:t>micro-organisms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37ºC – optimum temperature for bacterial </a:t>
            </a:r>
            <a:r>
              <a:rPr lang="en-GB" altLang="en-US" sz="2000" dirty="0" smtClean="0"/>
              <a:t>growth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1ºC - 4ºC temperature of fridge (good practice</a:t>
            </a:r>
            <a:r>
              <a:rPr lang="en-GB" altLang="en-US" sz="2000" dirty="0" smtClean="0"/>
              <a:t>)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Below 8ºC temperature of fridge (legal</a:t>
            </a:r>
            <a:r>
              <a:rPr lang="en-GB" altLang="en-US" sz="2000" dirty="0" smtClean="0"/>
              <a:t>)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0ºC Freezing point of </a:t>
            </a:r>
            <a:r>
              <a:rPr lang="en-GB" altLang="en-US" sz="2000" dirty="0" smtClean="0"/>
              <a:t>water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-18ºC temperature of freezer</a:t>
            </a:r>
            <a:endParaRPr lang="en-US" alt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6" descr="MPj0409423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61" y="2078038"/>
            <a:ext cx="2586037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587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Conditions for bacterial growth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3" y="2086350"/>
            <a:ext cx="7346765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Moisture</a:t>
            </a:r>
            <a:endParaRPr lang="en-GB" sz="2000" dirty="0"/>
          </a:p>
          <a:p>
            <a:pPr marL="0" indent="0">
              <a:buNone/>
            </a:pPr>
            <a:r>
              <a:rPr lang="en-GB" sz="2000" dirty="0"/>
              <a:t>Where there is no moisture bacteria cannot grow. However, bacteria and moulds can both produce spores which can survive until water is added to the food.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Food </a:t>
            </a:r>
          </a:p>
          <a:p>
            <a:pPr marL="0" indent="0">
              <a:buNone/>
            </a:pPr>
            <a:r>
              <a:rPr lang="en-GB" sz="2000" dirty="0"/>
              <a:t>Bacteria need a source of food to grow and multiply, these food usually contain large amounts of water and nutrients. Food where bacteria rapidly multiple in are called high risk foods.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000" dirty="0"/>
              <a:t>Time </a:t>
            </a:r>
          </a:p>
          <a:p>
            <a:pPr marL="0" indent="0">
              <a:buNone/>
            </a:pPr>
            <a:r>
              <a:rPr lang="en-GB" sz="2000" dirty="0"/>
              <a:t>One bacterium can divide into two every 10-20 minutes.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444" y="4758203"/>
            <a:ext cx="3048000" cy="1594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74" y="1817783"/>
            <a:ext cx="2462270" cy="246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8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Conditions for bacterial </a:t>
            </a:r>
            <a:r>
              <a:rPr lang="en-US" dirty="0" smtClean="0"/>
              <a:t>growth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577159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Oxygen</a:t>
            </a:r>
          </a:p>
          <a:p>
            <a:pPr marL="0" indent="0">
              <a:buNone/>
            </a:pPr>
            <a:r>
              <a:rPr lang="en-GB" sz="2000" dirty="0"/>
              <a:t>Some bacteria need oxygen to grow and multiply. These are called aerobic bacteria. Other bacteria grow well when there is no oxygen present, these are known as anaerobic bacteria.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pH level </a:t>
            </a:r>
          </a:p>
          <a:p>
            <a:pPr marL="0" indent="0">
              <a:buNone/>
            </a:pPr>
            <a:r>
              <a:rPr lang="en-GB" sz="2000" dirty="0"/>
              <a:t>An acidic or alkaline environment can promote or inhibit microbial growth. Most bacteria prefer a neutral pH (6.6 – 7.5).  Moulds and yeasts can survive at pH levels of 1-1/5 (very acidic), food spoilage usually occurs by yeast and moulds.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072" y="2283798"/>
            <a:ext cx="265785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87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High risk </a:t>
            </a:r>
            <a:r>
              <a:rPr lang="en-US" dirty="0" smtClean="0"/>
              <a:t>foods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5528979" cy="3600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sz="2000" dirty="0"/>
              <a:t>High risk </a:t>
            </a:r>
            <a:r>
              <a:rPr lang="en-GB" sz="2000" dirty="0" smtClean="0"/>
              <a:t>foods include:</a:t>
            </a:r>
          </a:p>
          <a:p>
            <a:pPr marL="0" indent="0">
              <a:buNone/>
              <a:defRPr/>
            </a:pP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meat, meat products and poultry;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milk and dairy </a:t>
            </a:r>
            <a:r>
              <a:rPr lang="en-GB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products;</a:t>
            </a: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eggs – uncooked and lightly cooked;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shellfish and seafood;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prepared salads and vegetables;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cooked rice and pasta</a:t>
            </a:r>
            <a:endParaRPr lang="en-GB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7590622" y="4260813"/>
            <a:ext cx="4274544" cy="1384995"/>
          </a:xfrm>
          <a:prstGeom prst="rect">
            <a:avLst/>
          </a:prstGeom>
          <a:noFill/>
          <a:ln w="25400">
            <a:solidFill>
              <a:srgbClr val="263B83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Lion mark hen eggs can now be eaten raw or lightly cooked. Although people who have a severely weakened immune system and who are on a medically supervised diet prescribed by health professionals should cook all eggs thoroughly, even eggs that have the Red Lion stamp.</a:t>
            </a:r>
          </a:p>
        </p:txBody>
      </p:sp>
      <p:pic>
        <p:nvPicPr>
          <p:cNvPr id="5" name="Picture 2" descr="Image result for lion mark egg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6278" y="1978998"/>
            <a:ext cx="2019179" cy="170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53169" y="5822298"/>
            <a:ext cx="1272209" cy="369332"/>
          </a:xfrm>
          <a:prstGeom prst="rect">
            <a:avLst/>
          </a:prstGeom>
          <a:noFill/>
          <a:ln w="25400">
            <a:solidFill>
              <a:srgbClr val="263B83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3"/>
              </a:rPr>
              <a:t>NHS advice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587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Food contamination and spoilage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For further information, go to:</a:t>
            </a:r>
          </a:p>
          <a:p>
            <a:pPr marL="0" indent="0" algn="ctr">
              <a:buNone/>
            </a:pPr>
            <a:r>
              <a:rPr lang="en-GB" sz="3600" dirty="0" smtClean="0"/>
              <a:t>www.foodafactoflife.org.uk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1900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Food contamination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564565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There are three ways which food can be contaminated: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• </a:t>
            </a:r>
            <a:r>
              <a:rPr lang="en-GB" sz="2000" dirty="0" smtClean="0"/>
              <a:t>physical</a:t>
            </a:r>
            <a:r>
              <a:rPr lang="en-GB" sz="2000" dirty="0"/>
              <a:t>;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• </a:t>
            </a:r>
            <a:r>
              <a:rPr lang="en-GB" sz="2000" dirty="0" smtClean="0"/>
              <a:t>chemical</a:t>
            </a:r>
            <a:r>
              <a:rPr lang="en-GB" sz="2000" dirty="0"/>
              <a:t>;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• </a:t>
            </a:r>
            <a:r>
              <a:rPr lang="en-GB" sz="2000" dirty="0" smtClean="0"/>
              <a:t>bacterial</a:t>
            </a:r>
            <a:r>
              <a:rPr lang="en-GB" sz="20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42" y="4250546"/>
            <a:ext cx="3058194" cy="19205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560" y="3216723"/>
            <a:ext cx="3048000" cy="2033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942" y="1730081"/>
            <a:ext cx="3058194" cy="220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13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Physical contamination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 smtClean="0"/>
              <a:t>Physical contamination </a:t>
            </a:r>
            <a:r>
              <a:rPr lang="en-GB" sz="2000" dirty="0"/>
              <a:t>can occur in a variety of ways at different stages of food processing and production. Some examples are:</a:t>
            </a:r>
          </a:p>
          <a:p>
            <a:pPr marL="0" indent="0">
              <a:buNone/>
            </a:pPr>
            <a:r>
              <a:rPr lang="en-GB" sz="2000" dirty="0"/>
              <a:t>• soil from the ground when harvesting;</a:t>
            </a:r>
          </a:p>
          <a:p>
            <a:pPr marL="0" indent="0">
              <a:buNone/>
            </a:pPr>
            <a:r>
              <a:rPr lang="en-GB" sz="2000" dirty="0"/>
              <a:t>• a bolt from a processing plant when packaging;</a:t>
            </a:r>
          </a:p>
          <a:p>
            <a:pPr marL="0" indent="0">
              <a:buNone/>
            </a:pPr>
            <a:r>
              <a:rPr lang="en-GB" sz="2000" dirty="0"/>
              <a:t>• a hair from a cook in the kitchen.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Care must be taken at each stage to prevent physical contamination.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607" y="2919470"/>
            <a:ext cx="2878056" cy="178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Chemical contamination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963707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Chemical contamination </a:t>
            </a:r>
            <a:r>
              <a:rPr lang="en-GB" sz="2000" dirty="0"/>
              <a:t>can occur in a variety of ways at different stages of food processing and production. Some examples are</a:t>
            </a:r>
            <a:r>
              <a:rPr lang="en-GB" sz="2000" dirty="0" smtClean="0"/>
              <a:t>:</a:t>
            </a:r>
            <a:endParaRPr lang="en-GB" sz="2000" dirty="0"/>
          </a:p>
          <a:p>
            <a:r>
              <a:rPr lang="en-GB" sz="2000" dirty="0" smtClean="0"/>
              <a:t>chemicals </a:t>
            </a:r>
            <a:r>
              <a:rPr lang="en-GB" sz="2000" dirty="0"/>
              <a:t>from the farm;</a:t>
            </a:r>
          </a:p>
          <a:p>
            <a:r>
              <a:rPr lang="en-GB" sz="2000" dirty="0" smtClean="0"/>
              <a:t>a </a:t>
            </a:r>
            <a:r>
              <a:rPr lang="en-GB" sz="2000" dirty="0"/>
              <a:t>cleaning product used in the processing plant </a:t>
            </a:r>
            <a:r>
              <a:rPr lang="en-GB" sz="2000" dirty="0" smtClean="0"/>
              <a:t>when </a:t>
            </a:r>
            <a:r>
              <a:rPr lang="en-GB" sz="2000" dirty="0"/>
              <a:t>packaging</a:t>
            </a:r>
            <a:r>
              <a:rPr lang="en-GB" sz="2000" dirty="0" smtClean="0"/>
              <a:t>;</a:t>
            </a:r>
          </a:p>
          <a:p>
            <a:r>
              <a:rPr lang="en-GB" sz="2000" dirty="0" smtClean="0"/>
              <a:t>fly </a:t>
            </a:r>
            <a:r>
              <a:rPr lang="en-GB" sz="2000" dirty="0"/>
              <a:t>spray used in the kitchen when preparing food.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Care must be taken at each stage of food production to prevent chemical contamination.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763" y="3062487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Bacterial contamination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15408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As soon as food is harvested, slaughtered or manufactured into a product it starts to change.  This is caused by two main processes:</a:t>
            </a:r>
          </a:p>
          <a:p>
            <a:r>
              <a:rPr lang="en-GB" sz="2000" dirty="0" smtClean="0"/>
              <a:t>autolysis </a:t>
            </a:r>
            <a:r>
              <a:rPr lang="en-GB" sz="2000" dirty="0"/>
              <a:t>– self destruction, caused by enzymes present in the food;</a:t>
            </a:r>
          </a:p>
          <a:p>
            <a:r>
              <a:rPr lang="en-GB" sz="2000" dirty="0" smtClean="0"/>
              <a:t>microbial </a:t>
            </a:r>
            <a:r>
              <a:rPr lang="en-GB" sz="2000" dirty="0"/>
              <a:t>spoilage – caused by the growth of bacteria, yeasts and moulds.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359" y="2571092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Desirable food changes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/>
              <a:t>Autolysis and micro bacterial changes are sometimes desirable (and are not referred to as spoilage), for example enzymes cause fruit to ripen.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Here are some positive micro bacterial </a:t>
            </a:r>
            <a:r>
              <a:rPr lang="en-GB" sz="2000" dirty="0" smtClean="0"/>
              <a:t>changes:</a:t>
            </a:r>
            <a:endParaRPr lang="en-GB" sz="2000" dirty="0"/>
          </a:p>
        </p:txBody>
      </p:sp>
      <p:pic>
        <p:nvPicPr>
          <p:cNvPr id="4" name="Picture 10" descr="white crusty br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7" y="4270375"/>
            <a:ext cx="18732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3 blue chee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4130675"/>
            <a:ext cx="20907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098" y="4016375"/>
            <a:ext cx="18288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359223" y="5645150"/>
            <a:ext cx="25558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Bacteria in yoghurt production.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981036" y="5635434"/>
            <a:ext cx="20891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Mould in some cheeses, e.g. Stilton.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243637" y="5703209"/>
            <a:ext cx="26273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Yeast in bread production.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1" descr="DSC014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950" y="3038161"/>
            <a:ext cx="2286923" cy="171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Autolysis – enzymes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59476" cy="3600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Enzymes are chemicals that are found in food</a:t>
            </a:r>
            <a:r>
              <a:rPr lang="en-GB" altLang="en-US" sz="2000" dirty="0" smtClean="0"/>
              <a:t>.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These chemicals have important uses in food. They can cause food to deteriorate in three main ways</a:t>
            </a:r>
            <a:r>
              <a:rPr lang="en-GB" altLang="en-US" sz="2000" dirty="0" smtClean="0"/>
              <a:t>: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 smtClean="0"/>
              <a:t>ripening </a:t>
            </a:r>
            <a:r>
              <a:rPr lang="en-GB" altLang="en-US" sz="2000" dirty="0"/>
              <a:t>– this will continue until the food becomes inedible, e.g. banana ripening</a:t>
            </a:r>
            <a:r>
              <a:rPr lang="en-GB" altLang="en-US" sz="2000" dirty="0" smtClean="0"/>
              <a:t>;</a:t>
            </a:r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 smtClean="0"/>
              <a:t>browning </a:t>
            </a:r>
            <a:r>
              <a:rPr lang="en-GB" altLang="en-US" sz="2000" dirty="0"/>
              <a:t>– enzymes can react with air causing the skin of certain foods, e.g. potatoes and apples discolouring</a:t>
            </a:r>
            <a:r>
              <a:rPr lang="en-GB" altLang="en-US" sz="2000" dirty="0" smtClean="0"/>
              <a:t>;</a:t>
            </a:r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 smtClean="0"/>
              <a:t>oxidation </a:t>
            </a:r>
            <a:r>
              <a:rPr lang="en-GB" altLang="en-US" sz="2000" dirty="0"/>
              <a:t>– loss of certain nutrients, such as vitamins A, C and thiamin from food, e.g. over boiling of green vegetables.</a:t>
            </a:r>
            <a:endParaRPr lang="en-US" alt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275" y="3741273"/>
            <a:ext cx="3048000" cy="23500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140" y="1557632"/>
            <a:ext cx="3048000" cy="202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Microbial spoilage – bacteria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3" y="2130418"/>
            <a:ext cx="8294215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These are single celled micro-organisms (they cannot be seen by the naked eye) which are present naturally in the environment. 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There </a:t>
            </a:r>
            <a:r>
              <a:rPr lang="en-GB" sz="2000" dirty="0"/>
              <a:t>are many different kinds, some are useful, e.g. in the production of yogurt, and some harmful. 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The </a:t>
            </a:r>
            <a:r>
              <a:rPr lang="en-GB" sz="2000" dirty="0"/>
              <a:t>presence of bacteria in food can lead to digestive upset.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Some </a:t>
            </a:r>
            <a:r>
              <a:rPr lang="en-GB" sz="2000" dirty="0"/>
              <a:t>bacteria produce toxins which can lead to this also.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Spores </a:t>
            </a:r>
            <a:r>
              <a:rPr lang="en-GB" sz="2000" dirty="0"/>
              <a:t>can also be produced by some bacteria leading to toxins being produced.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203" y="3605533"/>
            <a:ext cx="3058194" cy="1663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54744" y="5269191"/>
            <a:ext cx="2533880" cy="646331"/>
          </a:xfrm>
          <a:prstGeom prst="rect">
            <a:avLst/>
          </a:prstGeom>
          <a:noFill/>
          <a:ln w="25400">
            <a:solidFill>
              <a:srgbClr val="263B83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Bacillus cereous produces spores – rice should be cooled quickly to prevent multiplication 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Microbial spoilage – yeast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655235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Yeasts are single celled fungi which can reproduce by ‘budding’. This means that a small offshoot or bud separates from the parent yeast cell. Yeasts can also form spores which can travel through the air. These are easily killed by heating to 100ºC.</a:t>
            </a:r>
          </a:p>
          <a:p>
            <a:pPr marL="0" indent="0">
              <a:buNone/>
            </a:pPr>
            <a:r>
              <a:rPr lang="en-GB" sz="2000" dirty="0"/>
              <a:t>In warm, moist conditions in the presence of sugar, yeasts will cause foods like fruit to ferment producing alcohol and carbon dioxide gas.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Yeast is used in the production of bread and wine.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511" y="3663108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14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1042</Words>
  <Application>Microsoft Office PowerPoint</Application>
  <PresentationFormat>Widescreen</PresentationFormat>
  <Paragraphs>129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Office Theme</vt:lpstr>
      <vt:lpstr>Custom Design</vt:lpstr>
      <vt:lpstr>1_Custom Design</vt:lpstr>
      <vt:lpstr>3_Custom Design</vt:lpstr>
      <vt:lpstr>Food contamination and spoilage</vt:lpstr>
      <vt:lpstr>Food contamination </vt:lpstr>
      <vt:lpstr>Physical contamination </vt:lpstr>
      <vt:lpstr>Chemical contamination </vt:lpstr>
      <vt:lpstr>Bacterial contamination </vt:lpstr>
      <vt:lpstr>Desirable food changes </vt:lpstr>
      <vt:lpstr>Autolysis – enzymes </vt:lpstr>
      <vt:lpstr>Microbial spoilage – bacteria </vt:lpstr>
      <vt:lpstr>Microbial spoilage – yeast </vt:lpstr>
      <vt:lpstr>Microbial spoilage – mould </vt:lpstr>
      <vt:lpstr>Conditions for bacterial growth </vt:lpstr>
      <vt:lpstr>Conditions for bacterial growth</vt:lpstr>
      <vt:lpstr>Temperature </vt:lpstr>
      <vt:lpstr>Conditions for bacterial growth </vt:lpstr>
      <vt:lpstr>Conditions for bacterial growth</vt:lpstr>
      <vt:lpstr>High risk foods</vt:lpstr>
      <vt:lpstr>Food contamination and spoilage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Carter</dc:creator>
  <cp:lastModifiedBy>Frances Meek</cp:lastModifiedBy>
  <cp:revision>39</cp:revision>
  <dcterms:created xsi:type="dcterms:W3CDTF">2018-10-10T09:22:08Z</dcterms:created>
  <dcterms:modified xsi:type="dcterms:W3CDTF">2019-06-25T13:59:37Z</dcterms:modified>
</cp:coreProperties>
</file>