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0" r:id="rId5"/>
    <p:sldMasterId id="2147483652" r:id="rId6"/>
    <p:sldMasterId id="2147483656" r:id="rId7"/>
  </p:sldMasterIdLst>
  <p:handoutMasterIdLst>
    <p:handoutMasterId r:id="rId35"/>
  </p:handoutMasterIdLst>
  <p:sldIdLst>
    <p:sldId id="256"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5" r:id="rId28"/>
    <p:sldId id="296" r:id="rId29"/>
    <p:sldId id="297" r:id="rId30"/>
    <p:sldId id="298" r:id="rId31"/>
    <p:sldId id="299" r:id="rId32"/>
    <p:sldId id="300" r:id="rId33"/>
    <p:sldId id="261" r:id="rId3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B83"/>
    <a:srgbClr val="C3C4D9"/>
    <a:srgbClr val="B8B8D1"/>
    <a:srgbClr val="F9D4B6"/>
    <a:srgbClr val="EDAD80"/>
    <a:srgbClr val="E46B2F"/>
    <a:srgbClr val="ED6B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75"/>
    <p:restoredTop sz="94655"/>
  </p:normalViewPr>
  <p:slideViewPr>
    <p:cSldViewPr snapToGrid="0" snapToObjects="1">
      <p:cViewPr varScale="1">
        <p:scale>
          <a:sx n="73" d="100"/>
          <a:sy n="73" d="100"/>
        </p:scale>
        <p:origin x="66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5877540E-C42E-400B-8997-34C14C52BD06}" type="datetimeFigureOut">
              <a:rPr lang="en-GB" smtClean="0"/>
              <a:t>04/11/2020</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4BC6242A-0142-4382-8C05-96E47114DE90}" type="slidenum">
              <a:rPr lang="en-GB" smtClean="0"/>
              <a:t>‹#›</a:t>
            </a:fld>
            <a:endParaRPr lang="en-GB"/>
          </a:p>
        </p:txBody>
      </p:sp>
    </p:spTree>
    <p:extLst>
      <p:ext uri="{BB962C8B-B14F-4D97-AF65-F5344CB8AC3E}">
        <p14:creationId xmlns:p14="http://schemas.microsoft.com/office/powerpoint/2010/main" val="112724558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2452" y="3531477"/>
            <a:ext cx="9144000" cy="733096"/>
          </a:xfrm>
          <a:prstGeom prst="rect">
            <a:avLst/>
          </a:prstGeom>
        </p:spPr>
        <p:txBody>
          <a:bodyPr lIns="0" tIns="0" rIns="0" bIns="0" anchor="t"/>
          <a:lstStyle>
            <a:lvl1pPr algn="l">
              <a:defRPr sz="4400" b="1" i="0" baseline="0">
                <a:solidFill>
                  <a:schemeClr val="bg1"/>
                </a:solidFill>
                <a:latin typeface="Arial" charset="0"/>
                <a:ea typeface="Arial" charset="0"/>
                <a:cs typeface="Arial" charset="0"/>
              </a:defRPr>
            </a:lvl1pPr>
          </a:lstStyle>
          <a:p>
            <a:r>
              <a:rPr lang="en-US" dirty="0" smtClean="0"/>
              <a:t>Title</a:t>
            </a:r>
            <a:endParaRPr lang="en-US" dirty="0"/>
          </a:p>
        </p:txBody>
      </p:sp>
    </p:spTree>
    <p:extLst>
      <p:ext uri="{BB962C8B-B14F-4D97-AF65-F5344CB8AC3E}">
        <p14:creationId xmlns:p14="http://schemas.microsoft.com/office/powerpoint/2010/main" val="74107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3512" y="587760"/>
            <a:ext cx="9144000" cy="635491"/>
          </a:xfrm>
          <a:prstGeom prst="rect">
            <a:avLst/>
          </a:prstGeom>
        </p:spPr>
        <p:txBody>
          <a:bodyPr lIns="0" tIns="0" rIns="0" bIns="0" anchor="t"/>
          <a:lstStyle>
            <a:lvl1pPr algn="l">
              <a:defRPr sz="4000" b="1" i="0">
                <a:solidFill>
                  <a:srgbClr val="263B83"/>
                </a:solidFill>
                <a:latin typeface="Arial" charset="0"/>
                <a:ea typeface="Arial" charset="0"/>
                <a:cs typeface="Arial" charset="0"/>
              </a:defRPr>
            </a:lvl1pPr>
          </a:lstStyle>
          <a:p>
            <a:r>
              <a:rPr lang="en-US" dirty="0" smtClean="0"/>
              <a:t>Section Title</a:t>
            </a:r>
            <a:endParaRPr lang="en-US" dirty="0"/>
          </a:p>
        </p:txBody>
      </p:sp>
      <p:sp>
        <p:nvSpPr>
          <p:cNvPr id="3" name="Subtitle 2"/>
          <p:cNvSpPr>
            <a:spLocks noGrp="1"/>
          </p:cNvSpPr>
          <p:nvPr>
            <p:ph type="subTitle" idx="1" hasCustomPrompt="1"/>
          </p:nvPr>
        </p:nvSpPr>
        <p:spPr>
          <a:xfrm>
            <a:off x="1153512" y="3065488"/>
            <a:ext cx="9144000" cy="3087973"/>
          </a:xfrm>
          <a:prstGeom prst="rect">
            <a:avLst/>
          </a:prstGeom>
        </p:spPr>
        <p:txBody>
          <a:bodyPr lIns="0" tIns="0" rIns="0" bIns="0"/>
          <a:lstStyle>
            <a:lvl1pPr marL="285750" indent="-285750" algn="l">
              <a:buFont typeface="Arial" charset="0"/>
              <a:buChar char="•"/>
              <a:defRPr sz="1800">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Text</a:t>
            </a:r>
            <a:endParaRPr lang="en-US" dirty="0"/>
          </a:p>
        </p:txBody>
      </p:sp>
    </p:spTree>
    <p:extLst>
      <p:ext uri="{BB962C8B-B14F-4D97-AF65-F5344CB8AC3E}">
        <p14:creationId xmlns:p14="http://schemas.microsoft.com/office/powerpoint/2010/main" val="823767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69274" y="1563798"/>
            <a:ext cx="9720000" cy="720000"/>
          </a:xfrm>
          <a:prstGeom prst="rect">
            <a:avLst/>
          </a:prstGeom>
        </p:spPr>
        <p:txBody>
          <a:bodyPr lIns="0" tIns="0" rIns="0" bIns="0" anchor="t"/>
          <a:lstStyle>
            <a:lvl1pPr algn="l">
              <a:defRPr sz="3400" b="1" i="0">
                <a:solidFill>
                  <a:srgbClr val="263B83"/>
                </a:solidFill>
                <a:latin typeface="Arial" charset="0"/>
                <a:ea typeface="Arial" charset="0"/>
                <a:cs typeface="Arial" charset="0"/>
              </a:defRPr>
            </a:lvl1pPr>
          </a:lstStyle>
          <a:p>
            <a:r>
              <a:rPr lang="en-US" dirty="0" smtClean="0"/>
              <a:t>Heading</a:t>
            </a:r>
            <a:endParaRPr lang="en-US" dirty="0"/>
          </a:p>
        </p:txBody>
      </p:sp>
      <p:sp>
        <p:nvSpPr>
          <p:cNvPr id="3" name="Subtitle 2"/>
          <p:cNvSpPr>
            <a:spLocks noGrp="1"/>
          </p:cNvSpPr>
          <p:nvPr>
            <p:ph type="subTitle" idx="1" hasCustomPrompt="1"/>
          </p:nvPr>
        </p:nvSpPr>
        <p:spPr>
          <a:xfrm>
            <a:off x="1169276" y="2571092"/>
            <a:ext cx="9720000" cy="3600000"/>
          </a:xfrm>
          <a:prstGeom prst="rect">
            <a:avLst/>
          </a:prstGeom>
        </p:spPr>
        <p:txBody>
          <a:bodyPr lIns="0" tIns="0" rIns="0" bIns="0" numCol="1" anchor="t"/>
          <a:lstStyle>
            <a:lvl1pPr marL="285750" indent="-285750" algn="l">
              <a:buSzPct val="90000"/>
              <a:buFont typeface="Arial" charset="0"/>
              <a:buChar char="•"/>
              <a:defRPr sz="1800" b="0" i="0">
                <a:solidFill>
                  <a:schemeClr val="tx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Text here</a:t>
            </a:r>
            <a:endParaRPr lang="en-US" dirty="0"/>
          </a:p>
        </p:txBody>
      </p:sp>
    </p:spTree>
    <p:extLst>
      <p:ext uri="{BB962C8B-B14F-4D97-AF65-F5344CB8AC3E}">
        <p14:creationId xmlns:p14="http://schemas.microsoft.com/office/powerpoint/2010/main" val="1551343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p:cNvSpPr/>
          <p:nvPr userDrawn="1"/>
        </p:nvSpPr>
        <p:spPr>
          <a:xfrm>
            <a:off x="6209274" y="2571092"/>
            <a:ext cx="4680000" cy="3600000"/>
          </a:xfrm>
          <a:prstGeom prst="rect">
            <a:avLst/>
          </a:prstGeom>
          <a:solidFill>
            <a:srgbClr val="C3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ext Placeholder 2"/>
          <p:cNvSpPr>
            <a:spLocks noGrp="1"/>
          </p:cNvSpPr>
          <p:nvPr>
            <p:ph type="body" idx="1" hasCustomPrompt="1"/>
          </p:nvPr>
        </p:nvSpPr>
        <p:spPr>
          <a:xfrm>
            <a:off x="1169276" y="2571092"/>
            <a:ext cx="4680000" cy="3600000"/>
          </a:xfrm>
          <a:prstGeom prst="rect">
            <a:avLst/>
          </a:prstGeom>
        </p:spPr>
        <p:txBody>
          <a:bodyPr lIns="0" tIns="0" rIns="0" bIns="0" anchor="t">
            <a:normAutofit/>
          </a:bodyPr>
          <a:lstStyle>
            <a:lvl1pPr marL="285750" indent="-285750">
              <a:buSzPct val="90000"/>
              <a:buFont typeface="Arial" charset="0"/>
              <a:buChar char="•"/>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5" name="Text Placeholder 4"/>
          <p:cNvSpPr>
            <a:spLocks noGrp="1"/>
          </p:cNvSpPr>
          <p:nvPr>
            <p:ph type="body" sz="quarter" idx="3" hasCustomPrompt="1"/>
          </p:nvPr>
        </p:nvSpPr>
        <p:spPr>
          <a:xfrm>
            <a:off x="6398461" y="2760281"/>
            <a:ext cx="4320000" cy="3240000"/>
          </a:xfrm>
          <a:prstGeom prst="rect">
            <a:avLst/>
          </a:prstGeom>
        </p:spPr>
        <p:txBody>
          <a:bodyPr lIns="0" tIns="0" rIns="0" bIns="0" anchor="t">
            <a:normAutofit/>
          </a:bodyPr>
          <a:lstStyle>
            <a:lvl1pPr marL="0" indent="0">
              <a:buNone/>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13" name="Title 1"/>
          <p:cNvSpPr>
            <a:spLocks noGrp="1"/>
          </p:cNvSpPr>
          <p:nvPr>
            <p:ph type="title" hasCustomPrompt="1"/>
          </p:nvPr>
        </p:nvSpPr>
        <p:spPr>
          <a:xfrm>
            <a:off x="1169276" y="1563798"/>
            <a:ext cx="9720000" cy="720000"/>
          </a:xfrm>
          <a:prstGeom prst="rect">
            <a:avLst/>
          </a:prstGeom>
        </p:spPr>
        <p:txBody>
          <a:bodyPr lIns="0" tIns="0" rIns="0" bIns="0"/>
          <a:lstStyle>
            <a:lvl1pPr>
              <a:defRPr sz="3400" b="1" i="0">
                <a:solidFill>
                  <a:srgbClr val="263B83"/>
                </a:solidFill>
                <a:latin typeface="Arial" charset="0"/>
                <a:ea typeface="Arial" charset="0"/>
                <a:cs typeface="Arial" charset="0"/>
              </a:defRPr>
            </a:lvl1pPr>
          </a:lstStyle>
          <a:p>
            <a:r>
              <a:rPr lang="en-US" dirty="0" smtClean="0"/>
              <a:t>Heading</a:t>
            </a:r>
            <a:endParaRPr lang="en-US" dirty="0"/>
          </a:p>
        </p:txBody>
      </p:sp>
    </p:spTree>
    <p:extLst>
      <p:ext uri="{BB962C8B-B14F-4D97-AF65-F5344CB8AC3E}">
        <p14:creationId xmlns:p14="http://schemas.microsoft.com/office/powerpoint/2010/main" val="280007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hyperlink" Target="http://www.foodafactoflife.org.uk/" TargetMode="Externa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hyperlink" Target="http://www.foodafactoflife.org.uk/" TargetMode="Externa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hyperlink" Target="http://www.foodafactoflife.org.uk/" TargetMode="Externa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hyperlink" Target="http://www.foodafactoflife.org.uk/"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439453" y="358589"/>
            <a:ext cx="2044335" cy="1435165"/>
          </a:xfrm>
          <a:prstGeom prst="rect">
            <a:avLst/>
          </a:prstGeom>
        </p:spPr>
      </p:pic>
      <p:sp>
        <p:nvSpPr>
          <p:cNvPr id="9" name="TextBox 8"/>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5"/>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a:t>
            </a:r>
            <a:r>
              <a:rPr lang="en-US" sz="900" b="0" i="0" baseline="0" dirty="0" smtClean="0">
                <a:solidFill>
                  <a:schemeClr val="tx1"/>
                </a:solidFill>
                <a:latin typeface="Arial" charset="0"/>
                <a:ea typeface="Arial" charset="0"/>
                <a:cs typeface="Arial" charset="0"/>
              </a:rPr>
              <a:t> Food – </a:t>
            </a:r>
            <a:r>
              <a:rPr lang="en-US" sz="900" b="0" i="0" dirty="0" smtClean="0">
                <a:solidFill>
                  <a:schemeClr val="tx1"/>
                </a:solidFill>
                <a:latin typeface="Arial" charset="0"/>
                <a:ea typeface="Arial" charset="0"/>
                <a:cs typeface="Arial" charset="0"/>
              </a:rPr>
              <a:t>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32888504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498317190"/>
      </p:ext>
    </p:ext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822393236"/>
      </p:ext>
    </p:ext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788143608"/>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hyperlink" Target="https://www.gov.uk/government/collections/protected-food-name-scheme-uk-registered-products" TargetMode="External"/><Relationship Id="rId3" Type="http://schemas.openxmlformats.org/officeDocument/2006/relationships/image" Target="../media/image13.png"/><Relationship Id="rId7" Type="http://schemas.openxmlformats.org/officeDocument/2006/relationships/image" Target="../media/image16.jpg"/><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hyperlink" Target="https://ec.europa.eu/info/food-farming-fisheries/food-safety-and-quality/certification/quality-labels/quality-schemes-explained_en" TargetMode="External"/><Relationship Id="rId5" Type="http://schemas.openxmlformats.org/officeDocument/2006/relationships/image" Target="../media/image15.jpe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2452" y="3318826"/>
            <a:ext cx="9144000" cy="733096"/>
          </a:xfrm>
        </p:spPr>
        <p:txBody>
          <a:bodyPr/>
          <a:lstStyle/>
          <a:p>
            <a:r>
              <a:rPr lang="en-GB" dirty="0" smtClean="0"/>
              <a:t>Food certification and assurance schemes</a:t>
            </a:r>
            <a:endParaRPr lang="en-GB" dirty="0"/>
          </a:p>
        </p:txBody>
      </p:sp>
    </p:spTree>
    <p:extLst>
      <p:ext uri="{BB962C8B-B14F-4D97-AF65-F5344CB8AC3E}">
        <p14:creationId xmlns:p14="http://schemas.microsoft.com/office/powerpoint/2010/main" val="1955166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RSPCA Assured</a:t>
            </a:r>
            <a:endParaRPr lang="en-GB" dirty="0"/>
          </a:p>
        </p:txBody>
      </p:sp>
      <p:sp>
        <p:nvSpPr>
          <p:cNvPr id="3" name="Subtitle 2"/>
          <p:cNvSpPr>
            <a:spLocks noGrp="1"/>
          </p:cNvSpPr>
          <p:nvPr>
            <p:ph type="subTitle" idx="1"/>
          </p:nvPr>
        </p:nvSpPr>
        <p:spPr>
          <a:xfrm>
            <a:off x="1169276" y="2571092"/>
            <a:ext cx="6869824" cy="3600000"/>
          </a:xfrm>
        </p:spPr>
        <p:txBody>
          <a:bodyPr/>
          <a:lstStyle/>
          <a:p>
            <a:pPr marL="0" indent="0">
              <a:buFont typeface="Arial" panose="020B0604020202020204" pitchFamily="34" charset="0"/>
              <a:buNone/>
              <a:defRPr/>
            </a:pPr>
            <a:r>
              <a:rPr lang="en-US" sz="2000" dirty="0">
                <a:latin typeface="Arial" panose="020B0604020202020204" pitchFamily="34" charset="0"/>
                <a:cs typeface="Arial" panose="020B0604020202020204" pitchFamily="34" charset="0"/>
              </a:rPr>
              <a:t>The RSPCA Welfare Standards cover every aspect of animal’s lives whether they are farmed indoors or outdoors, free range or organic.</a:t>
            </a:r>
          </a:p>
          <a:p>
            <a:pPr marL="0" indent="0">
              <a:buFont typeface="Arial" panose="020B0604020202020204" pitchFamily="34" charset="0"/>
              <a:buNone/>
              <a:defRP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RSPCA </a:t>
            </a:r>
            <a:r>
              <a:rPr lang="en-US" sz="2000" dirty="0" smtClean="0">
                <a:latin typeface="Arial" panose="020B0604020202020204" pitchFamily="34" charset="0"/>
                <a:cs typeface="Arial" panose="020B0604020202020204" pitchFamily="34" charset="0"/>
              </a:rPr>
              <a:t>Assured label </a:t>
            </a:r>
            <a:r>
              <a:rPr lang="en-US" sz="2000" dirty="0">
                <a:latin typeface="Arial" panose="020B0604020202020204" pitchFamily="34" charset="0"/>
                <a:cs typeface="Arial" panose="020B0604020202020204" pitchFamily="34" charset="0"/>
              </a:rPr>
              <a:t>can be found on a wide variety of commodities, or food products made from them:</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beef, lamb and pork;</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chicken, duck and turkey;</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eggs;</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dairy;</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salmon and trout.</a:t>
            </a:r>
          </a:p>
          <a:p>
            <a:pPr marL="0" indent="0">
              <a:buNone/>
            </a:pPr>
            <a:endParaRPr lang="en-GB" dirty="0"/>
          </a:p>
        </p:txBody>
      </p:sp>
      <p:pic>
        <p:nvPicPr>
          <p:cNvPr id="4" name="Picture 3" descr="Image result for rspca freedom food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0974" y="2743200"/>
            <a:ext cx="1927253" cy="2845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6896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Organic certification</a:t>
            </a:r>
            <a:endParaRPr lang="en-GB" dirty="0"/>
          </a:p>
        </p:txBody>
      </p:sp>
      <p:sp>
        <p:nvSpPr>
          <p:cNvPr id="3" name="Subtitle 2"/>
          <p:cNvSpPr>
            <a:spLocks noGrp="1"/>
          </p:cNvSpPr>
          <p:nvPr>
            <p:ph type="subTitle" idx="1"/>
          </p:nvPr>
        </p:nvSpPr>
        <p:spPr>
          <a:xfrm>
            <a:off x="1120172" y="2283798"/>
            <a:ext cx="7831803" cy="3600000"/>
          </a:xfrm>
        </p:spPr>
        <p:txBody>
          <a:bodyPr/>
          <a:lstStyle/>
          <a:p>
            <a:pPr marL="0" indent="0">
              <a:buFont typeface="Arial" panose="020B0604020202020204" pitchFamily="34" charset="0"/>
              <a:buNone/>
              <a:defRPr/>
            </a:pPr>
            <a:r>
              <a:rPr lang="en-US" sz="2000" dirty="0" smtClean="0">
                <a:latin typeface="Arial" panose="020B0604020202020204" pitchFamily="34" charset="0"/>
                <a:cs typeface="Arial" panose="020B0604020202020204" pitchFamily="34" charset="0"/>
              </a:rPr>
              <a:t>The </a:t>
            </a:r>
            <a:r>
              <a:rPr lang="en-US" sz="2000" b="1" dirty="0">
                <a:latin typeface="Arial" panose="020B0604020202020204" pitchFamily="34" charset="0"/>
                <a:cs typeface="Arial" panose="020B0604020202020204" pitchFamily="34" charset="0"/>
              </a:rPr>
              <a:t>Soil Association </a:t>
            </a:r>
            <a:r>
              <a:rPr lang="en-US" sz="2000" dirty="0">
                <a:latin typeface="Arial" panose="020B0604020202020204" pitchFamily="34" charset="0"/>
                <a:cs typeface="Arial" panose="020B0604020202020204" pitchFamily="34" charset="0"/>
              </a:rPr>
              <a:t>certified scheme sets high standards for how an organic product must be grown, farmed or made.</a:t>
            </a:r>
          </a:p>
          <a:p>
            <a:pPr>
              <a:buFont typeface="Arial" panose="020B0604020202020204" pitchFamily="34" charset="0"/>
              <a:buNone/>
              <a:defRPr/>
            </a:pPr>
            <a:r>
              <a:rPr lang="en-US" sz="2000" dirty="0" smtClean="0">
                <a:latin typeface="Arial" panose="020B0604020202020204" pitchFamily="34" charset="0"/>
                <a:cs typeface="Arial" panose="020B0604020202020204" pitchFamily="34" charset="0"/>
              </a:rPr>
              <a:t>Certification </a:t>
            </a:r>
            <a:r>
              <a:rPr lang="en-US" sz="2000" dirty="0">
                <a:latin typeface="Arial" panose="020B0604020202020204" pitchFamily="34" charset="0"/>
                <a:cs typeface="Arial" panose="020B0604020202020204" pitchFamily="34" charset="0"/>
              </a:rPr>
              <a:t>covers:</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farming;</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food and drink;</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beauty and well </a:t>
            </a:r>
            <a:r>
              <a:rPr lang="en-US" sz="2000" dirty="0" smtClean="0">
                <a:latin typeface="Arial" panose="020B0604020202020204" pitchFamily="34" charset="0"/>
                <a:cs typeface="Arial" panose="020B0604020202020204" pitchFamily="34" charset="0"/>
              </a:rPr>
              <a:t>being;</a:t>
            </a:r>
            <a:endParaRPr lang="en-US" sz="2000" dirty="0">
              <a:latin typeface="Arial" panose="020B0604020202020204" pitchFamily="34" charset="0"/>
              <a:cs typeface="Arial" panose="020B0604020202020204" pitchFamily="34" charset="0"/>
            </a:endParaRP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textiles</a:t>
            </a:r>
            <a:r>
              <a:rPr lang="en-US" sz="2000" dirty="0" smtClean="0">
                <a:latin typeface="Arial" panose="020B0604020202020204" pitchFamily="34" charset="0"/>
                <a:cs typeface="Arial" panose="020B0604020202020204" pitchFamily="34" charset="0"/>
              </a:rPr>
              <a:t>.</a:t>
            </a:r>
          </a:p>
          <a:p>
            <a:pPr>
              <a:buFont typeface="Arial" panose="020B0604020202020204" pitchFamily="34" charset="0"/>
              <a:buChar char="•"/>
              <a:defRPr/>
            </a:pPr>
            <a:endParaRPr lang="en-GB" sz="2000" dirty="0">
              <a:latin typeface="Arial" panose="020B0604020202020204" pitchFamily="34" charset="0"/>
              <a:cs typeface="Arial" panose="020B0604020202020204" pitchFamily="34" charset="0"/>
            </a:endParaRPr>
          </a:p>
          <a:p>
            <a:pPr marL="0" indent="0">
              <a:buNone/>
            </a:pPr>
            <a:r>
              <a:rPr lang="en-US" sz="2000" b="1" dirty="0" smtClean="0"/>
              <a:t>Organic Farmers and Growers </a:t>
            </a:r>
            <a:r>
              <a:rPr lang="en-US" sz="2000" dirty="0" smtClean="0"/>
              <a:t>also offers an organic certification scheme. </a:t>
            </a:r>
            <a:r>
              <a:rPr lang="en-GB" sz="2000" dirty="0"/>
              <a:t>OF&amp;G certify over 1400 farmers, who farm more than half of the UK’s organic land, as well as companies ranging from small, independent processors to major multinationals.</a:t>
            </a:r>
            <a:endParaRPr lang="en-GB" sz="2000" b="1" dirty="0"/>
          </a:p>
        </p:txBody>
      </p:sp>
      <p:pic>
        <p:nvPicPr>
          <p:cNvPr id="4" name="Picture 3" descr="Soil Association Logo Vec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3403" y="2414986"/>
            <a:ext cx="1734528" cy="1757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2" descr="Image result for o f &amp; g organic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p:cNvPicPr>
            <a:picLocks noChangeAspect="1"/>
          </p:cNvPicPr>
          <p:nvPr/>
        </p:nvPicPr>
        <p:blipFill>
          <a:blip r:embed="rId3"/>
          <a:stretch>
            <a:fillRect/>
          </a:stretch>
        </p:blipFill>
        <p:spPr>
          <a:xfrm>
            <a:off x="9559686" y="4503461"/>
            <a:ext cx="1831126" cy="1831126"/>
          </a:xfrm>
          <a:prstGeom prst="rect">
            <a:avLst/>
          </a:prstGeom>
        </p:spPr>
      </p:pic>
    </p:spTree>
    <p:extLst>
      <p:ext uri="{BB962C8B-B14F-4D97-AF65-F5344CB8AC3E}">
        <p14:creationId xmlns:p14="http://schemas.microsoft.com/office/powerpoint/2010/main" val="10101160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Marine Stewardship Council</a:t>
            </a:r>
            <a:endParaRPr lang="en-GB" dirty="0"/>
          </a:p>
        </p:txBody>
      </p:sp>
      <p:sp>
        <p:nvSpPr>
          <p:cNvPr id="3" name="Subtitle 2"/>
          <p:cNvSpPr>
            <a:spLocks noGrp="1"/>
          </p:cNvSpPr>
          <p:nvPr>
            <p:ph type="subTitle" idx="1"/>
          </p:nvPr>
        </p:nvSpPr>
        <p:spPr>
          <a:xfrm>
            <a:off x="1169276" y="2571092"/>
            <a:ext cx="7517524" cy="3600000"/>
          </a:xfrm>
        </p:spPr>
        <p:txBody>
          <a:bodyPr/>
          <a:lstStyle/>
          <a:p>
            <a:pPr marL="0" indent="0" algn="just">
              <a:buFont typeface="Arial" panose="020B0604020202020204" pitchFamily="34" charset="0"/>
              <a:buNone/>
              <a:defRPr/>
            </a:pPr>
            <a:r>
              <a:rPr lang="en-US" sz="2000" dirty="0">
                <a:latin typeface="Arial" panose="020B0604020202020204" pitchFamily="34" charset="0"/>
                <a:cs typeface="Arial" panose="020B0604020202020204" pitchFamily="34" charset="0"/>
              </a:rPr>
              <a:t>The MSC is used to assess if a fishery is well managed and sustainable. </a:t>
            </a:r>
          </a:p>
          <a:p>
            <a:pPr algn="just">
              <a:buFont typeface="Arial" panose="020B0604020202020204" pitchFamily="34" charset="0"/>
              <a:buNone/>
              <a:defRPr/>
            </a:pPr>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Standard has three core principles:</a:t>
            </a:r>
          </a:p>
          <a:p>
            <a:pPr algn="just">
              <a:buFont typeface="Arial" panose="020B0604020202020204" pitchFamily="34" charset="0"/>
              <a:buChar char="•"/>
              <a:defRPr/>
            </a:pPr>
            <a:r>
              <a:rPr lang="en-US" sz="2000" dirty="0" smtClean="0">
                <a:latin typeface="Arial" panose="020B0604020202020204" pitchFamily="34" charset="0"/>
                <a:cs typeface="Arial" panose="020B0604020202020204" pitchFamily="34" charset="0"/>
              </a:rPr>
              <a:t>sustainable </a:t>
            </a:r>
            <a:r>
              <a:rPr lang="en-US" sz="2000" dirty="0">
                <a:latin typeface="Arial" panose="020B0604020202020204" pitchFamily="34" charset="0"/>
                <a:cs typeface="Arial" panose="020B0604020202020204" pitchFamily="34" charset="0"/>
              </a:rPr>
              <a:t>fish stocks;</a:t>
            </a:r>
          </a:p>
          <a:p>
            <a:pPr algn="just">
              <a:buFont typeface="Arial" panose="020B0604020202020204" pitchFamily="34" charset="0"/>
              <a:buChar char="•"/>
              <a:defRPr/>
            </a:pPr>
            <a:r>
              <a:rPr lang="en-US" sz="2000" dirty="0" err="1">
                <a:latin typeface="Arial" panose="020B0604020202020204" pitchFamily="34" charset="0"/>
                <a:cs typeface="Arial" panose="020B0604020202020204" pitchFamily="34" charset="0"/>
              </a:rPr>
              <a:t>minimising</a:t>
            </a:r>
            <a:r>
              <a:rPr lang="en-US" sz="2000" dirty="0">
                <a:latin typeface="Arial" panose="020B0604020202020204" pitchFamily="34" charset="0"/>
                <a:cs typeface="Arial" panose="020B0604020202020204" pitchFamily="34" charset="0"/>
              </a:rPr>
              <a:t> environmental impact;</a:t>
            </a:r>
          </a:p>
          <a:p>
            <a:pPr algn="just">
              <a:buFont typeface="Arial" panose="020B0604020202020204" pitchFamily="34" charset="0"/>
              <a:buChar char="•"/>
              <a:defRPr/>
            </a:pPr>
            <a:r>
              <a:rPr lang="en-US" sz="2000" dirty="0">
                <a:latin typeface="Arial" panose="020B0604020202020204" pitchFamily="34" charset="0"/>
                <a:cs typeface="Arial" panose="020B0604020202020204" pitchFamily="34" charset="0"/>
              </a:rPr>
              <a:t>effective fisheries management</a:t>
            </a:r>
            <a:r>
              <a:rPr lang="en-US" sz="2000" dirty="0" smtClean="0">
                <a:latin typeface="Arial" panose="020B0604020202020204" pitchFamily="34" charset="0"/>
                <a:cs typeface="Arial" panose="020B0604020202020204" pitchFamily="34" charset="0"/>
              </a:rPr>
              <a:t>.</a:t>
            </a:r>
          </a:p>
          <a:p>
            <a:pPr marL="0" indent="0" algn="just">
              <a:buFont typeface="Arial" panose="020B0604020202020204" pitchFamily="34" charset="0"/>
              <a:buNone/>
              <a:tabLst>
                <a:tab pos="0" algn="l"/>
              </a:tabLst>
              <a:defRPr/>
            </a:pPr>
            <a:r>
              <a:rPr lang="en-US" sz="2000" dirty="0" smtClean="0">
                <a:latin typeface="Arial" panose="020B0604020202020204" pitchFamily="34" charset="0"/>
                <a:cs typeface="Arial" panose="020B0604020202020204" pitchFamily="34" charset="0"/>
              </a:rPr>
              <a:t>The standard also covers fishing types, e.g. line caught or pole and line.</a:t>
            </a:r>
            <a:endParaRPr lang="en-US" sz="2000" dirty="0">
              <a:latin typeface="Arial" panose="020B0604020202020204" pitchFamily="34" charset="0"/>
              <a:cs typeface="Arial" panose="020B0604020202020204" pitchFamily="34" charset="0"/>
            </a:endParaRPr>
          </a:p>
          <a:p>
            <a:pPr marL="0" indent="0" algn="just">
              <a:buFont typeface="Arial" panose="020B0604020202020204" pitchFamily="34" charset="0"/>
              <a:buNone/>
              <a:defRPr/>
            </a:pPr>
            <a:r>
              <a:rPr lang="en-US" sz="2000" dirty="0">
                <a:latin typeface="Arial" panose="020B0604020202020204" pitchFamily="34" charset="0"/>
                <a:cs typeface="Arial" panose="020B0604020202020204" pitchFamily="34" charset="0"/>
              </a:rPr>
              <a:t>The MSC logo can be used on fresh fish counters, packaged fish products and restaurant menus.</a:t>
            </a:r>
          </a:p>
          <a:p>
            <a:pPr marL="0" indent="0" algn="just">
              <a:buNone/>
            </a:pPr>
            <a:endParaRPr lang="en-GB" dirty="0"/>
          </a:p>
        </p:txBody>
      </p:sp>
      <p:pic>
        <p:nvPicPr>
          <p:cNvPr id="4" name="Picture 6" descr="MSC label format vertical and horizontal"/>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0937"/>
          <a:stretch/>
        </p:blipFill>
        <p:spPr bwMode="auto">
          <a:xfrm>
            <a:off x="9202374" y="2154115"/>
            <a:ext cx="2392293" cy="274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MSC label format vertical and horizontal"/>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5052"/>
          <a:stretch/>
        </p:blipFill>
        <p:spPr bwMode="auto">
          <a:xfrm>
            <a:off x="9052559" y="3947249"/>
            <a:ext cx="2542107" cy="260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65327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Case study: Red Tractor</a:t>
            </a:r>
            <a:endParaRPr lang="en-GB" dirty="0"/>
          </a:p>
        </p:txBody>
      </p:sp>
      <p:sp>
        <p:nvSpPr>
          <p:cNvPr id="3" name="Subtitle 2"/>
          <p:cNvSpPr>
            <a:spLocks noGrp="1"/>
          </p:cNvSpPr>
          <p:nvPr>
            <p:ph type="subTitle" idx="1"/>
          </p:nvPr>
        </p:nvSpPr>
        <p:spPr>
          <a:xfrm>
            <a:off x="1169276" y="2571092"/>
            <a:ext cx="6774574" cy="3600000"/>
          </a:xfrm>
        </p:spPr>
        <p:txBody>
          <a:bodyPr/>
          <a:lstStyle/>
          <a:p>
            <a:pPr marL="0" indent="0" algn="just">
              <a:spcBef>
                <a:spcPct val="0"/>
              </a:spcBef>
              <a:buNone/>
            </a:pPr>
            <a:r>
              <a:rPr lang="en-GB" altLang="en-US" sz="2000" dirty="0">
                <a:latin typeface="Arial" panose="020B0604020202020204" pitchFamily="34" charset="0"/>
                <a:cs typeface="Arial" panose="020B0604020202020204" pitchFamily="34" charset="0"/>
              </a:rPr>
              <a:t>Red Tractor producers are overseen by Assured Food Standards (AFS) who carry out independent inspections to confirm that businesses are meeting certain standards. </a:t>
            </a:r>
          </a:p>
          <a:p>
            <a:pPr marL="0" indent="0" algn="just">
              <a:spcBef>
                <a:spcPct val="0"/>
              </a:spcBef>
              <a:buNone/>
            </a:pP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These include food safety, animal </a:t>
            </a:r>
            <a:r>
              <a:rPr lang="en-GB" altLang="en-US" sz="2000" dirty="0" smtClean="0">
                <a:latin typeface="Arial" panose="020B0604020202020204" pitchFamily="34" charset="0"/>
                <a:cs typeface="Arial" panose="020B0604020202020204" pitchFamily="34" charset="0"/>
              </a:rPr>
              <a:t>welfare, </a:t>
            </a:r>
            <a:r>
              <a:rPr lang="en-GB" altLang="en-US" sz="2000" dirty="0">
                <a:latin typeface="Arial" panose="020B0604020202020204" pitchFamily="34" charset="0"/>
                <a:cs typeface="Arial" panose="020B0604020202020204" pitchFamily="34" charset="0"/>
              </a:rPr>
              <a:t>the environment and traceability.</a:t>
            </a:r>
          </a:p>
          <a:p>
            <a:pPr marL="0" indent="0" algn="just">
              <a:spcBef>
                <a:spcPct val="0"/>
              </a:spcBef>
              <a:buNone/>
            </a:pP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The Red Tractor logo covers many food groups, which have all been grown, processed and packed in Britain. This is shown by the Union </a:t>
            </a:r>
            <a:r>
              <a:rPr lang="en-GB" altLang="en-US" sz="2000" dirty="0" smtClean="0">
                <a:latin typeface="Arial" panose="020B0604020202020204" pitchFamily="34" charset="0"/>
                <a:cs typeface="Arial" panose="020B0604020202020204" pitchFamily="34" charset="0"/>
              </a:rPr>
              <a:t>flag.</a:t>
            </a:r>
            <a:endParaRPr lang="en-GB" sz="2000" dirty="0"/>
          </a:p>
        </p:txBody>
      </p:sp>
      <p:sp>
        <p:nvSpPr>
          <p:cNvPr id="4" name="Freeform 10"/>
          <p:cNvSpPr>
            <a:spLocks/>
          </p:cNvSpPr>
          <p:nvPr/>
        </p:nvSpPr>
        <p:spPr bwMode="auto">
          <a:xfrm>
            <a:off x="9563347" y="2793249"/>
            <a:ext cx="2206287" cy="2087294"/>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1593" y="2926078"/>
            <a:ext cx="1264011" cy="1685109"/>
          </a:xfrm>
          <a:prstGeom prst="rect">
            <a:avLst/>
          </a:prstGeom>
        </p:spPr>
      </p:pic>
    </p:spTree>
    <p:extLst>
      <p:ext uri="{BB962C8B-B14F-4D97-AF65-F5344CB8AC3E}">
        <p14:creationId xmlns:p14="http://schemas.microsoft.com/office/powerpoint/2010/main" val="30185465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Red Tractor products</a:t>
            </a:r>
            <a:endParaRPr lang="en-GB" dirty="0"/>
          </a:p>
        </p:txBody>
      </p:sp>
      <p:sp>
        <p:nvSpPr>
          <p:cNvPr id="3" name="Subtitle 2"/>
          <p:cNvSpPr>
            <a:spLocks noGrp="1"/>
          </p:cNvSpPr>
          <p:nvPr>
            <p:ph type="subTitle" idx="1"/>
          </p:nvPr>
        </p:nvSpPr>
        <p:spPr>
          <a:xfrm>
            <a:off x="1169276" y="2571092"/>
            <a:ext cx="6831724" cy="3600000"/>
          </a:xfrm>
        </p:spPr>
        <p:txBody>
          <a:bodyPr/>
          <a:lstStyle/>
          <a:p>
            <a:pPr marL="0" indent="0" algn="just">
              <a:buNone/>
              <a:defRPr/>
            </a:pPr>
            <a:r>
              <a:rPr lang="en-GB" sz="2000" dirty="0">
                <a:latin typeface="Arial" panose="020B0604020202020204" pitchFamily="34" charset="0"/>
                <a:cs typeface="Arial" panose="020B0604020202020204" pitchFamily="34" charset="0"/>
              </a:rPr>
              <a:t>The Red Tractor logo </a:t>
            </a:r>
            <a:r>
              <a:rPr lang="en-GB" sz="2000" dirty="0" smtClean="0">
                <a:latin typeface="Arial" panose="020B0604020202020204" pitchFamily="34" charset="0"/>
                <a:cs typeface="Arial" panose="020B0604020202020204" pitchFamily="34" charset="0"/>
              </a:rPr>
              <a:t>tells </a:t>
            </a:r>
            <a:r>
              <a:rPr lang="en-GB" sz="2000" dirty="0">
                <a:latin typeface="Arial" panose="020B0604020202020204" pitchFamily="34" charset="0"/>
                <a:cs typeface="Arial" panose="020B0604020202020204" pitchFamily="34" charset="0"/>
              </a:rPr>
              <a:t>the consumer that the food has been checked every step of the way - from farm to pack - and can be traced back to the farm source.</a:t>
            </a:r>
          </a:p>
          <a:p>
            <a:pPr algn="just">
              <a:defRPr/>
            </a:pPr>
            <a:endParaRPr lang="en-GB" sz="2000" dirty="0">
              <a:latin typeface="Arial" panose="020B0604020202020204" pitchFamily="34" charset="0"/>
              <a:cs typeface="Arial" panose="020B0604020202020204" pitchFamily="34" charset="0"/>
            </a:endParaRPr>
          </a:p>
          <a:p>
            <a:pPr marL="0" indent="0" algn="just" fontAlgn="auto">
              <a:spcAft>
                <a:spcPts val="0"/>
              </a:spcAft>
              <a:buNone/>
              <a:defRPr/>
            </a:pPr>
            <a:r>
              <a:rPr lang="en-GB" sz="2000" dirty="0">
                <a:latin typeface="Arial" panose="020B0604020202020204" pitchFamily="34" charset="0"/>
                <a:cs typeface="Arial" panose="020B0604020202020204" pitchFamily="34" charset="0"/>
              </a:rPr>
              <a:t>The Red Tractor logo appears on these products:</a:t>
            </a:r>
          </a:p>
          <a:p>
            <a:pPr algn="just">
              <a:buFont typeface="Arial" panose="020B0604020202020204" pitchFamily="34" charset="0"/>
              <a:buChar char="•"/>
              <a:defRPr/>
            </a:pPr>
            <a:r>
              <a:rPr lang="en-GB" sz="2000" dirty="0">
                <a:latin typeface="Arial" panose="020B0604020202020204" pitchFamily="34" charset="0"/>
                <a:cs typeface="Arial" panose="020B0604020202020204" pitchFamily="34" charset="0"/>
              </a:rPr>
              <a:t>meat - beef, lamb, pork, chicken, turkey; </a:t>
            </a:r>
          </a:p>
          <a:p>
            <a:pPr algn="just">
              <a:buFont typeface="Arial" panose="020B0604020202020204" pitchFamily="34" charset="0"/>
              <a:buChar char="•"/>
              <a:defRPr/>
            </a:pPr>
            <a:r>
              <a:rPr lang="en-GB" sz="2000" dirty="0">
                <a:latin typeface="Arial" panose="020B0604020202020204" pitchFamily="34" charset="0"/>
                <a:cs typeface="Arial" panose="020B0604020202020204" pitchFamily="34" charset="0"/>
              </a:rPr>
              <a:t>dairy - milk, cheese, cream; </a:t>
            </a:r>
          </a:p>
          <a:p>
            <a:pPr algn="just">
              <a:buFont typeface="Arial" panose="020B0604020202020204" pitchFamily="34" charset="0"/>
              <a:buChar char="•"/>
              <a:defRPr/>
            </a:pPr>
            <a:r>
              <a:rPr lang="en-GB" sz="2000" dirty="0">
                <a:latin typeface="Arial" panose="020B0604020202020204" pitchFamily="34" charset="0"/>
                <a:cs typeface="Arial" panose="020B0604020202020204" pitchFamily="34" charset="0"/>
              </a:rPr>
              <a:t>cereals and flour; </a:t>
            </a:r>
          </a:p>
          <a:p>
            <a:pPr algn="just">
              <a:buFont typeface="Arial" panose="020B0604020202020204" pitchFamily="34" charset="0"/>
              <a:buChar char="•"/>
              <a:defRPr/>
            </a:pPr>
            <a:r>
              <a:rPr lang="en-GB" sz="2000" dirty="0">
                <a:latin typeface="Arial" panose="020B0604020202020204" pitchFamily="34" charset="0"/>
                <a:cs typeface="Arial" panose="020B0604020202020204" pitchFamily="34" charset="0"/>
              </a:rPr>
              <a:t>fruit, vegetables and salads; </a:t>
            </a:r>
          </a:p>
          <a:p>
            <a:pPr algn="just">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sugar.</a:t>
            </a:r>
            <a:endParaRPr lang="en-GB" sz="2000" dirty="0">
              <a:latin typeface="Arial" panose="020B0604020202020204" pitchFamily="34" charset="0"/>
              <a:cs typeface="Arial" panose="020B0604020202020204" pitchFamily="34" charset="0"/>
            </a:endParaRPr>
          </a:p>
          <a:p>
            <a:pPr marL="0" indent="0" algn="just">
              <a:buNone/>
            </a:pPr>
            <a:endParaRPr lang="en-GB" dirty="0"/>
          </a:p>
        </p:txBody>
      </p:sp>
      <p:sp>
        <p:nvSpPr>
          <p:cNvPr id="4" name="Freeform 10"/>
          <p:cNvSpPr>
            <a:spLocks/>
          </p:cNvSpPr>
          <p:nvPr/>
        </p:nvSpPr>
        <p:spPr bwMode="auto">
          <a:xfrm>
            <a:off x="8001001" y="3944984"/>
            <a:ext cx="3350622" cy="2304486"/>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34855294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Red </a:t>
            </a:r>
            <a:r>
              <a:rPr lang="en-GB" dirty="0" smtClean="0"/>
              <a:t>Tractor </a:t>
            </a:r>
            <a:r>
              <a:rPr lang="en-GB" dirty="0" smtClean="0"/>
              <a:t>products</a:t>
            </a:r>
            <a:endParaRPr lang="en-GB" dirty="0"/>
          </a:p>
        </p:txBody>
      </p:sp>
      <p:sp>
        <p:nvSpPr>
          <p:cNvPr id="3" name="Subtitle 2"/>
          <p:cNvSpPr>
            <a:spLocks noGrp="1"/>
          </p:cNvSpPr>
          <p:nvPr>
            <p:ph type="subTitle" idx="1"/>
          </p:nvPr>
        </p:nvSpPr>
        <p:spPr>
          <a:xfrm>
            <a:off x="1169277" y="2467182"/>
            <a:ext cx="6616186" cy="3600000"/>
          </a:xfrm>
        </p:spPr>
        <p:txBody>
          <a:bodyPr/>
          <a:lstStyle/>
          <a:p>
            <a:pPr marL="0" indent="0" algn="just" fontAlgn="auto">
              <a:spcAft>
                <a:spcPts val="0"/>
              </a:spcAft>
              <a:buNone/>
              <a:defRPr/>
            </a:pPr>
            <a:r>
              <a:rPr lang="en-GB" sz="2000" dirty="0">
                <a:latin typeface="Arial" panose="020B0604020202020204" pitchFamily="34" charset="0"/>
                <a:cs typeface="Arial" panose="020B0604020202020204" pitchFamily="34" charset="0"/>
              </a:rPr>
              <a:t>The logo can also be used to highlight that the main ingredient of a food when more than one ingredient is assured, such as pork in a sausage.</a:t>
            </a:r>
          </a:p>
          <a:p>
            <a:pPr marL="0" indent="0" algn="just" fontAlgn="auto">
              <a:spcAft>
                <a:spcPts val="0"/>
              </a:spcAft>
              <a:buNone/>
              <a:defRPr/>
            </a:pPr>
            <a:endParaRPr lang="en-GB" sz="2000" dirty="0">
              <a:latin typeface="Arial" panose="020B0604020202020204" pitchFamily="34" charset="0"/>
              <a:cs typeface="Arial" panose="020B0604020202020204" pitchFamily="34" charset="0"/>
            </a:endParaRPr>
          </a:p>
          <a:p>
            <a:pPr marL="0" indent="0" algn="just" fontAlgn="auto">
              <a:spcAft>
                <a:spcPts val="0"/>
              </a:spcAft>
              <a:buNone/>
              <a:defRPr/>
            </a:pPr>
            <a:r>
              <a:rPr lang="en-GB" sz="2000" dirty="0" smtClean="0">
                <a:latin typeface="Arial" panose="020B0604020202020204" pitchFamily="34" charset="0"/>
                <a:cs typeface="Arial" panose="020B0604020202020204" pitchFamily="34" charset="0"/>
              </a:rPr>
              <a:t>For </a:t>
            </a:r>
            <a:r>
              <a:rPr lang="en-GB" sz="2000" dirty="0">
                <a:latin typeface="Arial" panose="020B0604020202020204" pitchFamily="34" charset="0"/>
                <a:cs typeface="Arial" panose="020B0604020202020204" pitchFamily="34" charset="0"/>
              </a:rPr>
              <a:t>a mixed ingredient food to be able to display </a:t>
            </a:r>
            <a:r>
              <a:rPr lang="en-GB" sz="2000" dirty="0" smtClean="0">
                <a:latin typeface="Arial" panose="020B0604020202020204" pitchFamily="34" charset="0"/>
                <a:cs typeface="Arial" panose="020B0604020202020204" pitchFamily="34" charset="0"/>
              </a:rPr>
              <a:t>the </a:t>
            </a:r>
            <a:r>
              <a:rPr lang="en-GB" sz="2000" dirty="0">
                <a:latin typeface="Arial" panose="020B0604020202020204" pitchFamily="34" charset="0"/>
                <a:cs typeface="Arial" panose="020B0604020202020204" pitchFamily="34" charset="0"/>
              </a:rPr>
              <a:t>logo the main ingredient must:</a:t>
            </a:r>
          </a:p>
          <a:p>
            <a:pPr marL="342900" indent="-342900" algn="just" fontAlgn="auto">
              <a:spcAft>
                <a:spcPts val="0"/>
              </a:spcAft>
              <a:buFont typeface="Wingdings" pitchFamily="2" charset="2"/>
              <a:buChar char="§"/>
              <a:defRPr/>
            </a:pPr>
            <a:r>
              <a:rPr lang="en-GB" sz="2000" dirty="0">
                <a:latin typeface="Arial" panose="020B0604020202020204" pitchFamily="34" charset="0"/>
                <a:cs typeface="Arial" panose="020B0604020202020204" pitchFamily="34" charset="0"/>
              </a:rPr>
              <a:t>be named; </a:t>
            </a:r>
          </a:p>
          <a:p>
            <a:pPr marL="342900" indent="-342900" algn="just" fontAlgn="auto">
              <a:spcAft>
                <a:spcPts val="0"/>
              </a:spcAft>
              <a:buFont typeface="Wingdings" pitchFamily="2" charset="2"/>
              <a:buChar char="§"/>
              <a:defRPr/>
            </a:pPr>
            <a:r>
              <a:rPr lang="en-GB" sz="2000" dirty="0">
                <a:latin typeface="Arial" panose="020B0604020202020204" pitchFamily="34" charset="0"/>
                <a:cs typeface="Arial" panose="020B0604020202020204" pitchFamily="34" charset="0"/>
              </a:rPr>
              <a:t>come from the usual assured chain; </a:t>
            </a:r>
          </a:p>
          <a:p>
            <a:pPr marL="342900" indent="-342900" algn="just" fontAlgn="auto">
              <a:spcAft>
                <a:spcPts val="0"/>
              </a:spcAft>
              <a:buFont typeface="Wingdings" pitchFamily="2" charset="2"/>
              <a:buChar char="§"/>
              <a:defRPr/>
            </a:pPr>
            <a:r>
              <a:rPr lang="en-GB" sz="2000" dirty="0">
                <a:latin typeface="Arial" panose="020B0604020202020204" pitchFamily="34" charset="0"/>
                <a:cs typeface="Arial" panose="020B0604020202020204" pitchFamily="34" charset="0"/>
              </a:rPr>
              <a:t>be at least 65% of the total product.</a:t>
            </a:r>
          </a:p>
          <a:p>
            <a:pPr marL="0" indent="0" algn="just">
              <a:buNone/>
            </a:pPr>
            <a:endParaRPr lang="en-US" sz="2000" dirty="0">
              <a:latin typeface="Arial" panose="020B0604020202020204" pitchFamily="34" charset="0"/>
              <a:cs typeface="Arial" panose="020B0604020202020204" pitchFamily="34" charset="0"/>
            </a:endParaRPr>
          </a:p>
          <a:p>
            <a:pPr marL="0" indent="0" algn="just">
              <a:buNone/>
            </a:pPr>
            <a:endParaRPr lang="en-GB" sz="20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1320" y="3252649"/>
            <a:ext cx="2743567" cy="1829959"/>
          </a:xfrm>
          <a:prstGeom prst="rect">
            <a:avLst/>
          </a:prstGeom>
        </p:spPr>
      </p:pic>
    </p:spTree>
    <p:extLst>
      <p:ext uri="{BB962C8B-B14F-4D97-AF65-F5344CB8AC3E}">
        <p14:creationId xmlns:p14="http://schemas.microsoft.com/office/powerpoint/2010/main" val="136438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Did you know….</a:t>
            </a:r>
            <a:endParaRPr lang="en-GB" dirty="0"/>
          </a:p>
        </p:txBody>
      </p:sp>
      <p:sp>
        <p:nvSpPr>
          <p:cNvPr id="3" name="Subtitle 2"/>
          <p:cNvSpPr>
            <a:spLocks noGrp="1"/>
          </p:cNvSpPr>
          <p:nvPr>
            <p:ph type="subTitle" idx="1"/>
          </p:nvPr>
        </p:nvSpPr>
        <p:spPr>
          <a:xfrm>
            <a:off x="1169276" y="2571092"/>
            <a:ext cx="6774574" cy="3600000"/>
          </a:xfrm>
        </p:spPr>
        <p:txBody>
          <a:bodyPr/>
          <a:lstStyle/>
          <a:p>
            <a:pPr marL="0" indent="0" algn="just">
              <a:spcBef>
                <a:spcPct val="0"/>
              </a:spcBef>
              <a:buNone/>
            </a:pPr>
            <a:r>
              <a:rPr lang="en-GB" altLang="en-US" sz="2000" dirty="0">
                <a:latin typeface="Arial" panose="020B0604020202020204" pitchFamily="34" charset="0"/>
                <a:cs typeface="Arial" panose="020B0604020202020204" pitchFamily="34" charset="0"/>
              </a:rPr>
              <a:t>There are 78,000 Red Tractor farmers in the UK.</a:t>
            </a:r>
          </a:p>
          <a:p>
            <a:pPr algn="just">
              <a:spcBef>
                <a:spcPct val="0"/>
              </a:spcBef>
            </a:pP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Assured Food Standards was established in the spring of 2000, and the Red Tractor was launched in the summer of the same year.</a:t>
            </a:r>
          </a:p>
          <a:p>
            <a:pPr algn="just">
              <a:spcBef>
                <a:spcPct val="0"/>
              </a:spcBef>
            </a:pPr>
            <a:endParaRPr lang="en-US"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There are over 450 inspectors working on the Red Tractor scheme and they conduct over 60,000 inspections a year.</a:t>
            </a:r>
          </a:p>
          <a:p>
            <a:pPr algn="just">
              <a:spcBef>
                <a:spcPct val="0"/>
              </a:spcBef>
            </a:pPr>
            <a:endParaRPr lang="en-US"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Red Tractor food is available from all the major supermarkets and restaurant chains.</a:t>
            </a:r>
          </a:p>
          <a:p>
            <a:pPr marL="0" indent="0" algn="just">
              <a:buNone/>
            </a:pPr>
            <a:endParaRPr lang="en-GB" dirty="0"/>
          </a:p>
        </p:txBody>
      </p:sp>
      <p:sp>
        <p:nvSpPr>
          <p:cNvPr id="4" name="Freeform 10"/>
          <p:cNvSpPr>
            <a:spLocks/>
          </p:cNvSpPr>
          <p:nvPr/>
        </p:nvSpPr>
        <p:spPr bwMode="auto">
          <a:xfrm>
            <a:off x="8910146" y="3106669"/>
            <a:ext cx="2138375" cy="2214808"/>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2754370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Red </a:t>
            </a:r>
            <a:r>
              <a:rPr lang="en-GB" dirty="0" smtClean="0"/>
              <a:t>Tractor </a:t>
            </a:r>
            <a:r>
              <a:rPr lang="en-GB" dirty="0" smtClean="0"/>
              <a:t>standards</a:t>
            </a:r>
            <a:endParaRPr lang="en-GB" dirty="0"/>
          </a:p>
        </p:txBody>
      </p:sp>
      <p:sp>
        <p:nvSpPr>
          <p:cNvPr id="3" name="Subtitle 2"/>
          <p:cNvSpPr>
            <a:spLocks noGrp="1"/>
          </p:cNvSpPr>
          <p:nvPr>
            <p:ph type="subTitle" idx="1"/>
          </p:nvPr>
        </p:nvSpPr>
        <p:spPr>
          <a:xfrm>
            <a:off x="1169276" y="2571092"/>
            <a:ext cx="6736474" cy="3600000"/>
          </a:xfrm>
        </p:spPr>
        <p:txBody>
          <a:bodyPr/>
          <a:lstStyle/>
          <a:p>
            <a:pPr marL="0" indent="0" algn="just">
              <a:buNone/>
            </a:pPr>
            <a:r>
              <a:rPr lang="en-GB" altLang="en-US" sz="2000" b="1" dirty="0">
                <a:latin typeface="Arial" panose="020B0604020202020204" pitchFamily="34" charset="0"/>
                <a:cs typeface="Arial" panose="020B0604020202020204" pitchFamily="34" charset="0"/>
              </a:rPr>
              <a:t>Food safety</a:t>
            </a:r>
          </a:p>
          <a:p>
            <a:pPr marL="0" indent="0" algn="just">
              <a:buNone/>
            </a:pPr>
            <a:r>
              <a:rPr lang="en-GB" altLang="en-US" sz="2000" dirty="0">
                <a:latin typeface="Arial" panose="020B0604020202020204" pitchFamily="34" charset="0"/>
                <a:cs typeface="Arial" panose="020B0604020202020204" pitchFamily="34" charset="0"/>
              </a:rPr>
              <a:t>Everyone involved – from farmer to caterer – are experts in their field, trained to handle food safely and responsibly.</a:t>
            </a:r>
          </a:p>
          <a:p>
            <a:pPr marL="0" indent="0" algn="just">
              <a:buNone/>
            </a:pPr>
            <a:endParaRPr lang="en-GB" altLang="en-US" sz="2000" dirty="0">
              <a:latin typeface="Arial" panose="020B0604020202020204" pitchFamily="34" charset="0"/>
              <a:cs typeface="Arial" panose="020B0604020202020204" pitchFamily="34" charset="0"/>
            </a:endParaRPr>
          </a:p>
          <a:p>
            <a:pPr marL="0" indent="0" algn="just">
              <a:buNone/>
            </a:pPr>
            <a:r>
              <a:rPr lang="en-GB" altLang="en-US" sz="2000" b="1" dirty="0">
                <a:latin typeface="Arial" panose="020B0604020202020204" pitchFamily="34" charset="0"/>
                <a:cs typeface="Arial" panose="020B0604020202020204" pitchFamily="34" charset="0"/>
              </a:rPr>
              <a:t>Animal welfare</a:t>
            </a:r>
            <a:endParaRPr lang="en-GB" altLang="en-US" sz="2000" dirty="0">
              <a:latin typeface="Arial" panose="020B0604020202020204" pitchFamily="34" charset="0"/>
              <a:cs typeface="Arial" panose="020B0604020202020204" pitchFamily="34" charset="0"/>
            </a:endParaRPr>
          </a:p>
          <a:p>
            <a:pPr marL="0" indent="0" algn="just">
              <a:buNone/>
            </a:pPr>
            <a:r>
              <a:rPr lang="en-GB" altLang="en-US" sz="2000" dirty="0">
                <a:latin typeface="Arial" panose="020B0604020202020204" pitchFamily="34" charset="0"/>
                <a:cs typeface="Arial" panose="020B0604020202020204" pitchFamily="34" charset="0"/>
              </a:rPr>
              <a:t>Ensures animals have everything they need for a good quality of life  and are treated with compassion by farmers who know what they are doing.</a:t>
            </a:r>
          </a:p>
          <a:p>
            <a:pPr marL="0" indent="0" algn="just">
              <a:spcBef>
                <a:spcPct val="0"/>
              </a:spcBef>
              <a:buNone/>
            </a:pPr>
            <a:endParaRPr lang="en-US" altLang="en-US" sz="2000" dirty="0">
              <a:latin typeface="Arial" panose="020B0604020202020204" pitchFamily="34" charset="0"/>
              <a:cs typeface="Arial" panose="020B0604020202020204" pitchFamily="34" charset="0"/>
            </a:endParaRPr>
          </a:p>
          <a:p>
            <a:pPr marL="0" indent="0" algn="just">
              <a:buNone/>
            </a:pP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8019" y="2571092"/>
            <a:ext cx="3553521" cy="2665141"/>
          </a:xfrm>
          <a:prstGeom prst="rect">
            <a:avLst/>
          </a:prstGeom>
        </p:spPr>
      </p:pic>
    </p:spTree>
    <p:extLst>
      <p:ext uri="{BB962C8B-B14F-4D97-AF65-F5344CB8AC3E}">
        <p14:creationId xmlns:p14="http://schemas.microsoft.com/office/powerpoint/2010/main" val="7201579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Red </a:t>
            </a:r>
            <a:r>
              <a:rPr lang="en-GB" dirty="0" smtClean="0"/>
              <a:t>Tractor </a:t>
            </a:r>
            <a:r>
              <a:rPr lang="en-GB" dirty="0" smtClean="0"/>
              <a:t>standards</a:t>
            </a:r>
            <a:endParaRPr lang="en-GB" dirty="0"/>
          </a:p>
        </p:txBody>
      </p:sp>
      <p:sp>
        <p:nvSpPr>
          <p:cNvPr id="3" name="Subtitle 2"/>
          <p:cNvSpPr>
            <a:spLocks noGrp="1"/>
          </p:cNvSpPr>
          <p:nvPr>
            <p:ph type="subTitle" idx="1"/>
          </p:nvPr>
        </p:nvSpPr>
        <p:spPr>
          <a:xfrm>
            <a:off x="1169276" y="2571092"/>
            <a:ext cx="6686251" cy="3600000"/>
          </a:xfrm>
        </p:spPr>
        <p:txBody>
          <a:bodyPr/>
          <a:lstStyle/>
          <a:p>
            <a:pPr algn="just">
              <a:buNone/>
            </a:pPr>
            <a:r>
              <a:rPr lang="en-GB" altLang="en-US" sz="2000" b="1" dirty="0">
                <a:latin typeface="Arial" panose="020B0604020202020204" pitchFamily="34" charset="0"/>
                <a:cs typeface="Arial" panose="020B0604020202020204" pitchFamily="34" charset="0"/>
              </a:rPr>
              <a:t>Environment</a:t>
            </a:r>
            <a:endParaRPr lang="en-GB" altLang="en-US" sz="2000" dirty="0">
              <a:latin typeface="Arial" panose="020B0604020202020204" pitchFamily="34" charset="0"/>
              <a:cs typeface="Arial" panose="020B0604020202020204" pitchFamily="34" charset="0"/>
            </a:endParaRPr>
          </a:p>
          <a:p>
            <a:pPr marL="0" indent="0" algn="just">
              <a:buNone/>
            </a:pPr>
            <a:r>
              <a:rPr lang="en-GB" altLang="en-US" sz="2000" dirty="0">
                <a:latin typeface="Arial" panose="020B0604020202020204" pitchFamily="34" charset="0"/>
                <a:cs typeface="Arial" panose="020B0604020202020204" pitchFamily="34" charset="0"/>
              </a:rPr>
              <a:t>Makes sure farmers protect  the countryside by preventing pollution of watercourses, soil,  air and wildlife habitats.</a:t>
            </a:r>
          </a:p>
          <a:p>
            <a:pPr algn="just">
              <a:buNone/>
            </a:pPr>
            <a:endParaRPr lang="en-GB" altLang="en-US" sz="2000" dirty="0">
              <a:latin typeface="Arial" panose="020B0604020202020204" pitchFamily="34" charset="0"/>
              <a:cs typeface="Arial" panose="020B0604020202020204" pitchFamily="34" charset="0"/>
            </a:endParaRPr>
          </a:p>
          <a:p>
            <a:pPr algn="just">
              <a:buNone/>
            </a:pPr>
            <a:r>
              <a:rPr lang="en-US" altLang="en-US" sz="2000" b="1" dirty="0">
                <a:latin typeface="Arial" panose="020B0604020202020204" pitchFamily="34" charset="0"/>
                <a:cs typeface="Arial" panose="020B0604020202020204" pitchFamily="34" charset="0"/>
              </a:rPr>
              <a:t>Traceability</a:t>
            </a:r>
          </a:p>
          <a:p>
            <a:pPr marL="0" indent="0" algn="just">
              <a:buNone/>
            </a:pPr>
            <a:r>
              <a:rPr lang="en-US" altLang="en-US" sz="2000" dirty="0">
                <a:latin typeface="Arial" panose="020B0604020202020204" pitchFamily="34" charset="0"/>
                <a:cs typeface="Arial" panose="020B0604020202020204" pitchFamily="34" charset="0"/>
              </a:rPr>
              <a:t>Every part of the food supply chain is inspected to ensure food carrying the logo is accounted for and can be traced back to UK farms.</a:t>
            </a:r>
            <a:endParaRPr lang="en-GB" altLang="en-US" sz="2000" dirty="0">
              <a:latin typeface="Arial" panose="020B0604020202020204" pitchFamily="34" charset="0"/>
              <a:cs typeface="Arial" panose="020B0604020202020204" pitchFamily="34" charset="0"/>
            </a:endParaRPr>
          </a:p>
        </p:txBody>
      </p:sp>
      <p:sp>
        <p:nvSpPr>
          <p:cNvPr id="4" name="Freeform 10"/>
          <p:cNvSpPr>
            <a:spLocks/>
          </p:cNvSpPr>
          <p:nvPr/>
        </p:nvSpPr>
        <p:spPr bwMode="auto">
          <a:xfrm>
            <a:off x="8439150" y="2571092"/>
            <a:ext cx="3060378" cy="3427892"/>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25476232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Traceability – an example</a:t>
            </a:r>
            <a:endParaRPr lang="en-GB" dirty="0"/>
          </a:p>
        </p:txBody>
      </p:sp>
      <p:pic>
        <p:nvPicPr>
          <p:cNvPr id="4" name="Picture 29" descr="Fresh Chicken Thighs/Drumstick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0057" y="5027260"/>
            <a:ext cx="2859088"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23"/>
          <p:cNvSpPr>
            <a:spLocks noChangeArrowheads="1"/>
          </p:cNvSpPr>
          <p:nvPr/>
        </p:nvSpPr>
        <p:spPr bwMode="auto">
          <a:xfrm rot="3912701">
            <a:off x="6766777" y="2004217"/>
            <a:ext cx="266700" cy="747713"/>
          </a:xfrm>
          <a:prstGeom prst="downArrow">
            <a:avLst>
              <a:gd name="adj1" fmla="val 50000"/>
              <a:gd name="adj2" fmla="val 70089"/>
            </a:avLst>
          </a:prstGeom>
          <a:solidFill>
            <a:srgbClr val="263B83"/>
          </a:solidFill>
          <a:ln w="9525">
            <a:solidFill>
              <a:srgbClr val="C3C4D9"/>
            </a:solidFill>
            <a:miter lim="800000"/>
            <a:headEnd/>
            <a:tailEnd/>
          </a:ln>
          <a:effectLst/>
        </p:spPr>
        <p:txBody>
          <a:bodyPr vert="eaVert" wrap="none" lIns="91428" tIns="45715" rIns="91428" bIns="45715" anchor="ctr"/>
          <a:lstStyle/>
          <a:p>
            <a:pPr eaLnBrk="1" fontAlgn="auto" hangingPunct="1">
              <a:spcBef>
                <a:spcPts val="0"/>
              </a:spcBef>
              <a:spcAft>
                <a:spcPts val="0"/>
              </a:spcAft>
              <a:defRPr/>
            </a:pPr>
            <a:endParaRPr lang="en-US">
              <a:solidFill>
                <a:schemeClr val="bg1"/>
              </a:solidFill>
              <a:latin typeface="Century Gothic" pitchFamily="34" charset="0"/>
              <a:cs typeface="+mn-cs"/>
            </a:endParaRPr>
          </a:p>
        </p:txBody>
      </p:sp>
      <p:sp>
        <p:nvSpPr>
          <p:cNvPr id="7" name="AutoShape 24"/>
          <p:cNvSpPr>
            <a:spLocks noChangeArrowheads="1"/>
          </p:cNvSpPr>
          <p:nvPr/>
        </p:nvSpPr>
        <p:spPr bwMode="auto">
          <a:xfrm rot="4790337">
            <a:off x="3554228" y="2139727"/>
            <a:ext cx="288925" cy="717550"/>
          </a:xfrm>
          <a:prstGeom prst="downArrow">
            <a:avLst>
              <a:gd name="adj1" fmla="val 50000"/>
              <a:gd name="adj2" fmla="val 63157"/>
            </a:avLst>
          </a:prstGeom>
          <a:solidFill>
            <a:srgbClr val="263B83"/>
          </a:solidFill>
          <a:ln w="9525">
            <a:solidFill>
              <a:srgbClr val="C3C4D9"/>
            </a:solidFill>
            <a:miter lim="800000"/>
            <a:headEnd/>
            <a:tailEnd/>
          </a:ln>
          <a:effectLst/>
        </p:spPr>
        <p:txBody>
          <a:bodyPr vert="eaVert" wrap="none" lIns="91428" tIns="45715" rIns="91428" bIns="45715" anchor="ctr"/>
          <a:lstStyle/>
          <a:p>
            <a:pPr eaLnBrk="1" fontAlgn="auto" hangingPunct="1">
              <a:spcBef>
                <a:spcPts val="0"/>
              </a:spcBef>
              <a:spcAft>
                <a:spcPts val="0"/>
              </a:spcAft>
              <a:defRPr/>
            </a:pPr>
            <a:endParaRPr lang="en-US">
              <a:solidFill>
                <a:schemeClr val="bg1"/>
              </a:solidFill>
              <a:latin typeface="Century Gothic" pitchFamily="34" charset="0"/>
              <a:cs typeface="+mn-cs"/>
            </a:endParaRPr>
          </a:p>
        </p:txBody>
      </p:sp>
      <p:sp>
        <p:nvSpPr>
          <p:cNvPr id="8" name="AutoShape 5"/>
          <p:cNvSpPr>
            <a:spLocks noChangeArrowheads="1"/>
          </p:cNvSpPr>
          <p:nvPr/>
        </p:nvSpPr>
        <p:spPr bwMode="auto">
          <a:xfrm rot="19040648">
            <a:off x="1119387" y="2811131"/>
            <a:ext cx="304800" cy="741363"/>
          </a:xfrm>
          <a:prstGeom prst="downArrow">
            <a:avLst>
              <a:gd name="adj1" fmla="val 50000"/>
              <a:gd name="adj2" fmla="val 60807"/>
            </a:avLst>
          </a:prstGeom>
          <a:solidFill>
            <a:srgbClr val="263B83"/>
          </a:solidFill>
          <a:ln w="9525">
            <a:solidFill>
              <a:srgbClr val="C3C4D9"/>
            </a:solidFill>
            <a:miter lim="800000"/>
            <a:headEnd/>
            <a:tailEnd/>
          </a:ln>
          <a:effectLst/>
        </p:spPr>
        <p:txBody>
          <a:bodyPr wrap="none" lIns="91428" tIns="45715" rIns="91428" bIns="45715"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GB" altLang="en-US">
              <a:solidFill>
                <a:schemeClr val="bg1"/>
              </a:solidFill>
              <a:latin typeface="Century Gothic" pitchFamily="34" charset="0"/>
            </a:endParaRPr>
          </a:p>
        </p:txBody>
      </p:sp>
      <p:sp>
        <p:nvSpPr>
          <p:cNvPr id="9" name="AutoShape 9"/>
          <p:cNvSpPr>
            <a:spLocks noChangeArrowheads="1"/>
          </p:cNvSpPr>
          <p:nvPr/>
        </p:nvSpPr>
        <p:spPr bwMode="auto">
          <a:xfrm rot="19040648">
            <a:off x="1230355" y="3780492"/>
            <a:ext cx="304800" cy="741363"/>
          </a:xfrm>
          <a:prstGeom prst="downArrow">
            <a:avLst>
              <a:gd name="adj1" fmla="val 50000"/>
              <a:gd name="adj2" fmla="val 60807"/>
            </a:avLst>
          </a:prstGeom>
          <a:solidFill>
            <a:srgbClr val="263B83"/>
          </a:solidFill>
          <a:ln w="9525">
            <a:solidFill>
              <a:srgbClr val="C3C4D9"/>
            </a:solidFill>
            <a:miter lim="800000"/>
            <a:headEnd/>
            <a:tailEnd/>
          </a:ln>
          <a:effectLst/>
        </p:spPr>
        <p:txBody>
          <a:bodyPr wrap="none" lIns="91428" tIns="45715" rIns="91428" bIns="45715"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GB" altLang="en-US">
              <a:solidFill>
                <a:schemeClr val="bg1"/>
              </a:solidFill>
              <a:latin typeface="Century Gothic" pitchFamily="34" charset="0"/>
            </a:endParaRPr>
          </a:p>
        </p:txBody>
      </p:sp>
      <p:sp>
        <p:nvSpPr>
          <p:cNvPr id="10" name="AutoShape 13"/>
          <p:cNvSpPr>
            <a:spLocks noChangeArrowheads="1"/>
          </p:cNvSpPr>
          <p:nvPr/>
        </p:nvSpPr>
        <p:spPr bwMode="auto">
          <a:xfrm rot="19040648">
            <a:off x="1666998" y="4716670"/>
            <a:ext cx="304800" cy="741362"/>
          </a:xfrm>
          <a:prstGeom prst="downArrow">
            <a:avLst>
              <a:gd name="adj1" fmla="val 50000"/>
              <a:gd name="adj2" fmla="val 60807"/>
            </a:avLst>
          </a:prstGeom>
          <a:solidFill>
            <a:srgbClr val="263B83"/>
          </a:solidFill>
          <a:ln w="9525">
            <a:solidFill>
              <a:srgbClr val="C3C4D9"/>
            </a:solidFill>
            <a:miter lim="800000"/>
            <a:headEnd/>
            <a:tailEnd/>
          </a:ln>
          <a:effectLst/>
        </p:spPr>
        <p:txBody>
          <a:bodyPr wrap="none" lIns="91428" tIns="45715" rIns="91428" bIns="45715"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GB" altLang="en-US">
              <a:solidFill>
                <a:schemeClr val="bg1"/>
              </a:solidFill>
              <a:latin typeface="Century Gothic" pitchFamily="34" charset="0"/>
            </a:endParaRPr>
          </a:p>
        </p:txBody>
      </p:sp>
      <p:sp>
        <p:nvSpPr>
          <p:cNvPr id="11" name="AutoShape 13"/>
          <p:cNvSpPr>
            <a:spLocks noChangeArrowheads="1"/>
          </p:cNvSpPr>
          <p:nvPr/>
        </p:nvSpPr>
        <p:spPr bwMode="auto">
          <a:xfrm rot="17592556">
            <a:off x="2855655" y="5654448"/>
            <a:ext cx="304800" cy="741362"/>
          </a:xfrm>
          <a:prstGeom prst="downArrow">
            <a:avLst>
              <a:gd name="adj1" fmla="val 50000"/>
              <a:gd name="adj2" fmla="val 60807"/>
            </a:avLst>
          </a:prstGeom>
          <a:solidFill>
            <a:srgbClr val="263B83"/>
          </a:solidFill>
          <a:ln w="9525">
            <a:solidFill>
              <a:srgbClr val="C3C4D9"/>
            </a:solidFill>
            <a:miter lim="800000"/>
            <a:headEnd/>
            <a:tailEnd/>
          </a:ln>
          <a:effectLst/>
        </p:spPr>
        <p:txBody>
          <a:bodyPr wrap="none" lIns="91428" tIns="45715" rIns="91428" bIns="45715"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GB" altLang="en-US">
              <a:solidFill>
                <a:schemeClr val="bg1"/>
              </a:solidFill>
              <a:latin typeface="Century Gothic" pitchFamily="34" charset="0"/>
            </a:endParaRPr>
          </a:p>
        </p:txBody>
      </p:sp>
      <p:sp>
        <p:nvSpPr>
          <p:cNvPr id="12" name="Rectangle 20"/>
          <p:cNvSpPr>
            <a:spLocks noChangeArrowheads="1"/>
          </p:cNvSpPr>
          <p:nvPr/>
        </p:nvSpPr>
        <p:spPr bwMode="auto">
          <a:xfrm>
            <a:off x="7419468" y="2138935"/>
            <a:ext cx="3000882"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GB" altLang="en-US" sz="2000" dirty="0">
                <a:latin typeface="Arial" panose="020B0604020202020204" pitchFamily="34" charset="0"/>
                <a:cs typeface="Arial" panose="020B0604020202020204" pitchFamily="34" charset="0"/>
              </a:rPr>
              <a:t>Assured </a:t>
            </a:r>
            <a:r>
              <a:rPr lang="en-GB" altLang="en-US" sz="2000" dirty="0" smtClean="0">
                <a:latin typeface="Arial" panose="020B0604020202020204" pitchFamily="34" charset="0"/>
                <a:cs typeface="Arial" panose="020B0604020202020204" pitchFamily="34" charset="0"/>
              </a:rPr>
              <a:t>breeding flocks</a:t>
            </a:r>
            <a:endParaRPr lang="en-GB" altLang="en-US" sz="2000" dirty="0">
              <a:latin typeface="Arial" panose="020B0604020202020204" pitchFamily="34" charset="0"/>
              <a:cs typeface="Arial" panose="020B0604020202020204" pitchFamily="34" charset="0"/>
            </a:endParaRPr>
          </a:p>
        </p:txBody>
      </p:sp>
      <p:sp>
        <p:nvSpPr>
          <p:cNvPr id="13" name="Rectangle 20"/>
          <p:cNvSpPr>
            <a:spLocks noChangeArrowheads="1"/>
          </p:cNvSpPr>
          <p:nvPr/>
        </p:nvSpPr>
        <p:spPr bwMode="auto">
          <a:xfrm>
            <a:off x="4265557" y="2252664"/>
            <a:ext cx="2239250" cy="75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GB" altLang="en-US" sz="2000" dirty="0" smtClean="0">
                <a:latin typeface="Arial" panose="020B0604020202020204" pitchFamily="34" charset="0"/>
                <a:cs typeface="Arial" panose="020B0604020202020204" pitchFamily="34" charset="0"/>
              </a:rPr>
              <a:t>Assured hatchery</a:t>
            </a:r>
            <a:endParaRPr lang="en-GB" altLang="en-US" sz="2000" dirty="0">
              <a:latin typeface="Arial" panose="020B0604020202020204" pitchFamily="34" charset="0"/>
              <a:cs typeface="Arial" panose="020B0604020202020204" pitchFamily="34" charset="0"/>
            </a:endParaRPr>
          </a:p>
        </p:txBody>
      </p:sp>
      <p:sp>
        <p:nvSpPr>
          <p:cNvPr id="14" name="Rectangle 28"/>
          <p:cNvSpPr>
            <a:spLocks noChangeArrowheads="1"/>
          </p:cNvSpPr>
          <p:nvPr/>
        </p:nvSpPr>
        <p:spPr bwMode="auto">
          <a:xfrm>
            <a:off x="1258888" y="2441575"/>
            <a:ext cx="16946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2000" dirty="0">
                <a:latin typeface="Arial" panose="020B0604020202020204" pitchFamily="34" charset="0"/>
                <a:cs typeface="Arial" panose="020B0604020202020204" pitchFamily="34" charset="0"/>
              </a:rPr>
              <a:t>Assured feed</a:t>
            </a:r>
          </a:p>
        </p:txBody>
      </p:sp>
      <p:sp>
        <p:nvSpPr>
          <p:cNvPr id="15" name="Rectangle 8"/>
          <p:cNvSpPr>
            <a:spLocks noChangeArrowheads="1"/>
          </p:cNvSpPr>
          <p:nvPr/>
        </p:nvSpPr>
        <p:spPr bwMode="auto">
          <a:xfrm>
            <a:off x="1771599" y="3171928"/>
            <a:ext cx="2190801"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GB" altLang="en-US" sz="2000" dirty="0">
                <a:latin typeface="Arial" panose="020B0604020202020204" pitchFamily="34" charset="0"/>
                <a:cs typeface="Arial" panose="020B0604020202020204" pitchFamily="34" charset="0"/>
              </a:rPr>
              <a:t>Assured </a:t>
            </a:r>
            <a:r>
              <a:rPr lang="en-GB" altLang="en-US" sz="2000" dirty="0" smtClean="0">
                <a:latin typeface="Arial" panose="020B0604020202020204" pitchFamily="34" charset="0"/>
                <a:cs typeface="Arial" panose="020B0604020202020204" pitchFamily="34" charset="0"/>
              </a:rPr>
              <a:t>farms</a:t>
            </a:r>
            <a:endParaRPr lang="en-GB" altLang="en-US" sz="2000" dirty="0">
              <a:latin typeface="Arial" panose="020B0604020202020204" pitchFamily="34" charset="0"/>
              <a:cs typeface="Arial" panose="020B0604020202020204" pitchFamily="34" charset="0"/>
            </a:endParaRPr>
          </a:p>
        </p:txBody>
      </p:sp>
      <p:sp>
        <p:nvSpPr>
          <p:cNvPr id="16" name="Rectangle 12"/>
          <p:cNvSpPr>
            <a:spLocks noChangeArrowheads="1"/>
          </p:cNvSpPr>
          <p:nvPr/>
        </p:nvSpPr>
        <p:spPr bwMode="auto">
          <a:xfrm>
            <a:off x="1897221" y="3997543"/>
            <a:ext cx="3152879"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GB" altLang="en-US" sz="2000" dirty="0">
                <a:latin typeface="Arial" panose="020B0604020202020204" pitchFamily="34" charset="0"/>
                <a:cs typeface="Arial" panose="020B0604020202020204" pitchFamily="34" charset="0"/>
              </a:rPr>
              <a:t>Assured livestock </a:t>
            </a:r>
            <a:r>
              <a:rPr lang="en-GB" altLang="en-US" sz="2000" dirty="0" smtClean="0">
                <a:latin typeface="Arial" panose="020B0604020202020204" pitchFamily="34" charset="0"/>
                <a:cs typeface="Arial" panose="020B0604020202020204" pitchFamily="34" charset="0"/>
              </a:rPr>
              <a:t>transport</a:t>
            </a:r>
            <a:endParaRPr lang="en-GB" altLang="en-US" sz="2000" dirty="0">
              <a:latin typeface="Arial" panose="020B0604020202020204" pitchFamily="34" charset="0"/>
              <a:cs typeface="Arial" panose="020B0604020202020204" pitchFamily="34" charset="0"/>
            </a:endParaRPr>
          </a:p>
        </p:txBody>
      </p:sp>
      <p:sp>
        <p:nvSpPr>
          <p:cNvPr id="17" name="Rectangle 16"/>
          <p:cNvSpPr>
            <a:spLocks noChangeArrowheads="1"/>
          </p:cNvSpPr>
          <p:nvPr/>
        </p:nvSpPr>
        <p:spPr bwMode="auto">
          <a:xfrm>
            <a:off x="2338713" y="4992350"/>
            <a:ext cx="335946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20000"/>
              </a:spcBef>
            </a:pPr>
            <a:r>
              <a:rPr lang="en-GB" altLang="en-US" sz="2000" dirty="0">
                <a:latin typeface="Arial" panose="020B0604020202020204" pitchFamily="34" charset="0"/>
                <a:cs typeface="Arial" panose="020B0604020202020204" pitchFamily="34" charset="0"/>
              </a:rPr>
              <a:t>Assured  processing plants</a:t>
            </a:r>
          </a:p>
        </p:txBody>
      </p:sp>
      <p:sp>
        <p:nvSpPr>
          <p:cNvPr id="18" name="Rectangle 15"/>
          <p:cNvSpPr>
            <a:spLocks noChangeArrowheads="1"/>
          </p:cNvSpPr>
          <p:nvPr/>
        </p:nvSpPr>
        <p:spPr bwMode="auto">
          <a:xfrm>
            <a:off x="3515611" y="5877169"/>
            <a:ext cx="2087562"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20000"/>
              </a:spcBef>
            </a:pPr>
            <a:r>
              <a:rPr lang="en-GB" altLang="en-US" sz="2000" dirty="0">
                <a:latin typeface="Arial" panose="020B0604020202020204" pitchFamily="34" charset="0"/>
                <a:cs typeface="Arial" panose="020B0604020202020204" pitchFamily="34" charset="0"/>
              </a:rPr>
              <a:t>Licenced packer</a:t>
            </a:r>
          </a:p>
        </p:txBody>
      </p:sp>
    </p:spTree>
    <p:extLst>
      <p:ext uri="{BB962C8B-B14F-4D97-AF65-F5344CB8AC3E}">
        <p14:creationId xmlns:p14="http://schemas.microsoft.com/office/powerpoint/2010/main" val="38060253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ltLang="en-US" sz="3600" dirty="0">
                <a:latin typeface="Arial" panose="020B0604020202020204" pitchFamily="34" charset="0"/>
                <a:cs typeface="Arial" panose="020B0604020202020204" pitchFamily="34" charset="0"/>
              </a:rPr>
              <a:t>Food assurance schemes</a:t>
            </a:r>
            <a:br>
              <a:rPr lang="en-GB" altLang="en-US" sz="3600" dirty="0">
                <a:latin typeface="Arial" panose="020B0604020202020204" pitchFamily="34" charset="0"/>
                <a:cs typeface="Arial" panose="020B0604020202020204" pitchFamily="34" charset="0"/>
              </a:rPr>
            </a:br>
            <a:endParaRPr lang="en-GB" dirty="0"/>
          </a:p>
        </p:txBody>
      </p:sp>
      <p:sp>
        <p:nvSpPr>
          <p:cNvPr id="3" name="Subtitle 2"/>
          <p:cNvSpPr>
            <a:spLocks noGrp="1"/>
          </p:cNvSpPr>
          <p:nvPr>
            <p:ph type="subTitle" idx="1"/>
          </p:nvPr>
        </p:nvSpPr>
        <p:spPr>
          <a:xfrm>
            <a:off x="1188326" y="2368762"/>
            <a:ext cx="6679324" cy="3600000"/>
          </a:xfrm>
        </p:spPr>
        <p:txBody>
          <a:bodyPr/>
          <a:lstStyle/>
          <a:p>
            <a:pPr marL="0" indent="0" algn="just">
              <a:spcBef>
                <a:spcPct val="0"/>
              </a:spcBef>
              <a:buNone/>
            </a:pPr>
            <a:r>
              <a:rPr lang="en-GB" altLang="en-US" sz="2000" dirty="0">
                <a:latin typeface="Arial" panose="020B0604020202020204" pitchFamily="34" charset="0"/>
                <a:cs typeface="Arial" panose="020B0604020202020204" pitchFamily="34" charset="0"/>
              </a:rPr>
              <a:t>Food assurance schemes are run as product certification schemes. </a:t>
            </a:r>
          </a:p>
          <a:p>
            <a:pPr marL="0" indent="0" algn="just">
              <a:spcBef>
                <a:spcPct val="0"/>
              </a:spcBef>
              <a:buNone/>
            </a:pP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These schemes use regular independent inspections to check that members are meeting specific standards.</a:t>
            </a:r>
          </a:p>
          <a:p>
            <a:pPr marL="0" indent="0" algn="just">
              <a:spcBef>
                <a:spcPct val="0"/>
              </a:spcBef>
              <a:buNone/>
            </a:pP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They often use logos </a:t>
            </a:r>
            <a:r>
              <a:rPr lang="en-GB" altLang="en-US" sz="2000" dirty="0" smtClean="0">
                <a:latin typeface="Arial" panose="020B0604020202020204" pitchFamily="34" charset="0"/>
                <a:cs typeface="Arial" panose="020B0604020202020204" pitchFamily="34" charset="0"/>
              </a:rPr>
              <a:t>on products, websites and/or literature </a:t>
            </a:r>
            <a:r>
              <a:rPr lang="en-GB" altLang="en-US" sz="2000" dirty="0">
                <a:latin typeface="Arial" panose="020B0604020202020204" pitchFamily="34" charset="0"/>
                <a:cs typeface="Arial" panose="020B0604020202020204" pitchFamily="34" charset="0"/>
              </a:rPr>
              <a:t>to indicate they have fulfilled all the requirements</a:t>
            </a:r>
            <a:r>
              <a:rPr lang="en-GB" altLang="en-US" sz="2000" dirty="0" smtClean="0">
                <a:latin typeface="Arial" panose="020B0604020202020204" pitchFamily="34" charset="0"/>
                <a:cs typeface="Arial" panose="020B0604020202020204" pitchFamily="34" charset="0"/>
              </a:rPr>
              <a:t>.</a:t>
            </a:r>
            <a:endParaRPr lang="en-GB" altLang="en-US" sz="2000" dirty="0">
              <a:latin typeface="Arial" panose="020B0604020202020204" pitchFamily="34" charset="0"/>
              <a:cs typeface="Arial" panose="020B0604020202020204" pitchFamily="34" charset="0"/>
            </a:endParaRPr>
          </a:p>
          <a:p>
            <a:pPr marL="0" indent="0" algn="just">
              <a:buNone/>
            </a:pPr>
            <a:endParaRPr lang="en-GB" dirty="0"/>
          </a:p>
        </p:txBody>
      </p:sp>
      <p:sp>
        <p:nvSpPr>
          <p:cNvPr id="4" name="Freeform 10"/>
          <p:cNvSpPr>
            <a:spLocks/>
          </p:cNvSpPr>
          <p:nvPr/>
        </p:nvSpPr>
        <p:spPr bwMode="auto">
          <a:xfrm>
            <a:off x="8401050" y="2464217"/>
            <a:ext cx="2647950" cy="319534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21551513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Animal </a:t>
            </a:r>
            <a:r>
              <a:rPr lang="en-GB" dirty="0" smtClean="0"/>
              <a:t>welfare and traceability</a:t>
            </a:r>
            <a:endParaRPr lang="en-GB" dirty="0"/>
          </a:p>
        </p:txBody>
      </p:sp>
      <p:sp>
        <p:nvSpPr>
          <p:cNvPr id="3" name="Subtitle 2"/>
          <p:cNvSpPr>
            <a:spLocks noGrp="1"/>
          </p:cNvSpPr>
          <p:nvPr>
            <p:ph type="subTitle" idx="1"/>
          </p:nvPr>
        </p:nvSpPr>
        <p:spPr>
          <a:xfrm>
            <a:off x="1104729" y="2257585"/>
            <a:ext cx="6755524" cy="3600000"/>
          </a:xfrm>
        </p:spPr>
        <p:txBody>
          <a:bodyPr/>
          <a:lstStyle/>
          <a:p>
            <a:pPr marL="0" indent="0" algn="just" fontAlgn="auto">
              <a:spcAft>
                <a:spcPts val="0"/>
              </a:spcAft>
              <a:buNone/>
              <a:defRPr/>
            </a:pPr>
            <a:r>
              <a:rPr lang="en-GB" sz="2000" dirty="0">
                <a:latin typeface="Arial" panose="020B0604020202020204" pitchFamily="34" charset="0"/>
                <a:cs typeface="Arial" panose="020B0604020202020204" pitchFamily="34" charset="0"/>
              </a:rPr>
              <a:t>The Red Tractor standards require that animals are:</a:t>
            </a:r>
          </a:p>
          <a:p>
            <a:pPr marL="342900" indent="-342900" algn="just">
              <a:buFont typeface="Arial" panose="020B0604020202020204" pitchFamily="34" charset="0"/>
              <a:buChar char="•"/>
              <a:defRPr/>
            </a:pPr>
            <a:r>
              <a:rPr lang="en-GB" sz="2000" dirty="0">
                <a:latin typeface="Arial" panose="020B0604020202020204" pitchFamily="34" charset="0"/>
                <a:cs typeface="Arial" panose="020B0604020202020204" pitchFamily="34" charset="0"/>
              </a:rPr>
              <a:t>handled with care and compassion and checked regularly</a:t>
            </a:r>
            <a:r>
              <a:rPr lang="en-GB" sz="2000" dirty="0" smtClean="0">
                <a:latin typeface="Arial" panose="020B0604020202020204" pitchFamily="34" charset="0"/>
                <a:cs typeface="Arial" panose="020B0604020202020204" pitchFamily="34" charset="0"/>
              </a:rPr>
              <a:t>;</a:t>
            </a:r>
          </a:p>
          <a:p>
            <a:pPr marL="357188" indent="-357188"/>
            <a:r>
              <a:rPr lang="en-GB" sz="2000" dirty="0"/>
              <a:t>r</a:t>
            </a:r>
            <a:r>
              <a:rPr lang="en-GB" sz="2000" dirty="0" smtClean="0"/>
              <a:t>egularly checked by a vet. Antibiotics are only given on prescription by a vet when an animal is ill;</a:t>
            </a:r>
            <a:endParaRPr lang="en-GB" sz="2000" dirty="0" smtClean="0">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are </a:t>
            </a:r>
            <a:r>
              <a:rPr lang="en-GB" sz="2000" dirty="0">
                <a:latin typeface="Arial" panose="020B0604020202020204" pitchFamily="34" charset="0"/>
                <a:cs typeface="Arial" panose="020B0604020202020204" pitchFamily="34" charset="0"/>
              </a:rPr>
              <a:t>fed on safe assured feeds and transported in assured trailers to minimise stress and risk of hurting the animals;</a:t>
            </a:r>
          </a:p>
          <a:p>
            <a:pPr marL="342900" indent="-342900" algn="just">
              <a:buFont typeface="Arial" panose="020B0604020202020204" pitchFamily="34" charset="0"/>
              <a:buChar char="•"/>
              <a:defRPr/>
            </a:pPr>
            <a:r>
              <a:rPr lang="en-GB" sz="2000" dirty="0">
                <a:latin typeface="Arial" panose="020B0604020202020204" pitchFamily="34" charset="0"/>
                <a:cs typeface="Arial" panose="020B0604020202020204" pitchFamily="34" charset="0"/>
              </a:rPr>
              <a:t>are kept in clean and safe housing with animals of a similar size/age and have access to fresh, clean water at all times. </a:t>
            </a:r>
            <a:endParaRPr lang="en-GB" sz="2000" dirty="0" smtClean="0">
              <a:latin typeface="Arial" panose="020B0604020202020204" pitchFamily="34" charset="0"/>
              <a:cs typeface="Arial" panose="020B0604020202020204" pitchFamily="34" charset="0"/>
            </a:endParaRPr>
          </a:p>
          <a:p>
            <a:pPr marL="0" indent="0" algn="just">
              <a:buNone/>
              <a:defRPr/>
            </a:pPr>
            <a:endParaRPr lang="en-GB" sz="2000" dirty="0">
              <a:latin typeface="Arial" panose="020B0604020202020204" pitchFamily="34" charset="0"/>
              <a:cs typeface="Arial" panose="020B0604020202020204" pitchFamily="34" charset="0"/>
            </a:endParaRPr>
          </a:p>
          <a:p>
            <a:pPr marL="0" indent="0" algn="just">
              <a:buNone/>
            </a:pPr>
            <a:endParaRPr lang="en-GB" dirty="0"/>
          </a:p>
        </p:txBody>
      </p:sp>
      <p:sp>
        <p:nvSpPr>
          <p:cNvPr id="4" name="Freeform 10"/>
          <p:cNvSpPr>
            <a:spLocks/>
          </p:cNvSpPr>
          <p:nvPr/>
        </p:nvSpPr>
        <p:spPr bwMode="auto">
          <a:xfrm>
            <a:off x="9021338" y="2283797"/>
            <a:ext cx="2460914" cy="2271577"/>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
        <p:nvSpPr>
          <p:cNvPr id="5" name="TextBox 4"/>
          <p:cNvSpPr txBox="1"/>
          <p:nvPr/>
        </p:nvSpPr>
        <p:spPr>
          <a:xfrm>
            <a:off x="9021337" y="4808859"/>
            <a:ext cx="2788139" cy="1477328"/>
          </a:xfrm>
          <a:prstGeom prst="rect">
            <a:avLst/>
          </a:prstGeom>
          <a:noFill/>
          <a:ln>
            <a:solidFill>
              <a:srgbClr val="263B83"/>
            </a:solidFill>
          </a:ln>
        </p:spPr>
        <p:txBody>
          <a:bodyPr wrap="square" rtlCol="0">
            <a:spAutoFit/>
          </a:bodyPr>
          <a:lstStyle/>
          <a:p>
            <a:r>
              <a:rPr lang="en-US" dirty="0" smtClean="0">
                <a:latin typeface="Arial" panose="020B0604020202020204" pitchFamily="34" charset="0"/>
                <a:cs typeface="Arial" panose="020B0604020202020204" pitchFamily="34" charset="0"/>
              </a:rPr>
              <a:t>If an animal is raised on an organic farm, its product must not be sold as organic whilst the animal is on antibiotics.</a:t>
            </a:r>
            <a:endParaRPr lang="en-GB" dirty="0">
              <a:latin typeface="Arial" panose="020B0604020202020204" pitchFamily="34" charset="0"/>
              <a:cs typeface="Arial" panose="020B0604020202020204" pitchFamily="34" charset="0"/>
            </a:endParaRPr>
          </a:p>
        </p:txBody>
      </p:sp>
      <p:sp>
        <p:nvSpPr>
          <p:cNvPr id="6" name="Rectangle 5"/>
          <p:cNvSpPr/>
          <p:nvPr/>
        </p:nvSpPr>
        <p:spPr>
          <a:xfrm>
            <a:off x="1086543" y="5963021"/>
            <a:ext cx="6973240" cy="707886"/>
          </a:xfrm>
          <a:prstGeom prst="rect">
            <a:avLst/>
          </a:prstGeom>
        </p:spPr>
        <p:txBody>
          <a:bodyPr wrap="square">
            <a:spAutoFit/>
          </a:bodyPr>
          <a:lstStyle/>
          <a:p>
            <a:pPr>
              <a:spcBef>
                <a:spcPct val="0"/>
              </a:spcBef>
            </a:pPr>
            <a:r>
              <a:rPr lang="en-GB" altLang="en-US" sz="2000" dirty="0">
                <a:latin typeface="Arial" panose="020B0604020202020204" pitchFamily="34" charset="0"/>
                <a:cs typeface="Arial" panose="020B0604020202020204" pitchFamily="34" charset="0"/>
              </a:rPr>
              <a:t>Farmers keep records of where animals are from and where they go – helping to ensure full traceability.</a:t>
            </a:r>
            <a:endParaRPr lang="en-GB"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32480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Did you know….</a:t>
            </a:r>
            <a:endParaRPr lang="en-GB" dirty="0"/>
          </a:p>
        </p:txBody>
      </p:sp>
      <p:sp>
        <p:nvSpPr>
          <p:cNvPr id="3" name="Subtitle 2"/>
          <p:cNvSpPr>
            <a:spLocks noGrp="1"/>
          </p:cNvSpPr>
          <p:nvPr>
            <p:ph type="subTitle" idx="1"/>
          </p:nvPr>
        </p:nvSpPr>
        <p:spPr>
          <a:xfrm>
            <a:off x="1169276" y="2571092"/>
            <a:ext cx="6736474" cy="3600000"/>
          </a:xfrm>
        </p:spPr>
        <p:txBody>
          <a:bodyPr/>
          <a:lstStyle/>
          <a:p>
            <a:pPr marL="0" indent="0" algn="just">
              <a:spcBef>
                <a:spcPct val="0"/>
              </a:spcBef>
              <a:buNone/>
            </a:pPr>
            <a:r>
              <a:rPr lang="en-GB" altLang="en-US" sz="2000" dirty="0" smtClean="0">
                <a:latin typeface="Arial" panose="020B0604020202020204" pitchFamily="34" charset="0"/>
                <a:cs typeface="Arial" panose="020B0604020202020204" pitchFamily="34" charset="0"/>
              </a:rPr>
              <a:t>Every beef and dairy cow </a:t>
            </a:r>
            <a:r>
              <a:rPr lang="en-GB" altLang="en-US" sz="2000" dirty="0">
                <a:latin typeface="Arial" panose="020B0604020202020204" pitchFamily="34" charset="0"/>
                <a:cs typeface="Arial" panose="020B0604020202020204" pitchFamily="34" charset="0"/>
              </a:rPr>
              <a:t>has its own passport (detailing where it was born, parents, and breed), a traceability tag and digital record. </a:t>
            </a:r>
          </a:p>
          <a:p>
            <a:pPr marL="0" indent="0" algn="just">
              <a:spcBef>
                <a:spcPct val="0"/>
              </a:spcBef>
              <a:buNone/>
            </a:pPr>
            <a:endParaRPr lang="en-US"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All Red Tractor pig farms are inspected </a:t>
            </a:r>
            <a:r>
              <a:rPr lang="en-GB" altLang="en-US" sz="2000" dirty="0" smtClean="0">
                <a:latin typeface="Arial" panose="020B0604020202020204" pitchFamily="34" charset="0"/>
                <a:cs typeface="Arial" panose="020B0604020202020204" pitchFamily="34" charset="0"/>
              </a:rPr>
              <a:t>four </a:t>
            </a:r>
            <a:r>
              <a:rPr lang="en-GB" altLang="en-US" sz="2000" dirty="0">
                <a:latin typeface="Arial" panose="020B0604020202020204" pitchFamily="34" charset="0"/>
                <a:cs typeface="Arial" panose="020B0604020202020204" pitchFamily="34" charset="0"/>
              </a:rPr>
              <a:t>times a year by vets and independently inspected by Red Tractor once a year.</a:t>
            </a:r>
          </a:p>
          <a:p>
            <a:pPr marL="0" indent="0" algn="just">
              <a:buNone/>
            </a:pPr>
            <a:endParaRPr lang="en-GB" dirty="0"/>
          </a:p>
        </p:txBody>
      </p:sp>
      <p:sp>
        <p:nvSpPr>
          <p:cNvPr id="4" name="Freeform 10"/>
          <p:cNvSpPr>
            <a:spLocks/>
          </p:cNvSpPr>
          <p:nvPr/>
        </p:nvSpPr>
        <p:spPr bwMode="auto">
          <a:xfrm>
            <a:off x="8755324" y="2358895"/>
            <a:ext cx="2407976" cy="2212003"/>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
        <p:nvSpPr>
          <p:cNvPr id="5" name="Freeform 10"/>
          <p:cNvSpPr>
            <a:spLocks/>
          </p:cNvSpPr>
          <p:nvPr/>
        </p:nvSpPr>
        <p:spPr bwMode="auto">
          <a:xfrm>
            <a:off x="9959312" y="4400394"/>
            <a:ext cx="1877987" cy="199080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3895390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Poultry</a:t>
            </a:r>
            <a:endParaRPr lang="en-GB" dirty="0"/>
          </a:p>
        </p:txBody>
      </p:sp>
      <p:sp>
        <p:nvSpPr>
          <p:cNvPr id="3" name="Subtitle 2"/>
          <p:cNvSpPr>
            <a:spLocks noGrp="1"/>
          </p:cNvSpPr>
          <p:nvPr>
            <p:ph type="subTitle" idx="1"/>
          </p:nvPr>
        </p:nvSpPr>
        <p:spPr>
          <a:xfrm>
            <a:off x="1169277" y="2571092"/>
            <a:ext cx="6679323" cy="3600000"/>
          </a:xfrm>
        </p:spPr>
        <p:txBody>
          <a:bodyPr/>
          <a:lstStyle/>
          <a:p>
            <a:pPr marL="0" indent="0" algn="just" fontAlgn="auto">
              <a:spcAft>
                <a:spcPts val="0"/>
              </a:spcAft>
              <a:buNone/>
              <a:defRPr/>
            </a:pPr>
            <a:r>
              <a:rPr lang="en-GB" sz="2000" dirty="0">
                <a:latin typeface="Arial" panose="020B0604020202020204" pitchFamily="34" charset="0"/>
                <a:cs typeface="Arial" panose="020B0604020202020204" pitchFamily="34" charset="0"/>
              </a:rPr>
              <a:t>The Red Tractor standards require that birds are:</a:t>
            </a:r>
          </a:p>
          <a:p>
            <a:pPr algn="just">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kept </a:t>
            </a:r>
            <a:r>
              <a:rPr lang="en-GB" sz="2000" dirty="0">
                <a:latin typeface="Arial" panose="020B0604020202020204" pitchFamily="34" charset="0"/>
                <a:cs typeface="Arial" panose="020B0604020202020204" pitchFamily="34" charset="0"/>
              </a:rPr>
              <a:t>in large houses on straw/shavings or litter bedding where they have space to preen, flap their wings and dust bathe;</a:t>
            </a:r>
          </a:p>
          <a:p>
            <a:pPr algn="just">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birds </a:t>
            </a:r>
            <a:r>
              <a:rPr lang="en-GB" sz="2000" dirty="0">
                <a:latin typeface="Arial" panose="020B0604020202020204" pitchFamily="34" charset="0"/>
                <a:cs typeface="Arial" panose="020B0604020202020204" pitchFamily="34" charset="0"/>
              </a:rPr>
              <a:t>are handled with care and compassion by farmers and transported in safe, clean vehicles to minimise discomfort or distress</a:t>
            </a:r>
            <a:r>
              <a:rPr lang="en-GB" sz="2000" dirty="0" smtClean="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a:p>
            <a:pPr marL="0" indent="0" algn="just">
              <a:buNone/>
            </a:pPr>
            <a:endParaRPr lang="en-GB" sz="2000" dirty="0"/>
          </a:p>
        </p:txBody>
      </p:sp>
      <p:sp>
        <p:nvSpPr>
          <p:cNvPr id="4" name="Freeform 10"/>
          <p:cNvSpPr>
            <a:spLocks/>
          </p:cNvSpPr>
          <p:nvPr/>
        </p:nvSpPr>
        <p:spPr bwMode="auto">
          <a:xfrm>
            <a:off x="9245394" y="4394225"/>
            <a:ext cx="1876343" cy="1831034"/>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
        <p:nvSpPr>
          <p:cNvPr id="5" name="Freeform 10"/>
          <p:cNvSpPr>
            <a:spLocks/>
          </p:cNvSpPr>
          <p:nvPr/>
        </p:nvSpPr>
        <p:spPr bwMode="auto">
          <a:xfrm>
            <a:off x="9245394" y="1790700"/>
            <a:ext cx="2499190" cy="2438122"/>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8650979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Poultry</a:t>
            </a:r>
            <a:endParaRPr lang="en-GB" dirty="0"/>
          </a:p>
        </p:txBody>
      </p:sp>
      <p:sp>
        <p:nvSpPr>
          <p:cNvPr id="3" name="Subtitle 2"/>
          <p:cNvSpPr>
            <a:spLocks noGrp="1"/>
          </p:cNvSpPr>
          <p:nvPr>
            <p:ph type="subTitle" idx="1"/>
          </p:nvPr>
        </p:nvSpPr>
        <p:spPr>
          <a:xfrm>
            <a:off x="1169276" y="2571092"/>
            <a:ext cx="6831724" cy="3600000"/>
          </a:xfrm>
        </p:spPr>
        <p:txBody>
          <a:bodyPr/>
          <a:lstStyle/>
          <a:p>
            <a:pPr marL="0" indent="0" algn="just" fontAlgn="auto">
              <a:spcAft>
                <a:spcPts val="0"/>
              </a:spcAft>
              <a:buNone/>
              <a:defRPr/>
            </a:pPr>
            <a:r>
              <a:rPr lang="en-GB" sz="2000" dirty="0">
                <a:latin typeface="Arial" panose="020B0604020202020204" pitchFamily="34" charset="0"/>
                <a:cs typeface="Arial" panose="020B0604020202020204" pitchFamily="34" charset="0"/>
              </a:rPr>
              <a:t>The Red Tractor standards require that birds are:</a:t>
            </a:r>
          </a:p>
          <a:p>
            <a:pPr algn="just">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birds </a:t>
            </a:r>
            <a:r>
              <a:rPr lang="en-GB" sz="2000" dirty="0">
                <a:latin typeface="Arial" panose="020B0604020202020204" pitchFamily="34" charset="0"/>
                <a:cs typeface="Arial" panose="020B0604020202020204" pitchFamily="34" charset="0"/>
              </a:rPr>
              <a:t>are fed with safe animal feed that is from certified sources and have access to fresh, clean drinking water at all times;</a:t>
            </a:r>
          </a:p>
          <a:p>
            <a:pPr algn="just">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birds </a:t>
            </a:r>
            <a:r>
              <a:rPr lang="en-GB" sz="2000" dirty="0">
                <a:latin typeface="Arial" panose="020B0604020202020204" pitchFamily="34" charset="0"/>
                <a:cs typeface="Arial" panose="020B0604020202020204" pitchFamily="34" charset="0"/>
              </a:rPr>
              <a:t>are inspected twice daily and have strict </a:t>
            </a:r>
            <a:r>
              <a:rPr lang="en-GB" sz="2000" dirty="0" smtClean="0">
                <a:latin typeface="Arial" panose="020B0604020202020204" pitchFamily="34" charset="0"/>
                <a:cs typeface="Arial" panose="020B0604020202020204" pitchFamily="34" charset="0"/>
              </a:rPr>
              <a:t>procedures </a:t>
            </a:r>
            <a:r>
              <a:rPr lang="en-GB" sz="2000" dirty="0">
                <a:latin typeface="Arial" panose="020B0604020202020204" pitchFamily="34" charset="0"/>
                <a:cs typeface="Arial" panose="020B0604020202020204" pitchFamily="34" charset="0"/>
              </a:rPr>
              <a:t>in place to prevent spread of disease.</a:t>
            </a:r>
          </a:p>
          <a:p>
            <a:pPr marL="0" indent="0" algn="just">
              <a:buNone/>
            </a:pPr>
            <a:endParaRPr lang="en-GB" dirty="0"/>
          </a:p>
        </p:txBody>
      </p:sp>
      <p:sp>
        <p:nvSpPr>
          <p:cNvPr id="4" name="Freeform 10"/>
          <p:cNvSpPr>
            <a:spLocks/>
          </p:cNvSpPr>
          <p:nvPr/>
        </p:nvSpPr>
        <p:spPr bwMode="auto">
          <a:xfrm>
            <a:off x="8858248" y="2571092"/>
            <a:ext cx="3082925" cy="3018496"/>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21888767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Fresh produce</a:t>
            </a:r>
            <a:endParaRPr lang="en-GB" dirty="0"/>
          </a:p>
        </p:txBody>
      </p:sp>
      <p:sp>
        <p:nvSpPr>
          <p:cNvPr id="3" name="Subtitle 2"/>
          <p:cNvSpPr>
            <a:spLocks noGrp="1"/>
          </p:cNvSpPr>
          <p:nvPr>
            <p:ph type="subTitle" idx="1"/>
          </p:nvPr>
        </p:nvSpPr>
        <p:spPr>
          <a:xfrm>
            <a:off x="1169276" y="2571092"/>
            <a:ext cx="6717424" cy="3600000"/>
          </a:xfrm>
        </p:spPr>
        <p:txBody>
          <a:bodyPr/>
          <a:lstStyle/>
          <a:p>
            <a:pPr marL="0" indent="0" fontAlgn="auto">
              <a:spcAft>
                <a:spcPts val="0"/>
              </a:spcAft>
              <a:buNone/>
              <a:defRPr/>
            </a:pPr>
            <a:r>
              <a:rPr lang="en-GB" sz="2000" dirty="0">
                <a:latin typeface="Arial" panose="020B0604020202020204" pitchFamily="34" charset="0"/>
                <a:cs typeface="Arial" panose="020B0604020202020204" pitchFamily="34" charset="0"/>
              </a:rPr>
              <a:t>The Red Tractor standards require that:</a:t>
            </a:r>
          </a:p>
          <a:p>
            <a:pPr>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farmers </a:t>
            </a:r>
            <a:r>
              <a:rPr lang="en-GB" sz="2000" dirty="0">
                <a:latin typeface="Arial" panose="020B0604020202020204" pitchFamily="34" charset="0"/>
                <a:cs typeface="Arial" panose="020B0604020202020204" pitchFamily="34" charset="0"/>
              </a:rPr>
              <a:t>do everything they can to avoid using pesticides, and only use as a last resort;</a:t>
            </a:r>
          </a:p>
          <a:p>
            <a:pPr>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farms </a:t>
            </a:r>
            <a:r>
              <a:rPr lang="en-GB" sz="2000" dirty="0">
                <a:latin typeface="Arial" panose="020B0604020202020204" pitchFamily="34" charset="0"/>
                <a:cs typeface="Arial" panose="020B0604020202020204" pitchFamily="34" charset="0"/>
              </a:rPr>
              <a:t>are tested annually for pesticide residue to guarantee produce recently treated does not enter the food chain;</a:t>
            </a:r>
          </a:p>
          <a:p>
            <a:pPr marL="0" indent="0">
              <a:buNone/>
            </a:pP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8448" y="2283798"/>
            <a:ext cx="3508917" cy="2631688"/>
          </a:xfrm>
          <a:prstGeom prst="rect">
            <a:avLst/>
          </a:prstGeom>
        </p:spPr>
      </p:pic>
    </p:spTree>
    <p:extLst>
      <p:ext uri="{BB962C8B-B14F-4D97-AF65-F5344CB8AC3E}">
        <p14:creationId xmlns:p14="http://schemas.microsoft.com/office/powerpoint/2010/main" val="1491573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Fresh produce</a:t>
            </a:r>
            <a:endParaRPr lang="en-GB" dirty="0"/>
          </a:p>
        </p:txBody>
      </p:sp>
      <p:sp>
        <p:nvSpPr>
          <p:cNvPr id="3" name="Subtitle 2"/>
          <p:cNvSpPr>
            <a:spLocks noGrp="1"/>
          </p:cNvSpPr>
          <p:nvPr>
            <p:ph type="subTitle" idx="1"/>
          </p:nvPr>
        </p:nvSpPr>
        <p:spPr>
          <a:xfrm>
            <a:off x="1169276" y="2571092"/>
            <a:ext cx="6774574" cy="3600000"/>
          </a:xfrm>
        </p:spPr>
        <p:txBody>
          <a:bodyPr/>
          <a:lstStyle/>
          <a:p>
            <a:pPr marL="0" indent="0" fontAlgn="auto">
              <a:spcAft>
                <a:spcPts val="0"/>
              </a:spcAft>
              <a:buNone/>
              <a:defRPr/>
            </a:pPr>
            <a:r>
              <a:rPr lang="en-GB" sz="2000" dirty="0">
                <a:latin typeface="Arial" panose="020B0604020202020204" pitchFamily="34" charset="0"/>
                <a:cs typeface="Arial" panose="020B0604020202020204" pitchFamily="34" charset="0"/>
              </a:rPr>
              <a:t>The Red Tractor standards require that:</a:t>
            </a:r>
          </a:p>
          <a:p>
            <a:pPr>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farmers </a:t>
            </a:r>
            <a:r>
              <a:rPr lang="en-GB" sz="2000" dirty="0">
                <a:latin typeface="Arial" panose="020B0604020202020204" pitchFamily="34" charset="0"/>
                <a:cs typeface="Arial" panose="020B0604020202020204" pitchFamily="34" charset="0"/>
              </a:rPr>
              <a:t>take care of the countryside by protecting habitats, encouraging wildlife and improving biodiversity wherever possible;</a:t>
            </a:r>
          </a:p>
          <a:p>
            <a:pPr>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farmers </a:t>
            </a:r>
            <a:r>
              <a:rPr lang="en-GB" sz="2000" dirty="0">
                <a:latin typeface="Arial" panose="020B0604020202020204" pitchFamily="34" charset="0"/>
                <a:cs typeface="Arial" panose="020B0604020202020204" pitchFamily="34" charset="0"/>
              </a:rPr>
              <a:t>limit their environmental impact by safely storing, applying and disposing fertilisers and pesticides so they do not contaminate streams and rivers or wildlife habitats.</a:t>
            </a:r>
          </a:p>
          <a:p>
            <a:pPr marL="0" indent="0">
              <a:buNone/>
            </a:pPr>
            <a:endParaRPr lang="en-GB" dirty="0"/>
          </a:p>
        </p:txBody>
      </p:sp>
      <p:sp>
        <p:nvSpPr>
          <p:cNvPr id="4" name="Freeform 10"/>
          <p:cNvSpPr>
            <a:spLocks/>
          </p:cNvSpPr>
          <p:nvPr/>
        </p:nvSpPr>
        <p:spPr bwMode="auto">
          <a:xfrm>
            <a:off x="8164145" y="2354979"/>
            <a:ext cx="2725129" cy="2690663"/>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
        <p:nvSpPr>
          <p:cNvPr id="5" name="Freeform 10"/>
          <p:cNvSpPr>
            <a:spLocks/>
          </p:cNvSpPr>
          <p:nvPr/>
        </p:nvSpPr>
        <p:spPr bwMode="auto">
          <a:xfrm>
            <a:off x="9587067" y="4150399"/>
            <a:ext cx="2045974" cy="2020693"/>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37274883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Did you know….</a:t>
            </a:r>
            <a:endParaRPr lang="en-GB" dirty="0"/>
          </a:p>
        </p:txBody>
      </p:sp>
      <p:sp>
        <p:nvSpPr>
          <p:cNvPr id="3" name="Subtitle 2"/>
          <p:cNvSpPr>
            <a:spLocks noGrp="1"/>
          </p:cNvSpPr>
          <p:nvPr>
            <p:ph type="subTitle" idx="1"/>
          </p:nvPr>
        </p:nvSpPr>
        <p:spPr>
          <a:xfrm>
            <a:off x="1169276" y="2571092"/>
            <a:ext cx="6793624" cy="3600000"/>
          </a:xfrm>
        </p:spPr>
        <p:txBody>
          <a:bodyPr/>
          <a:lstStyle/>
          <a:p>
            <a:pPr marL="0" indent="0" algn="just" fontAlgn="auto">
              <a:spcAft>
                <a:spcPts val="0"/>
              </a:spcAft>
              <a:buNone/>
              <a:defRPr/>
            </a:pPr>
            <a:r>
              <a:rPr lang="en-GB" sz="2000" dirty="0">
                <a:latin typeface="Arial" panose="020B0604020202020204" pitchFamily="34" charset="0"/>
                <a:cs typeface="Arial" panose="020B0604020202020204" pitchFamily="34" charset="0"/>
              </a:rPr>
              <a:t>Farmers can help to:</a:t>
            </a:r>
            <a:endParaRPr lang="en-GB" sz="2000" b="1" dirty="0">
              <a:latin typeface="Arial" panose="020B0604020202020204" pitchFamily="34" charset="0"/>
              <a:cs typeface="Arial" panose="020B0604020202020204" pitchFamily="34" charset="0"/>
            </a:endParaRPr>
          </a:p>
          <a:p>
            <a:pPr algn="just">
              <a:buFont typeface="Arial" panose="020B0604020202020204" pitchFamily="34" charset="0"/>
              <a:buChar char="•"/>
              <a:defRPr/>
            </a:pPr>
            <a:r>
              <a:rPr lang="en-GB" sz="2000" dirty="0">
                <a:latin typeface="Arial" panose="020B0604020202020204" pitchFamily="34" charset="0"/>
                <a:cs typeface="Arial" panose="020B0604020202020204" pitchFamily="34" charset="0"/>
              </a:rPr>
              <a:t>reinstate native </a:t>
            </a:r>
            <a:r>
              <a:rPr lang="en-GB" sz="2000" dirty="0" err="1">
                <a:latin typeface="Arial" panose="020B0604020202020204" pitchFamily="34" charset="0"/>
                <a:cs typeface="Arial" panose="020B0604020202020204" pitchFamily="34" charset="0"/>
              </a:rPr>
              <a:t>chalkland</a:t>
            </a:r>
            <a:r>
              <a:rPr lang="en-GB" sz="2000" dirty="0">
                <a:latin typeface="Arial" panose="020B0604020202020204" pitchFamily="34" charset="0"/>
                <a:cs typeface="Arial" panose="020B0604020202020204" pitchFamily="34" charset="0"/>
              </a:rPr>
              <a:t>;</a:t>
            </a:r>
          </a:p>
          <a:p>
            <a:pPr algn="just">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create </a:t>
            </a:r>
            <a:r>
              <a:rPr lang="en-GB" sz="2000" dirty="0">
                <a:latin typeface="Arial" panose="020B0604020202020204" pitchFamily="34" charset="0"/>
                <a:cs typeface="Arial" panose="020B0604020202020204" pitchFamily="34" charset="0"/>
              </a:rPr>
              <a:t>environments where endangered insects flourish; </a:t>
            </a:r>
          </a:p>
          <a:p>
            <a:pPr algn="just">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protect </a:t>
            </a:r>
            <a:r>
              <a:rPr lang="en-GB" sz="2000" dirty="0">
                <a:latin typeface="Arial" panose="020B0604020202020204" pitchFamily="34" charset="0"/>
                <a:cs typeface="Arial" panose="020B0604020202020204" pitchFamily="34" charset="0"/>
              </a:rPr>
              <a:t>ancient woodland and regeneration of hedgerows;</a:t>
            </a:r>
          </a:p>
          <a:p>
            <a:pPr algn="just">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establish </a:t>
            </a:r>
            <a:r>
              <a:rPr lang="en-GB" sz="2000" dirty="0">
                <a:latin typeface="Arial" panose="020B0604020202020204" pitchFamily="34" charset="0"/>
                <a:cs typeface="Arial" panose="020B0604020202020204" pitchFamily="34" charset="0"/>
              </a:rPr>
              <a:t>wildlife sanctuaries around reservoirs and wildflower meadows.</a:t>
            </a:r>
          </a:p>
          <a:p>
            <a:pPr marL="0" indent="0" algn="just">
              <a:buNone/>
            </a:pPr>
            <a:endParaRPr lang="en-GB" dirty="0"/>
          </a:p>
        </p:txBody>
      </p:sp>
      <p:sp>
        <p:nvSpPr>
          <p:cNvPr id="4" name="Freeform 10"/>
          <p:cNvSpPr>
            <a:spLocks/>
          </p:cNvSpPr>
          <p:nvPr/>
        </p:nvSpPr>
        <p:spPr bwMode="auto">
          <a:xfrm>
            <a:off x="8174728" y="1389745"/>
            <a:ext cx="2091828" cy="231176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2556" y="3875558"/>
            <a:ext cx="3048000" cy="2161032"/>
          </a:xfrm>
          <a:prstGeom prst="rect">
            <a:avLst/>
          </a:prstGeom>
        </p:spPr>
      </p:pic>
    </p:spTree>
    <p:extLst>
      <p:ext uri="{BB962C8B-B14F-4D97-AF65-F5344CB8AC3E}">
        <p14:creationId xmlns:p14="http://schemas.microsoft.com/office/powerpoint/2010/main" val="35531703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Food certification and assurance schemes</a:t>
            </a:r>
          </a:p>
        </p:txBody>
      </p:sp>
      <p:sp>
        <p:nvSpPr>
          <p:cNvPr id="3" name="Subtitle 2"/>
          <p:cNvSpPr>
            <a:spLocks noGrp="1"/>
          </p:cNvSpPr>
          <p:nvPr>
            <p:ph type="subTitle" idx="1"/>
          </p:nvPr>
        </p:nvSpPr>
        <p:spPr/>
        <p:txBody>
          <a:bodyPr/>
          <a:lstStyle/>
          <a:p>
            <a:pPr marL="0" indent="0" algn="ctr">
              <a:buNone/>
            </a:pPr>
            <a:r>
              <a:rPr lang="en-GB" sz="3600" dirty="0" smtClean="0"/>
              <a:t>For further information, go to:</a:t>
            </a:r>
          </a:p>
          <a:p>
            <a:pPr marL="0" indent="0" algn="ctr">
              <a:buNone/>
            </a:pPr>
            <a:r>
              <a:rPr lang="en-GB" sz="3600" dirty="0" smtClean="0"/>
              <a:t>www.foodafactoflife.org.uk</a:t>
            </a:r>
            <a:endParaRPr lang="en-GB" sz="3600" dirty="0"/>
          </a:p>
        </p:txBody>
      </p:sp>
    </p:spTree>
    <p:extLst>
      <p:ext uri="{BB962C8B-B14F-4D97-AF65-F5344CB8AC3E}">
        <p14:creationId xmlns:p14="http://schemas.microsoft.com/office/powerpoint/2010/main" val="12190042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ltLang="en-US" sz="3600" dirty="0">
                <a:latin typeface="Arial" panose="020B0604020202020204" pitchFamily="34" charset="0"/>
                <a:cs typeface="Arial" panose="020B0604020202020204" pitchFamily="34" charset="0"/>
              </a:rPr>
              <a:t>Food </a:t>
            </a:r>
            <a:r>
              <a:rPr lang="en-GB" altLang="en-US" sz="3600" dirty="0" smtClean="0">
                <a:latin typeface="Arial" panose="020B0604020202020204" pitchFamily="34" charset="0"/>
                <a:cs typeface="Arial" panose="020B0604020202020204" pitchFamily="34" charset="0"/>
              </a:rPr>
              <a:t>assurance schemes</a:t>
            </a:r>
            <a:r>
              <a:rPr lang="en-GB" altLang="en-US" sz="3600" dirty="0">
                <a:latin typeface="Arial" panose="020B0604020202020204" pitchFamily="34" charset="0"/>
                <a:cs typeface="Arial" panose="020B0604020202020204" pitchFamily="34" charset="0"/>
              </a:rPr>
              <a:t/>
            </a:r>
            <a:br>
              <a:rPr lang="en-GB" altLang="en-US" sz="3600" dirty="0">
                <a:latin typeface="Arial" panose="020B0604020202020204" pitchFamily="34" charset="0"/>
                <a:cs typeface="Arial" panose="020B0604020202020204" pitchFamily="34" charset="0"/>
              </a:rPr>
            </a:br>
            <a:endParaRPr lang="en-GB" dirty="0"/>
          </a:p>
        </p:txBody>
      </p:sp>
      <p:sp>
        <p:nvSpPr>
          <p:cNvPr id="3" name="Subtitle 2"/>
          <p:cNvSpPr>
            <a:spLocks noGrp="1"/>
          </p:cNvSpPr>
          <p:nvPr>
            <p:ph type="subTitle" idx="1"/>
          </p:nvPr>
        </p:nvSpPr>
        <p:spPr>
          <a:xfrm>
            <a:off x="1169276" y="2571092"/>
            <a:ext cx="6774574" cy="3600000"/>
          </a:xfrm>
        </p:spPr>
        <p:txBody>
          <a:bodyPr/>
          <a:lstStyle/>
          <a:p>
            <a:pPr marL="0" indent="0" algn="just">
              <a:spcBef>
                <a:spcPct val="0"/>
              </a:spcBef>
              <a:buNone/>
            </a:pPr>
            <a:r>
              <a:rPr lang="en-GB" altLang="en-US" sz="2000" dirty="0" smtClean="0">
                <a:latin typeface="Arial" panose="020B0604020202020204" pitchFamily="34" charset="0"/>
                <a:cs typeface="Arial" panose="020B0604020202020204" pitchFamily="34" charset="0"/>
              </a:rPr>
              <a:t>The </a:t>
            </a:r>
            <a:r>
              <a:rPr lang="en-GB" altLang="en-US" sz="2000" dirty="0">
                <a:latin typeface="Arial" panose="020B0604020202020204" pitchFamily="34" charset="0"/>
                <a:cs typeface="Arial" panose="020B0604020202020204" pitchFamily="34" charset="0"/>
              </a:rPr>
              <a:t>leading food assurance schemes aim to define the standards that most producers in the sector should meet. </a:t>
            </a:r>
          </a:p>
          <a:p>
            <a:pPr marL="0" indent="0" algn="just">
              <a:spcBef>
                <a:spcPct val="0"/>
              </a:spcBef>
              <a:buNone/>
            </a:pP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Over time, these schemes intend to raise standards to improve the overall standard of the entire sector.</a:t>
            </a:r>
          </a:p>
          <a:p>
            <a:pPr marL="0" indent="0" algn="just">
              <a:buNone/>
            </a:pPr>
            <a:endParaRPr lang="en-GB" dirty="0"/>
          </a:p>
        </p:txBody>
      </p:sp>
      <p:sp>
        <p:nvSpPr>
          <p:cNvPr id="4" name="Freeform 10"/>
          <p:cNvSpPr>
            <a:spLocks/>
          </p:cNvSpPr>
          <p:nvPr/>
        </p:nvSpPr>
        <p:spPr bwMode="auto">
          <a:xfrm>
            <a:off x="9220121" y="1938302"/>
            <a:ext cx="2031024" cy="1733804"/>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
        <p:nvSpPr>
          <p:cNvPr id="5" name="Freeform 10"/>
          <p:cNvSpPr>
            <a:spLocks/>
          </p:cNvSpPr>
          <p:nvPr/>
        </p:nvSpPr>
        <p:spPr bwMode="auto">
          <a:xfrm>
            <a:off x="8060604" y="4437288"/>
            <a:ext cx="2032303" cy="173380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
        <p:nvSpPr>
          <p:cNvPr id="6" name="Freeform 10"/>
          <p:cNvSpPr>
            <a:spLocks/>
          </p:cNvSpPr>
          <p:nvPr/>
        </p:nvSpPr>
        <p:spPr bwMode="auto">
          <a:xfrm>
            <a:off x="9742004" y="3570386"/>
            <a:ext cx="2031024" cy="1733804"/>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2909096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Red Tractor</a:t>
            </a:r>
            <a:endParaRPr lang="en-GB" dirty="0"/>
          </a:p>
        </p:txBody>
      </p:sp>
      <p:sp>
        <p:nvSpPr>
          <p:cNvPr id="3" name="Subtitle 2"/>
          <p:cNvSpPr>
            <a:spLocks noGrp="1"/>
          </p:cNvSpPr>
          <p:nvPr>
            <p:ph type="subTitle" idx="1"/>
          </p:nvPr>
        </p:nvSpPr>
        <p:spPr>
          <a:xfrm>
            <a:off x="1169276" y="2571092"/>
            <a:ext cx="7034198" cy="3600000"/>
          </a:xfrm>
        </p:spPr>
        <p:txBody>
          <a:bodyPr/>
          <a:lstStyle/>
          <a:p>
            <a:pPr marL="0" indent="0" algn="just">
              <a:buNone/>
            </a:pPr>
            <a:r>
              <a:rPr lang="en-GB" altLang="en-US" sz="2000" dirty="0">
                <a:latin typeface="Arial" panose="020B0604020202020204" pitchFamily="34" charset="0"/>
                <a:cs typeface="Arial" panose="020B0604020202020204" pitchFamily="34" charset="0"/>
              </a:rPr>
              <a:t>Red Tractor is an independent UK whole chain food assurance scheme which assures high standards of food safety, animal welfare and environmental protection from farm to pack. </a:t>
            </a:r>
          </a:p>
          <a:p>
            <a:pPr marL="0" indent="0" algn="just">
              <a:buNone/>
            </a:pP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5451" y="2388301"/>
            <a:ext cx="2163823" cy="2884689"/>
          </a:xfrm>
          <a:prstGeom prst="rect">
            <a:avLst/>
          </a:prstGeom>
        </p:spPr>
      </p:pic>
    </p:spTree>
    <p:extLst>
      <p:ext uri="{BB962C8B-B14F-4D97-AF65-F5344CB8AC3E}">
        <p14:creationId xmlns:p14="http://schemas.microsoft.com/office/powerpoint/2010/main" val="27611267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9273" y="1563798"/>
            <a:ext cx="10221539" cy="720000"/>
          </a:xfrm>
        </p:spPr>
        <p:txBody>
          <a:bodyPr/>
          <a:lstStyle/>
          <a:p>
            <a:r>
              <a:rPr lang="en-GB" dirty="0" smtClean="0"/>
              <a:t>Quality Standard Mark for Beef </a:t>
            </a:r>
            <a:r>
              <a:rPr lang="en-GB" dirty="0" smtClean="0"/>
              <a:t>and </a:t>
            </a:r>
            <a:r>
              <a:rPr lang="en-GB" dirty="0" smtClean="0"/>
              <a:t>Lamb</a:t>
            </a:r>
            <a:endParaRPr lang="en-GB" dirty="0"/>
          </a:p>
        </p:txBody>
      </p:sp>
      <p:sp>
        <p:nvSpPr>
          <p:cNvPr id="3" name="Subtitle 2"/>
          <p:cNvSpPr>
            <a:spLocks noGrp="1"/>
          </p:cNvSpPr>
          <p:nvPr>
            <p:ph type="subTitle" idx="1"/>
          </p:nvPr>
        </p:nvSpPr>
        <p:spPr>
          <a:xfrm>
            <a:off x="1169276" y="2571092"/>
            <a:ext cx="6831724" cy="3600000"/>
          </a:xfrm>
        </p:spPr>
        <p:txBody>
          <a:bodyPr/>
          <a:lstStyle/>
          <a:p>
            <a:pPr marL="0" indent="0" algn="just">
              <a:buNone/>
            </a:pPr>
            <a:r>
              <a:rPr lang="en-GB" altLang="en-US" sz="2000" dirty="0"/>
              <a:t>The Quality Standard Mark Scheme for beef and lamb </a:t>
            </a:r>
            <a:r>
              <a:rPr lang="en-GB" altLang="en-US" sz="2000" dirty="0" smtClean="0"/>
              <a:t>is an independent quality </a:t>
            </a:r>
            <a:r>
              <a:rPr lang="en-GB" altLang="en-US" sz="2000" dirty="0"/>
              <a:t>assurance for </a:t>
            </a:r>
            <a:r>
              <a:rPr lang="en-GB" altLang="en-US" sz="2000" dirty="0" smtClean="0"/>
              <a:t>red meat </a:t>
            </a:r>
            <a:r>
              <a:rPr lang="en-GB" altLang="en-US" sz="2000" dirty="0"/>
              <a:t>in the United Kingdom</a:t>
            </a:r>
            <a:r>
              <a:rPr lang="en-GB" altLang="en-US" sz="2000" dirty="0" smtClean="0"/>
              <a:t>.</a:t>
            </a:r>
          </a:p>
          <a:p>
            <a:pPr marL="0" indent="0" algn="just">
              <a:buNone/>
            </a:pPr>
            <a:endParaRPr lang="en-GB" altLang="en-US" sz="2000" dirty="0"/>
          </a:p>
          <a:p>
            <a:pPr marL="0" indent="0" algn="just">
              <a:buNone/>
            </a:pPr>
            <a:r>
              <a:rPr lang="en-GB" altLang="en-US" sz="2000" dirty="0" smtClean="0"/>
              <a:t>Underpinned </a:t>
            </a:r>
            <a:r>
              <a:rPr lang="en-GB" altLang="en-US" sz="2000" dirty="0"/>
              <a:t>by the Red Tractor scheme, the standards contain combined guarantees of food safety, animal welfare and care for the environment with additional requirements also providing a guarantee of consistent eating quality.</a:t>
            </a:r>
          </a:p>
          <a:p>
            <a:pPr marL="0" indent="0" algn="just">
              <a:buNone/>
            </a:pPr>
            <a:endParaRPr lang="en-GB" dirty="0"/>
          </a:p>
        </p:txBody>
      </p:sp>
      <p:pic>
        <p:nvPicPr>
          <p:cNvPr id="1028" name="Picture 4" descr="Image result for quality standard english beef and lamb logo"/>
          <p:cNvPicPr>
            <a:picLocks noChangeAspect="1" noChangeArrowheads="1"/>
          </p:cNvPicPr>
          <p:nvPr/>
        </p:nvPicPr>
        <p:blipFill rotWithShape="1">
          <a:blip r:embed="rId2">
            <a:extLst>
              <a:ext uri="{28A0092B-C50C-407E-A947-70E740481C1C}">
                <a14:useLocalDpi xmlns:a14="http://schemas.microsoft.com/office/drawing/2010/main" val="0"/>
              </a:ext>
            </a:extLst>
          </a:blip>
          <a:srcRect r="48312"/>
          <a:stretch/>
        </p:blipFill>
        <p:spPr bwMode="auto">
          <a:xfrm>
            <a:off x="8688394" y="2505777"/>
            <a:ext cx="2741607" cy="15912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quality standard english beef and lamb logo"/>
          <p:cNvPicPr>
            <a:picLocks noChangeAspect="1" noChangeArrowheads="1"/>
          </p:cNvPicPr>
          <p:nvPr/>
        </p:nvPicPr>
        <p:blipFill rotWithShape="1">
          <a:blip r:embed="rId2">
            <a:extLst>
              <a:ext uri="{28A0092B-C50C-407E-A947-70E740481C1C}">
                <a14:useLocalDpi xmlns:a14="http://schemas.microsoft.com/office/drawing/2010/main" val="0"/>
              </a:ext>
            </a:extLst>
          </a:blip>
          <a:srcRect l="49225"/>
          <a:stretch/>
        </p:blipFill>
        <p:spPr bwMode="auto">
          <a:xfrm>
            <a:off x="8634550" y="4032145"/>
            <a:ext cx="2756262" cy="1628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48296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NI Beef </a:t>
            </a:r>
            <a:r>
              <a:rPr lang="en-GB" dirty="0"/>
              <a:t>and </a:t>
            </a:r>
            <a:r>
              <a:rPr lang="en-GB" dirty="0" smtClean="0"/>
              <a:t>Lamb Farm </a:t>
            </a:r>
            <a:r>
              <a:rPr lang="en-GB" dirty="0" smtClean="0"/>
              <a:t>Quality Assurance</a:t>
            </a:r>
            <a:r>
              <a:rPr lang="en-GB" dirty="0"/>
              <a:t/>
            </a:r>
            <a:br>
              <a:rPr lang="en-GB" dirty="0"/>
            </a:br>
            <a:endParaRPr lang="en-GB" dirty="0"/>
          </a:p>
        </p:txBody>
      </p:sp>
      <p:sp>
        <p:nvSpPr>
          <p:cNvPr id="3" name="Subtitle 2"/>
          <p:cNvSpPr>
            <a:spLocks noGrp="1"/>
          </p:cNvSpPr>
          <p:nvPr>
            <p:ph type="subTitle" idx="1"/>
          </p:nvPr>
        </p:nvSpPr>
        <p:spPr>
          <a:xfrm>
            <a:off x="1169274" y="2817980"/>
            <a:ext cx="7231774" cy="3600000"/>
          </a:xfrm>
        </p:spPr>
        <p:txBody>
          <a:bodyPr/>
          <a:lstStyle/>
          <a:p>
            <a:pPr marL="0" indent="0" algn="just">
              <a:spcBef>
                <a:spcPct val="0"/>
              </a:spcBef>
              <a:buNone/>
            </a:pPr>
            <a:r>
              <a:rPr lang="en-GB" altLang="en-US" sz="2000" dirty="0">
                <a:latin typeface="Arial" panose="020B0604020202020204" pitchFamily="34" charset="0"/>
                <a:cs typeface="Arial" panose="020B0604020202020204" pitchFamily="34" charset="0"/>
              </a:rPr>
              <a:t>The Northern Ireland Beef &amp; Lamb Farm Quality Assurance Scheme was developed to give consumers assurances about the farm end of the production chain of their food. </a:t>
            </a:r>
            <a:endParaRPr lang="en-GB" altLang="en-US" sz="2000" dirty="0" smtClean="0">
              <a:latin typeface="Arial" panose="020B0604020202020204" pitchFamily="34" charset="0"/>
              <a:cs typeface="Arial" panose="020B0604020202020204" pitchFamily="34" charset="0"/>
            </a:endParaRPr>
          </a:p>
          <a:p>
            <a:pPr marL="0" indent="0" algn="just">
              <a:spcBef>
                <a:spcPct val="0"/>
              </a:spcBef>
              <a:buNone/>
            </a:pP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dirty="0" smtClean="0">
                <a:latin typeface="Arial" panose="020B0604020202020204" pitchFamily="34" charset="0"/>
                <a:cs typeface="Arial" panose="020B0604020202020204" pitchFamily="34" charset="0"/>
              </a:rPr>
              <a:t>It </a:t>
            </a:r>
            <a:r>
              <a:rPr lang="en-GB" altLang="en-US" sz="2000" dirty="0">
                <a:latin typeface="Arial" panose="020B0604020202020204" pitchFamily="34" charset="0"/>
                <a:cs typeface="Arial" panose="020B0604020202020204" pitchFamily="34" charset="0"/>
              </a:rPr>
              <a:t>is about farm quality – the quality of the production methods used, the quality of care for animals which is practiced, the quality of the farm environment, and above all the quality of concern for the customer in producing beef and lamb which is wholesome, safe and free from unnatural substances.</a:t>
            </a:r>
          </a:p>
          <a:p>
            <a:pPr marL="0" indent="0" algn="just">
              <a:spcBef>
                <a:spcPct val="0"/>
              </a:spcBef>
              <a:buNone/>
            </a:pPr>
            <a:endParaRPr lang="en-GB" altLang="en-US" dirty="0"/>
          </a:p>
          <a:p>
            <a:pPr marL="0" indent="0" algn="just">
              <a:buNone/>
            </a:pPr>
            <a:endParaRPr lang="en-GB" dirty="0"/>
          </a:p>
        </p:txBody>
      </p:sp>
      <p:pic>
        <p:nvPicPr>
          <p:cNvPr id="4" name="Picture 3" descr="https://www.lmcni.com/site/wp-content/uploads/2015/04/FQA-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69235" y="2571092"/>
            <a:ext cx="3410826" cy="299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26213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69274" y="1825678"/>
            <a:ext cx="8508124" cy="3600000"/>
          </a:xfrm>
        </p:spPr>
        <p:txBody>
          <a:bodyPr/>
          <a:lstStyle/>
          <a:p>
            <a:pPr marL="0" indent="0" algn="just">
              <a:spcBef>
                <a:spcPct val="0"/>
              </a:spcBef>
              <a:buNone/>
            </a:pPr>
            <a:r>
              <a:rPr lang="en-GB" altLang="en-US" sz="2000" b="1" dirty="0">
                <a:latin typeface="Arial" panose="020B0604020202020204" pitchFamily="34" charset="0"/>
                <a:cs typeface="Arial" panose="020B0604020202020204" pitchFamily="34" charset="0"/>
              </a:rPr>
              <a:t>Protected Geographical </a:t>
            </a:r>
            <a:r>
              <a:rPr lang="en-GB" altLang="en-US" sz="2000" b="1" dirty="0" smtClean="0">
                <a:latin typeface="Arial" panose="020B0604020202020204" pitchFamily="34" charset="0"/>
                <a:cs typeface="Arial" panose="020B0604020202020204" pitchFamily="34" charset="0"/>
              </a:rPr>
              <a:t>Indication </a:t>
            </a:r>
            <a:r>
              <a:rPr lang="en-GB" altLang="en-US" sz="2000" b="1" dirty="0">
                <a:latin typeface="Arial" panose="020B0604020202020204" pitchFamily="34" charset="0"/>
                <a:cs typeface="Arial" panose="020B0604020202020204" pitchFamily="34" charset="0"/>
              </a:rPr>
              <a:t>(PGI)</a:t>
            </a: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sz="2000" dirty="0"/>
              <a:t>PGI emphasises the relationship between the specific geographic region and the name of the product, where a particular quality, reputation or other characteristic is essentially attributable to its geographical origin</a:t>
            </a:r>
            <a:r>
              <a:rPr lang="en-GB" sz="2000" dirty="0" smtClean="0"/>
              <a:t>. </a:t>
            </a:r>
            <a:r>
              <a:rPr lang="en-GB" sz="2000" dirty="0"/>
              <a:t>For most products, at least one of the stages of production, processing or preparation takes place in the region.</a:t>
            </a:r>
            <a:endParaRPr lang="en-GB" sz="2000" dirty="0" smtClean="0"/>
          </a:p>
          <a:p>
            <a:pPr marL="0" indent="0" algn="just">
              <a:spcBef>
                <a:spcPct val="0"/>
              </a:spcBef>
              <a:buNone/>
            </a:pP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altLang="en-US" sz="2000" b="1" dirty="0">
                <a:latin typeface="Arial" panose="020B0604020202020204" pitchFamily="34" charset="0"/>
                <a:cs typeface="Arial" panose="020B0604020202020204" pitchFamily="34" charset="0"/>
              </a:rPr>
              <a:t>Traditional Speciality Guaranteed (TSG)</a:t>
            </a: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sz="2000" dirty="0"/>
              <a:t>Traditional speciality guaranteed (TSG) highlights the traditional aspects such as the way the product is made or its composition, without being linked to a specific geographical area. The name of a product being registered as a TSG protects it against falsification and misuse</a:t>
            </a:r>
            <a:r>
              <a:rPr lang="en-GB" sz="2000" dirty="0" smtClean="0"/>
              <a:t>.</a:t>
            </a:r>
          </a:p>
          <a:p>
            <a:pPr marL="0" indent="0" algn="just">
              <a:spcBef>
                <a:spcPct val="0"/>
              </a:spcBef>
              <a:buNone/>
            </a:pPr>
            <a:endParaRPr lang="en-GB" altLang="en-US" sz="2000" b="1" dirty="0">
              <a:latin typeface="Arial" panose="020B0604020202020204" pitchFamily="34" charset="0"/>
              <a:cs typeface="Arial" panose="020B0604020202020204" pitchFamily="34" charset="0"/>
            </a:endParaRPr>
          </a:p>
          <a:p>
            <a:pPr marL="0" indent="0" algn="just">
              <a:spcBef>
                <a:spcPct val="0"/>
              </a:spcBef>
              <a:buNone/>
            </a:pPr>
            <a:r>
              <a:rPr lang="en-GB" altLang="en-US" sz="2000" b="1" dirty="0" smtClean="0">
                <a:latin typeface="Arial" panose="020B0604020202020204" pitchFamily="34" charset="0"/>
                <a:cs typeface="Arial" panose="020B0604020202020204" pitchFamily="34" charset="0"/>
              </a:rPr>
              <a:t>Protected </a:t>
            </a:r>
            <a:r>
              <a:rPr lang="en-GB" altLang="en-US" sz="2000" b="1" dirty="0">
                <a:latin typeface="Arial" panose="020B0604020202020204" pitchFamily="34" charset="0"/>
                <a:cs typeface="Arial" panose="020B0604020202020204" pitchFamily="34" charset="0"/>
              </a:rPr>
              <a:t>Designation of Origin (PDO)</a:t>
            </a:r>
            <a:endParaRPr lang="en-GB" altLang="en-US" sz="2000" dirty="0">
              <a:latin typeface="Arial" panose="020B0604020202020204" pitchFamily="34" charset="0"/>
              <a:cs typeface="Arial" panose="020B0604020202020204" pitchFamily="34" charset="0"/>
            </a:endParaRPr>
          </a:p>
          <a:p>
            <a:pPr marL="0" indent="0" algn="just">
              <a:spcBef>
                <a:spcPct val="0"/>
              </a:spcBef>
              <a:buNone/>
            </a:pPr>
            <a:r>
              <a:rPr lang="en-GB" sz="2000" dirty="0"/>
              <a:t>Product names registered as PDO are those that have the strongest links to the place in which they are made</a:t>
            </a:r>
            <a:r>
              <a:rPr lang="en-GB" sz="2000" dirty="0" smtClean="0"/>
              <a:t>. </a:t>
            </a:r>
            <a:r>
              <a:rPr lang="en-GB" sz="2000" dirty="0"/>
              <a:t>Every part of the production, processing and preparation process must take place in the specific region.</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7401" y="1523958"/>
            <a:ext cx="2354836" cy="907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s://encrypted-tbn1.gstatic.com/images?q=tbn:ANd9GcTqgDoWJxwKCSRKk_2rbpg1xj4kbGTuDSoJWM4Zd_yuxJorhJ8V3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83790" y="4103831"/>
            <a:ext cx="1162798" cy="1101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https://upload.wikimedia.org/wikipedia/en/thumb/e/e9/PDO-Logo.svg/198px-PDO-Logo.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03308" y="5260832"/>
            <a:ext cx="108743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Image result for quality meats scotl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91922" y="3425101"/>
            <a:ext cx="2336521" cy="623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ctrTitle"/>
          </p:nvPr>
        </p:nvSpPr>
        <p:spPr>
          <a:xfrm>
            <a:off x="1169274" y="1291446"/>
            <a:ext cx="9720000" cy="720000"/>
          </a:xfrm>
        </p:spPr>
        <p:txBody>
          <a:bodyPr/>
          <a:lstStyle/>
          <a:p>
            <a:r>
              <a:rPr lang="en-GB" dirty="0" smtClean="0"/>
              <a:t>Assurance schemes</a:t>
            </a:r>
            <a:endParaRPr lang="en-GB" dirty="0"/>
          </a:p>
        </p:txBody>
      </p:sp>
      <p:sp>
        <p:nvSpPr>
          <p:cNvPr id="2" name="TextBox 1">
            <a:hlinkClick r:id="rId6"/>
          </p:cNvPr>
          <p:cNvSpPr txBox="1"/>
          <p:nvPr/>
        </p:nvSpPr>
        <p:spPr>
          <a:xfrm>
            <a:off x="420624" y="6550223"/>
            <a:ext cx="4690872" cy="307777"/>
          </a:xfrm>
          <a:prstGeom prst="rect">
            <a:avLst/>
          </a:prstGeom>
          <a:noFill/>
        </p:spPr>
        <p:txBody>
          <a:bodyPr wrap="square" rtlCol="0">
            <a:spAutoFit/>
          </a:bodyPr>
          <a:lstStyle/>
          <a:p>
            <a:r>
              <a:rPr lang="en-GB" sz="1400" dirty="0" smtClean="0">
                <a:latin typeface="Arial" panose="020B0604020202020204" pitchFamily="34" charset="0"/>
                <a:cs typeface="Arial" panose="020B0604020202020204" pitchFamily="34" charset="0"/>
                <a:hlinkClick r:id="rId6"/>
              </a:rPr>
              <a:t>EU quality schemes</a:t>
            </a:r>
            <a:endParaRPr lang="en-GB" sz="140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21375" y="2487088"/>
            <a:ext cx="2051304" cy="786333"/>
          </a:xfrm>
          <a:prstGeom prst="rect">
            <a:avLst/>
          </a:prstGeom>
        </p:spPr>
      </p:pic>
      <p:sp>
        <p:nvSpPr>
          <p:cNvPr id="10" name="TextBox 9"/>
          <p:cNvSpPr txBox="1"/>
          <p:nvPr/>
        </p:nvSpPr>
        <p:spPr>
          <a:xfrm>
            <a:off x="4142232" y="6550222"/>
            <a:ext cx="4233672" cy="307777"/>
          </a:xfrm>
          <a:prstGeom prst="rect">
            <a:avLst/>
          </a:prstGeom>
          <a:noFill/>
        </p:spPr>
        <p:txBody>
          <a:bodyPr wrap="square" rtlCol="0">
            <a:spAutoFit/>
          </a:bodyPr>
          <a:lstStyle/>
          <a:p>
            <a:r>
              <a:rPr lang="en-GB" sz="1400" dirty="0" smtClean="0">
                <a:latin typeface="Arial" panose="020B0604020202020204" pitchFamily="34" charset="0"/>
                <a:cs typeface="Arial" panose="020B0604020202020204" pitchFamily="34" charset="0"/>
                <a:hlinkClick r:id="rId8"/>
              </a:rPr>
              <a:t>UK registered protected name products</a:t>
            </a: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14802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LEAF Marque</a:t>
            </a:r>
            <a:endParaRPr lang="en-GB" dirty="0"/>
          </a:p>
        </p:txBody>
      </p:sp>
      <p:sp>
        <p:nvSpPr>
          <p:cNvPr id="3" name="Subtitle 2"/>
          <p:cNvSpPr>
            <a:spLocks noGrp="1"/>
          </p:cNvSpPr>
          <p:nvPr>
            <p:ph type="subTitle" idx="1"/>
          </p:nvPr>
        </p:nvSpPr>
        <p:spPr>
          <a:xfrm>
            <a:off x="1169276" y="2571092"/>
            <a:ext cx="6812674" cy="3600000"/>
          </a:xfrm>
        </p:spPr>
        <p:txBody>
          <a:bodyPr/>
          <a:lstStyle/>
          <a:p>
            <a:pPr marL="0" indent="0">
              <a:buFont typeface="Arial" panose="020B0604020202020204" pitchFamily="34" charset="0"/>
              <a:buNone/>
              <a:defRPr/>
            </a:pPr>
            <a:r>
              <a:rPr lang="en-GB" sz="2000" dirty="0">
                <a:latin typeface="Arial" panose="020B0604020202020204" pitchFamily="34" charset="0"/>
                <a:cs typeface="Arial" panose="020B0604020202020204" pitchFamily="34" charset="0"/>
              </a:rPr>
              <a:t>LEAF Marque is an environmental assurance system </a:t>
            </a:r>
            <a:r>
              <a:rPr lang="en-GB" sz="2000" dirty="0" smtClean="0">
                <a:latin typeface="Arial" panose="020B0604020202020204" pitchFamily="34" charset="0"/>
                <a:cs typeface="Arial" panose="020B0604020202020204" pitchFamily="34" charset="0"/>
              </a:rPr>
              <a:t>    recognising </a:t>
            </a:r>
            <a:r>
              <a:rPr lang="en-GB" sz="2000" dirty="0">
                <a:latin typeface="Arial" panose="020B0604020202020204" pitchFamily="34" charset="0"/>
                <a:cs typeface="Arial" panose="020B0604020202020204" pitchFamily="34" charset="0"/>
              </a:rPr>
              <a:t>sustainably farmed products. The Standards cover:</a:t>
            </a:r>
          </a:p>
          <a:p>
            <a:pPr>
              <a:buFont typeface="Arial" panose="020B0604020202020204" pitchFamily="34" charset="0"/>
              <a:buChar char="•"/>
              <a:defRPr/>
            </a:pPr>
            <a:r>
              <a:rPr lang="en-GB" sz="2000" dirty="0">
                <a:latin typeface="Arial" panose="020B0604020202020204" pitchFamily="34" charset="0"/>
                <a:cs typeface="Arial" panose="020B0604020202020204" pitchFamily="34" charset="0"/>
              </a:rPr>
              <a:t>soil and water management;</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pollution control;</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crop health;</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animal welfare;</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community engagement;</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energy efficiency;</a:t>
            </a:r>
          </a:p>
          <a:p>
            <a:pPr>
              <a:buFont typeface="Arial" panose="020B0604020202020204" pitchFamily="34" charset="0"/>
              <a:buChar char="•"/>
              <a:defRPr/>
            </a:pPr>
            <a:r>
              <a:rPr lang="en-US" sz="2000" dirty="0">
                <a:latin typeface="Arial" panose="020B0604020202020204" pitchFamily="34" charset="0"/>
                <a:cs typeface="Arial" panose="020B0604020202020204" pitchFamily="34" charset="0"/>
              </a:rPr>
              <a:t>landscape and nature conservation.</a:t>
            </a:r>
          </a:p>
          <a:p>
            <a:pPr marL="0" indent="0">
              <a:buNone/>
            </a:pPr>
            <a:endParaRPr lang="en-GB" dirty="0"/>
          </a:p>
        </p:txBody>
      </p:sp>
      <p:pic>
        <p:nvPicPr>
          <p:cNvPr id="4" name="Picture 3" descr="Image result for leaf marqu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1950" y="3407114"/>
            <a:ext cx="333375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85497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The British Lion mark</a:t>
            </a:r>
            <a:endParaRPr lang="en-GB" dirty="0"/>
          </a:p>
        </p:txBody>
      </p:sp>
      <p:sp>
        <p:nvSpPr>
          <p:cNvPr id="3" name="Subtitle 2"/>
          <p:cNvSpPr>
            <a:spLocks noGrp="1"/>
          </p:cNvSpPr>
          <p:nvPr>
            <p:ph type="subTitle" idx="1"/>
          </p:nvPr>
        </p:nvSpPr>
        <p:spPr>
          <a:xfrm>
            <a:off x="1169276" y="2571092"/>
            <a:ext cx="6812674" cy="3600000"/>
          </a:xfrm>
        </p:spPr>
        <p:txBody>
          <a:bodyPr/>
          <a:lstStyle/>
          <a:p>
            <a:pPr marL="0" indent="0" algn="just">
              <a:spcBef>
                <a:spcPct val="0"/>
              </a:spcBef>
              <a:buNone/>
            </a:pPr>
            <a:r>
              <a:rPr lang="en-GB" altLang="en-US" sz="2000" dirty="0">
                <a:latin typeface="Arial" panose="020B0604020202020204" pitchFamily="34" charset="0"/>
                <a:cs typeface="Arial" panose="020B0604020202020204" pitchFamily="34" charset="0"/>
              </a:rPr>
              <a:t>A quality code of practice that ensures eggs have been produced to the highest standards of food safety. </a:t>
            </a:r>
          </a:p>
          <a:p>
            <a:pPr marL="0" indent="0" algn="just">
              <a:spcBef>
                <a:spcPct val="0"/>
              </a:spcBef>
              <a:buNone/>
            </a:pPr>
            <a:endParaRPr lang="en-GB" altLang="en-US" sz="2000" b="1" dirty="0">
              <a:latin typeface="Arial" panose="020B0604020202020204" pitchFamily="34" charset="0"/>
              <a:cs typeface="Arial" panose="020B0604020202020204" pitchFamily="34" charset="0"/>
            </a:endParaRPr>
          </a:p>
          <a:p>
            <a:pPr marL="0" indent="0" algn="just">
              <a:spcBef>
                <a:spcPct val="0"/>
              </a:spcBef>
              <a:buNone/>
            </a:pPr>
            <a:r>
              <a:rPr lang="en-GB" altLang="en-US" sz="2000" dirty="0">
                <a:latin typeface="Arial" panose="020B0604020202020204" pitchFamily="34" charset="0"/>
                <a:cs typeface="Arial" panose="020B0604020202020204" pitchFamily="34" charset="0"/>
              </a:rPr>
              <a:t>The code covers the entire production chain and ensures strict food safety controls including the guarantee that all hens are vaccinated against Salmonella and a ‘passport’ system ensuring that all hens, eggs and feed are fully traceable</a:t>
            </a:r>
            <a:r>
              <a:rPr lang="en-GB" altLang="en-US" sz="2000" dirty="0"/>
              <a:t>.</a:t>
            </a:r>
            <a:endParaRPr lang="en-US" altLang="en-US" sz="2000" dirty="0"/>
          </a:p>
          <a:p>
            <a:pPr marL="0" indent="0" algn="just">
              <a:buNone/>
            </a:pPr>
            <a:endParaRPr lang="en-GB" dirty="0"/>
          </a:p>
        </p:txBody>
      </p:sp>
      <p:sp>
        <p:nvSpPr>
          <p:cNvPr id="4" name="Freeform 10"/>
          <p:cNvSpPr>
            <a:spLocks/>
          </p:cNvSpPr>
          <p:nvPr/>
        </p:nvSpPr>
        <p:spPr bwMode="auto">
          <a:xfrm>
            <a:off x="8994626" y="2571092"/>
            <a:ext cx="2187180" cy="2325356"/>
          </a:xfrm>
          <a:custGeom>
            <a:avLst/>
            <a:gdLst/>
            <a:ahLst/>
            <a:cxnLst>
              <a:cxn ang="0">
                <a:pos x="2337" y="2"/>
              </a:cxn>
              <a:cxn ang="0">
                <a:pos x="2537" y="22"/>
              </a:cxn>
              <a:cxn ang="0">
                <a:pos x="2721" y="63"/>
              </a:cxn>
              <a:cxn ang="0">
                <a:pos x="2887" y="128"/>
              </a:cxn>
              <a:cxn ang="0">
                <a:pos x="3030" y="220"/>
              </a:cxn>
              <a:cxn ang="0">
                <a:pos x="3147" y="339"/>
              </a:cxn>
              <a:cxn ang="0">
                <a:pos x="3232" y="491"/>
              </a:cxn>
              <a:cxn ang="0">
                <a:pos x="3270" y="614"/>
              </a:cxn>
              <a:cxn ang="0">
                <a:pos x="3277" y="661"/>
              </a:cxn>
              <a:cxn ang="0">
                <a:pos x="3288" y="756"/>
              </a:cxn>
              <a:cxn ang="0">
                <a:pos x="3300" y="893"/>
              </a:cxn>
              <a:cxn ang="0">
                <a:pos x="3308" y="1065"/>
              </a:cxn>
              <a:cxn ang="0">
                <a:pos x="3309" y="1262"/>
              </a:cxn>
              <a:cxn ang="0">
                <a:pos x="3298" y="1478"/>
              </a:cxn>
              <a:cxn ang="0">
                <a:pos x="3271" y="1703"/>
              </a:cxn>
              <a:cxn ang="0">
                <a:pos x="3242" y="1859"/>
              </a:cxn>
              <a:cxn ang="0">
                <a:pos x="3236" y="1910"/>
              </a:cxn>
              <a:cxn ang="0">
                <a:pos x="3215" y="2011"/>
              </a:cxn>
              <a:cxn ang="0">
                <a:pos x="3174" y="2153"/>
              </a:cxn>
              <a:cxn ang="0">
                <a:pos x="3105" y="2323"/>
              </a:cxn>
              <a:cxn ang="0">
                <a:pos x="3000" y="2512"/>
              </a:cxn>
              <a:cxn ang="0">
                <a:pos x="2878" y="2676"/>
              </a:cxn>
              <a:cxn ang="0">
                <a:pos x="2778" y="2790"/>
              </a:cxn>
              <a:cxn ang="0">
                <a:pos x="2664" y="2911"/>
              </a:cxn>
              <a:cxn ang="0">
                <a:pos x="2532" y="3033"/>
              </a:cxn>
              <a:cxn ang="0">
                <a:pos x="2381" y="3150"/>
              </a:cxn>
              <a:cxn ang="0">
                <a:pos x="2207" y="3255"/>
              </a:cxn>
              <a:cxn ang="0">
                <a:pos x="2008" y="3342"/>
              </a:cxn>
              <a:cxn ang="0">
                <a:pos x="1781" y="3405"/>
              </a:cxn>
              <a:cxn ang="0">
                <a:pos x="1524" y="3435"/>
              </a:cxn>
              <a:cxn ang="0">
                <a:pos x="1273" y="3425"/>
              </a:cxn>
              <a:cxn ang="0">
                <a:pos x="1054" y="3370"/>
              </a:cxn>
              <a:cxn ang="0">
                <a:pos x="856" y="3274"/>
              </a:cxn>
              <a:cxn ang="0">
                <a:pos x="679" y="3143"/>
              </a:cxn>
              <a:cxn ang="0">
                <a:pos x="524" y="2984"/>
              </a:cxn>
              <a:cxn ang="0">
                <a:pos x="389" y="2805"/>
              </a:cxn>
              <a:cxn ang="0">
                <a:pos x="274" y="2613"/>
              </a:cxn>
              <a:cxn ang="0">
                <a:pos x="180" y="2412"/>
              </a:cxn>
              <a:cxn ang="0">
                <a:pos x="107" y="2211"/>
              </a:cxn>
              <a:cxn ang="0">
                <a:pos x="52" y="2016"/>
              </a:cxn>
              <a:cxn ang="0">
                <a:pos x="17" y="1834"/>
              </a:cxn>
              <a:cxn ang="0">
                <a:pos x="1" y="1672"/>
              </a:cxn>
              <a:cxn ang="0">
                <a:pos x="8" y="1494"/>
              </a:cxn>
              <a:cxn ang="0">
                <a:pos x="50" y="1295"/>
              </a:cxn>
              <a:cxn ang="0">
                <a:pos x="130" y="1091"/>
              </a:cxn>
              <a:cxn ang="0">
                <a:pos x="244" y="890"/>
              </a:cxn>
              <a:cxn ang="0">
                <a:pos x="396" y="698"/>
              </a:cxn>
              <a:cxn ang="0">
                <a:pos x="583" y="519"/>
              </a:cxn>
              <a:cxn ang="0">
                <a:pos x="807" y="359"/>
              </a:cxn>
              <a:cxn ang="0">
                <a:pos x="1066" y="225"/>
              </a:cxn>
              <a:cxn ang="0">
                <a:pos x="1361" y="121"/>
              </a:cxn>
              <a:cxn ang="0">
                <a:pos x="1614" y="65"/>
              </a:cxn>
              <a:cxn ang="0">
                <a:pos x="1835" y="28"/>
              </a:cxn>
              <a:cxn ang="0">
                <a:pos x="2126" y="2"/>
              </a:cxn>
            </a:cxnLst>
            <a:rect l="0" t="0" r="r" b="b"/>
            <a:pathLst>
              <a:path w="3310" h="3437">
                <a:moveTo>
                  <a:pt x="2198" y="0"/>
                </a:moveTo>
                <a:lnTo>
                  <a:pt x="2268" y="0"/>
                </a:lnTo>
                <a:lnTo>
                  <a:pt x="2337" y="2"/>
                </a:lnTo>
                <a:lnTo>
                  <a:pt x="2405" y="6"/>
                </a:lnTo>
                <a:lnTo>
                  <a:pt x="2472" y="12"/>
                </a:lnTo>
                <a:lnTo>
                  <a:pt x="2537" y="22"/>
                </a:lnTo>
                <a:lnTo>
                  <a:pt x="2600" y="32"/>
                </a:lnTo>
                <a:lnTo>
                  <a:pt x="2662" y="46"/>
                </a:lnTo>
                <a:lnTo>
                  <a:pt x="2721" y="63"/>
                </a:lnTo>
                <a:lnTo>
                  <a:pt x="2779" y="82"/>
                </a:lnTo>
                <a:lnTo>
                  <a:pt x="2835" y="104"/>
                </a:lnTo>
                <a:lnTo>
                  <a:pt x="2887" y="128"/>
                </a:lnTo>
                <a:lnTo>
                  <a:pt x="2937" y="155"/>
                </a:lnTo>
                <a:lnTo>
                  <a:pt x="2985" y="185"/>
                </a:lnTo>
                <a:lnTo>
                  <a:pt x="3030" y="220"/>
                </a:lnTo>
                <a:lnTo>
                  <a:pt x="3072" y="257"/>
                </a:lnTo>
                <a:lnTo>
                  <a:pt x="3111" y="296"/>
                </a:lnTo>
                <a:lnTo>
                  <a:pt x="3147" y="339"/>
                </a:lnTo>
                <a:lnTo>
                  <a:pt x="3178" y="386"/>
                </a:lnTo>
                <a:lnTo>
                  <a:pt x="3206" y="437"/>
                </a:lnTo>
                <a:lnTo>
                  <a:pt x="3232" y="491"/>
                </a:lnTo>
                <a:lnTo>
                  <a:pt x="3253" y="549"/>
                </a:lnTo>
                <a:lnTo>
                  <a:pt x="3269" y="611"/>
                </a:lnTo>
                <a:lnTo>
                  <a:pt x="3270" y="614"/>
                </a:lnTo>
                <a:lnTo>
                  <a:pt x="3271" y="623"/>
                </a:lnTo>
                <a:lnTo>
                  <a:pt x="3273" y="639"/>
                </a:lnTo>
                <a:lnTo>
                  <a:pt x="3277" y="661"/>
                </a:lnTo>
                <a:lnTo>
                  <a:pt x="3280" y="687"/>
                </a:lnTo>
                <a:lnTo>
                  <a:pt x="3284" y="720"/>
                </a:lnTo>
                <a:lnTo>
                  <a:pt x="3288" y="756"/>
                </a:lnTo>
                <a:lnTo>
                  <a:pt x="3292" y="798"/>
                </a:lnTo>
                <a:lnTo>
                  <a:pt x="3297" y="844"/>
                </a:lnTo>
                <a:lnTo>
                  <a:pt x="3300" y="893"/>
                </a:lnTo>
                <a:lnTo>
                  <a:pt x="3304" y="948"/>
                </a:lnTo>
                <a:lnTo>
                  <a:pt x="3306" y="1004"/>
                </a:lnTo>
                <a:lnTo>
                  <a:pt x="3308" y="1065"/>
                </a:lnTo>
                <a:lnTo>
                  <a:pt x="3310" y="1128"/>
                </a:lnTo>
                <a:lnTo>
                  <a:pt x="3310" y="1194"/>
                </a:lnTo>
                <a:lnTo>
                  <a:pt x="3309" y="1262"/>
                </a:lnTo>
                <a:lnTo>
                  <a:pt x="3307" y="1332"/>
                </a:lnTo>
                <a:lnTo>
                  <a:pt x="3303" y="1405"/>
                </a:lnTo>
                <a:lnTo>
                  <a:pt x="3298" y="1478"/>
                </a:lnTo>
                <a:lnTo>
                  <a:pt x="3291" y="1552"/>
                </a:lnTo>
                <a:lnTo>
                  <a:pt x="3282" y="1628"/>
                </a:lnTo>
                <a:lnTo>
                  <a:pt x="3271" y="1703"/>
                </a:lnTo>
                <a:lnTo>
                  <a:pt x="3258" y="1780"/>
                </a:lnTo>
                <a:lnTo>
                  <a:pt x="3242" y="1856"/>
                </a:lnTo>
                <a:lnTo>
                  <a:pt x="3242" y="1859"/>
                </a:lnTo>
                <a:lnTo>
                  <a:pt x="3241" y="1870"/>
                </a:lnTo>
                <a:lnTo>
                  <a:pt x="3239" y="1888"/>
                </a:lnTo>
                <a:lnTo>
                  <a:pt x="3236" y="1910"/>
                </a:lnTo>
                <a:lnTo>
                  <a:pt x="3231" y="1939"/>
                </a:lnTo>
                <a:lnTo>
                  <a:pt x="3223" y="1972"/>
                </a:lnTo>
                <a:lnTo>
                  <a:pt x="3215" y="2011"/>
                </a:lnTo>
                <a:lnTo>
                  <a:pt x="3203" y="2054"/>
                </a:lnTo>
                <a:lnTo>
                  <a:pt x="3190" y="2101"/>
                </a:lnTo>
                <a:lnTo>
                  <a:pt x="3174" y="2153"/>
                </a:lnTo>
                <a:lnTo>
                  <a:pt x="3154" y="2207"/>
                </a:lnTo>
                <a:lnTo>
                  <a:pt x="3131" y="2264"/>
                </a:lnTo>
                <a:lnTo>
                  <a:pt x="3105" y="2323"/>
                </a:lnTo>
                <a:lnTo>
                  <a:pt x="3073" y="2384"/>
                </a:lnTo>
                <a:lnTo>
                  <a:pt x="3039" y="2447"/>
                </a:lnTo>
                <a:lnTo>
                  <a:pt x="3000" y="2512"/>
                </a:lnTo>
                <a:lnTo>
                  <a:pt x="2956" y="2577"/>
                </a:lnTo>
                <a:lnTo>
                  <a:pt x="2908" y="2642"/>
                </a:lnTo>
                <a:lnTo>
                  <a:pt x="2878" y="2676"/>
                </a:lnTo>
                <a:lnTo>
                  <a:pt x="2846" y="2713"/>
                </a:lnTo>
                <a:lnTo>
                  <a:pt x="2813" y="2751"/>
                </a:lnTo>
                <a:lnTo>
                  <a:pt x="2778" y="2790"/>
                </a:lnTo>
                <a:lnTo>
                  <a:pt x="2741" y="2829"/>
                </a:lnTo>
                <a:lnTo>
                  <a:pt x="2704" y="2870"/>
                </a:lnTo>
                <a:lnTo>
                  <a:pt x="2664" y="2911"/>
                </a:lnTo>
                <a:lnTo>
                  <a:pt x="2622" y="2952"/>
                </a:lnTo>
                <a:lnTo>
                  <a:pt x="2578" y="2993"/>
                </a:lnTo>
                <a:lnTo>
                  <a:pt x="2532" y="3033"/>
                </a:lnTo>
                <a:lnTo>
                  <a:pt x="2484" y="3072"/>
                </a:lnTo>
                <a:lnTo>
                  <a:pt x="2433" y="3112"/>
                </a:lnTo>
                <a:lnTo>
                  <a:pt x="2381" y="3150"/>
                </a:lnTo>
                <a:lnTo>
                  <a:pt x="2325" y="3187"/>
                </a:lnTo>
                <a:lnTo>
                  <a:pt x="2268" y="3221"/>
                </a:lnTo>
                <a:lnTo>
                  <a:pt x="2207" y="3255"/>
                </a:lnTo>
                <a:lnTo>
                  <a:pt x="2143" y="3286"/>
                </a:lnTo>
                <a:lnTo>
                  <a:pt x="2077" y="3315"/>
                </a:lnTo>
                <a:lnTo>
                  <a:pt x="2008" y="3342"/>
                </a:lnTo>
                <a:lnTo>
                  <a:pt x="1936" y="3366"/>
                </a:lnTo>
                <a:lnTo>
                  <a:pt x="1859" y="3387"/>
                </a:lnTo>
                <a:lnTo>
                  <a:pt x="1781" y="3405"/>
                </a:lnTo>
                <a:lnTo>
                  <a:pt x="1699" y="3418"/>
                </a:lnTo>
                <a:lnTo>
                  <a:pt x="1613" y="3429"/>
                </a:lnTo>
                <a:lnTo>
                  <a:pt x="1524" y="3435"/>
                </a:lnTo>
                <a:lnTo>
                  <a:pt x="1431" y="3437"/>
                </a:lnTo>
                <a:lnTo>
                  <a:pt x="1350" y="3434"/>
                </a:lnTo>
                <a:lnTo>
                  <a:pt x="1273" y="3425"/>
                </a:lnTo>
                <a:lnTo>
                  <a:pt x="1197" y="3412"/>
                </a:lnTo>
                <a:lnTo>
                  <a:pt x="1124" y="3393"/>
                </a:lnTo>
                <a:lnTo>
                  <a:pt x="1054" y="3370"/>
                </a:lnTo>
                <a:lnTo>
                  <a:pt x="986" y="3342"/>
                </a:lnTo>
                <a:lnTo>
                  <a:pt x="920" y="3310"/>
                </a:lnTo>
                <a:lnTo>
                  <a:pt x="856" y="3274"/>
                </a:lnTo>
                <a:lnTo>
                  <a:pt x="795" y="3234"/>
                </a:lnTo>
                <a:lnTo>
                  <a:pt x="735" y="3190"/>
                </a:lnTo>
                <a:lnTo>
                  <a:pt x="679" y="3143"/>
                </a:lnTo>
                <a:lnTo>
                  <a:pt x="625" y="3092"/>
                </a:lnTo>
                <a:lnTo>
                  <a:pt x="573" y="3040"/>
                </a:lnTo>
                <a:lnTo>
                  <a:pt x="524" y="2984"/>
                </a:lnTo>
                <a:lnTo>
                  <a:pt x="477" y="2927"/>
                </a:lnTo>
                <a:lnTo>
                  <a:pt x="432" y="2867"/>
                </a:lnTo>
                <a:lnTo>
                  <a:pt x="389" y="2805"/>
                </a:lnTo>
                <a:lnTo>
                  <a:pt x="349" y="2742"/>
                </a:lnTo>
                <a:lnTo>
                  <a:pt x="310" y="2679"/>
                </a:lnTo>
                <a:lnTo>
                  <a:pt x="274" y="2613"/>
                </a:lnTo>
                <a:lnTo>
                  <a:pt x="241" y="2547"/>
                </a:lnTo>
                <a:lnTo>
                  <a:pt x="209" y="2480"/>
                </a:lnTo>
                <a:lnTo>
                  <a:pt x="180" y="2412"/>
                </a:lnTo>
                <a:lnTo>
                  <a:pt x="154" y="2345"/>
                </a:lnTo>
                <a:lnTo>
                  <a:pt x="129" y="2278"/>
                </a:lnTo>
                <a:lnTo>
                  <a:pt x="107" y="2211"/>
                </a:lnTo>
                <a:lnTo>
                  <a:pt x="86" y="2145"/>
                </a:lnTo>
                <a:lnTo>
                  <a:pt x="68" y="2080"/>
                </a:lnTo>
                <a:lnTo>
                  <a:pt x="52" y="2016"/>
                </a:lnTo>
                <a:lnTo>
                  <a:pt x="38" y="1954"/>
                </a:lnTo>
                <a:lnTo>
                  <a:pt x="26" y="1893"/>
                </a:lnTo>
                <a:lnTo>
                  <a:pt x="17" y="1834"/>
                </a:lnTo>
                <a:lnTo>
                  <a:pt x="9" y="1778"/>
                </a:lnTo>
                <a:lnTo>
                  <a:pt x="4" y="1723"/>
                </a:lnTo>
                <a:lnTo>
                  <a:pt x="1" y="1672"/>
                </a:lnTo>
                <a:lnTo>
                  <a:pt x="0" y="1623"/>
                </a:lnTo>
                <a:lnTo>
                  <a:pt x="2" y="1559"/>
                </a:lnTo>
                <a:lnTo>
                  <a:pt x="8" y="1494"/>
                </a:lnTo>
                <a:lnTo>
                  <a:pt x="18" y="1428"/>
                </a:lnTo>
                <a:lnTo>
                  <a:pt x="32" y="1362"/>
                </a:lnTo>
                <a:lnTo>
                  <a:pt x="50" y="1295"/>
                </a:lnTo>
                <a:lnTo>
                  <a:pt x="73" y="1227"/>
                </a:lnTo>
                <a:lnTo>
                  <a:pt x="99" y="1158"/>
                </a:lnTo>
                <a:lnTo>
                  <a:pt x="130" y="1091"/>
                </a:lnTo>
                <a:lnTo>
                  <a:pt x="163" y="1023"/>
                </a:lnTo>
                <a:lnTo>
                  <a:pt x="202" y="957"/>
                </a:lnTo>
                <a:lnTo>
                  <a:pt x="244" y="890"/>
                </a:lnTo>
                <a:lnTo>
                  <a:pt x="291" y="825"/>
                </a:lnTo>
                <a:lnTo>
                  <a:pt x="341" y="760"/>
                </a:lnTo>
                <a:lnTo>
                  <a:pt x="396" y="698"/>
                </a:lnTo>
                <a:lnTo>
                  <a:pt x="455" y="637"/>
                </a:lnTo>
                <a:lnTo>
                  <a:pt x="516" y="577"/>
                </a:lnTo>
                <a:lnTo>
                  <a:pt x="583" y="519"/>
                </a:lnTo>
                <a:lnTo>
                  <a:pt x="654" y="464"/>
                </a:lnTo>
                <a:lnTo>
                  <a:pt x="728" y="411"/>
                </a:lnTo>
                <a:lnTo>
                  <a:pt x="807" y="359"/>
                </a:lnTo>
                <a:lnTo>
                  <a:pt x="889" y="312"/>
                </a:lnTo>
                <a:lnTo>
                  <a:pt x="975" y="267"/>
                </a:lnTo>
                <a:lnTo>
                  <a:pt x="1066" y="225"/>
                </a:lnTo>
                <a:lnTo>
                  <a:pt x="1161" y="187"/>
                </a:lnTo>
                <a:lnTo>
                  <a:pt x="1259" y="153"/>
                </a:lnTo>
                <a:lnTo>
                  <a:pt x="1361" y="121"/>
                </a:lnTo>
                <a:lnTo>
                  <a:pt x="1468" y="95"/>
                </a:lnTo>
                <a:lnTo>
                  <a:pt x="1541" y="79"/>
                </a:lnTo>
                <a:lnTo>
                  <a:pt x="1614" y="65"/>
                </a:lnTo>
                <a:lnTo>
                  <a:pt x="1688" y="51"/>
                </a:lnTo>
                <a:lnTo>
                  <a:pt x="1761" y="39"/>
                </a:lnTo>
                <a:lnTo>
                  <a:pt x="1835" y="28"/>
                </a:lnTo>
                <a:lnTo>
                  <a:pt x="1982" y="11"/>
                </a:lnTo>
                <a:lnTo>
                  <a:pt x="2054" y="6"/>
                </a:lnTo>
                <a:lnTo>
                  <a:pt x="2126" y="2"/>
                </a:lnTo>
                <a:lnTo>
                  <a:pt x="2198" y="0"/>
                </a:lnTo>
                <a:close/>
              </a:path>
            </a:pathLst>
          </a:custGeom>
          <a:blipFill dpi="0" rotWithShape="1">
            <a:blip r:embed="rId2" cstate="email">
              <a:extLst>
                <a:ext uri="{28A0092B-C50C-407E-A947-70E740481C1C}">
                  <a14:useLocalDpi xmlns:a14="http://schemas.microsoft.com/office/drawing/2010/main"/>
                </a:ext>
              </a:extLst>
            </a:blip>
            <a:srcRect/>
            <a:stretch>
              <a:fillRect b="2000"/>
            </a:stretch>
          </a:blipFill>
          <a:ln w="0">
            <a:noFill/>
            <a:prstDash val="solid"/>
            <a:round/>
            <a:headEnd/>
            <a:tailEnd/>
          </a:ln>
        </p:spPr>
        <p:txBody>
          <a:bodyPr/>
          <a:lstStyle/>
          <a:p>
            <a:pPr eaLnBrk="1" fontAlgn="auto" hangingPunct="1">
              <a:spcBef>
                <a:spcPts val="0"/>
              </a:spcBef>
              <a:spcAft>
                <a:spcPts val="0"/>
              </a:spcAft>
              <a:defRPr/>
            </a:pPr>
            <a:endParaRPr lang="en-US">
              <a:latin typeface="+mn-lt"/>
              <a:cs typeface="+mn-cs"/>
            </a:endParaRPr>
          </a:p>
        </p:txBody>
      </p:sp>
    </p:spTree>
    <p:extLst>
      <p:ext uri="{BB962C8B-B14F-4D97-AF65-F5344CB8AC3E}">
        <p14:creationId xmlns:p14="http://schemas.microsoft.com/office/powerpoint/2010/main" val="18919417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78F9C6E6CA40469EF8D815CB2EEB82" ma:contentTypeVersion="13" ma:contentTypeDescription="Create a new document." ma:contentTypeScope="" ma:versionID="e130adad84ea3ab2135b56c6c336c885">
  <xsd:schema xmlns:xsd="http://www.w3.org/2001/XMLSchema" xmlns:xs="http://www.w3.org/2001/XMLSchema" xmlns:p="http://schemas.microsoft.com/office/2006/metadata/properties" xmlns:ns3="8409cf61-8f5f-4421-9a3e-169c7d6c7b55" xmlns:ns4="3089966e-1c9a-40c5-9c65-11a87eb6eb54" targetNamespace="http://schemas.microsoft.com/office/2006/metadata/properties" ma:root="true" ma:fieldsID="77387c4e1bf2321a475d1827ccc9247f" ns3:_="" ns4:_="">
    <xsd:import namespace="8409cf61-8f5f-4421-9a3e-169c7d6c7b55"/>
    <xsd:import namespace="3089966e-1c9a-40c5-9c65-11a87eb6eb5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09cf61-8f5f-4421-9a3e-169c7d6c7b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089966e-1c9a-40c5-9c65-11a87eb6eb5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B2663D4-1D73-4C35-AB2E-146AA725CD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409cf61-8f5f-4421-9a3e-169c7d6c7b55"/>
    <ds:schemaRef ds:uri="3089966e-1c9a-40c5-9c65-11a87eb6eb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3287A4E-A66A-4B9F-83DE-061EE7629582}">
  <ds:schemaRefs>
    <ds:schemaRef ds:uri="http://schemas.microsoft.com/sharepoint/v3/contenttype/forms"/>
  </ds:schemaRefs>
</ds:datastoreItem>
</file>

<file path=customXml/itemProps3.xml><?xml version="1.0" encoding="utf-8"?>
<ds:datastoreItem xmlns:ds="http://schemas.openxmlformats.org/officeDocument/2006/customXml" ds:itemID="{25CB9247-BAC8-4D9E-8A91-EB60F4F9D1DC}">
  <ds:schemaRefs>
    <ds:schemaRef ds:uri="http://purl.org/dc/dcmitype/"/>
    <ds:schemaRef ds:uri="http://schemas.microsoft.com/office/infopath/2007/PartnerControls"/>
    <ds:schemaRef ds:uri="http://purl.org/dc/elements/1.1/"/>
    <ds:schemaRef ds:uri="http://schemas.microsoft.com/office/2006/documentManagement/types"/>
    <ds:schemaRef ds:uri="8409cf61-8f5f-4421-9a3e-169c7d6c7b55"/>
    <ds:schemaRef ds:uri="http://purl.org/dc/terms/"/>
    <ds:schemaRef ds:uri="http://schemas.openxmlformats.org/package/2006/metadata/core-properties"/>
    <ds:schemaRef ds:uri="3089966e-1c9a-40c5-9c65-11a87eb6eb54"/>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324</TotalTime>
  <Words>1647</Words>
  <Application>Microsoft Office PowerPoint</Application>
  <PresentationFormat>Widescreen</PresentationFormat>
  <Paragraphs>157</Paragraphs>
  <Slides>27</Slides>
  <Notes>0</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27</vt:i4>
      </vt:variant>
    </vt:vector>
  </HeadingPairs>
  <TitlesOfParts>
    <vt:vector size="35" baseType="lpstr">
      <vt:lpstr>Arial</vt:lpstr>
      <vt:lpstr>Calibri</vt:lpstr>
      <vt:lpstr>Century Gothic</vt:lpstr>
      <vt:lpstr>Wingdings</vt:lpstr>
      <vt:lpstr>Office Theme</vt:lpstr>
      <vt:lpstr>Custom Design</vt:lpstr>
      <vt:lpstr>1_Custom Design</vt:lpstr>
      <vt:lpstr>3_Custom Design</vt:lpstr>
      <vt:lpstr>Food certification and assurance schemes</vt:lpstr>
      <vt:lpstr>Food assurance schemes </vt:lpstr>
      <vt:lpstr>Food assurance schemes </vt:lpstr>
      <vt:lpstr>Red Tractor</vt:lpstr>
      <vt:lpstr>Quality Standard Mark for Beef and Lamb</vt:lpstr>
      <vt:lpstr>NI Beef and Lamb Farm Quality Assurance </vt:lpstr>
      <vt:lpstr>Assurance schemes</vt:lpstr>
      <vt:lpstr>LEAF Marque</vt:lpstr>
      <vt:lpstr>The British Lion mark</vt:lpstr>
      <vt:lpstr>RSPCA Assured</vt:lpstr>
      <vt:lpstr>Organic certification</vt:lpstr>
      <vt:lpstr>Marine Stewardship Council</vt:lpstr>
      <vt:lpstr>Case study: Red Tractor</vt:lpstr>
      <vt:lpstr>Red Tractor products</vt:lpstr>
      <vt:lpstr>Red Tractor products</vt:lpstr>
      <vt:lpstr>Did you know….</vt:lpstr>
      <vt:lpstr>Red Tractor standards</vt:lpstr>
      <vt:lpstr>Red Tractor standards</vt:lpstr>
      <vt:lpstr>Traceability – an example</vt:lpstr>
      <vt:lpstr>Animal welfare and traceability</vt:lpstr>
      <vt:lpstr>Did you know….</vt:lpstr>
      <vt:lpstr>Poultry</vt:lpstr>
      <vt:lpstr>Poultry</vt:lpstr>
      <vt:lpstr>Fresh produce</vt:lpstr>
      <vt:lpstr>Fresh produce</vt:lpstr>
      <vt:lpstr>Did you know….</vt:lpstr>
      <vt:lpstr>Food certification and assurance schemes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Glenn Carter</dc:creator>
  <cp:lastModifiedBy>Elsa Healey</cp:lastModifiedBy>
  <cp:revision>47</cp:revision>
  <cp:lastPrinted>2019-08-05T13:52:25Z</cp:lastPrinted>
  <dcterms:created xsi:type="dcterms:W3CDTF">2018-10-10T09:22:08Z</dcterms:created>
  <dcterms:modified xsi:type="dcterms:W3CDTF">2020-11-04T17:20:34Z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0x0101001778F9C6E6CA40469EF8D815CB2EEB82</vt:lpwstr>
  </property>
</Properties>
</file>