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0" r:id="rId2"/>
    <p:sldMasterId id="2147483652" r:id="rId3"/>
    <p:sldMasterId id="2147483656" r:id="rId4"/>
  </p:sldMasterIdLst>
  <p:sldIdLst>
    <p:sldId id="256" r:id="rId5"/>
    <p:sldId id="259" r:id="rId6"/>
    <p:sldId id="262" r:id="rId7"/>
    <p:sldId id="263" r:id="rId8"/>
    <p:sldId id="260" r:id="rId9"/>
    <p:sldId id="265" r:id="rId10"/>
    <p:sldId id="266" r:id="rId11"/>
    <p:sldId id="267" r:id="rId12"/>
    <p:sldId id="268" r:id="rId13"/>
    <p:sldId id="269" r:id="rId14"/>
    <p:sldId id="270" r:id="rId15"/>
    <p:sldId id="271" r:id="rId16"/>
    <p:sldId id="272" r:id="rId17"/>
    <p:sldId id="273" r:id="rId18"/>
    <p:sldId id="274" r:id="rId19"/>
    <p:sldId id="264" r:id="rId20"/>
    <p:sldId id="275" r:id="rId21"/>
    <p:sldId id="276" r:id="rId22"/>
    <p:sldId id="278" r:id="rId23"/>
    <p:sldId id="279" r:id="rId24"/>
    <p:sldId id="281" r:id="rId25"/>
    <p:sldId id="282" r:id="rId26"/>
    <p:sldId id="280" r:id="rId27"/>
    <p:sldId id="283" r:id="rId28"/>
    <p:sldId id="284" r:id="rId29"/>
    <p:sldId id="261"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E3C2"/>
    <a:srgbClr val="EF9F3F"/>
    <a:srgbClr val="F9D4B6"/>
    <a:srgbClr val="EDAD80"/>
    <a:srgbClr val="E46B2F"/>
    <a:srgbClr val="ED6B1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75"/>
    <p:restoredTop sz="94655"/>
  </p:normalViewPr>
  <p:slideViewPr>
    <p:cSldViewPr snapToGrid="0" snapToObjects="1">
      <p:cViewPr varScale="1">
        <p:scale>
          <a:sx n="91" d="100"/>
          <a:sy n="91" d="100"/>
        </p:scale>
        <p:origin x="174"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2452" y="3531477"/>
            <a:ext cx="9144000" cy="733096"/>
          </a:xfrm>
          <a:prstGeom prst="rect">
            <a:avLst/>
          </a:prstGeom>
        </p:spPr>
        <p:txBody>
          <a:bodyPr lIns="0" tIns="0" rIns="0" bIns="0" anchor="t"/>
          <a:lstStyle>
            <a:lvl1pPr algn="l">
              <a:defRPr sz="4400" b="1" i="0" baseline="0">
                <a:solidFill>
                  <a:schemeClr val="bg1"/>
                </a:solidFill>
                <a:latin typeface="Arial" charset="0"/>
                <a:ea typeface="Arial" charset="0"/>
                <a:cs typeface="Arial" charset="0"/>
              </a:defRPr>
            </a:lvl1pPr>
          </a:lstStyle>
          <a:p>
            <a:r>
              <a:rPr lang="en-US" dirty="0" smtClean="0"/>
              <a:t>Title</a:t>
            </a:r>
            <a:endParaRPr lang="en-US" dirty="0"/>
          </a:p>
        </p:txBody>
      </p:sp>
    </p:spTree>
    <p:extLst>
      <p:ext uri="{BB962C8B-B14F-4D97-AF65-F5344CB8AC3E}">
        <p14:creationId xmlns:p14="http://schemas.microsoft.com/office/powerpoint/2010/main" val="741072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3512" y="587760"/>
            <a:ext cx="9144000" cy="635491"/>
          </a:xfrm>
          <a:prstGeom prst="rect">
            <a:avLst/>
          </a:prstGeom>
        </p:spPr>
        <p:txBody>
          <a:bodyPr lIns="0" tIns="0" rIns="0" bIns="0" anchor="t"/>
          <a:lstStyle>
            <a:lvl1pPr algn="l">
              <a:defRPr sz="4000" b="1" i="0">
                <a:solidFill>
                  <a:srgbClr val="EF9F3F"/>
                </a:solidFill>
                <a:latin typeface="Arial" charset="0"/>
                <a:ea typeface="Arial" charset="0"/>
                <a:cs typeface="Arial" charset="0"/>
              </a:defRPr>
            </a:lvl1pPr>
          </a:lstStyle>
          <a:p>
            <a:r>
              <a:rPr lang="en-US" dirty="0" smtClean="0"/>
              <a:t>Section Title</a:t>
            </a:r>
            <a:endParaRPr lang="en-US" dirty="0"/>
          </a:p>
        </p:txBody>
      </p:sp>
      <p:sp>
        <p:nvSpPr>
          <p:cNvPr id="3" name="Subtitle 2"/>
          <p:cNvSpPr>
            <a:spLocks noGrp="1"/>
          </p:cNvSpPr>
          <p:nvPr>
            <p:ph type="subTitle" idx="1" hasCustomPrompt="1"/>
          </p:nvPr>
        </p:nvSpPr>
        <p:spPr>
          <a:xfrm>
            <a:off x="1153512" y="3065488"/>
            <a:ext cx="9144000" cy="3087973"/>
          </a:xfrm>
          <a:prstGeom prst="rect">
            <a:avLst/>
          </a:prstGeom>
        </p:spPr>
        <p:txBody>
          <a:bodyPr lIns="0" tIns="0" rIns="0" bIns="0"/>
          <a:lstStyle>
            <a:lvl1pPr marL="285750" indent="-285750" algn="l">
              <a:buFont typeface="Arial" charset="0"/>
              <a:buChar char="•"/>
              <a:defRPr sz="1800">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Text</a:t>
            </a:r>
            <a:endParaRPr lang="en-US" dirty="0"/>
          </a:p>
        </p:txBody>
      </p:sp>
    </p:spTree>
    <p:extLst>
      <p:ext uri="{BB962C8B-B14F-4D97-AF65-F5344CB8AC3E}">
        <p14:creationId xmlns:p14="http://schemas.microsoft.com/office/powerpoint/2010/main" val="823767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69274" y="1563798"/>
            <a:ext cx="9720000" cy="720000"/>
          </a:xfrm>
          <a:prstGeom prst="rect">
            <a:avLst/>
          </a:prstGeom>
        </p:spPr>
        <p:txBody>
          <a:bodyPr lIns="0" tIns="0" rIns="0" bIns="0" anchor="t"/>
          <a:lstStyle>
            <a:lvl1pPr algn="l">
              <a:defRPr sz="3400" b="1" i="0">
                <a:solidFill>
                  <a:srgbClr val="EF9F3F"/>
                </a:solidFill>
                <a:latin typeface="Arial" charset="0"/>
                <a:ea typeface="Arial" charset="0"/>
                <a:cs typeface="Arial" charset="0"/>
              </a:defRPr>
            </a:lvl1pPr>
          </a:lstStyle>
          <a:p>
            <a:r>
              <a:rPr lang="en-US" dirty="0" smtClean="0"/>
              <a:t>Heading</a:t>
            </a:r>
            <a:endParaRPr lang="en-US" dirty="0"/>
          </a:p>
        </p:txBody>
      </p:sp>
      <p:sp>
        <p:nvSpPr>
          <p:cNvPr id="3" name="Subtitle 2"/>
          <p:cNvSpPr>
            <a:spLocks noGrp="1"/>
          </p:cNvSpPr>
          <p:nvPr>
            <p:ph type="subTitle" idx="1" hasCustomPrompt="1"/>
          </p:nvPr>
        </p:nvSpPr>
        <p:spPr>
          <a:xfrm>
            <a:off x="1169276" y="2571092"/>
            <a:ext cx="9720000" cy="3600000"/>
          </a:xfrm>
          <a:prstGeom prst="rect">
            <a:avLst/>
          </a:prstGeom>
        </p:spPr>
        <p:txBody>
          <a:bodyPr lIns="0" tIns="0" rIns="0" bIns="0" numCol="1" anchor="t"/>
          <a:lstStyle>
            <a:lvl1pPr marL="285750" indent="-285750" algn="l">
              <a:buSzPct val="90000"/>
              <a:buFont typeface="Arial" charset="0"/>
              <a:buChar char="•"/>
              <a:defRPr sz="1800" b="0" i="0">
                <a:solidFill>
                  <a:schemeClr val="tx1"/>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Text here</a:t>
            </a:r>
            <a:endParaRPr lang="en-US" dirty="0"/>
          </a:p>
        </p:txBody>
      </p:sp>
    </p:spTree>
    <p:extLst>
      <p:ext uri="{BB962C8B-B14F-4D97-AF65-F5344CB8AC3E}">
        <p14:creationId xmlns:p14="http://schemas.microsoft.com/office/powerpoint/2010/main" val="1551343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2" name="Rectangle 11"/>
          <p:cNvSpPr/>
          <p:nvPr userDrawn="1"/>
        </p:nvSpPr>
        <p:spPr>
          <a:xfrm>
            <a:off x="6209274" y="2571092"/>
            <a:ext cx="4680000" cy="3600000"/>
          </a:xfrm>
          <a:prstGeom prst="rect">
            <a:avLst/>
          </a:prstGeom>
          <a:solidFill>
            <a:srgbClr val="FCE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Text Placeholder 2"/>
          <p:cNvSpPr>
            <a:spLocks noGrp="1"/>
          </p:cNvSpPr>
          <p:nvPr>
            <p:ph type="body" idx="1" hasCustomPrompt="1"/>
          </p:nvPr>
        </p:nvSpPr>
        <p:spPr>
          <a:xfrm>
            <a:off x="1169276" y="2571092"/>
            <a:ext cx="4680000" cy="3600000"/>
          </a:xfrm>
          <a:prstGeom prst="rect">
            <a:avLst/>
          </a:prstGeom>
        </p:spPr>
        <p:txBody>
          <a:bodyPr lIns="0" tIns="0" rIns="0" bIns="0" anchor="t">
            <a:normAutofit/>
          </a:bodyPr>
          <a:lstStyle>
            <a:lvl1pPr marL="285750" indent="-285750">
              <a:buSzPct val="90000"/>
              <a:buFont typeface="Arial" charset="0"/>
              <a:buChar char="•"/>
              <a:defRPr sz="1800" b="0" i="0">
                <a:latin typeface="Arial" charset="0"/>
                <a:ea typeface="Arial" charset="0"/>
                <a:cs typeface="Arial"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Body text</a:t>
            </a:r>
          </a:p>
        </p:txBody>
      </p:sp>
      <p:sp>
        <p:nvSpPr>
          <p:cNvPr id="5" name="Text Placeholder 4"/>
          <p:cNvSpPr>
            <a:spLocks noGrp="1"/>
          </p:cNvSpPr>
          <p:nvPr>
            <p:ph type="body" sz="quarter" idx="3" hasCustomPrompt="1"/>
          </p:nvPr>
        </p:nvSpPr>
        <p:spPr>
          <a:xfrm>
            <a:off x="6398461" y="2760281"/>
            <a:ext cx="4320000" cy="3240000"/>
          </a:xfrm>
          <a:prstGeom prst="rect">
            <a:avLst/>
          </a:prstGeom>
        </p:spPr>
        <p:txBody>
          <a:bodyPr lIns="0" tIns="0" rIns="0" bIns="0" anchor="t">
            <a:normAutofit/>
          </a:bodyPr>
          <a:lstStyle>
            <a:lvl1pPr marL="0" indent="0">
              <a:buNone/>
              <a:defRPr sz="1800" b="0" i="0">
                <a:latin typeface="Arial" charset="0"/>
                <a:ea typeface="Arial" charset="0"/>
                <a:cs typeface="Arial"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Body text</a:t>
            </a:r>
          </a:p>
        </p:txBody>
      </p:sp>
      <p:sp>
        <p:nvSpPr>
          <p:cNvPr id="13" name="Title 1"/>
          <p:cNvSpPr>
            <a:spLocks noGrp="1"/>
          </p:cNvSpPr>
          <p:nvPr>
            <p:ph type="title" hasCustomPrompt="1"/>
          </p:nvPr>
        </p:nvSpPr>
        <p:spPr>
          <a:xfrm>
            <a:off x="1169276" y="1563798"/>
            <a:ext cx="9720000" cy="720000"/>
          </a:xfrm>
          <a:prstGeom prst="rect">
            <a:avLst/>
          </a:prstGeom>
        </p:spPr>
        <p:txBody>
          <a:bodyPr lIns="0" tIns="0" rIns="0" bIns="0"/>
          <a:lstStyle>
            <a:lvl1pPr>
              <a:defRPr sz="3400" b="1" i="0">
                <a:solidFill>
                  <a:srgbClr val="EF9F3F"/>
                </a:solidFill>
                <a:latin typeface="Arial" charset="0"/>
                <a:ea typeface="Arial" charset="0"/>
                <a:cs typeface="Arial" charset="0"/>
              </a:defRPr>
            </a:lvl1pPr>
          </a:lstStyle>
          <a:p>
            <a:r>
              <a:rPr lang="en-US" dirty="0" smtClean="0"/>
              <a:t>Heading</a:t>
            </a:r>
            <a:endParaRPr lang="en-US" dirty="0"/>
          </a:p>
        </p:txBody>
      </p:sp>
    </p:spTree>
    <p:extLst>
      <p:ext uri="{BB962C8B-B14F-4D97-AF65-F5344CB8AC3E}">
        <p14:creationId xmlns:p14="http://schemas.microsoft.com/office/powerpoint/2010/main" val="280007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69274" y="1563798"/>
            <a:ext cx="9720000" cy="720000"/>
          </a:xfrm>
          <a:prstGeom prst="rect">
            <a:avLst/>
          </a:prstGeom>
        </p:spPr>
        <p:txBody>
          <a:bodyPr lIns="0" tIns="0" rIns="0" bIns="0" anchor="t"/>
          <a:lstStyle>
            <a:lvl1pPr algn="l">
              <a:defRPr sz="3400" b="1" i="0">
                <a:solidFill>
                  <a:srgbClr val="EF9F3F"/>
                </a:solidFill>
                <a:latin typeface="Arial" charset="0"/>
                <a:ea typeface="Arial" charset="0"/>
                <a:cs typeface="Arial" charset="0"/>
              </a:defRPr>
            </a:lvl1pPr>
          </a:lstStyle>
          <a:p>
            <a:r>
              <a:rPr lang="en-US" dirty="0" smtClean="0"/>
              <a:t>Heading</a:t>
            </a:r>
            <a:endParaRPr lang="en-US" dirty="0"/>
          </a:p>
        </p:txBody>
      </p:sp>
      <p:sp>
        <p:nvSpPr>
          <p:cNvPr id="3" name="Subtitle 2"/>
          <p:cNvSpPr>
            <a:spLocks noGrp="1"/>
          </p:cNvSpPr>
          <p:nvPr>
            <p:ph type="subTitle" idx="1" hasCustomPrompt="1"/>
          </p:nvPr>
        </p:nvSpPr>
        <p:spPr>
          <a:xfrm>
            <a:off x="1169276" y="2571092"/>
            <a:ext cx="9720000" cy="3600000"/>
          </a:xfrm>
          <a:prstGeom prst="rect">
            <a:avLst/>
          </a:prstGeom>
        </p:spPr>
        <p:txBody>
          <a:bodyPr lIns="0" tIns="0" rIns="0" bIns="0" numCol="1" anchor="t"/>
          <a:lstStyle>
            <a:lvl1pPr marL="285750" indent="-285750" algn="l">
              <a:buSzPct val="90000"/>
              <a:buFont typeface="Arial" charset="0"/>
              <a:buChar char="•"/>
              <a:defRPr sz="1800" b="0" i="0">
                <a:solidFill>
                  <a:schemeClr val="tx1"/>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Text here</a:t>
            </a:r>
            <a:endParaRPr lang="en-US" dirty="0"/>
          </a:p>
        </p:txBody>
      </p:sp>
    </p:spTree>
    <p:extLst>
      <p:ext uri="{BB962C8B-B14F-4D97-AF65-F5344CB8AC3E}">
        <p14:creationId xmlns:p14="http://schemas.microsoft.com/office/powerpoint/2010/main" val="6703220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hyperlink" Target="http://www.foodafactoflife.org.uk/" TargetMode="Externa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hyperlink" Target="http://www.foodafactoflife.org.uk/" TargetMode="Externa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3.xml"/><Relationship Id="rId1" Type="http://schemas.openxmlformats.org/officeDocument/2006/relationships/slideLayout" Target="../slideLayouts/slideLayout3.xml"/><Relationship Id="rId4" Type="http://schemas.openxmlformats.org/officeDocument/2006/relationships/hyperlink" Target="http://www.foodafactoflife.org.uk/" TargetMode="Externa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hyperlink" Target="http://www.foodafactoflife.org.uk/" TargetMode="External"/><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8" name="Picture 7"/>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439453" y="358589"/>
            <a:ext cx="2044335" cy="1435165"/>
          </a:xfrm>
          <a:prstGeom prst="rect">
            <a:avLst/>
          </a:prstGeom>
        </p:spPr>
      </p:pic>
      <p:sp>
        <p:nvSpPr>
          <p:cNvPr id="9" name="TextBox 8"/>
          <p:cNvSpPr txBox="1"/>
          <p:nvPr userDrawn="1"/>
        </p:nvSpPr>
        <p:spPr>
          <a:xfrm>
            <a:off x="1156447" y="6539528"/>
            <a:ext cx="10721788" cy="138499"/>
          </a:xfrm>
          <a:prstGeom prst="rect">
            <a:avLst/>
          </a:prstGeom>
          <a:noFill/>
        </p:spPr>
        <p:txBody>
          <a:bodyPr wrap="square" lIns="0" tIns="0" rIns="0" bIns="0" rtlCol="0">
            <a:spAutoFit/>
          </a:bodyPr>
          <a:lstStyle/>
          <a:p>
            <a:pPr algn="r"/>
            <a:r>
              <a:rPr lang="en-US" sz="900" b="0" i="0" dirty="0" smtClean="0">
                <a:solidFill>
                  <a:schemeClr val="tx1"/>
                </a:solidFill>
                <a:latin typeface="Arial" charset="0"/>
                <a:ea typeface="Arial" charset="0"/>
                <a:cs typeface="Arial" charset="0"/>
                <a:hlinkClick r:id="rId5"/>
              </a:rPr>
              <a:t>www.foodafactoflife.org.uk</a:t>
            </a:r>
            <a:r>
              <a:rPr lang="en-US" sz="900" b="0" i="0" baseline="0" dirty="0" smtClean="0">
                <a:solidFill>
                  <a:schemeClr val="tx1"/>
                </a:solidFill>
                <a:latin typeface="Arial" charset="0"/>
                <a:ea typeface="Arial" charset="0"/>
                <a:cs typeface="Arial" charset="0"/>
              </a:rPr>
              <a:t>    </a:t>
            </a:r>
            <a:r>
              <a:rPr lang="en-US" sz="900" b="0" i="0" dirty="0" smtClean="0">
                <a:solidFill>
                  <a:schemeClr val="tx1"/>
                </a:solidFill>
                <a:latin typeface="Arial" charset="0"/>
                <a:ea typeface="Arial" charset="0"/>
                <a:cs typeface="Arial" charset="0"/>
              </a:rPr>
              <a:t>©</a:t>
            </a:r>
            <a:r>
              <a:rPr lang="en-US" sz="900" b="0" i="0" baseline="0" dirty="0" smtClean="0">
                <a:solidFill>
                  <a:schemeClr val="tx1"/>
                </a:solidFill>
                <a:latin typeface="Arial" charset="0"/>
                <a:ea typeface="Arial" charset="0"/>
                <a:cs typeface="Arial" charset="0"/>
              </a:rPr>
              <a:t> Food – </a:t>
            </a:r>
            <a:r>
              <a:rPr lang="en-US" sz="900" b="0" i="0" dirty="0" smtClean="0">
                <a:solidFill>
                  <a:schemeClr val="tx1"/>
                </a:solidFill>
                <a:latin typeface="Arial" charset="0"/>
                <a:ea typeface="Arial" charset="0"/>
                <a:cs typeface="Arial" charset="0"/>
              </a:rPr>
              <a:t>a fact of life 2019</a:t>
            </a:r>
            <a:endParaRPr lang="en-US" sz="900" b="0" i="0" dirty="0">
              <a:solidFill>
                <a:schemeClr val="tx1"/>
              </a:solidFill>
              <a:latin typeface="Arial" charset="0"/>
              <a:ea typeface="Arial" charset="0"/>
              <a:cs typeface="Arial" charset="0"/>
            </a:endParaRPr>
          </a:p>
        </p:txBody>
      </p:sp>
    </p:spTree>
    <p:extLst>
      <p:ext uri="{BB962C8B-B14F-4D97-AF65-F5344CB8AC3E}">
        <p14:creationId xmlns:p14="http://schemas.microsoft.com/office/powerpoint/2010/main" val="1328885048"/>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TextBox 8"/>
          <p:cNvSpPr txBox="1"/>
          <p:nvPr userDrawn="1"/>
        </p:nvSpPr>
        <p:spPr>
          <a:xfrm>
            <a:off x="1156447" y="6539528"/>
            <a:ext cx="10721788" cy="138499"/>
          </a:xfrm>
          <a:prstGeom prst="rect">
            <a:avLst/>
          </a:prstGeom>
          <a:noFill/>
        </p:spPr>
        <p:txBody>
          <a:bodyPr wrap="square" lIns="0" tIns="0" rIns="0" bIns="0" rtlCol="0">
            <a:spAutoFit/>
          </a:bodyPr>
          <a:lstStyle/>
          <a:p>
            <a:pPr algn="r"/>
            <a:r>
              <a:rPr lang="en-US" sz="900" b="0" i="0" dirty="0" smtClean="0">
                <a:solidFill>
                  <a:schemeClr val="tx1"/>
                </a:solidFill>
                <a:latin typeface="Arial" charset="0"/>
                <a:ea typeface="Arial" charset="0"/>
                <a:cs typeface="Arial" charset="0"/>
                <a:hlinkClick r:id="rId4"/>
              </a:rPr>
              <a:t>www.foodafactoflife.org.uk</a:t>
            </a:r>
            <a:r>
              <a:rPr lang="en-US" sz="900" b="0" i="0" baseline="0" dirty="0" smtClean="0">
                <a:solidFill>
                  <a:schemeClr val="tx1"/>
                </a:solidFill>
                <a:latin typeface="Arial" charset="0"/>
                <a:ea typeface="Arial" charset="0"/>
                <a:cs typeface="Arial" charset="0"/>
              </a:rPr>
              <a:t>    </a:t>
            </a:r>
            <a:r>
              <a:rPr lang="en-US" sz="900" b="0" i="0" dirty="0" smtClean="0">
                <a:solidFill>
                  <a:schemeClr val="tx1"/>
                </a:solidFill>
                <a:latin typeface="Arial" charset="0"/>
                <a:ea typeface="Arial" charset="0"/>
                <a:cs typeface="Arial" charset="0"/>
              </a:rPr>
              <a:t>© Food – a fact of life 2019</a:t>
            </a:r>
            <a:endParaRPr lang="en-US" sz="900" b="0" i="0" dirty="0">
              <a:solidFill>
                <a:schemeClr val="tx1"/>
              </a:solidFill>
              <a:latin typeface="Arial" charset="0"/>
              <a:ea typeface="Arial" charset="0"/>
              <a:cs typeface="Arial" charset="0"/>
            </a:endParaRPr>
          </a:p>
        </p:txBody>
      </p:sp>
    </p:spTree>
    <p:extLst>
      <p:ext uri="{BB962C8B-B14F-4D97-AF65-F5344CB8AC3E}">
        <p14:creationId xmlns:p14="http://schemas.microsoft.com/office/powerpoint/2010/main" val="1498317190"/>
      </p:ext>
    </p:extLst>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TextBox 8"/>
          <p:cNvSpPr txBox="1"/>
          <p:nvPr userDrawn="1"/>
        </p:nvSpPr>
        <p:spPr>
          <a:xfrm>
            <a:off x="1156447" y="6539528"/>
            <a:ext cx="10721788" cy="138499"/>
          </a:xfrm>
          <a:prstGeom prst="rect">
            <a:avLst/>
          </a:prstGeom>
          <a:noFill/>
        </p:spPr>
        <p:txBody>
          <a:bodyPr wrap="square" lIns="0" tIns="0" rIns="0" bIns="0" rtlCol="0">
            <a:spAutoFit/>
          </a:bodyPr>
          <a:lstStyle/>
          <a:p>
            <a:pPr algn="r"/>
            <a:r>
              <a:rPr lang="en-US" sz="900" b="0" i="0" dirty="0" smtClean="0">
                <a:solidFill>
                  <a:schemeClr val="tx1"/>
                </a:solidFill>
                <a:latin typeface="Arial" charset="0"/>
                <a:ea typeface="Arial" charset="0"/>
                <a:cs typeface="Arial" charset="0"/>
                <a:hlinkClick r:id="rId4"/>
              </a:rPr>
              <a:t>www.foodafactoflife.org.uk</a:t>
            </a:r>
            <a:r>
              <a:rPr lang="en-US" sz="900" b="0" i="0" baseline="0" dirty="0" smtClean="0">
                <a:solidFill>
                  <a:schemeClr val="tx1"/>
                </a:solidFill>
                <a:latin typeface="Arial" charset="0"/>
                <a:ea typeface="Arial" charset="0"/>
                <a:cs typeface="Arial" charset="0"/>
              </a:rPr>
              <a:t>    </a:t>
            </a:r>
            <a:r>
              <a:rPr lang="en-US" sz="900" b="0" i="0" dirty="0" smtClean="0">
                <a:solidFill>
                  <a:schemeClr val="tx1"/>
                </a:solidFill>
                <a:latin typeface="Arial" charset="0"/>
                <a:ea typeface="Arial" charset="0"/>
                <a:cs typeface="Arial" charset="0"/>
              </a:rPr>
              <a:t>© Food – a fact of life 2019</a:t>
            </a:r>
            <a:endParaRPr lang="en-US" sz="900" b="0" i="0" dirty="0">
              <a:solidFill>
                <a:schemeClr val="tx1"/>
              </a:solidFill>
              <a:latin typeface="Arial" charset="0"/>
              <a:ea typeface="Arial" charset="0"/>
              <a:cs typeface="Arial" charset="0"/>
            </a:endParaRPr>
          </a:p>
        </p:txBody>
      </p:sp>
    </p:spTree>
    <p:extLst>
      <p:ext uri="{BB962C8B-B14F-4D97-AF65-F5344CB8AC3E}">
        <p14:creationId xmlns:p14="http://schemas.microsoft.com/office/powerpoint/2010/main" val="1822393236"/>
      </p:ext>
    </p:extLst>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8" name="TextBox 7"/>
          <p:cNvSpPr txBox="1"/>
          <p:nvPr userDrawn="1"/>
        </p:nvSpPr>
        <p:spPr>
          <a:xfrm>
            <a:off x="1156447" y="6539528"/>
            <a:ext cx="10721788" cy="138499"/>
          </a:xfrm>
          <a:prstGeom prst="rect">
            <a:avLst/>
          </a:prstGeom>
          <a:noFill/>
        </p:spPr>
        <p:txBody>
          <a:bodyPr wrap="square" lIns="0" tIns="0" rIns="0" bIns="0" rtlCol="0">
            <a:spAutoFit/>
          </a:bodyPr>
          <a:lstStyle/>
          <a:p>
            <a:pPr algn="r"/>
            <a:r>
              <a:rPr lang="en-US" sz="900" b="0" i="0" dirty="0" smtClean="0">
                <a:solidFill>
                  <a:schemeClr val="tx1"/>
                </a:solidFill>
                <a:latin typeface="Arial" charset="0"/>
                <a:ea typeface="Arial" charset="0"/>
                <a:cs typeface="Arial" charset="0"/>
                <a:hlinkClick r:id="rId5"/>
              </a:rPr>
              <a:t>www.foodafactoflife.org.uk</a:t>
            </a:r>
            <a:r>
              <a:rPr lang="en-US" sz="900" b="0" i="0" baseline="0" dirty="0" smtClean="0">
                <a:solidFill>
                  <a:schemeClr val="tx1"/>
                </a:solidFill>
                <a:latin typeface="Arial" charset="0"/>
                <a:ea typeface="Arial" charset="0"/>
                <a:cs typeface="Arial" charset="0"/>
              </a:rPr>
              <a:t>    </a:t>
            </a:r>
            <a:r>
              <a:rPr lang="en-US" sz="900" b="0" i="0" dirty="0" smtClean="0">
                <a:solidFill>
                  <a:schemeClr val="tx1"/>
                </a:solidFill>
                <a:latin typeface="Arial" charset="0"/>
                <a:ea typeface="Arial" charset="0"/>
                <a:cs typeface="Arial" charset="0"/>
              </a:rPr>
              <a:t>© Food – a fact of life 2019</a:t>
            </a:r>
            <a:endParaRPr lang="en-US" sz="900" b="0" i="0" dirty="0">
              <a:solidFill>
                <a:schemeClr val="tx1"/>
              </a:solidFill>
              <a:latin typeface="Arial" charset="0"/>
              <a:ea typeface="Arial" charset="0"/>
              <a:cs typeface="Arial" charset="0"/>
            </a:endParaRPr>
          </a:p>
        </p:txBody>
      </p:sp>
    </p:spTree>
    <p:extLst>
      <p:ext uri="{BB962C8B-B14F-4D97-AF65-F5344CB8AC3E}">
        <p14:creationId xmlns:p14="http://schemas.microsoft.com/office/powerpoint/2010/main" val="1788143608"/>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hyperlink" Target="https://digital.nhs.uk/data-and-information/publications/statistical/statistics-on-obesity-physical-activity-and-diet/statistics-on-obesity-physical-activity-and-diet-england-2018" TargetMode="External"/><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hyperlink" Target="https://digital.nhs.uk/data-and-information/publications/statistical/statistics-on-obesity-physical-activity-and-diet/statistics-on-obesity-physical-activity-and-diet-england-2018" TargetMode="External"/><Relationship Id="rId2" Type="http://schemas.openxmlformats.org/officeDocument/2006/relationships/image" Target="../media/image21.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hyperlink" Target="https://play.kahoot.it/#/?quizId=cbee242c-a83c-40d0-9320-a6929747184f" TargetMode="Externa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image" Target="../media/image8.emf"/></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Energy </a:t>
            </a:r>
            <a:br>
              <a:rPr lang="en-US" dirty="0"/>
            </a:br>
            <a:endParaRPr lang="en-US" dirty="0"/>
          </a:p>
        </p:txBody>
      </p:sp>
    </p:spTree>
    <p:extLst>
      <p:ext uri="{BB962C8B-B14F-4D97-AF65-F5344CB8AC3E}">
        <p14:creationId xmlns:p14="http://schemas.microsoft.com/office/powerpoint/2010/main" val="19551663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Dietary Reference Values</a:t>
            </a:r>
            <a:br>
              <a:rPr lang="en-GB" dirty="0"/>
            </a:br>
            <a:endParaRPr lang="en-GB" dirty="0"/>
          </a:p>
        </p:txBody>
      </p:sp>
      <p:sp>
        <p:nvSpPr>
          <p:cNvPr id="3" name="Subtitle 2"/>
          <p:cNvSpPr>
            <a:spLocks noGrp="1"/>
          </p:cNvSpPr>
          <p:nvPr>
            <p:ph type="subTitle" idx="1"/>
          </p:nvPr>
        </p:nvSpPr>
        <p:spPr>
          <a:xfrm>
            <a:off x="1169276" y="2571092"/>
            <a:ext cx="6644688" cy="3600000"/>
          </a:xfrm>
        </p:spPr>
        <p:txBody>
          <a:bodyPr/>
          <a:lstStyle/>
          <a:p>
            <a:pPr marL="0" indent="0">
              <a:buNone/>
            </a:pPr>
            <a:r>
              <a:rPr lang="en-GB" sz="2000" dirty="0"/>
              <a:t>EARs vary throughout life. </a:t>
            </a:r>
          </a:p>
          <a:p>
            <a:pPr marL="0" indent="0">
              <a:buNone/>
            </a:pPr>
            <a:r>
              <a:rPr lang="en-GB" sz="2000" dirty="0"/>
              <a:t>Babies, young children and teenagers need more energy in relation to their size to grow and be active.  </a:t>
            </a:r>
          </a:p>
          <a:p>
            <a:pPr marL="0" indent="0">
              <a:buNone/>
            </a:pPr>
            <a:r>
              <a:rPr lang="en-GB" sz="2000" dirty="0"/>
              <a:t>After the age of 18, energy requirements decrease and remain the same until 50, but actual needs depend on people’s activity levels. The EAR for women who become pregnant increases by 200 kcal/day but only in the final three months of pregnancy</a:t>
            </a:r>
            <a:r>
              <a:rPr lang="en-GB" sz="2000" dirty="0" smtClean="0"/>
              <a:t>.</a:t>
            </a:r>
            <a:endParaRPr lang="en-GB" sz="2000" dirty="0"/>
          </a:p>
          <a:p>
            <a:pPr marL="0" indent="0">
              <a:buNone/>
            </a:pPr>
            <a:r>
              <a:rPr lang="en-GB" sz="2000" dirty="0"/>
              <a:t>Energy requirements for older adults decrease as activity levels fall, and there is a reduction in the basal metabolic rate. </a:t>
            </a:r>
          </a:p>
          <a:p>
            <a:pPr marL="0" indent="0">
              <a:buNone/>
            </a:pPr>
            <a:endParaRPr lang="en-GB"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813965" y="3504559"/>
            <a:ext cx="4018712" cy="2666534"/>
          </a:xfrm>
          <a:prstGeom prst="rect">
            <a:avLst/>
          </a:prstGeom>
        </p:spPr>
      </p:pic>
    </p:spTree>
    <p:extLst>
      <p:ext uri="{BB962C8B-B14F-4D97-AF65-F5344CB8AC3E}">
        <p14:creationId xmlns:p14="http://schemas.microsoft.com/office/powerpoint/2010/main" val="36683359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EARs - children</a:t>
            </a:r>
            <a:r>
              <a:rPr lang="en-GB" dirty="0"/>
              <a:t/>
            </a:r>
            <a:br>
              <a:rPr lang="en-GB" dirty="0"/>
            </a:br>
            <a:endParaRPr lang="en-GB" dirty="0"/>
          </a:p>
        </p:txBody>
      </p:sp>
      <p:sp>
        <p:nvSpPr>
          <p:cNvPr id="3" name="Subtitle 2"/>
          <p:cNvSpPr>
            <a:spLocks noGrp="1"/>
          </p:cNvSpPr>
          <p:nvPr>
            <p:ph type="subTitle" idx="1"/>
          </p:nvPr>
        </p:nvSpPr>
        <p:spPr>
          <a:xfrm>
            <a:off x="1169276" y="2571092"/>
            <a:ext cx="5730288" cy="1098383"/>
          </a:xfrm>
        </p:spPr>
        <p:txBody>
          <a:bodyPr/>
          <a:lstStyle/>
          <a:p>
            <a:pPr marL="0" indent="0">
              <a:buNone/>
            </a:pPr>
            <a:r>
              <a:rPr lang="en-GB" sz="2000" dirty="0"/>
              <a:t>The Scientific Advisory Committee on Nutrition (</a:t>
            </a:r>
            <a:r>
              <a:rPr lang="en-GB" sz="2000" dirty="0" smtClean="0"/>
              <a:t>SACN) </a:t>
            </a:r>
            <a:r>
              <a:rPr lang="en-GB" sz="2000" dirty="0"/>
              <a:t>has published reference values for daily energy requirements as follows: </a:t>
            </a:r>
          </a:p>
          <a:p>
            <a:pPr marL="0" indent="0">
              <a:buNone/>
            </a:pP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498246133"/>
              </p:ext>
            </p:extLst>
          </p:nvPr>
        </p:nvGraphicFramePr>
        <p:xfrm>
          <a:off x="7181850" y="1759384"/>
          <a:ext cx="4686300" cy="1285875"/>
        </p:xfrm>
        <a:graphic>
          <a:graphicData uri="http://schemas.openxmlformats.org/drawingml/2006/table">
            <a:tbl>
              <a:tblPr/>
              <a:tblGrid>
                <a:gridCol w="876300">
                  <a:extLst>
                    <a:ext uri="{9D8B030D-6E8A-4147-A177-3AD203B41FA5}">
                      <a16:colId xmlns:a16="http://schemas.microsoft.com/office/drawing/2014/main" val="20000"/>
                    </a:ext>
                  </a:extLst>
                </a:gridCol>
                <a:gridCol w="952500">
                  <a:extLst>
                    <a:ext uri="{9D8B030D-6E8A-4147-A177-3AD203B41FA5}">
                      <a16:colId xmlns:a16="http://schemas.microsoft.com/office/drawing/2014/main" val="20001"/>
                    </a:ext>
                  </a:extLst>
                </a:gridCol>
                <a:gridCol w="952500">
                  <a:extLst>
                    <a:ext uri="{9D8B030D-6E8A-4147-A177-3AD203B41FA5}">
                      <a16:colId xmlns:a16="http://schemas.microsoft.com/office/drawing/2014/main" val="20002"/>
                    </a:ext>
                  </a:extLst>
                </a:gridCol>
                <a:gridCol w="952500">
                  <a:extLst>
                    <a:ext uri="{9D8B030D-6E8A-4147-A177-3AD203B41FA5}">
                      <a16:colId xmlns:a16="http://schemas.microsoft.com/office/drawing/2014/main" val="20003"/>
                    </a:ext>
                  </a:extLst>
                </a:gridCol>
                <a:gridCol w="952500">
                  <a:extLst>
                    <a:ext uri="{9D8B030D-6E8A-4147-A177-3AD203B41FA5}">
                      <a16:colId xmlns:a16="http://schemas.microsoft.com/office/drawing/2014/main" val="20004"/>
                    </a:ext>
                  </a:extLst>
                </a:gridCol>
              </a:tblGrid>
              <a:tr h="190500">
                <a:tc>
                  <a:txBody>
                    <a:bodyPr/>
                    <a:lstStyle/>
                    <a:p>
                      <a:pPr algn="ctr" fontAlgn="b"/>
                      <a:endParaRPr lang="en-GB" sz="1100" b="1" i="0" u="none" strike="noStrike" dirty="0">
                        <a:solidFill>
                          <a:srgbClr val="000000"/>
                        </a:solidFill>
                        <a:effectLst/>
                        <a:latin typeface="Century Gothic" pitchFamily="34" charset="0"/>
                      </a:endParaRPr>
                    </a:p>
                  </a:txBody>
                  <a:tcPr marL="9525" marR="9525" marT="9525" marB="0" anchor="b">
                    <a:lnL>
                      <a:noFill/>
                    </a:lnL>
                    <a:lnR>
                      <a:noFill/>
                    </a:lnR>
                    <a:lnT>
                      <a:noFill/>
                    </a:lnT>
                    <a:lnB>
                      <a:noFill/>
                    </a:lnB>
                  </a:tcPr>
                </a:tc>
                <a:tc gridSpan="4">
                  <a:txBody>
                    <a:bodyPr/>
                    <a:lstStyle/>
                    <a:p>
                      <a:pPr algn="ctr" fontAlgn="b"/>
                      <a:r>
                        <a:rPr lang="en-GB" sz="1100" b="1" i="0" u="none" strike="noStrike" dirty="0">
                          <a:solidFill>
                            <a:srgbClr val="000000"/>
                          </a:solidFill>
                          <a:effectLst/>
                          <a:latin typeface="Century Gothic" pitchFamily="34" charset="0"/>
                        </a:rPr>
                        <a:t>Breast-fed</a:t>
                      </a:r>
                    </a:p>
                  </a:txBody>
                  <a:tcPr marL="9525" marR="9525" marT="9525" marB="0" anchor="b">
                    <a:lnL>
                      <a:noFill/>
                    </a:lnL>
                    <a:lnR>
                      <a:noFill/>
                    </a:lnR>
                    <a:lnT>
                      <a:noFill/>
                    </a:lnT>
                    <a:lnB>
                      <a:noFill/>
                    </a:lnB>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190500">
                <a:tc>
                  <a:txBody>
                    <a:bodyPr/>
                    <a:lstStyle/>
                    <a:p>
                      <a:pPr algn="ctr" fontAlgn="b"/>
                      <a:r>
                        <a:rPr lang="en-GB" sz="1100" b="1" i="0" u="none" strike="noStrike" dirty="0" smtClean="0">
                          <a:solidFill>
                            <a:srgbClr val="000000"/>
                          </a:solidFill>
                          <a:effectLst/>
                          <a:latin typeface="Century Gothic" pitchFamily="34" charset="0"/>
                        </a:rPr>
                        <a:t>Months</a:t>
                      </a:r>
                      <a:endParaRPr lang="en-GB" sz="1100" b="1" i="0" u="none" strike="noStrike" dirty="0">
                        <a:solidFill>
                          <a:srgbClr val="000000"/>
                        </a:solidFill>
                        <a:effectLst/>
                        <a:latin typeface="Century Gothic" pitchFamily="34" charset="0"/>
                      </a:endParaRPr>
                    </a:p>
                  </a:txBody>
                  <a:tcPr marL="9525" marR="9525" marT="9525" marB="0" anchor="b">
                    <a:lnL>
                      <a:noFill/>
                    </a:lnL>
                    <a:lnR>
                      <a:noFill/>
                    </a:lnR>
                    <a:lnT>
                      <a:noFill/>
                    </a:lnT>
                    <a:lnB>
                      <a:noFill/>
                    </a:lnB>
                  </a:tcPr>
                </a:tc>
                <a:tc>
                  <a:txBody>
                    <a:bodyPr/>
                    <a:lstStyle/>
                    <a:p>
                      <a:pPr algn="ctr" fontAlgn="b"/>
                      <a:r>
                        <a:rPr lang="en-GB" sz="1100" b="1" i="0" u="none" strike="noStrike" dirty="0">
                          <a:solidFill>
                            <a:srgbClr val="000000"/>
                          </a:solidFill>
                          <a:effectLst/>
                          <a:latin typeface="Century Gothic" pitchFamily="34" charset="0"/>
                        </a:rPr>
                        <a:t>Boys (MJ)</a:t>
                      </a:r>
                    </a:p>
                  </a:txBody>
                  <a:tcPr marL="9525" marR="9525" marT="9525" marB="0" anchor="b">
                    <a:lnL>
                      <a:noFill/>
                    </a:lnL>
                    <a:lnR>
                      <a:noFill/>
                    </a:lnR>
                    <a:lnT>
                      <a:noFill/>
                    </a:lnT>
                    <a:lnB>
                      <a:noFill/>
                    </a:lnB>
                    <a:solidFill>
                      <a:srgbClr val="DCE6F1"/>
                    </a:solidFill>
                  </a:tcPr>
                </a:tc>
                <a:tc>
                  <a:txBody>
                    <a:bodyPr/>
                    <a:lstStyle/>
                    <a:p>
                      <a:pPr algn="ctr" fontAlgn="b"/>
                      <a:r>
                        <a:rPr lang="en-GB" sz="1100" b="1" i="0" u="none" strike="noStrike" dirty="0">
                          <a:solidFill>
                            <a:srgbClr val="000000"/>
                          </a:solidFill>
                          <a:effectLst/>
                          <a:latin typeface="Century Gothic" pitchFamily="34" charset="0"/>
                        </a:rPr>
                        <a:t>Boys (kcal)</a:t>
                      </a:r>
                    </a:p>
                  </a:txBody>
                  <a:tcPr marL="9525" marR="9525" marT="9525" marB="0" anchor="b">
                    <a:lnL>
                      <a:noFill/>
                    </a:lnL>
                    <a:lnR>
                      <a:noFill/>
                    </a:lnR>
                    <a:lnT>
                      <a:noFill/>
                    </a:lnT>
                    <a:lnB>
                      <a:noFill/>
                    </a:lnB>
                    <a:solidFill>
                      <a:srgbClr val="DCE6F1"/>
                    </a:solidFill>
                  </a:tcPr>
                </a:tc>
                <a:tc>
                  <a:txBody>
                    <a:bodyPr/>
                    <a:lstStyle/>
                    <a:p>
                      <a:pPr algn="ctr" fontAlgn="b"/>
                      <a:r>
                        <a:rPr lang="en-GB" sz="1100" b="1" i="0" u="none" strike="noStrike" dirty="0">
                          <a:solidFill>
                            <a:srgbClr val="000000"/>
                          </a:solidFill>
                          <a:effectLst/>
                          <a:latin typeface="Century Gothic" pitchFamily="34" charset="0"/>
                        </a:rPr>
                        <a:t>Girls (MJ)</a:t>
                      </a:r>
                    </a:p>
                  </a:txBody>
                  <a:tcPr marL="9525" marR="9525" marT="9525" marB="0" anchor="b">
                    <a:lnL>
                      <a:noFill/>
                    </a:lnL>
                    <a:lnR>
                      <a:noFill/>
                    </a:lnR>
                    <a:lnT>
                      <a:noFill/>
                    </a:lnT>
                    <a:lnB>
                      <a:noFill/>
                    </a:lnB>
                    <a:solidFill>
                      <a:srgbClr val="F2DCDB"/>
                    </a:solidFill>
                  </a:tcPr>
                </a:tc>
                <a:tc>
                  <a:txBody>
                    <a:bodyPr/>
                    <a:lstStyle/>
                    <a:p>
                      <a:pPr algn="ctr" fontAlgn="b"/>
                      <a:r>
                        <a:rPr lang="en-GB" sz="1100" b="1" i="0" u="none" strike="noStrike" dirty="0">
                          <a:solidFill>
                            <a:srgbClr val="000000"/>
                          </a:solidFill>
                          <a:effectLst/>
                          <a:latin typeface="Century Gothic" pitchFamily="34" charset="0"/>
                        </a:rPr>
                        <a:t>Girls (kcal)</a:t>
                      </a:r>
                    </a:p>
                  </a:txBody>
                  <a:tcPr marL="9525" marR="9525" marT="9525" marB="0" anchor="b">
                    <a:lnL>
                      <a:noFill/>
                    </a:lnL>
                    <a:lnR>
                      <a:noFill/>
                    </a:lnR>
                    <a:lnT>
                      <a:noFill/>
                    </a:lnT>
                    <a:lnB>
                      <a:noFill/>
                    </a:lnB>
                    <a:solidFill>
                      <a:srgbClr val="F2DCDB"/>
                    </a:solidFill>
                  </a:tcPr>
                </a:tc>
                <a:extLst>
                  <a:ext uri="{0D108BD9-81ED-4DB2-BD59-A6C34878D82A}">
                    <a16:rowId xmlns:a16="http://schemas.microsoft.com/office/drawing/2014/main" val="10001"/>
                  </a:ext>
                </a:extLst>
              </a:tr>
              <a:tr h="180975">
                <a:tc>
                  <a:txBody>
                    <a:bodyPr/>
                    <a:lstStyle/>
                    <a:p>
                      <a:pPr algn="ctr" fontAlgn="b"/>
                      <a:r>
                        <a:rPr lang="en-GB" sz="1100" b="0" i="0" u="none" strike="noStrike" dirty="0" smtClean="0">
                          <a:solidFill>
                            <a:srgbClr val="000000"/>
                          </a:solidFill>
                          <a:effectLst/>
                          <a:latin typeface="Century Gothic" pitchFamily="34" charset="0"/>
                        </a:rPr>
                        <a:t>1-2</a:t>
                      </a:r>
                      <a:endParaRPr lang="en-GB" sz="1100" b="0" i="0" u="none" strike="noStrike" dirty="0">
                        <a:solidFill>
                          <a:srgbClr val="000000"/>
                        </a:solidFill>
                        <a:effectLst/>
                        <a:latin typeface="Century Gothic" pitchFamily="34" charset="0"/>
                      </a:endParaRPr>
                    </a:p>
                  </a:txBody>
                  <a:tcPr marL="9525" marR="9525" marT="9525" marB="0" anchor="b">
                    <a:lnL>
                      <a:noFill/>
                    </a:lnL>
                    <a:lnR>
                      <a:noFill/>
                    </a:lnR>
                    <a:lnT>
                      <a:noFill/>
                    </a:lnT>
                    <a:lnB>
                      <a:noFill/>
                    </a:lnB>
                  </a:tcPr>
                </a:tc>
                <a:tc>
                  <a:txBody>
                    <a:bodyPr/>
                    <a:lstStyle/>
                    <a:p>
                      <a:pPr algn="ctr" fontAlgn="b"/>
                      <a:r>
                        <a:rPr lang="en-GB" sz="1100" b="0" i="0" u="none" strike="noStrike" dirty="0">
                          <a:solidFill>
                            <a:srgbClr val="000000"/>
                          </a:solidFill>
                          <a:effectLst/>
                          <a:latin typeface="Century Gothic" pitchFamily="34" charset="0"/>
                        </a:rPr>
                        <a:t>2.2</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dirty="0">
                          <a:solidFill>
                            <a:srgbClr val="000000"/>
                          </a:solidFill>
                          <a:effectLst/>
                          <a:latin typeface="Century Gothic" pitchFamily="34" charset="0"/>
                        </a:rPr>
                        <a:t>526</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dirty="0">
                          <a:solidFill>
                            <a:srgbClr val="000000"/>
                          </a:solidFill>
                          <a:effectLst/>
                          <a:latin typeface="Century Gothic" pitchFamily="34" charset="0"/>
                        </a:rPr>
                        <a:t>2.0</a:t>
                      </a:r>
                    </a:p>
                  </a:txBody>
                  <a:tcPr marL="9525" marR="9525" marT="9525" marB="0" anchor="b">
                    <a:lnL>
                      <a:noFill/>
                    </a:lnL>
                    <a:lnR>
                      <a:noFill/>
                    </a:lnR>
                    <a:lnT>
                      <a:noFill/>
                    </a:lnT>
                    <a:lnB>
                      <a:noFill/>
                    </a:lnB>
                    <a:solidFill>
                      <a:srgbClr val="F2DCDB"/>
                    </a:solidFill>
                  </a:tcPr>
                </a:tc>
                <a:tc>
                  <a:txBody>
                    <a:bodyPr/>
                    <a:lstStyle/>
                    <a:p>
                      <a:pPr algn="ctr" fontAlgn="b"/>
                      <a:r>
                        <a:rPr lang="en-GB" sz="1100" b="0" i="0" u="none" strike="noStrike" dirty="0">
                          <a:solidFill>
                            <a:srgbClr val="000000"/>
                          </a:solidFill>
                          <a:effectLst/>
                          <a:latin typeface="Century Gothic" pitchFamily="34" charset="0"/>
                        </a:rPr>
                        <a:t>478</a:t>
                      </a:r>
                    </a:p>
                  </a:txBody>
                  <a:tcPr marL="9525" marR="9525" marT="9525" marB="0" anchor="b">
                    <a:lnL>
                      <a:noFill/>
                    </a:lnL>
                    <a:lnR>
                      <a:noFill/>
                    </a:lnR>
                    <a:lnT>
                      <a:noFill/>
                    </a:lnT>
                    <a:lnB>
                      <a:noFill/>
                    </a:lnB>
                    <a:solidFill>
                      <a:srgbClr val="F2DCDB"/>
                    </a:solidFill>
                  </a:tcPr>
                </a:tc>
                <a:extLst>
                  <a:ext uri="{0D108BD9-81ED-4DB2-BD59-A6C34878D82A}">
                    <a16:rowId xmlns:a16="http://schemas.microsoft.com/office/drawing/2014/main" val="10002"/>
                  </a:ext>
                </a:extLst>
              </a:tr>
              <a:tr h="180975">
                <a:tc>
                  <a:txBody>
                    <a:bodyPr/>
                    <a:lstStyle/>
                    <a:p>
                      <a:pPr algn="ctr" fontAlgn="b"/>
                      <a:r>
                        <a:rPr lang="en-GB" sz="1100" b="0" i="0" u="none" strike="noStrike" dirty="0" smtClean="0">
                          <a:solidFill>
                            <a:srgbClr val="000000"/>
                          </a:solidFill>
                          <a:effectLst/>
                          <a:latin typeface="Century Gothic" pitchFamily="34" charset="0"/>
                        </a:rPr>
                        <a:t>3-4</a:t>
                      </a:r>
                      <a:endParaRPr lang="en-GB" sz="1100" b="0" i="0" u="none" strike="noStrike" dirty="0">
                        <a:solidFill>
                          <a:srgbClr val="000000"/>
                        </a:solidFill>
                        <a:effectLst/>
                        <a:latin typeface="Century Gothic" pitchFamily="34" charset="0"/>
                      </a:endParaRP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entury Gothic" pitchFamily="34" charset="0"/>
                        </a:rPr>
                        <a:t>2.4</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574</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dirty="0">
                          <a:solidFill>
                            <a:srgbClr val="000000"/>
                          </a:solidFill>
                          <a:effectLst/>
                          <a:latin typeface="Century Gothic" pitchFamily="34" charset="0"/>
                        </a:rPr>
                        <a:t>2.2</a:t>
                      </a:r>
                    </a:p>
                  </a:txBody>
                  <a:tcPr marL="9525" marR="9525" marT="9525" marB="0" anchor="b">
                    <a:lnL>
                      <a:noFill/>
                    </a:lnL>
                    <a:lnR>
                      <a:noFill/>
                    </a:lnR>
                    <a:lnT>
                      <a:noFill/>
                    </a:lnT>
                    <a:lnB>
                      <a:noFill/>
                    </a:lnB>
                    <a:solidFill>
                      <a:srgbClr val="F2DCDB"/>
                    </a:solidFill>
                  </a:tcPr>
                </a:tc>
                <a:tc>
                  <a:txBody>
                    <a:bodyPr/>
                    <a:lstStyle/>
                    <a:p>
                      <a:pPr algn="ctr" fontAlgn="b"/>
                      <a:r>
                        <a:rPr lang="en-GB" sz="1100" b="0" i="0" u="none" strike="noStrike" dirty="0">
                          <a:solidFill>
                            <a:srgbClr val="000000"/>
                          </a:solidFill>
                          <a:effectLst/>
                          <a:latin typeface="Century Gothic" pitchFamily="34" charset="0"/>
                        </a:rPr>
                        <a:t>526</a:t>
                      </a:r>
                    </a:p>
                  </a:txBody>
                  <a:tcPr marL="9525" marR="9525" marT="9525" marB="0" anchor="b">
                    <a:lnL>
                      <a:noFill/>
                    </a:lnL>
                    <a:lnR>
                      <a:noFill/>
                    </a:lnR>
                    <a:lnT>
                      <a:noFill/>
                    </a:lnT>
                    <a:lnB>
                      <a:noFill/>
                    </a:lnB>
                    <a:solidFill>
                      <a:srgbClr val="F2DCDB"/>
                    </a:solidFill>
                  </a:tcPr>
                </a:tc>
                <a:extLst>
                  <a:ext uri="{0D108BD9-81ED-4DB2-BD59-A6C34878D82A}">
                    <a16:rowId xmlns:a16="http://schemas.microsoft.com/office/drawing/2014/main" val="10003"/>
                  </a:ext>
                </a:extLst>
              </a:tr>
              <a:tr h="180975">
                <a:tc>
                  <a:txBody>
                    <a:bodyPr/>
                    <a:lstStyle/>
                    <a:p>
                      <a:pPr algn="ctr" fontAlgn="b"/>
                      <a:r>
                        <a:rPr lang="en-GB" sz="1100" b="0" i="0" u="none" strike="noStrike" dirty="0" smtClean="0">
                          <a:solidFill>
                            <a:srgbClr val="000000"/>
                          </a:solidFill>
                          <a:effectLst/>
                          <a:latin typeface="Century Gothic" pitchFamily="34" charset="0"/>
                        </a:rPr>
                        <a:t>5-6</a:t>
                      </a:r>
                      <a:endParaRPr lang="en-GB" sz="1100" b="0" i="0" u="none" strike="noStrike" dirty="0">
                        <a:solidFill>
                          <a:srgbClr val="000000"/>
                        </a:solidFill>
                        <a:effectLst/>
                        <a:latin typeface="Century Gothic" pitchFamily="34" charset="0"/>
                      </a:endParaRPr>
                    </a:p>
                  </a:txBody>
                  <a:tcPr marL="9525" marR="9525" marT="9525" marB="0" anchor="b">
                    <a:lnL>
                      <a:noFill/>
                    </a:lnL>
                    <a:lnR>
                      <a:noFill/>
                    </a:lnR>
                    <a:lnT>
                      <a:noFill/>
                    </a:lnT>
                    <a:lnB>
                      <a:noFill/>
                    </a:lnB>
                  </a:tcPr>
                </a:tc>
                <a:tc>
                  <a:txBody>
                    <a:bodyPr/>
                    <a:lstStyle/>
                    <a:p>
                      <a:pPr algn="ctr" fontAlgn="b"/>
                      <a:r>
                        <a:rPr lang="en-GB" sz="1100" b="0" i="0" u="none" strike="noStrike" dirty="0">
                          <a:solidFill>
                            <a:srgbClr val="000000"/>
                          </a:solidFill>
                          <a:effectLst/>
                          <a:latin typeface="Century Gothic" pitchFamily="34" charset="0"/>
                        </a:rPr>
                        <a:t>2.5</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598</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2.3</a:t>
                      </a:r>
                    </a:p>
                  </a:txBody>
                  <a:tcPr marL="9525" marR="9525" marT="9525" marB="0" anchor="b">
                    <a:lnL>
                      <a:noFill/>
                    </a:lnL>
                    <a:lnR>
                      <a:noFill/>
                    </a:lnR>
                    <a:lnT>
                      <a:noFill/>
                    </a:lnT>
                    <a:lnB>
                      <a:noFill/>
                    </a:lnB>
                    <a:solidFill>
                      <a:srgbClr val="F2DCDB"/>
                    </a:solidFill>
                  </a:tcPr>
                </a:tc>
                <a:tc>
                  <a:txBody>
                    <a:bodyPr/>
                    <a:lstStyle/>
                    <a:p>
                      <a:pPr algn="ctr" fontAlgn="b"/>
                      <a:r>
                        <a:rPr lang="en-GB" sz="1100" b="0" i="0" u="none" strike="noStrike" dirty="0">
                          <a:solidFill>
                            <a:srgbClr val="000000"/>
                          </a:solidFill>
                          <a:effectLst/>
                          <a:latin typeface="Century Gothic" pitchFamily="34" charset="0"/>
                        </a:rPr>
                        <a:t>550</a:t>
                      </a:r>
                    </a:p>
                  </a:txBody>
                  <a:tcPr marL="9525" marR="9525" marT="9525" marB="0" anchor="b">
                    <a:lnL>
                      <a:noFill/>
                    </a:lnL>
                    <a:lnR>
                      <a:noFill/>
                    </a:lnR>
                    <a:lnT>
                      <a:noFill/>
                    </a:lnT>
                    <a:lnB>
                      <a:noFill/>
                    </a:lnB>
                    <a:solidFill>
                      <a:srgbClr val="F2DCDB"/>
                    </a:solidFill>
                  </a:tcPr>
                </a:tc>
                <a:extLst>
                  <a:ext uri="{0D108BD9-81ED-4DB2-BD59-A6C34878D82A}">
                    <a16:rowId xmlns:a16="http://schemas.microsoft.com/office/drawing/2014/main" val="10004"/>
                  </a:ext>
                </a:extLst>
              </a:tr>
              <a:tr h="180975">
                <a:tc>
                  <a:txBody>
                    <a:bodyPr/>
                    <a:lstStyle/>
                    <a:p>
                      <a:pPr algn="ctr" fontAlgn="b"/>
                      <a:r>
                        <a:rPr lang="en-GB" sz="1100" b="0" i="0" u="none" strike="noStrike" dirty="0" smtClean="0">
                          <a:solidFill>
                            <a:srgbClr val="000000"/>
                          </a:solidFill>
                          <a:effectLst/>
                          <a:latin typeface="Century Gothic" pitchFamily="34" charset="0"/>
                        </a:rPr>
                        <a:t>7-12</a:t>
                      </a:r>
                      <a:endParaRPr lang="en-GB" sz="1100" b="0" i="0" u="none" strike="noStrike" dirty="0">
                        <a:solidFill>
                          <a:srgbClr val="000000"/>
                        </a:solidFill>
                        <a:effectLst/>
                        <a:latin typeface="Century Gothic" pitchFamily="34" charset="0"/>
                      </a:endParaRP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entury Gothic" pitchFamily="34" charset="0"/>
                        </a:rPr>
                        <a:t>2.9</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dirty="0">
                          <a:solidFill>
                            <a:srgbClr val="000000"/>
                          </a:solidFill>
                          <a:effectLst/>
                          <a:latin typeface="Century Gothic" pitchFamily="34" charset="0"/>
                        </a:rPr>
                        <a:t>694</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2.7</a:t>
                      </a:r>
                    </a:p>
                  </a:txBody>
                  <a:tcPr marL="9525" marR="9525" marT="9525" marB="0" anchor="b">
                    <a:lnL>
                      <a:noFill/>
                    </a:lnL>
                    <a:lnR>
                      <a:noFill/>
                    </a:lnR>
                    <a:lnT>
                      <a:noFill/>
                    </a:lnT>
                    <a:lnB>
                      <a:noFill/>
                    </a:lnB>
                    <a:solidFill>
                      <a:srgbClr val="F2DCDB"/>
                    </a:solidFill>
                  </a:tcPr>
                </a:tc>
                <a:tc>
                  <a:txBody>
                    <a:bodyPr/>
                    <a:lstStyle/>
                    <a:p>
                      <a:pPr algn="ctr" fontAlgn="b"/>
                      <a:r>
                        <a:rPr lang="en-GB" sz="1100" b="0" i="0" u="none" strike="noStrike" dirty="0">
                          <a:solidFill>
                            <a:srgbClr val="000000"/>
                          </a:solidFill>
                          <a:effectLst/>
                          <a:latin typeface="Century Gothic" pitchFamily="34" charset="0"/>
                        </a:rPr>
                        <a:t>646</a:t>
                      </a:r>
                    </a:p>
                  </a:txBody>
                  <a:tcPr marL="9525" marR="9525" marT="9525" marB="0" anchor="b">
                    <a:lnL>
                      <a:noFill/>
                    </a:lnL>
                    <a:lnR>
                      <a:noFill/>
                    </a:lnR>
                    <a:lnT>
                      <a:noFill/>
                    </a:lnT>
                    <a:lnB>
                      <a:noFill/>
                    </a:lnB>
                    <a:solidFill>
                      <a:srgbClr val="F2DCDB"/>
                    </a:solidFill>
                  </a:tcPr>
                </a:tc>
                <a:extLst>
                  <a:ext uri="{0D108BD9-81ED-4DB2-BD59-A6C34878D82A}">
                    <a16:rowId xmlns:a16="http://schemas.microsoft.com/office/drawing/2014/main" val="10005"/>
                  </a:ext>
                </a:extLst>
              </a:tr>
              <a:tr h="180975">
                <a:tc>
                  <a:txBody>
                    <a:bodyPr/>
                    <a:lstStyle/>
                    <a:p>
                      <a:pPr algn="ctr" fontAlgn="b"/>
                      <a:endParaRPr lang="en-GB" sz="1100" b="0" i="0" u="none" strike="noStrike">
                        <a:solidFill>
                          <a:srgbClr val="000000"/>
                        </a:solidFill>
                        <a:effectLst/>
                        <a:latin typeface="Century Gothic" pitchFamily="34" charset="0"/>
                      </a:endParaRPr>
                    </a:p>
                  </a:txBody>
                  <a:tcPr marL="9525" marR="9525" marT="9525" marB="0" anchor="b">
                    <a:lnL>
                      <a:noFill/>
                    </a:lnL>
                    <a:lnR>
                      <a:noFill/>
                    </a:lnR>
                    <a:lnT>
                      <a:noFill/>
                    </a:lnT>
                    <a:lnB>
                      <a:noFill/>
                    </a:lnB>
                  </a:tcPr>
                </a:tc>
                <a:tc>
                  <a:txBody>
                    <a:bodyPr/>
                    <a:lstStyle/>
                    <a:p>
                      <a:pPr algn="ctr" fontAlgn="b"/>
                      <a:endParaRPr lang="en-GB" sz="1100" b="0" i="0" u="none" strike="noStrike">
                        <a:solidFill>
                          <a:srgbClr val="000000"/>
                        </a:solidFill>
                        <a:effectLst/>
                        <a:latin typeface="Century Gothic" pitchFamily="34" charset="0"/>
                      </a:endParaRPr>
                    </a:p>
                  </a:txBody>
                  <a:tcPr marL="9525" marR="9525" marT="9525" marB="0" anchor="b">
                    <a:lnL>
                      <a:noFill/>
                    </a:lnL>
                    <a:lnR>
                      <a:noFill/>
                    </a:lnR>
                    <a:lnT>
                      <a:noFill/>
                    </a:lnT>
                    <a:lnB>
                      <a:noFill/>
                    </a:lnB>
                  </a:tcPr>
                </a:tc>
                <a:tc>
                  <a:txBody>
                    <a:bodyPr/>
                    <a:lstStyle/>
                    <a:p>
                      <a:pPr algn="ctr" fontAlgn="b"/>
                      <a:endParaRPr lang="en-GB" sz="1100" b="0" i="0" u="none" strike="noStrike" dirty="0">
                        <a:solidFill>
                          <a:srgbClr val="000000"/>
                        </a:solidFill>
                        <a:effectLst/>
                        <a:latin typeface="Century Gothic" pitchFamily="34" charset="0"/>
                      </a:endParaRPr>
                    </a:p>
                  </a:txBody>
                  <a:tcPr marL="9525" marR="9525" marT="9525" marB="0" anchor="b">
                    <a:lnL>
                      <a:noFill/>
                    </a:lnL>
                    <a:lnR>
                      <a:noFill/>
                    </a:lnR>
                    <a:lnT>
                      <a:noFill/>
                    </a:lnT>
                    <a:lnB>
                      <a:noFill/>
                    </a:lnB>
                  </a:tcPr>
                </a:tc>
                <a:tc>
                  <a:txBody>
                    <a:bodyPr/>
                    <a:lstStyle/>
                    <a:p>
                      <a:pPr algn="ctr" fontAlgn="b"/>
                      <a:endParaRPr lang="en-GB" sz="1100" b="0" i="0" u="none" strike="noStrike" dirty="0">
                        <a:solidFill>
                          <a:srgbClr val="000000"/>
                        </a:solidFill>
                        <a:effectLst/>
                        <a:latin typeface="Century Gothic" pitchFamily="34" charset="0"/>
                      </a:endParaRPr>
                    </a:p>
                  </a:txBody>
                  <a:tcPr marL="9525" marR="9525" marT="9525" marB="0" anchor="b">
                    <a:lnL>
                      <a:noFill/>
                    </a:lnL>
                    <a:lnR>
                      <a:noFill/>
                    </a:lnR>
                    <a:lnT>
                      <a:noFill/>
                    </a:lnT>
                    <a:lnB>
                      <a:noFill/>
                    </a:lnB>
                  </a:tcPr>
                </a:tc>
                <a:tc>
                  <a:txBody>
                    <a:bodyPr/>
                    <a:lstStyle/>
                    <a:p>
                      <a:pPr algn="ctr" fontAlgn="b"/>
                      <a:endParaRPr lang="en-GB" sz="1100" b="0" i="0" u="none" strike="noStrike" dirty="0">
                        <a:solidFill>
                          <a:srgbClr val="000000"/>
                        </a:solidFill>
                        <a:effectLst/>
                        <a:latin typeface="Century Gothic"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0006"/>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52283986"/>
              </p:ext>
            </p:extLst>
          </p:nvPr>
        </p:nvGraphicFramePr>
        <p:xfrm>
          <a:off x="7181850" y="2975408"/>
          <a:ext cx="4686300" cy="3448050"/>
        </p:xfrm>
        <a:graphic>
          <a:graphicData uri="http://schemas.openxmlformats.org/drawingml/2006/table">
            <a:tbl>
              <a:tblPr/>
              <a:tblGrid>
                <a:gridCol w="876300">
                  <a:extLst>
                    <a:ext uri="{9D8B030D-6E8A-4147-A177-3AD203B41FA5}">
                      <a16:colId xmlns:a16="http://schemas.microsoft.com/office/drawing/2014/main" val="20000"/>
                    </a:ext>
                  </a:extLst>
                </a:gridCol>
                <a:gridCol w="952500">
                  <a:extLst>
                    <a:ext uri="{9D8B030D-6E8A-4147-A177-3AD203B41FA5}">
                      <a16:colId xmlns:a16="http://schemas.microsoft.com/office/drawing/2014/main" val="20001"/>
                    </a:ext>
                  </a:extLst>
                </a:gridCol>
                <a:gridCol w="952500">
                  <a:extLst>
                    <a:ext uri="{9D8B030D-6E8A-4147-A177-3AD203B41FA5}">
                      <a16:colId xmlns:a16="http://schemas.microsoft.com/office/drawing/2014/main" val="20002"/>
                    </a:ext>
                  </a:extLst>
                </a:gridCol>
                <a:gridCol w="952500">
                  <a:extLst>
                    <a:ext uri="{9D8B030D-6E8A-4147-A177-3AD203B41FA5}">
                      <a16:colId xmlns:a16="http://schemas.microsoft.com/office/drawing/2014/main" val="20003"/>
                    </a:ext>
                  </a:extLst>
                </a:gridCol>
                <a:gridCol w="952500">
                  <a:extLst>
                    <a:ext uri="{9D8B030D-6E8A-4147-A177-3AD203B41FA5}">
                      <a16:colId xmlns:a16="http://schemas.microsoft.com/office/drawing/2014/main" val="20004"/>
                    </a:ext>
                  </a:extLst>
                </a:gridCol>
              </a:tblGrid>
              <a:tr h="190500">
                <a:tc>
                  <a:txBody>
                    <a:bodyPr/>
                    <a:lstStyle/>
                    <a:p>
                      <a:pPr algn="ctr" fontAlgn="b"/>
                      <a:r>
                        <a:rPr lang="en-GB" sz="1100" b="1" i="0" u="none" strike="noStrike" dirty="0">
                          <a:solidFill>
                            <a:srgbClr val="000000"/>
                          </a:solidFill>
                          <a:effectLst/>
                          <a:latin typeface="Century Gothic" pitchFamily="34" charset="0"/>
                        </a:rPr>
                        <a:t>Years</a:t>
                      </a:r>
                    </a:p>
                  </a:txBody>
                  <a:tcPr marL="9525" marR="9525" marT="9525" marB="0" anchor="b">
                    <a:lnL>
                      <a:noFill/>
                    </a:lnL>
                    <a:lnR>
                      <a:noFill/>
                    </a:lnR>
                    <a:lnT>
                      <a:noFill/>
                    </a:lnT>
                    <a:lnB>
                      <a:noFill/>
                    </a:lnB>
                  </a:tcPr>
                </a:tc>
                <a:tc>
                  <a:txBody>
                    <a:bodyPr/>
                    <a:lstStyle/>
                    <a:p>
                      <a:pPr algn="ctr" fontAlgn="b"/>
                      <a:r>
                        <a:rPr lang="en-GB" sz="1100" b="1" i="0" u="none" strike="noStrike" dirty="0">
                          <a:solidFill>
                            <a:srgbClr val="000000"/>
                          </a:solidFill>
                          <a:effectLst/>
                          <a:latin typeface="Century Gothic" pitchFamily="34" charset="0"/>
                        </a:rPr>
                        <a:t>Boys (MJ)</a:t>
                      </a:r>
                    </a:p>
                  </a:txBody>
                  <a:tcPr marL="9525" marR="9525" marT="9525" marB="0" anchor="b">
                    <a:lnL>
                      <a:noFill/>
                    </a:lnL>
                    <a:lnR>
                      <a:noFill/>
                    </a:lnR>
                    <a:lnT>
                      <a:noFill/>
                    </a:lnT>
                    <a:lnB>
                      <a:noFill/>
                    </a:lnB>
                    <a:solidFill>
                      <a:srgbClr val="DCE6F1"/>
                    </a:solidFill>
                  </a:tcPr>
                </a:tc>
                <a:tc>
                  <a:txBody>
                    <a:bodyPr/>
                    <a:lstStyle/>
                    <a:p>
                      <a:pPr algn="ctr" fontAlgn="b"/>
                      <a:r>
                        <a:rPr lang="en-GB" sz="1100" b="1" i="0" u="none" strike="noStrike" dirty="0">
                          <a:solidFill>
                            <a:srgbClr val="000000"/>
                          </a:solidFill>
                          <a:effectLst/>
                          <a:latin typeface="Century Gothic" pitchFamily="34" charset="0"/>
                        </a:rPr>
                        <a:t>Boys (kcal)</a:t>
                      </a:r>
                    </a:p>
                  </a:txBody>
                  <a:tcPr marL="9525" marR="9525" marT="9525" marB="0" anchor="b">
                    <a:lnL>
                      <a:noFill/>
                    </a:lnL>
                    <a:lnR>
                      <a:noFill/>
                    </a:lnR>
                    <a:lnT>
                      <a:noFill/>
                    </a:lnT>
                    <a:lnB>
                      <a:noFill/>
                    </a:lnB>
                    <a:solidFill>
                      <a:srgbClr val="DCE6F1"/>
                    </a:solidFill>
                  </a:tcPr>
                </a:tc>
                <a:tc>
                  <a:txBody>
                    <a:bodyPr/>
                    <a:lstStyle/>
                    <a:p>
                      <a:pPr algn="ctr" fontAlgn="b"/>
                      <a:r>
                        <a:rPr lang="en-GB" sz="1100" b="1" i="0" u="none" strike="noStrike" dirty="0">
                          <a:solidFill>
                            <a:srgbClr val="000000"/>
                          </a:solidFill>
                          <a:effectLst/>
                          <a:latin typeface="Century Gothic" pitchFamily="34" charset="0"/>
                        </a:rPr>
                        <a:t>Girls (MJ)</a:t>
                      </a:r>
                    </a:p>
                  </a:txBody>
                  <a:tcPr marL="9525" marR="9525" marT="9525" marB="0" anchor="b">
                    <a:lnL>
                      <a:noFill/>
                    </a:lnL>
                    <a:lnR>
                      <a:noFill/>
                    </a:lnR>
                    <a:lnT>
                      <a:noFill/>
                    </a:lnT>
                    <a:lnB>
                      <a:noFill/>
                    </a:lnB>
                    <a:solidFill>
                      <a:srgbClr val="F2DCDB"/>
                    </a:solidFill>
                  </a:tcPr>
                </a:tc>
                <a:tc>
                  <a:txBody>
                    <a:bodyPr/>
                    <a:lstStyle/>
                    <a:p>
                      <a:pPr algn="ctr" fontAlgn="b"/>
                      <a:r>
                        <a:rPr lang="en-GB" sz="1100" b="1" i="0" u="none" strike="noStrike" dirty="0">
                          <a:solidFill>
                            <a:srgbClr val="000000"/>
                          </a:solidFill>
                          <a:effectLst/>
                          <a:latin typeface="Century Gothic" pitchFamily="34" charset="0"/>
                        </a:rPr>
                        <a:t>Girls (kcal)</a:t>
                      </a:r>
                    </a:p>
                  </a:txBody>
                  <a:tcPr marL="9525" marR="9525" marT="9525" marB="0" anchor="b">
                    <a:lnL>
                      <a:noFill/>
                    </a:lnL>
                    <a:lnR>
                      <a:noFill/>
                    </a:lnR>
                    <a:lnT>
                      <a:noFill/>
                    </a:lnT>
                    <a:lnB>
                      <a:noFill/>
                    </a:lnB>
                    <a:solidFill>
                      <a:srgbClr val="F2DCDB"/>
                    </a:solidFill>
                  </a:tcPr>
                </a:tc>
                <a:extLst>
                  <a:ext uri="{0D108BD9-81ED-4DB2-BD59-A6C34878D82A}">
                    <a16:rowId xmlns:a16="http://schemas.microsoft.com/office/drawing/2014/main" val="10000"/>
                  </a:ext>
                </a:extLst>
              </a:tr>
              <a:tr h="180975">
                <a:tc>
                  <a:txBody>
                    <a:bodyPr/>
                    <a:lstStyle/>
                    <a:p>
                      <a:pPr algn="ctr" fontAlgn="b"/>
                      <a:r>
                        <a:rPr lang="en-GB" sz="1100" b="0" i="0" u="none" strike="noStrike">
                          <a:solidFill>
                            <a:srgbClr val="000000"/>
                          </a:solidFill>
                          <a:effectLst/>
                          <a:latin typeface="Century Gothic" pitchFamily="34" charset="0"/>
                        </a:rPr>
                        <a:t>1</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entury Gothic" pitchFamily="34" charset="0"/>
                        </a:rPr>
                        <a:t>3.2</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765</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dirty="0">
                          <a:solidFill>
                            <a:srgbClr val="000000"/>
                          </a:solidFill>
                          <a:effectLst/>
                          <a:latin typeface="Century Gothic" pitchFamily="34" charset="0"/>
                        </a:rPr>
                        <a:t>3.0</a:t>
                      </a:r>
                    </a:p>
                  </a:txBody>
                  <a:tcPr marL="9525" marR="9525" marT="9525" marB="0" anchor="b">
                    <a:lnL>
                      <a:noFill/>
                    </a:lnL>
                    <a:lnR>
                      <a:noFill/>
                    </a:lnR>
                    <a:lnT>
                      <a:noFill/>
                    </a:lnT>
                    <a:lnB>
                      <a:noFill/>
                    </a:lnB>
                    <a:solidFill>
                      <a:srgbClr val="F2DCDB"/>
                    </a:solidFill>
                  </a:tcPr>
                </a:tc>
                <a:tc>
                  <a:txBody>
                    <a:bodyPr/>
                    <a:lstStyle/>
                    <a:p>
                      <a:pPr algn="ctr" fontAlgn="b"/>
                      <a:r>
                        <a:rPr lang="en-GB" sz="1100" b="0" i="0" u="none" strike="noStrike" dirty="0">
                          <a:solidFill>
                            <a:srgbClr val="000000"/>
                          </a:solidFill>
                          <a:effectLst/>
                          <a:latin typeface="Century Gothic" pitchFamily="34" charset="0"/>
                        </a:rPr>
                        <a:t>717</a:t>
                      </a:r>
                    </a:p>
                  </a:txBody>
                  <a:tcPr marL="9525" marR="9525" marT="9525" marB="0" anchor="b">
                    <a:lnL>
                      <a:noFill/>
                    </a:lnL>
                    <a:lnR>
                      <a:noFill/>
                    </a:lnR>
                    <a:lnT>
                      <a:noFill/>
                    </a:lnT>
                    <a:lnB>
                      <a:noFill/>
                    </a:lnB>
                    <a:solidFill>
                      <a:srgbClr val="F2DCDB"/>
                    </a:solidFill>
                  </a:tcPr>
                </a:tc>
                <a:extLst>
                  <a:ext uri="{0D108BD9-81ED-4DB2-BD59-A6C34878D82A}">
                    <a16:rowId xmlns:a16="http://schemas.microsoft.com/office/drawing/2014/main" val="10001"/>
                  </a:ext>
                </a:extLst>
              </a:tr>
              <a:tr h="180975">
                <a:tc>
                  <a:txBody>
                    <a:bodyPr/>
                    <a:lstStyle/>
                    <a:p>
                      <a:pPr algn="ctr" fontAlgn="b"/>
                      <a:r>
                        <a:rPr lang="en-GB" sz="1100" b="0" i="0" u="none" strike="noStrike">
                          <a:solidFill>
                            <a:srgbClr val="000000"/>
                          </a:solidFill>
                          <a:effectLst/>
                          <a:latin typeface="Century Gothic" pitchFamily="34" charset="0"/>
                        </a:rPr>
                        <a:t>2</a:t>
                      </a:r>
                    </a:p>
                  </a:txBody>
                  <a:tcPr marL="9525" marR="9525" marT="9525" marB="0" anchor="b">
                    <a:lnL>
                      <a:noFill/>
                    </a:lnL>
                    <a:lnR>
                      <a:noFill/>
                    </a:lnR>
                    <a:lnT>
                      <a:noFill/>
                    </a:lnT>
                    <a:lnB>
                      <a:noFill/>
                    </a:lnB>
                  </a:tcPr>
                </a:tc>
                <a:tc>
                  <a:txBody>
                    <a:bodyPr/>
                    <a:lstStyle/>
                    <a:p>
                      <a:pPr algn="ctr" fontAlgn="b"/>
                      <a:r>
                        <a:rPr lang="en-GB" sz="1100" b="0" i="0" u="none" strike="noStrike" dirty="0">
                          <a:solidFill>
                            <a:srgbClr val="000000"/>
                          </a:solidFill>
                          <a:effectLst/>
                          <a:latin typeface="Century Gothic" pitchFamily="34" charset="0"/>
                        </a:rPr>
                        <a:t>4.2</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1004</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3.9</a:t>
                      </a:r>
                    </a:p>
                  </a:txBody>
                  <a:tcPr marL="9525" marR="9525" marT="9525" marB="0" anchor="b">
                    <a:lnL>
                      <a:noFill/>
                    </a:lnL>
                    <a:lnR>
                      <a:noFill/>
                    </a:lnR>
                    <a:lnT>
                      <a:noFill/>
                    </a:lnT>
                    <a:lnB>
                      <a:noFill/>
                    </a:lnB>
                    <a:solidFill>
                      <a:srgbClr val="F2DCDB"/>
                    </a:solidFill>
                  </a:tcPr>
                </a:tc>
                <a:tc>
                  <a:txBody>
                    <a:bodyPr/>
                    <a:lstStyle/>
                    <a:p>
                      <a:pPr algn="ctr" fontAlgn="b"/>
                      <a:r>
                        <a:rPr lang="en-GB" sz="1100" b="0" i="0" u="none" strike="noStrike" dirty="0">
                          <a:solidFill>
                            <a:srgbClr val="000000"/>
                          </a:solidFill>
                          <a:effectLst/>
                          <a:latin typeface="Century Gothic" pitchFamily="34" charset="0"/>
                        </a:rPr>
                        <a:t>932</a:t>
                      </a:r>
                    </a:p>
                  </a:txBody>
                  <a:tcPr marL="9525" marR="9525" marT="9525" marB="0" anchor="b">
                    <a:lnL>
                      <a:noFill/>
                    </a:lnL>
                    <a:lnR>
                      <a:noFill/>
                    </a:lnR>
                    <a:lnT>
                      <a:noFill/>
                    </a:lnT>
                    <a:lnB>
                      <a:noFill/>
                    </a:lnB>
                    <a:solidFill>
                      <a:srgbClr val="F2DCDB"/>
                    </a:solidFill>
                  </a:tcPr>
                </a:tc>
                <a:extLst>
                  <a:ext uri="{0D108BD9-81ED-4DB2-BD59-A6C34878D82A}">
                    <a16:rowId xmlns:a16="http://schemas.microsoft.com/office/drawing/2014/main" val="10002"/>
                  </a:ext>
                </a:extLst>
              </a:tr>
              <a:tr h="180975">
                <a:tc>
                  <a:txBody>
                    <a:bodyPr/>
                    <a:lstStyle/>
                    <a:p>
                      <a:pPr algn="ctr" fontAlgn="b"/>
                      <a:r>
                        <a:rPr lang="en-GB" sz="1100" b="0" i="0" u="none" strike="noStrike">
                          <a:solidFill>
                            <a:srgbClr val="000000"/>
                          </a:solidFill>
                          <a:effectLst/>
                          <a:latin typeface="Century Gothic" pitchFamily="34" charset="0"/>
                        </a:rPr>
                        <a:t>3</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entury Gothic" pitchFamily="34" charset="0"/>
                        </a:rPr>
                        <a:t>4.9</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1171</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dirty="0">
                          <a:solidFill>
                            <a:srgbClr val="000000"/>
                          </a:solidFill>
                          <a:effectLst/>
                          <a:latin typeface="Century Gothic" pitchFamily="34" charset="0"/>
                        </a:rPr>
                        <a:t>4.5</a:t>
                      </a:r>
                    </a:p>
                  </a:txBody>
                  <a:tcPr marL="9525" marR="9525" marT="9525" marB="0" anchor="b">
                    <a:lnL>
                      <a:noFill/>
                    </a:lnL>
                    <a:lnR>
                      <a:noFill/>
                    </a:lnR>
                    <a:lnT>
                      <a:noFill/>
                    </a:lnT>
                    <a:lnB>
                      <a:noFill/>
                    </a:lnB>
                    <a:solidFill>
                      <a:srgbClr val="F2DCDB"/>
                    </a:solidFill>
                  </a:tcPr>
                </a:tc>
                <a:tc>
                  <a:txBody>
                    <a:bodyPr/>
                    <a:lstStyle/>
                    <a:p>
                      <a:pPr algn="ctr" fontAlgn="b"/>
                      <a:r>
                        <a:rPr lang="en-GB" sz="1100" b="0" i="0" u="none" strike="noStrike" dirty="0">
                          <a:solidFill>
                            <a:srgbClr val="000000"/>
                          </a:solidFill>
                          <a:effectLst/>
                          <a:latin typeface="Century Gothic" pitchFamily="34" charset="0"/>
                        </a:rPr>
                        <a:t>1076</a:t>
                      </a:r>
                    </a:p>
                  </a:txBody>
                  <a:tcPr marL="9525" marR="9525" marT="9525" marB="0" anchor="b">
                    <a:lnL>
                      <a:noFill/>
                    </a:lnL>
                    <a:lnR>
                      <a:noFill/>
                    </a:lnR>
                    <a:lnT>
                      <a:noFill/>
                    </a:lnT>
                    <a:lnB>
                      <a:noFill/>
                    </a:lnB>
                    <a:solidFill>
                      <a:srgbClr val="F2DCDB"/>
                    </a:solidFill>
                  </a:tcPr>
                </a:tc>
                <a:extLst>
                  <a:ext uri="{0D108BD9-81ED-4DB2-BD59-A6C34878D82A}">
                    <a16:rowId xmlns:a16="http://schemas.microsoft.com/office/drawing/2014/main" val="10003"/>
                  </a:ext>
                </a:extLst>
              </a:tr>
              <a:tr h="180975">
                <a:tc>
                  <a:txBody>
                    <a:bodyPr/>
                    <a:lstStyle/>
                    <a:p>
                      <a:pPr algn="ctr" fontAlgn="b"/>
                      <a:r>
                        <a:rPr lang="en-GB" sz="1100" b="0" i="0" u="none" strike="noStrike">
                          <a:solidFill>
                            <a:srgbClr val="000000"/>
                          </a:solidFill>
                          <a:effectLst/>
                          <a:latin typeface="Century Gothic" pitchFamily="34" charset="0"/>
                        </a:rPr>
                        <a:t>4</a:t>
                      </a:r>
                    </a:p>
                  </a:txBody>
                  <a:tcPr marL="9525" marR="9525" marT="9525" marB="0" anchor="b">
                    <a:lnL>
                      <a:noFill/>
                    </a:lnL>
                    <a:lnR>
                      <a:noFill/>
                    </a:lnR>
                    <a:lnT>
                      <a:noFill/>
                    </a:lnT>
                    <a:lnB>
                      <a:noFill/>
                    </a:lnB>
                  </a:tcPr>
                </a:tc>
                <a:tc>
                  <a:txBody>
                    <a:bodyPr/>
                    <a:lstStyle/>
                    <a:p>
                      <a:pPr algn="ctr" fontAlgn="b"/>
                      <a:r>
                        <a:rPr lang="en-GB" sz="1100" b="0" i="0" u="none" strike="noStrike" dirty="0">
                          <a:solidFill>
                            <a:srgbClr val="000000"/>
                          </a:solidFill>
                          <a:effectLst/>
                          <a:latin typeface="Century Gothic" pitchFamily="34" charset="0"/>
                        </a:rPr>
                        <a:t>5.8</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1386</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5.4</a:t>
                      </a:r>
                    </a:p>
                  </a:txBody>
                  <a:tcPr marL="9525" marR="9525" marT="9525" marB="0" anchor="b">
                    <a:lnL>
                      <a:noFill/>
                    </a:lnL>
                    <a:lnR>
                      <a:noFill/>
                    </a:lnR>
                    <a:lnT>
                      <a:noFill/>
                    </a:lnT>
                    <a:lnB>
                      <a:noFill/>
                    </a:lnB>
                    <a:solidFill>
                      <a:srgbClr val="F2DCDB"/>
                    </a:solidFill>
                  </a:tcPr>
                </a:tc>
                <a:tc>
                  <a:txBody>
                    <a:bodyPr/>
                    <a:lstStyle/>
                    <a:p>
                      <a:pPr algn="ctr" fontAlgn="b"/>
                      <a:r>
                        <a:rPr lang="en-GB" sz="1100" b="0" i="0" u="none" strike="noStrike" dirty="0">
                          <a:solidFill>
                            <a:srgbClr val="000000"/>
                          </a:solidFill>
                          <a:effectLst/>
                          <a:latin typeface="Century Gothic" pitchFamily="34" charset="0"/>
                        </a:rPr>
                        <a:t>1291</a:t>
                      </a:r>
                    </a:p>
                  </a:txBody>
                  <a:tcPr marL="9525" marR="9525" marT="9525" marB="0" anchor="b">
                    <a:lnL>
                      <a:noFill/>
                    </a:lnL>
                    <a:lnR>
                      <a:noFill/>
                    </a:lnR>
                    <a:lnT>
                      <a:noFill/>
                    </a:lnT>
                    <a:lnB>
                      <a:noFill/>
                    </a:lnB>
                    <a:solidFill>
                      <a:srgbClr val="F2DCDB"/>
                    </a:solidFill>
                  </a:tcPr>
                </a:tc>
                <a:extLst>
                  <a:ext uri="{0D108BD9-81ED-4DB2-BD59-A6C34878D82A}">
                    <a16:rowId xmlns:a16="http://schemas.microsoft.com/office/drawing/2014/main" val="10004"/>
                  </a:ext>
                </a:extLst>
              </a:tr>
              <a:tr h="180975">
                <a:tc>
                  <a:txBody>
                    <a:bodyPr/>
                    <a:lstStyle/>
                    <a:p>
                      <a:pPr algn="ctr" fontAlgn="b"/>
                      <a:r>
                        <a:rPr lang="en-GB" sz="1100" b="0" i="0" u="none" strike="noStrike">
                          <a:solidFill>
                            <a:srgbClr val="000000"/>
                          </a:solidFill>
                          <a:effectLst/>
                          <a:latin typeface="Century Gothic" pitchFamily="34" charset="0"/>
                        </a:rPr>
                        <a:t>5</a:t>
                      </a:r>
                    </a:p>
                  </a:txBody>
                  <a:tcPr marL="9525" marR="9525" marT="9525" marB="0" anchor="b">
                    <a:lnL>
                      <a:noFill/>
                    </a:lnL>
                    <a:lnR>
                      <a:noFill/>
                    </a:lnR>
                    <a:lnT>
                      <a:noFill/>
                    </a:lnT>
                    <a:lnB>
                      <a:noFill/>
                    </a:lnB>
                  </a:tcPr>
                </a:tc>
                <a:tc>
                  <a:txBody>
                    <a:bodyPr/>
                    <a:lstStyle/>
                    <a:p>
                      <a:pPr algn="ctr" fontAlgn="b"/>
                      <a:r>
                        <a:rPr lang="en-GB" sz="1100" b="0" i="0" u="none" strike="noStrike" dirty="0">
                          <a:solidFill>
                            <a:srgbClr val="000000"/>
                          </a:solidFill>
                          <a:effectLst/>
                          <a:latin typeface="Century Gothic" pitchFamily="34" charset="0"/>
                        </a:rPr>
                        <a:t>6.2</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1482</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5.7</a:t>
                      </a:r>
                    </a:p>
                  </a:txBody>
                  <a:tcPr marL="9525" marR="9525" marT="9525" marB="0" anchor="b">
                    <a:lnL>
                      <a:noFill/>
                    </a:lnL>
                    <a:lnR>
                      <a:noFill/>
                    </a:lnR>
                    <a:lnT>
                      <a:noFill/>
                    </a:lnT>
                    <a:lnB>
                      <a:noFill/>
                    </a:lnB>
                    <a:solidFill>
                      <a:srgbClr val="F2DCDB"/>
                    </a:solidFill>
                  </a:tcPr>
                </a:tc>
                <a:tc>
                  <a:txBody>
                    <a:bodyPr/>
                    <a:lstStyle/>
                    <a:p>
                      <a:pPr algn="ctr" fontAlgn="b"/>
                      <a:r>
                        <a:rPr lang="en-GB" sz="1100" b="0" i="0" u="none" strike="noStrike" dirty="0">
                          <a:solidFill>
                            <a:srgbClr val="000000"/>
                          </a:solidFill>
                          <a:effectLst/>
                          <a:latin typeface="Century Gothic" pitchFamily="34" charset="0"/>
                        </a:rPr>
                        <a:t>1362</a:t>
                      </a:r>
                    </a:p>
                  </a:txBody>
                  <a:tcPr marL="9525" marR="9525" marT="9525" marB="0" anchor="b">
                    <a:lnL>
                      <a:noFill/>
                    </a:lnL>
                    <a:lnR>
                      <a:noFill/>
                    </a:lnR>
                    <a:lnT>
                      <a:noFill/>
                    </a:lnT>
                    <a:lnB>
                      <a:noFill/>
                    </a:lnB>
                    <a:solidFill>
                      <a:srgbClr val="F2DCDB"/>
                    </a:solidFill>
                  </a:tcPr>
                </a:tc>
                <a:extLst>
                  <a:ext uri="{0D108BD9-81ED-4DB2-BD59-A6C34878D82A}">
                    <a16:rowId xmlns:a16="http://schemas.microsoft.com/office/drawing/2014/main" val="10005"/>
                  </a:ext>
                </a:extLst>
              </a:tr>
              <a:tr h="180975">
                <a:tc>
                  <a:txBody>
                    <a:bodyPr/>
                    <a:lstStyle/>
                    <a:p>
                      <a:pPr algn="ctr" fontAlgn="b"/>
                      <a:r>
                        <a:rPr lang="en-GB" sz="1100" b="0" i="0" u="none" strike="noStrike">
                          <a:solidFill>
                            <a:srgbClr val="000000"/>
                          </a:solidFill>
                          <a:effectLst/>
                          <a:latin typeface="Century Gothic" pitchFamily="34" charset="0"/>
                        </a:rPr>
                        <a:t>6</a:t>
                      </a:r>
                    </a:p>
                  </a:txBody>
                  <a:tcPr marL="9525" marR="9525" marT="9525" marB="0" anchor="b">
                    <a:lnL>
                      <a:noFill/>
                    </a:lnL>
                    <a:lnR>
                      <a:noFill/>
                    </a:lnR>
                    <a:lnT>
                      <a:noFill/>
                    </a:lnT>
                    <a:lnB>
                      <a:noFill/>
                    </a:lnB>
                  </a:tcPr>
                </a:tc>
                <a:tc>
                  <a:txBody>
                    <a:bodyPr/>
                    <a:lstStyle/>
                    <a:p>
                      <a:pPr algn="ctr" fontAlgn="b"/>
                      <a:r>
                        <a:rPr lang="en-GB" sz="1100" b="0" i="0" u="none" strike="noStrike" dirty="0">
                          <a:solidFill>
                            <a:srgbClr val="000000"/>
                          </a:solidFill>
                          <a:effectLst/>
                          <a:latin typeface="Century Gothic" pitchFamily="34" charset="0"/>
                        </a:rPr>
                        <a:t>6.6</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1577</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6.2</a:t>
                      </a:r>
                    </a:p>
                  </a:txBody>
                  <a:tcPr marL="9525" marR="9525" marT="9525" marB="0" anchor="b">
                    <a:lnL>
                      <a:noFill/>
                    </a:lnL>
                    <a:lnR>
                      <a:noFill/>
                    </a:lnR>
                    <a:lnT>
                      <a:noFill/>
                    </a:lnT>
                    <a:lnB>
                      <a:noFill/>
                    </a:lnB>
                    <a:solidFill>
                      <a:srgbClr val="F2DCDB"/>
                    </a:solidFill>
                  </a:tcPr>
                </a:tc>
                <a:tc>
                  <a:txBody>
                    <a:bodyPr/>
                    <a:lstStyle/>
                    <a:p>
                      <a:pPr algn="ctr" fontAlgn="b"/>
                      <a:r>
                        <a:rPr lang="en-GB" sz="1100" b="0" i="0" u="none" strike="noStrike" dirty="0">
                          <a:solidFill>
                            <a:srgbClr val="000000"/>
                          </a:solidFill>
                          <a:effectLst/>
                          <a:latin typeface="Century Gothic" pitchFamily="34" charset="0"/>
                        </a:rPr>
                        <a:t>1482</a:t>
                      </a:r>
                    </a:p>
                  </a:txBody>
                  <a:tcPr marL="9525" marR="9525" marT="9525" marB="0" anchor="b">
                    <a:lnL>
                      <a:noFill/>
                    </a:lnL>
                    <a:lnR>
                      <a:noFill/>
                    </a:lnR>
                    <a:lnT>
                      <a:noFill/>
                    </a:lnT>
                    <a:lnB>
                      <a:noFill/>
                    </a:lnB>
                    <a:solidFill>
                      <a:srgbClr val="F2DCDB"/>
                    </a:solidFill>
                  </a:tcPr>
                </a:tc>
                <a:extLst>
                  <a:ext uri="{0D108BD9-81ED-4DB2-BD59-A6C34878D82A}">
                    <a16:rowId xmlns:a16="http://schemas.microsoft.com/office/drawing/2014/main" val="10006"/>
                  </a:ext>
                </a:extLst>
              </a:tr>
              <a:tr h="180975">
                <a:tc>
                  <a:txBody>
                    <a:bodyPr/>
                    <a:lstStyle/>
                    <a:p>
                      <a:pPr algn="ctr" fontAlgn="b"/>
                      <a:r>
                        <a:rPr lang="en-GB" sz="1100" b="0" i="0" u="none" strike="noStrike">
                          <a:solidFill>
                            <a:srgbClr val="000000"/>
                          </a:solidFill>
                          <a:effectLst/>
                          <a:latin typeface="Century Gothic" pitchFamily="34" charset="0"/>
                        </a:rPr>
                        <a:t>7</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entury Gothic" pitchFamily="34" charset="0"/>
                        </a:rPr>
                        <a:t>6.9</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1649</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6.4</a:t>
                      </a:r>
                    </a:p>
                  </a:txBody>
                  <a:tcPr marL="9525" marR="9525" marT="9525" marB="0" anchor="b">
                    <a:lnL>
                      <a:noFill/>
                    </a:lnL>
                    <a:lnR>
                      <a:noFill/>
                    </a:lnR>
                    <a:lnT>
                      <a:noFill/>
                    </a:lnT>
                    <a:lnB>
                      <a:noFill/>
                    </a:lnB>
                    <a:solidFill>
                      <a:srgbClr val="F2DCDB"/>
                    </a:solidFill>
                  </a:tcPr>
                </a:tc>
                <a:tc>
                  <a:txBody>
                    <a:bodyPr/>
                    <a:lstStyle/>
                    <a:p>
                      <a:pPr algn="ctr" fontAlgn="b"/>
                      <a:r>
                        <a:rPr lang="en-GB" sz="1100" b="0" i="0" u="none" strike="noStrike" dirty="0">
                          <a:solidFill>
                            <a:srgbClr val="000000"/>
                          </a:solidFill>
                          <a:effectLst/>
                          <a:latin typeface="Century Gothic" pitchFamily="34" charset="0"/>
                        </a:rPr>
                        <a:t>1530</a:t>
                      </a:r>
                    </a:p>
                  </a:txBody>
                  <a:tcPr marL="9525" marR="9525" marT="9525" marB="0" anchor="b">
                    <a:lnL>
                      <a:noFill/>
                    </a:lnL>
                    <a:lnR>
                      <a:noFill/>
                    </a:lnR>
                    <a:lnT>
                      <a:noFill/>
                    </a:lnT>
                    <a:lnB>
                      <a:noFill/>
                    </a:lnB>
                    <a:solidFill>
                      <a:srgbClr val="F2DCDB"/>
                    </a:solidFill>
                  </a:tcPr>
                </a:tc>
                <a:extLst>
                  <a:ext uri="{0D108BD9-81ED-4DB2-BD59-A6C34878D82A}">
                    <a16:rowId xmlns:a16="http://schemas.microsoft.com/office/drawing/2014/main" val="10007"/>
                  </a:ext>
                </a:extLst>
              </a:tr>
              <a:tr h="180975">
                <a:tc>
                  <a:txBody>
                    <a:bodyPr/>
                    <a:lstStyle/>
                    <a:p>
                      <a:pPr algn="ctr" fontAlgn="b"/>
                      <a:r>
                        <a:rPr lang="en-GB" sz="1100" b="0" i="0" u="none" strike="noStrike">
                          <a:solidFill>
                            <a:srgbClr val="000000"/>
                          </a:solidFill>
                          <a:effectLst/>
                          <a:latin typeface="Century Gothic" pitchFamily="34" charset="0"/>
                        </a:rPr>
                        <a:t>8</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entury Gothic" pitchFamily="34" charset="0"/>
                        </a:rPr>
                        <a:t>7.3</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1745</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6.8</a:t>
                      </a:r>
                    </a:p>
                  </a:txBody>
                  <a:tcPr marL="9525" marR="9525" marT="9525" marB="0" anchor="b">
                    <a:lnL>
                      <a:noFill/>
                    </a:lnL>
                    <a:lnR>
                      <a:noFill/>
                    </a:lnR>
                    <a:lnT>
                      <a:noFill/>
                    </a:lnT>
                    <a:lnB>
                      <a:noFill/>
                    </a:lnB>
                    <a:solidFill>
                      <a:srgbClr val="F2DCDB"/>
                    </a:solidFill>
                  </a:tcPr>
                </a:tc>
                <a:tc>
                  <a:txBody>
                    <a:bodyPr/>
                    <a:lstStyle/>
                    <a:p>
                      <a:pPr algn="ctr" fontAlgn="b"/>
                      <a:r>
                        <a:rPr lang="en-GB" sz="1100" b="0" i="0" u="none" strike="noStrike" dirty="0">
                          <a:solidFill>
                            <a:srgbClr val="000000"/>
                          </a:solidFill>
                          <a:effectLst/>
                          <a:latin typeface="Century Gothic" pitchFamily="34" charset="0"/>
                        </a:rPr>
                        <a:t>1625</a:t>
                      </a:r>
                    </a:p>
                  </a:txBody>
                  <a:tcPr marL="9525" marR="9525" marT="9525" marB="0" anchor="b">
                    <a:lnL>
                      <a:noFill/>
                    </a:lnL>
                    <a:lnR>
                      <a:noFill/>
                    </a:lnR>
                    <a:lnT>
                      <a:noFill/>
                    </a:lnT>
                    <a:lnB>
                      <a:noFill/>
                    </a:lnB>
                    <a:solidFill>
                      <a:srgbClr val="F2DCDB"/>
                    </a:solidFill>
                  </a:tcPr>
                </a:tc>
                <a:extLst>
                  <a:ext uri="{0D108BD9-81ED-4DB2-BD59-A6C34878D82A}">
                    <a16:rowId xmlns:a16="http://schemas.microsoft.com/office/drawing/2014/main" val="10008"/>
                  </a:ext>
                </a:extLst>
              </a:tr>
              <a:tr h="180975">
                <a:tc>
                  <a:txBody>
                    <a:bodyPr/>
                    <a:lstStyle/>
                    <a:p>
                      <a:pPr algn="ctr" fontAlgn="b"/>
                      <a:r>
                        <a:rPr lang="en-GB" sz="1100" b="0" i="0" u="none" strike="noStrike">
                          <a:solidFill>
                            <a:srgbClr val="000000"/>
                          </a:solidFill>
                          <a:effectLst/>
                          <a:latin typeface="Century Gothic" pitchFamily="34" charset="0"/>
                        </a:rPr>
                        <a:t>9</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entury Gothic" pitchFamily="34" charset="0"/>
                        </a:rPr>
                        <a:t>7.7</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1840</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7.2</a:t>
                      </a:r>
                    </a:p>
                  </a:txBody>
                  <a:tcPr marL="9525" marR="9525" marT="9525" marB="0" anchor="b">
                    <a:lnL>
                      <a:noFill/>
                    </a:lnL>
                    <a:lnR>
                      <a:noFill/>
                    </a:lnR>
                    <a:lnT>
                      <a:noFill/>
                    </a:lnT>
                    <a:lnB>
                      <a:noFill/>
                    </a:lnB>
                    <a:solidFill>
                      <a:srgbClr val="F2DCDB"/>
                    </a:solidFill>
                  </a:tcPr>
                </a:tc>
                <a:tc>
                  <a:txBody>
                    <a:bodyPr/>
                    <a:lstStyle/>
                    <a:p>
                      <a:pPr algn="ctr" fontAlgn="b"/>
                      <a:r>
                        <a:rPr lang="en-GB" sz="1100" b="0" i="0" u="none" strike="noStrike" dirty="0">
                          <a:solidFill>
                            <a:srgbClr val="000000"/>
                          </a:solidFill>
                          <a:effectLst/>
                          <a:latin typeface="Century Gothic" pitchFamily="34" charset="0"/>
                        </a:rPr>
                        <a:t>1721</a:t>
                      </a:r>
                    </a:p>
                  </a:txBody>
                  <a:tcPr marL="9525" marR="9525" marT="9525" marB="0" anchor="b">
                    <a:lnL>
                      <a:noFill/>
                    </a:lnL>
                    <a:lnR>
                      <a:noFill/>
                    </a:lnR>
                    <a:lnT>
                      <a:noFill/>
                    </a:lnT>
                    <a:lnB>
                      <a:noFill/>
                    </a:lnB>
                    <a:solidFill>
                      <a:srgbClr val="F2DCDB"/>
                    </a:solidFill>
                  </a:tcPr>
                </a:tc>
                <a:extLst>
                  <a:ext uri="{0D108BD9-81ED-4DB2-BD59-A6C34878D82A}">
                    <a16:rowId xmlns:a16="http://schemas.microsoft.com/office/drawing/2014/main" val="10009"/>
                  </a:ext>
                </a:extLst>
              </a:tr>
              <a:tr h="180975">
                <a:tc>
                  <a:txBody>
                    <a:bodyPr/>
                    <a:lstStyle/>
                    <a:p>
                      <a:pPr algn="ctr" fontAlgn="b"/>
                      <a:r>
                        <a:rPr lang="en-GB" sz="1100" b="0" i="0" u="none" strike="noStrike">
                          <a:solidFill>
                            <a:srgbClr val="000000"/>
                          </a:solidFill>
                          <a:effectLst/>
                          <a:latin typeface="Century Gothic" pitchFamily="34" charset="0"/>
                        </a:rPr>
                        <a:t>10</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entury Gothic" pitchFamily="34" charset="0"/>
                        </a:rPr>
                        <a:t>8.5</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2032</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dirty="0">
                          <a:solidFill>
                            <a:srgbClr val="000000"/>
                          </a:solidFill>
                          <a:effectLst/>
                          <a:latin typeface="Century Gothic" pitchFamily="34" charset="0"/>
                        </a:rPr>
                        <a:t>8.1</a:t>
                      </a:r>
                    </a:p>
                  </a:txBody>
                  <a:tcPr marL="9525" marR="9525" marT="9525" marB="0" anchor="b">
                    <a:lnL>
                      <a:noFill/>
                    </a:lnL>
                    <a:lnR>
                      <a:noFill/>
                    </a:lnR>
                    <a:lnT>
                      <a:noFill/>
                    </a:lnT>
                    <a:lnB>
                      <a:noFill/>
                    </a:lnB>
                    <a:solidFill>
                      <a:srgbClr val="F2DCDB"/>
                    </a:solidFill>
                  </a:tcPr>
                </a:tc>
                <a:tc>
                  <a:txBody>
                    <a:bodyPr/>
                    <a:lstStyle/>
                    <a:p>
                      <a:pPr algn="ctr" fontAlgn="b"/>
                      <a:r>
                        <a:rPr lang="en-GB" sz="1100" b="0" i="0" u="none" strike="noStrike" dirty="0">
                          <a:solidFill>
                            <a:srgbClr val="000000"/>
                          </a:solidFill>
                          <a:effectLst/>
                          <a:latin typeface="Century Gothic" pitchFamily="34" charset="0"/>
                        </a:rPr>
                        <a:t>1936</a:t>
                      </a:r>
                    </a:p>
                  </a:txBody>
                  <a:tcPr marL="9525" marR="9525" marT="9525" marB="0" anchor="b">
                    <a:lnL>
                      <a:noFill/>
                    </a:lnL>
                    <a:lnR>
                      <a:noFill/>
                    </a:lnR>
                    <a:lnT>
                      <a:noFill/>
                    </a:lnT>
                    <a:lnB>
                      <a:noFill/>
                    </a:lnB>
                    <a:solidFill>
                      <a:srgbClr val="F2DCDB"/>
                    </a:solidFill>
                  </a:tcPr>
                </a:tc>
                <a:extLst>
                  <a:ext uri="{0D108BD9-81ED-4DB2-BD59-A6C34878D82A}">
                    <a16:rowId xmlns:a16="http://schemas.microsoft.com/office/drawing/2014/main" val="10010"/>
                  </a:ext>
                </a:extLst>
              </a:tr>
              <a:tr h="180975">
                <a:tc>
                  <a:txBody>
                    <a:bodyPr/>
                    <a:lstStyle/>
                    <a:p>
                      <a:pPr algn="ctr" fontAlgn="b"/>
                      <a:r>
                        <a:rPr lang="en-GB" sz="1100" b="0" i="0" u="none" strike="noStrike">
                          <a:solidFill>
                            <a:srgbClr val="000000"/>
                          </a:solidFill>
                          <a:effectLst/>
                          <a:latin typeface="Century Gothic" pitchFamily="34" charset="0"/>
                        </a:rPr>
                        <a:t>11</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entury Gothic" pitchFamily="34" charset="0"/>
                        </a:rPr>
                        <a:t>8.9</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2127</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8.5</a:t>
                      </a:r>
                    </a:p>
                  </a:txBody>
                  <a:tcPr marL="9525" marR="9525" marT="9525" marB="0" anchor="b">
                    <a:lnL>
                      <a:noFill/>
                    </a:lnL>
                    <a:lnR>
                      <a:noFill/>
                    </a:lnR>
                    <a:lnT>
                      <a:noFill/>
                    </a:lnT>
                    <a:lnB>
                      <a:noFill/>
                    </a:lnB>
                    <a:solidFill>
                      <a:srgbClr val="F2DCDB"/>
                    </a:solidFill>
                  </a:tcPr>
                </a:tc>
                <a:tc>
                  <a:txBody>
                    <a:bodyPr/>
                    <a:lstStyle/>
                    <a:p>
                      <a:pPr algn="ctr" fontAlgn="b"/>
                      <a:r>
                        <a:rPr lang="en-GB" sz="1100" b="0" i="0" u="none" strike="noStrike">
                          <a:solidFill>
                            <a:srgbClr val="000000"/>
                          </a:solidFill>
                          <a:effectLst/>
                          <a:latin typeface="Century Gothic" pitchFamily="34" charset="0"/>
                        </a:rPr>
                        <a:t>2032</a:t>
                      </a:r>
                    </a:p>
                  </a:txBody>
                  <a:tcPr marL="9525" marR="9525" marT="9525" marB="0" anchor="b">
                    <a:lnL>
                      <a:noFill/>
                    </a:lnL>
                    <a:lnR>
                      <a:noFill/>
                    </a:lnR>
                    <a:lnT>
                      <a:noFill/>
                    </a:lnT>
                    <a:lnB>
                      <a:noFill/>
                    </a:lnB>
                    <a:solidFill>
                      <a:srgbClr val="F2DCDB"/>
                    </a:solidFill>
                  </a:tcPr>
                </a:tc>
                <a:extLst>
                  <a:ext uri="{0D108BD9-81ED-4DB2-BD59-A6C34878D82A}">
                    <a16:rowId xmlns:a16="http://schemas.microsoft.com/office/drawing/2014/main" val="10011"/>
                  </a:ext>
                </a:extLst>
              </a:tr>
              <a:tr h="180975">
                <a:tc>
                  <a:txBody>
                    <a:bodyPr/>
                    <a:lstStyle/>
                    <a:p>
                      <a:pPr algn="ctr" fontAlgn="b"/>
                      <a:r>
                        <a:rPr lang="en-GB" sz="1100" b="0" i="0" u="none" strike="noStrike">
                          <a:solidFill>
                            <a:srgbClr val="000000"/>
                          </a:solidFill>
                          <a:effectLst/>
                          <a:latin typeface="Century Gothic" pitchFamily="34" charset="0"/>
                        </a:rPr>
                        <a:t>12</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entury Gothic" pitchFamily="34" charset="0"/>
                        </a:rPr>
                        <a:t>9.4</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2247</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8.8</a:t>
                      </a:r>
                    </a:p>
                  </a:txBody>
                  <a:tcPr marL="9525" marR="9525" marT="9525" marB="0" anchor="b">
                    <a:lnL>
                      <a:noFill/>
                    </a:lnL>
                    <a:lnR>
                      <a:noFill/>
                    </a:lnR>
                    <a:lnT>
                      <a:noFill/>
                    </a:lnT>
                    <a:lnB>
                      <a:noFill/>
                    </a:lnB>
                    <a:solidFill>
                      <a:srgbClr val="F2DCDB"/>
                    </a:solidFill>
                  </a:tcPr>
                </a:tc>
                <a:tc>
                  <a:txBody>
                    <a:bodyPr/>
                    <a:lstStyle/>
                    <a:p>
                      <a:pPr algn="ctr" fontAlgn="b"/>
                      <a:r>
                        <a:rPr lang="en-GB" sz="1100" b="0" i="0" u="none" strike="noStrike" dirty="0">
                          <a:solidFill>
                            <a:srgbClr val="000000"/>
                          </a:solidFill>
                          <a:effectLst/>
                          <a:latin typeface="Century Gothic" pitchFamily="34" charset="0"/>
                        </a:rPr>
                        <a:t>2103</a:t>
                      </a:r>
                    </a:p>
                  </a:txBody>
                  <a:tcPr marL="9525" marR="9525" marT="9525" marB="0" anchor="b">
                    <a:lnL>
                      <a:noFill/>
                    </a:lnL>
                    <a:lnR>
                      <a:noFill/>
                    </a:lnR>
                    <a:lnT>
                      <a:noFill/>
                    </a:lnT>
                    <a:lnB>
                      <a:noFill/>
                    </a:lnB>
                    <a:solidFill>
                      <a:srgbClr val="F2DCDB"/>
                    </a:solidFill>
                  </a:tcPr>
                </a:tc>
                <a:extLst>
                  <a:ext uri="{0D108BD9-81ED-4DB2-BD59-A6C34878D82A}">
                    <a16:rowId xmlns:a16="http://schemas.microsoft.com/office/drawing/2014/main" val="10012"/>
                  </a:ext>
                </a:extLst>
              </a:tr>
              <a:tr h="180975">
                <a:tc>
                  <a:txBody>
                    <a:bodyPr/>
                    <a:lstStyle/>
                    <a:p>
                      <a:pPr algn="ctr" fontAlgn="b"/>
                      <a:r>
                        <a:rPr lang="en-GB" sz="1100" b="0" i="0" u="none" strike="noStrike">
                          <a:solidFill>
                            <a:srgbClr val="000000"/>
                          </a:solidFill>
                          <a:effectLst/>
                          <a:latin typeface="Century Gothic" pitchFamily="34" charset="0"/>
                        </a:rPr>
                        <a:t>13</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entury Gothic" pitchFamily="34" charset="0"/>
                        </a:rPr>
                        <a:t>10.1</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2414</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9.3</a:t>
                      </a:r>
                    </a:p>
                  </a:txBody>
                  <a:tcPr marL="9525" marR="9525" marT="9525" marB="0" anchor="b">
                    <a:lnL>
                      <a:noFill/>
                    </a:lnL>
                    <a:lnR>
                      <a:noFill/>
                    </a:lnR>
                    <a:lnT>
                      <a:noFill/>
                    </a:lnT>
                    <a:lnB>
                      <a:noFill/>
                    </a:lnB>
                    <a:solidFill>
                      <a:srgbClr val="F2DCDB"/>
                    </a:solidFill>
                  </a:tcPr>
                </a:tc>
                <a:tc>
                  <a:txBody>
                    <a:bodyPr/>
                    <a:lstStyle/>
                    <a:p>
                      <a:pPr algn="ctr" fontAlgn="b"/>
                      <a:r>
                        <a:rPr lang="en-GB" sz="1100" b="0" i="0" u="none" strike="noStrike" dirty="0">
                          <a:solidFill>
                            <a:srgbClr val="000000"/>
                          </a:solidFill>
                          <a:effectLst/>
                          <a:latin typeface="Century Gothic" pitchFamily="34" charset="0"/>
                        </a:rPr>
                        <a:t>2223</a:t>
                      </a:r>
                    </a:p>
                  </a:txBody>
                  <a:tcPr marL="9525" marR="9525" marT="9525" marB="0" anchor="b">
                    <a:lnL>
                      <a:noFill/>
                    </a:lnL>
                    <a:lnR>
                      <a:noFill/>
                    </a:lnR>
                    <a:lnT>
                      <a:noFill/>
                    </a:lnT>
                    <a:lnB>
                      <a:noFill/>
                    </a:lnB>
                    <a:solidFill>
                      <a:srgbClr val="F2DCDB"/>
                    </a:solidFill>
                  </a:tcPr>
                </a:tc>
                <a:extLst>
                  <a:ext uri="{0D108BD9-81ED-4DB2-BD59-A6C34878D82A}">
                    <a16:rowId xmlns:a16="http://schemas.microsoft.com/office/drawing/2014/main" val="10013"/>
                  </a:ext>
                </a:extLst>
              </a:tr>
              <a:tr h="180975">
                <a:tc>
                  <a:txBody>
                    <a:bodyPr/>
                    <a:lstStyle/>
                    <a:p>
                      <a:pPr algn="ctr" fontAlgn="b"/>
                      <a:r>
                        <a:rPr lang="en-GB" sz="1100" b="0" i="0" u="none" strike="noStrike">
                          <a:solidFill>
                            <a:srgbClr val="000000"/>
                          </a:solidFill>
                          <a:effectLst/>
                          <a:latin typeface="Century Gothic" pitchFamily="34" charset="0"/>
                        </a:rPr>
                        <a:t>14</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entury Gothic" pitchFamily="34" charset="0"/>
                        </a:rPr>
                        <a:t>11.0</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2629</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dirty="0">
                          <a:solidFill>
                            <a:srgbClr val="000000"/>
                          </a:solidFill>
                          <a:effectLst/>
                          <a:latin typeface="Century Gothic" pitchFamily="34" charset="0"/>
                        </a:rPr>
                        <a:t>9.8</a:t>
                      </a:r>
                    </a:p>
                  </a:txBody>
                  <a:tcPr marL="9525" marR="9525" marT="9525" marB="0" anchor="b">
                    <a:lnL>
                      <a:noFill/>
                    </a:lnL>
                    <a:lnR>
                      <a:noFill/>
                    </a:lnR>
                    <a:lnT>
                      <a:noFill/>
                    </a:lnT>
                    <a:lnB>
                      <a:noFill/>
                    </a:lnB>
                    <a:solidFill>
                      <a:srgbClr val="F2DCDB"/>
                    </a:solidFill>
                  </a:tcPr>
                </a:tc>
                <a:tc>
                  <a:txBody>
                    <a:bodyPr/>
                    <a:lstStyle/>
                    <a:p>
                      <a:pPr algn="ctr" fontAlgn="b"/>
                      <a:r>
                        <a:rPr lang="en-GB" sz="1100" b="0" i="0" u="none" strike="noStrike" dirty="0">
                          <a:solidFill>
                            <a:srgbClr val="000000"/>
                          </a:solidFill>
                          <a:effectLst/>
                          <a:latin typeface="Century Gothic" pitchFamily="34" charset="0"/>
                        </a:rPr>
                        <a:t>2342</a:t>
                      </a:r>
                    </a:p>
                  </a:txBody>
                  <a:tcPr marL="9525" marR="9525" marT="9525" marB="0" anchor="b">
                    <a:lnL>
                      <a:noFill/>
                    </a:lnL>
                    <a:lnR>
                      <a:noFill/>
                    </a:lnR>
                    <a:lnT>
                      <a:noFill/>
                    </a:lnT>
                    <a:lnB>
                      <a:noFill/>
                    </a:lnB>
                    <a:solidFill>
                      <a:srgbClr val="F2DCDB"/>
                    </a:solidFill>
                  </a:tcPr>
                </a:tc>
                <a:extLst>
                  <a:ext uri="{0D108BD9-81ED-4DB2-BD59-A6C34878D82A}">
                    <a16:rowId xmlns:a16="http://schemas.microsoft.com/office/drawing/2014/main" val="10014"/>
                  </a:ext>
                </a:extLst>
              </a:tr>
              <a:tr h="180975">
                <a:tc>
                  <a:txBody>
                    <a:bodyPr/>
                    <a:lstStyle/>
                    <a:p>
                      <a:pPr algn="ctr" fontAlgn="b"/>
                      <a:r>
                        <a:rPr lang="en-GB" sz="1100" b="0" i="0" u="none" strike="noStrike">
                          <a:solidFill>
                            <a:srgbClr val="000000"/>
                          </a:solidFill>
                          <a:effectLst/>
                          <a:latin typeface="Century Gothic" pitchFamily="34" charset="0"/>
                        </a:rPr>
                        <a:t>15</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entury Gothic" pitchFamily="34" charset="0"/>
                        </a:rPr>
                        <a:t>11.8</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2820</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10.0</a:t>
                      </a:r>
                    </a:p>
                  </a:txBody>
                  <a:tcPr marL="9525" marR="9525" marT="9525" marB="0" anchor="b">
                    <a:lnL>
                      <a:noFill/>
                    </a:lnL>
                    <a:lnR>
                      <a:noFill/>
                    </a:lnR>
                    <a:lnT>
                      <a:noFill/>
                    </a:lnT>
                    <a:lnB>
                      <a:noFill/>
                    </a:lnB>
                    <a:solidFill>
                      <a:srgbClr val="F2DCDB"/>
                    </a:solidFill>
                  </a:tcPr>
                </a:tc>
                <a:tc>
                  <a:txBody>
                    <a:bodyPr/>
                    <a:lstStyle/>
                    <a:p>
                      <a:pPr algn="ctr" fontAlgn="b"/>
                      <a:r>
                        <a:rPr lang="en-GB" sz="1100" b="0" i="0" u="none" strike="noStrike" dirty="0">
                          <a:solidFill>
                            <a:srgbClr val="000000"/>
                          </a:solidFill>
                          <a:effectLst/>
                          <a:latin typeface="Century Gothic" pitchFamily="34" charset="0"/>
                        </a:rPr>
                        <a:t>2390</a:t>
                      </a:r>
                    </a:p>
                  </a:txBody>
                  <a:tcPr marL="9525" marR="9525" marT="9525" marB="0" anchor="b">
                    <a:lnL>
                      <a:noFill/>
                    </a:lnL>
                    <a:lnR>
                      <a:noFill/>
                    </a:lnR>
                    <a:lnT>
                      <a:noFill/>
                    </a:lnT>
                    <a:lnB>
                      <a:noFill/>
                    </a:lnB>
                    <a:solidFill>
                      <a:srgbClr val="F2DCDB"/>
                    </a:solidFill>
                  </a:tcPr>
                </a:tc>
                <a:extLst>
                  <a:ext uri="{0D108BD9-81ED-4DB2-BD59-A6C34878D82A}">
                    <a16:rowId xmlns:a16="http://schemas.microsoft.com/office/drawing/2014/main" val="10015"/>
                  </a:ext>
                </a:extLst>
              </a:tr>
              <a:tr h="180975">
                <a:tc>
                  <a:txBody>
                    <a:bodyPr/>
                    <a:lstStyle/>
                    <a:p>
                      <a:pPr algn="ctr" fontAlgn="b"/>
                      <a:r>
                        <a:rPr lang="en-GB" sz="1100" b="0" i="0" u="none" strike="noStrike">
                          <a:solidFill>
                            <a:srgbClr val="000000"/>
                          </a:solidFill>
                          <a:effectLst/>
                          <a:latin typeface="Century Gothic" pitchFamily="34" charset="0"/>
                        </a:rPr>
                        <a:t>16</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entury Gothic" pitchFamily="34" charset="0"/>
                        </a:rPr>
                        <a:t>12.4</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2964</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10.1</a:t>
                      </a:r>
                    </a:p>
                  </a:txBody>
                  <a:tcPr marL="9525" marR="9525" marT="9525" marB="0" anchor="b">
                    <a:lnL>
                      <a:noFill/>
                    </a:lnL>
                    <a:lnR>
                      <a:noFill/>
                    </a:lnR>
                    <a:lnT>
                      <a:noFill/>
                    </a:lnT>
                    <a:lnB>
                      <a:noFill/>
                    </a:lnB>
                    <a:solidFill>
                      <a:srgbClr val="F2DCDB"/>
                    </a:solidFill>
                  </a:tcPr>
                </a:tc>
                <a:tc>
                  <a:txBody>
                    <a:bodyPr/>
                    <a:lstStyle/>
                    <a:p>
                      <a:pPr algn="ctr" fontAlgn="b"/>
                      <a:r>
                        <a:rPr lang="en-GB" sz="1100" b="0" i="0" u="none" strike="noStrike" dirty="0">
                          <a:solidFill>
                            <a:srgbClr val="000000"/>
                          </a:solidFill>
                          <a:effectLst/>
                          <a:latin typeface="Century Gothic" pitchFamily="34" charset="0"/>
                        </a:rPr>
                        <a:t>2414</a:t>
                      </a:r>
                    </a:p>
                  </a:txBody>
                  <a:tcPr marL="9525" marR="9525" marT="9525" marB="0" anchor="b">
                    <a:lnL>
                      <a:noFill/>
                    </a:lnL>
                    <a:lnR>
                      <a:noFill/>
                    </a:lnR>
                    <a:lnT>
                      <a:noFill/>
                    </a:lnT>
                    <a:lnB>
                      <a:noFill/>
                    </a:lnB>
                    <a:solidFill>
                      <a:srgbClr val="F2DCDB"/>
                    </a:solidFill>
                  </a:tcPr>
                </a:tc>
                <a:extLst>
                  <a:ext uri="{0D108BD9-81ED-4DB2-BD59-A6C34878D82A}">
                    <a16:rowId xmlns:a16="http://schemas.microsoft.com/office/drawing/2014/main" val="10016"/>
                  </a:ext>
                </a:extLst>
              </a:tr>
              <a:tr h="180975">
                <a:tc>
                  <a:txBody>
                    <a:bodyPr/>
                    <a:lstStyle/>
                    <a:p>
                      <a:pPr algn="ctr" fontAlgn="b"/>
                      <a:r>
                        <a:rPr lang="en-GB" sz="1100" b="0" i="0" u="none" strike="noStrike">
                          <a:solidFill>
                            <a:srgbClr val="000000"/>
                          </a:solidFill>
                          <a:effectLst/>
                          <a:latin typeface="Century Gothic" pitchFamily="34" charset="0"/>
                        </a:rPr>
                        <a:t>17</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entury Gothic" pitchFamily="34" charset="0"/>
                        </a:rPr>
                        <a:t>12.9</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3083</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10.3</a:t>
                      </a:r>
                    </a:p>
                  </a:txBody>
                  <a:tcPr marL="9525" marR="9525" marT="9525" marB="0" anchor="b">
                    <a:lnL>
                      <a:noFill/>
                    </a:lnL>
                    <a:lnR>
                      <a:noFill/>
                    </a:lnR>
                    <a:lnT>
                      <a:noFill/>
                    </a:lnT>
                    <a:lnB>
                      <a:noFill/>
                    </a:lnB>
                    <a:solidFill>
                      <a:srgbClr val="F2DCDB"/>
                    </a:solidFill>
                  </a:tcPr>
                </a:tc>
                <a:tc>
                  <a:txBody>
                    <a:bodyPr/>
                    <a:lstStyle/>
                    <a:p>
                      <a:pPr algn="ctr" fontAlgn="b"/>
                      <a:r>
                        <a:rPr lang="en-GB" sz="1100" b="0" i="0" u="none" strike="noStrike" dirty="0">
                          <a:solidFill>
                            <a:srgbClr val="000000"/>
                          </a:solidFill>
                          <a:effectLst/>
                          <a:latin typeface="Century Gothic" pitchFamily="34" charset="0"/>
                        </a:rPr>
                        <a:t>2462</a:t>
                      </a:r>
                    </a:p>
                  </a:txBody>
                  <a:tcPr marL="9525" marR="9525" marT="9525" marB="0" anchor="b">
                    <a:lnL>
                      <a:noFill/>
                    </a:lnL>
                    <a:lnR>
                      <a:noFill/>
                    </a:lnR>
                    <a:lnT>
                      <a:noFill/>
                    </a:lnT>
                    <a:lnB>
                      <a:noFill/>
                    </a:lnB>
                    <a:solidFill>
                      <a:srgbClr val="F2DCDB"/>
                    </a:solidFill>
                  </a:tcPr>
                </a:tc>
                <a:extLst>
                  <a:ext uri="{0D108BD9-81ED-4DB2-BD59-A6C34878D82A}">
                    <a16:rowId xmlns:a16="http://schemas.microsoft.com/office/drawing/2014/main" val="10017"/>
                  </a:ext>
                </a:extLst>
              </a:tr>
              <a:tr h="180975">
                <a:tc>
                  <a:txBody>
                    <a:bodyPr/>
                    <a:lstStyle/>
                    <a:p>
                      <a:pPr algn="ctr" fontAlgn="b"/>
                      <a:r>
                        <a:rPr lang="en-GB" sz="1100" b="0" i="0" u="none" strike="noStrike">
                          <a:solidFill>
                            <a:srgbClr val="000000"/>
                          </a:solidFill>
                          <a:effectLst/>
                          <a:latin typeface="Century Gothic" pitchFamily="34" charset="0"/>
                        </a:rPr>
                        <a:t>18</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entury Gothic" pitchFamily="34" charset="0"/>
                        </a:rPr>
                        <a:t>13.2</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a:solidFill>
                            <a:srgbClr val="000000"/>
                          </a:solidFill>
                          <a:effectLst/>
                          <a:latin typeface="Century Gothic" pitchFamily="34" charset="0"/>
                        </a:rPr>
                        <a:t>3155</a:t>
                      </a:r>
                    </a:p>
                  </a:txBody>
                  <a:tcPr marL="9525" marR="9525" marT="9525" marB="0" anchor="b">
                    <a:lnL>
                      <a:noFill/>
                    </a:lnL>
                    <a:lnR>
                      <a:noFill/>
                    </a:lnR>
                    <a:lnT>
                      <a:noFill/>
                    </a:lnT>
                    <a:lnB>
                      <a:noFill/>
                    </a:lnB>
                    <a:solidFill>
                      <a:srgbClr val="DCE6F1"/>
                    </a:solidFill>
                  </a:tcPr>
                </a:tc>
                <a:tc>
                  <a:txBody>
                    <a:bodyPr/>
                    <a:lstStyle/>
                    <a:p>
                      <a:pPr algn="ctr" fontAlgn="b"/>
                      <a:r>
                        <a:rPr lang="en-GB" sz="1100" b="0" i="0" u="none" strike="noStrike" dirty="0">
                          <a:solidFill>
                            <a:srgbClr val="000000"/>
                          </a:solidFill>
                          <a:effectLst/>
                          <a:latin typeface="Century Gothic" pitchFamily="34" charset="0"/>
                        </a:rPr>
                        <a:t>10.3</a:t>
                      </a:r>
                    </a:p>
                  </a:txBody>
                  <a:tcPr marL="9525" marR="9525" marT="9525" marB="0" anchor="b">
                    <a:lnL>
                      <a:noFill/>
                    </a:lnL>
                    <a:lnR>
                      <a:noFill/>
                    </a:lnR>
                    <a:lnT>
                      <a:noFill/>
                    </a:lnT>
                    <a:lnB>
                      <a:noFill/>
                    </a:lnB>
                    <a:solidFill>
                      <a:srgbClr val="F2DCDB"/>
                    </a:solidFill>
                  </a:tcPr>
                </a:tc>
                <a:tc>
                  <a:txBody>
                    <a:bodyPr/>
                    <a:lstStyle/>
                    <a:p>
                      <a:pPr algn="ctr" fontAlgn="b"/>
                      <a:r>
                        <a:rPr lang="en-GB" sz="1100" b="0" i="0" u="none" strike="noStrike" dirty="0">
                          <a:solidFill>
                            <a:srgbClr val="000000"/>
                          </a:solidFill>
                          <a:effectLst/>
                          <a:latin typeface="Century Gothic" pitchFamily="34" charset="0"/>
                        </a:rPr>
                        <a:t>2462</a:t>
                      </a:r>
                    </a:p>
                  </a:txBody>
                  <a:tcPr marL="9525" marR="9525" marT="9525" marB="0" anchor="b">
                    <a:lnL>
                      <a:noFill/>
                    </a:lnL>
                    <a:lnR>
                      <a:noFill/>
                    </a:lnR>
                    <a:lnT>
                      <a:noFill/>
                    </a:lnT>
                    <a:lnB>
                      <a:noFill/>
                    </a:lnB>
                    <a:solidFill>
                      <a:srgbClr val="F2DCDB"/>
                    </a:solidFill>
                  </a:tcPr>
                </a:tc>
                <a:extLst>
                  <a:ext uri="{0D108BD9-81ED-4DB2-BD59-A6C34878D82A}">
                    <a16:rowId xmlns:a16="http://schemas.microsoft.com/office/drawing/2014/main" val="10018"/>
                  </a:ext>
                </a:extLst>
              </a:tr>
            </a:tbl>
          </a:graphicData>
        </a:graphic>
      </p:graphicFrame>
    </p:spTree>
    <p:extLst>
      <p:ext uri="{BB962C8B-B14F-4D97-AF65-F5344CB8AC3E}">
        <p14:creationId xmlns:p14="http://schemas.microsoft.com/office/powerpoint/2010/main" val="37541884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altLang="en-US" dirty="0" smtClean="0"/>
              <a:t>EARs - adults</a:t>
            </a:r>
            <a:endParaRPr lang="en-GB" dirty="0"/>
          </a:p>
        </p:txBody>
      </p:sp>
      <p:sp>
        <p:nvSpPr>
          <p:cNvPr id="3" name="Subtitle 2"/>
          <p:cNvSpPr>
            <a:spLocks noGrp="1"/>
          </p:cNvSpPr>
          <p:nvPr>
            <p:ph type="subTitle" idx="1"/>
          </p:nvPr>
        </p:nvSpPr>
        <p:spPr/>
        <p:txBody>
          <a:bodyPr/>
          <a:lstStyle/>
          <a:p>
            <a:pPr marL="0" indent="0">
              <a:buNone/>
            </a:pPr>
            <a:r>
              <a:rPr lang="en-GB" sz="2000" dirty="0"/>
              <a:t>Why do you think there is a difference in requirements for males and females?</a:t>
            </a:r>
          </a:p>
          <a:p>
            <a:endParaRPr lang="en-GB" sz="2000" dirty="0"/>
          </a:p>
          <a:p>
            <a:pPr marL="0" indent="0">
              <a:buNone/>
            </a:pPr>
            <a:r>
              <a:rPr lang="en-GB" sz="2000" dirty="0"/>
              <a:t>What effect would increasing activity levels have on the energy requirements?</a:t>
            </a:r>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27286013"/>
              </p:ext>
            </p:extLst>
          </p:nvPr>
        </p:nvGraphicFramePr>
        <p:xfrm>
          <a:off x="6045592" y="3694898"/>
          <a:ext cx="5734049" cy="2663828"/>
        </p:xfrm>
        <a:graphic>
          <a:graphicData uri="http://schemas.openxmlformats.org/drawingml/2006/table">
            <a:tbl>
              <a:tblPr/>
              <a:tblGrid>
                <a:gridCol w="1072220">
                  <a:extLst>
                    <a:ext uri="{9D8B030D-6E8A-4147-A177-3AD203B41FA5}">
                      <a16:colId xmlns:a16="http://schemas.microsoft.com/office/drawing/2014/main" val="20000"/>
                    </a:ext>
                  </a:extLst>
                </a:gridCol>
                <a:gridCol w="1165457">
                  <a:extLst>
                    <a:ext uri="{9D8B030D-6E8A-4147-A177-3AD203B41FA5}">
                      <a16:colId xmlns:a16="http://schemas.microsoft.com/office/drawing/2014/main" val="20001"/>
                    </a:ext>
                  </a:extLst>
                </a:gridCol>
                <a:gridCol w="1165457">
                  <a:extLst>
                    <a:ext uri="{9D8B030D-6E8A-4147-A177-3AD203B41FA5}">
                      <a16:colId xmlns:a16="http://schemas.microsoft.com/office/drawing/2014/main" val="20002"/>
                    </a:ext>
                  </a:extLst>
                </a:gridCol>
                <a:gridCol w="1090340">
                  <a:extLst>
                    <a:ext uri="{9D8B030D-6E8A-4147-A177-3AD203B41FA5}">
                      <a16:colId xmlns:a16="http://schemas.microsoft.com/office/drawing/2014/main" val="20003"/>
                    </a:ext>
                  </a:extLst>
                </a:gridCol>
                <a:gridCol w="1240575">
                  <a:extLst>
                    <a:ext uri="{9D8B030D-6E8A-4147-A177-3AD203B41FA5}">
                      <a16:colId xmlns:a16="http://schemas.microsoft.com/office/drawing/2014/main" val="20004"/>
                    </a:ext>
                  </a:extLst>
                </a:gridCol>
              </a:tblGrid>
              <a:tr h="348214">
                <a:tc>
                  <a:txBody>
                    <a:bodyPr/>
                    <a:lstStyle/>
                    <a:p>
                      <a:pPr algn="ctr" fontAlgn="b"/>
                      <a:r>
                        <a:rPr lang="en-GB" sz="1200" b="1" i="0" u="none" strike="noStrike" dirty="0" smtClean="0">
                          <a:solidFill>
                            <a:srgbClr val="000000"/>
                          </a:solidFill>
                          <a:effectLst/>
                          <a:latin typeface="Century Gothic" pitchFamily="34" charset="0"/>
                        </a:rPr>
                        <a:t>Years</a:t>
                      </a:r>
                      <a:endParaRPr lang="en-GB" sz="1200" b="1" i="0" u="none" strike="noStrike" dirty="0">
                        <a:solidFill>
                          <a:srgbClr val="000000"/>
                        </a:solidFill>
                        <a:effectLst/>
                        <a:latin typeface="Century Gothic" pitchFamily="34" charset="0"/>
                      </a:endParaRPr>
                    </a:p>
                  </a:txBody>
                  <a:tcPr marL="9524" marR="9524" marT="9523" marB="0" anchor="b">
                    <a:lnL>
                      <a:noFill/>
                    </a:lnL>
                    <a:lnR>
                      <a:noFill/>
                    </a:lnR>
                    <a:lnT>
                      <a:noFill/>
                    </a:lnT>
                    <a:lnB>
                      <a:noFill/>
                    </a:lnB>
                  </a:tcPr>
                </a:tc>
                <a:tc>
                  <a:txBody>
                    <a:bodyPr/>
                    <a:lstStyle/>
                    <a:p>
                      <a:pPr algn="ctr" fontAlgn="b"/>
                      <a:r>
                        <a:rPr lang="en-GB" sz="1200" b="1" i="0" u="none" strike="noStrike" dirty="0" smtClean="0">
                          <a:solidFill>
                            <a:srgbClr val="000000"/>
                          </a:solidFill>
                          <a:effectLst/>
                          <a:latin typeface="Century Gothic" pitchFamily="34" charset="0"/>
                        </a:rPr>
                        <a:t>Men </a:t>
                      </a:r>
                      <a:r>
                        <a:rPr lang="en-GB" sz="1200" b="1" i="0" u="none" strike="noStrike" dirty="0">
                          <a:solidFill>
                            <a:srgbClr val="000000"/>
                          </a:solidFill>
                          <a:effectLst/>
                          <a:latin typeface="Century Gothic" pitchFamily="34" charset="0"/>
                        </a:rPr>
                        <a:t>(MJ)</a:t>
                      </a:r>
                    </a:p>
                  </a:txBody>
                  <a:tcPr marL="9524" marR="9524" marT="9523" marB="0" anchor="b">
                    <a:lnL>
                      <a:noFill/>
                    </a:lnL>
                    <a:lnR>
                      <a:noFill/>
                    </a:lnR>
                    <a:lnT>
                      <a:noFill/>
                    </a:lnT>
                    <a:lnB>
                      <a:noFill/>
                    </a:lnB>
                    <a:solidFill>
                      <a:srgbClr val="DCE6F1"/>
                    </a:solidFill>
                  </a:tcPr>
                </a:tc>
                <a:tc>
                  <a:txBody>
                    <a:bodyPr/>
                    <a:lstStyle/>
                    <a:p>
                      <a:pPr algn="ctr" fontAlgn="b"/>
                      <a:r>
                        <a:rPr lang="en-GB" sz="1200" b="1" i="0" u="none" strike="noStrike" dirty="0" smtClean="0">
                          <a:solidFill>
                            <a:srgbClr val="000000"/>
                          </a:solidFill>
                          <a:effectLst/>
                          <a:latin typeface="Century Gothic" pitchFamily="34" charset="0"/>
                        </a:rPr>
                        <a:t>Men </a:t>
                      </a:r>
                      <a:r>
                        <a:rPr lang="en-GB" sz="1200" b="1" i="0" u="none" strike="noStrike" dirty="0">
                          <a:solidFill>
                            <a:srgbClr val="000000"/>
                          </a:solidFill>
                          <a:effectLst/>
                          <a:latin typeface="Century Gothic" pitchFamily="34" charset="0"/>
                        </a:rPr>
                        <a:t>(kcal)</a:t>
                      </a:r>
                    </a:p>
                  </a:txBody>
                  <a:tcPr marL="9524" marR="9524" marT="9523" marB="0" anchor="b">
                    <a:lnL>
                      <a:noFill/>
                    </a:lnL>
                    <a:lnR>
                      <a:noFill/>
                    </a:lnR>
                    <a:lnT>
                      <a:noFill/>
                    </a:lnT>
                    <a:lnB>
                      <a:noFill/>
                    </a:lnB>
                    <a:solidFill>
                      <a:srgbClr val="DCE6F1"/>
                    </a:solidFill>
                  </a:tcPr>
                </a:tc>
                <a:tc>
                  <a:txBody>
                    <a:bodyPr/>
                    <a:lstStyle/>
                    <a:p>
                      <a:pPr algn="ctr" fontAlgn="b"/>
                      <a:r>
                        <a:rPr lang="en-GB" sz="1200" b="1" i="0" u="none" strike="noStrike" dirty="0" smtClean="0">
                          <a:solidFill>
                            <a:srgbClr val="000000"/>
                          </a:solidFill>
                          <a:effectLst/>
                          <a:latin typeface="Century Gothic" pitchFamily="34" charset="0"/>
                        </a:rPr>
                        <a:t>Women </a:t>
                      </a:r>
                      <a:r>
                        <a:rPr lang="en-GB" sz="1200" b="1" i="0" u="none" strike="noStrike" dirty="0">
                          <a:solidFill>
                            <a:srgbClr val="000000"/>
                          </a:solidFill>
                          <a:effectLst/>
                          <a:latin typeface="Century Gothic" pitchFamily="34" charset="0"/>
                        </a:rPr>
                        <a:t>(MJ)</a:t>
                      </a:r>
                    </a:p>
                  </a:txBody>
                  <a:tcPr marL="9524" marR="9524" marT="9523" marB="0" anchor="b">
                    <a:lnL>
                      <a:noFill/>
                    </a:lnL>
                    <a:lnR>
                      <a:noFill/>
                    </a:lnR>
                    <a:lnT>
                      <a:noFill/>
                    </a:lnT>
                    <a:lnB>
                      <a:noFill/>
                    </a:lnB>
                    <a:solidFill>
                      <a:srgbClr val="F2DCDB"/>
                    </a:solidFill>
                  </a:tcPr>
                </a:tc>
                <a:tc>
                  <a:txBody>
                    <a:bodyPr/>
                    <a:lstStyle/>
                    <a:p>
                      <a:pPr algn="ctr" fontAlgn="b"/>
                      <a:r>
                        <a:rPr lang="en-GB" sz="1200" b="1" i="0" u="none" strike="noStrike" dirty="0" smtClean="0">
                          <a:solidFill>
                            <a:srgbClr val="000000"/>
                          </a:solidFill>
                          <a:effectLst/>
                          <a:latin typeface="Century Gothic" pitchFamily="34" charset="0"/>
                        </a:rPr>
                        <a:t>Women </a:t>
                      </a:r>
                      <a:r>
                        <a:rPr lang="en-GB" sz="1200" b="1" i="0" u="none" strike="noStrike" dirty="0">
                          <a:solidFill>
                            <a:srgbClr val="000000"/>
                          </a:solidFill>
                          <a:effectLst/>
                          <a:latin typeface="Century Gothic" pitchFamily="34" charset="0"/>
                        </a:rPr>
                        <a:t>(kcal)</a:t>
                      </a:r>
                    </a:p>
                  </a:txBody>
                  <a:tcPr marL="9524" marR="9524" marT="9523" marB="0" anchor="b">
                    <a:lnL>
                      <a:noFill/>
                    </a:lnL>
                    <a:lnR>
                      <a:noFill/>
                    </a:lnR>
                    <a:lnT>
                      <a:noFill/>
                    </a:lnT>
                    <a:lnB>
                      <a:noFill/>
                    </a:lnB>
                    <a:solidFill>
                      <a:srgbClr val="F2DCDB"/>
                    </a:solidFill>
                  </a:tcPr>
                </a:tc>
                <a:extLst>
                  <a:ext uri="{0D108BD9-81ED-4DB2-BD59-A6C34878D82A}">
                    <a16:rowId xmlns:a16="http://schemas.microsoft.com/office/drawing/2014/main" val="10000"/>
                  </a:ext>
                </a:extLst>
              </a:tr>
              <a:tr h="330802">
                <a:tc>
                  <a:txBody>
                    <a:bodyPr/>
                    <a:lstStyle/>
                    <a:p>
                      <a:pPr algn="ctr" fontAlgn="b"/>
                      <a:r>
                        <a:rPr lang="en-GB" sz="1200" b="0" i="0" u="none" strike="noStrike" dirty="0">
                          <a:solidFill>
                            <a:srgbClr val="000000"/>
                          </a:solidFill>
                          <a:effectLst/>
                          <a:latin typeface="Century Gothic" pitchFamily="34" charset="0"/>
                        </a:rPr>
                        <a:t>19-24</a:t>
                      </a:r>
                    </a:p>
                  </a:txBody>
                  <a:tcPr marL="9524" marR="9524" marT="9523" marB="0" anchor="b">
                    <a:lnL>
                      <a:noFill/>
                    </a:lnL>
                    <a:lnR>
                      <a:noFill/>
                    </a:lnR>
                    <a:lnT>
                      <a:noFill/>
                    </a:lnT>
                    <a:lnB>
                      <a:noFill/>
                    </a:lnB>
                  </a:tcPr>
                </a:tc>
                <a:tc>
                  <a:txBody>
                    <a:bodyPr/>
                    <a:lstStyle/>
                    <a:p>
                      <a:pPr algn="ctr" fontAlgn="b"/>
                      <a:r>
                        <a:rPr lang="en-GB" sz="1200" b="0" i="0" u="none" strike="noStrike" dirty="0">
                          <a:solidFill>
                            <a:srgbClr val="000000"/>
                          </a:solidFill>
                          <a:effectLst/>
                          <a:latin typeface="Century Gothic" pitchFamily="34" charset="0"/>
                        </a:rPr>
                        <a:t>11.6</a:t>
                      </a:r>
                    </a:p>
                  </a:txBody>
                  <a:tcPr marL="9524" marR="9524" marT="9523" marB="0" anchor="b">
                    <a:lnL>
                      <a:noFill/>
                    </a:lnL>
                    <a:lnR>
                      <a:noFill/>
                    </a:lnR>
                    <a:lnT>
                      <a:noFill/>
                    </a:lnT>
                    <a:lnB>
                      <a:noFill/>
                    </a:lnB>
                    <a:solidFill>
                      <a:srgbClr val="DCE6F1"/>
                    </a:solidFill>
                  </a:tcPr>
                </a:tc>
                <a:tc>
                  <a:txBody>
                    <a:bodyPr/>
                    <a:lstStyle/>
                    <a:p>
                      <a:pPr algn="ctr" fontAlgn="b"/>
                      <a:r>
                        <a:rPr lang="en-GB" sz="1200" b="0" i="0" u="none" strike="noStrike">
                          <a:solidFill>
                            <a:srgbClr val="000000"/>
                          </a:solidFill>
                          <a:effectLst/>
                          <a:latin typeface="Century Gothic" pitchFamily="34" charset="0"/>
                        </a:rPr>
                        <a:t>2772</a:t>
                      </a:r>
                    </a:p>
                  </a:txBody>
                  <a:tcPr marL="9524" marR="9524" marT="9523" marB="0" anchor="b">
                    <a:lnL>
                      <a:noFill/>
                    </a:lnL>
                    <a:lnR>
                      <a:noFill/>
                    </a:lnR>
                    <a:lnT>
                      <a:noFill/>
                    </a:lnT>
                    <a:lnB>
                      <a:noFill/>
                    </a:lnB>
                    <a:solidFill>
                      <a:srgbClr val="DCE6F1"/>
                    </a:solidFill>
                  </a:tcPr>
                </a:tc>
                <a:tc>
                  <a:txBody>
                    <a:bodyPr/>
                    <a:lstStyle/>
                    <a:p>
                      <a:pPr algn="ctr" fontAlgn="b"/>
                      <a:r>
                        <a:rPr lang="en-GB" sz="1200" b="0" i="0" u="none" strike="noStrike" dirty="0">
                          <a:solidFill>
                            <a:srgbClr val="000000"/>
                          </a:solidFill>
                          <a:effectLst/>
                          <a:latin typeface="Century Gothic" pitchFamily="34" charset="0"/>
                        </a:rPr>
                        <a:t>9.1</a:t>
                      </a:r>
                    </a:p>
                  </a:txBody>
                  <a:tcPr marL="9524" marR="9524" marT="9523" marB="0" anchor="b">
                    <a:lnL>
                      <a:noFill/>
                    </a:lnL>
                    <a:lnR>
                      <a:noFill/>
                    </a:lnR>
                    <a:lnT>
                      <a:noFill/>
                    </a:lnT>
                    <a:lnB>
                      <a:noFill/>
                    </a:lnB>
                    <a:solidFill>
                      <a:srgbClr val="F2DCDB"/>
                    </a:solidFill>
                  </a:tcPr>
                </a:tc>
                <a:tc>
                  <a:txBody>
                    <a:bodyPr/>
                    <a:lstStyle/>
                    <a:p>
                      <a:pPr algn="ctr" fontAlgn="b"/>
                      <a:r>
                        <a:rPr lang="en-GB" sz="1200" b="0" i="0" u="none" strike="noStrike" dirty="0">
                          <a:solidFill>
                            <a:srgbClr val="000000"/>
                          </a:solidFill>
                          <a:effectLst/>
                          <a:latin typeface="Century Gothic" pitchFamily="34" charset="0"/>
                        </a:rPr>
                        <a:t>2175</a:t>
                      </a:r>
                    </a:p>
                  </a:txBody>
                  <a:tcPr marL="9524" marR="9524" marT="9523" marB="0" anchor="b">
                    <a:lnL>
                      <a:noFill/>
                    </a:lnL>
                    <a:lnR>
                      <a:noFill/>
                    </a:lnR>
                    <a:lnT>
                      <a:noFill/>
                    </a:lnT>
                    <a:lnB>
                      <a:noFill/>
                    </a:lnB>
                    <a:solidFill>
                      <a:srgbClr val="F2DCDB"/>
                    </a:solidFill>
                  </a:tcPr>
                </a:tc>
                <a:extLst>
                  <a:ext uri="{0D108BD9-81ED-4DB2-BD59-A6C34878D82A}">
                    <a16:rowId xmlns:a16="http://schemas.microsoft.com/office/drawing/2014/main" val="10001"/>
                  </a:ext>
                </a:extLst>
              </a:tr>
              <a:tr h="330802">
                <a:tc>
                  <a:txBody>
                    <a:bodyPr/>
                    <a:lstStyle/>
                    <a:p>
                      <a:pPr algn="ctr" fontAlgn="b"/>
                      <a:r>
                        <a:rPr lang="en-GB" sz="1200" b="0" i="0" u="none" strike="noStrike">
                          <a:solidFill>
                            <a:srgbClr val="000000"/>
                          </a:solidFill>
                          <a:effectLst/>
                          <a:latin typeface="Century Gothic" pitchFamily="34" charset="0"/>
                        </a:rPr>
                        <a:t>25-34</a:t>
                      </a:r>
                    </a:p>
                  </a:txBody>
                  <a:tcPr marL="9524" marR="9524" marT="9523" marB="0" anchor="b">
                    <a:lnL>
                      <a:noFill/>
                    </a:lnL>
                    <a:lnR>
                      <a:noFill/>
                    </a:lnR>
                    <a:lnT>
                      <a:noFill/>
                    </a:lnT>
                    <a:lnB>
                      <a:noFill/>
                    </a:lnB>
                  </a:tcPr>
                </a:tc>
                <a:tc>
                  <a:txBody>
                    <a:bodyPr/>
                    <a:lstStyle/>
                    <a:p>
                      <a:pPr algn="ctr" fontAlgn="b"/>
                      <a:r>
                        <a:rPr lang="en-GB" sz="1200" b="0" i="0" u="none" strike="noStrike" dirty="0">
                          <a:solidFill>
                            <a:srgbClr val="000000"/>
                          </a:solidFill>
                          <a:effectLst/>
                          <a:latin typeface="Century Gothic" pitchFamily="34" charset="0"/>
                        </a:rPr>
                        <a:t>11.5</a:t>
                      </a:r>
                    </a:p>
                  </a:txBody>
                  <a:tcPr marL="9524" marR="9524" marT="9523" marB="0" anchor="b">
                    <a:lnL>
                      <a:noFill/>
                    </a:lnL>
                    <a:lnR>
                      <a:noFill/>
                    </a:lnR>
                    <a:lnT>
                      <a:noFill/>
                    </a:lnT>
                    <a:lnB>
                      <a:noFill/>
                    </a:lnB>
                    <a:solidFill>
                      <a:srgbClr val="DCE6F1"/>
                    </a:solidFill>
                  </a:tcPr>
                </a:tc>
                <a:tc>
                  <a:txBody>
                    <a:bodyPr/>
                    <a:lstStyle/>
                    <a:p>
                      <a:pPr algn="ctr" fontAlgn="b"/>
                      <a:r>
                        <a:rPr lang="en-GB" sz="1200" b="0" i="0" u="none" strike="noStrike">
                          <a:solidFill>
                            <a:srgbClr val="000000"/>
                          </a:solidFill>
                          <a:effectLst/>
                          <a:latin typeface="Century Gothic" pitchFamily="34" charset="0"/>
                        </a:rPr>
                        <a:t>2749</a:t>
                      </a:r>
                    </a:p>
                  </a:txBody>
                  <a:tcPr marL="9524" marR="9524" marT="9523" marB="0" anchor="b">
                    <a:lnL>
                      <a:noFill/>
                    </a:lnL>
                    <a:lnR>
                      <a:noFill/>
                    </a:lnR>
                    <a:lnT>
                      <a:noFill/>
                    </a:lnT>
                    <a:lnB>
                      <a:noFill/>
                    </a:lnB>
                    <a:solidFill>
                      <a:srgbClr val="DCE6F1"/>
                    </a:solidFill>
                  </a:tcPr>
                </a:tc>
                <a:tc>
                  <a:txBody>
                    <a:bodyPr/>
                    <a:lstStyle/>
                    <a:p>
                      <a:pPr algn="ctr" fontAlgn="b"/>
                      <a:r>
                        <a:rPr lang="en-GB" sz="1200" b="0" i="0" u="none" strike="noStrike">
                          <a:solidFill>
                            <a:srgbClr val="000000"/>
                          </a:solidFill>
                          <a:effectLst/>
                          <a:latin typeface="Century Gothic" pitchFamily="34" charset="0"/>
                        </a:rPr>
                        <a:t>9.1</a:t>
                      </a:r>
                    </a:p>
                  </a:txBody>
                  <a:tcPr marL="9524" marR="9524" marT="9523" marB="0" anchor="b">
                    <a:lnL>
                      <a:noFill/>
                    </a:lnL>
                    <a:lnR>
                      <a:noFill/>
                    </a:lnR>
                    <a:lnT>
                      <a:noFill/>
                    </a:lnT>
                    <a:lnB>
                      <a:noFill/>
                    </a:lnB>
                    <a:solidFill>
                      <a:srgbClr val="F2DCDB"/>
                    </a:solidFill>
                  </a:tcPr>
                </a:tc>
                <a:tc>
                  <a:txBody>
                    <a:bodyPr/>
                    <a:lstStyle/>
                    <a:p>
                      <a:pPr algn="ctr" fontAlgn="b"/>
                      <a:r>
                        <a:rPr lang="en-GB" sz="1200" b="0" i="0" u="none" strike="noStrike" dirty="0">
                          <a:solidFill>
                            <a:srgbClr val="000000"/>
                          </a:solidFill>
                          <a:effectLst/>
                          <a:latin typeface="Century Gothic" pitchFamily="34" charset="0"/>
                        </a:rPr>
                        <a:t>2175</a:t>
                      </a:r>
                    </a:p>
                  </a:txBody>
                  <a:tcPr marL="9524" marR="9524" marT="9523" marB="0" anchor="b">
                    <a:lnL>
                      <a:noFill/>
                    </a:lnL>
                    <a:lnR>
                      <a:noFill/>
                    </a:lnR>
                    <a:lnT>
                      <a:noFill/>
                    </a:lnT>
                    <a:lnB>
                      <a:noFill/>
                    </a:lnB>
                    <a:solidFill>
                      <a:srgbClr val="F2DCDB"/>
                    </a:solidFill>
                  </a:tcPr>
                </a:tc>
                <a:extLst>
                  <a:ext uri="{0D108BD9-81ED-4DB2-BD59-A6C34878D82A}">
                    <a16:rowId xmlns:a16="http://schemas.microsoft.com/office/drawing/2014/main" val="10002"/>
                  </a:ext>
                </a:extLst>
              </a:tr>
              <a:tr h="330802">
                <a:tc>
                  <a:txBody>
                    <a:bodyPr/>
                    <a:lstStyle/>
                    <a:p>
                      <a:pPr algn="ctr" fontAlgn="b"/>
                      <a:r>
                        <a:rPr lang="en-GB" sz="1200" b="0" i="0" u="none" strike="noStrike">
                          <a:solidFill>
                            <a:srgbClr val="000000"/>
                          </a:solidFill>
                          <a:effectLst/>
                          <a:latin typeface="Century Gothic" pitchFamily="34" charset="0"/>
                        </a:rPr>
                        <a:t>35-44</a:t>
                      </a:r>
                    </a:p>
                  </a:txBody>
                  <a:tcPr marL="9524" marR="9524" marT="9523" marB="0" anchor="b">
                    <a:lnL>
                      <a:noFill/>
                    </a:lnL>
                    <a:lnR>
                      <a:noFill/>
                    </a:lnR>
                    <a:lnT>
                      <a:noFill/>
                    </a:lnT>
                    <a:lnB>
                      <a:noFill/>
                    </a:lnB>
                  </a:tcPr>
                </a:tc>
                <a:tc>
                  <a:txBody>
                    <a:bodyPr/>
                    <a:lstStyle/>
                    <a:p>
                      <a:pPr algn="ctr" fontAlgn="b"/>
                      <a:r>
                        <a:rPr lang="en-GB" sz="1200" b="0" i="0" u="none" strike="noStrike">
                          <a:solidFill>
                            <a:srgbClr val="000000"/>
                          </a:solidFill>
                          <a:effectLst/>
                          <a:latin typeface="Century Gothic" pitchFamily="34" charset="0"/>
                        </a:rPr>
                        <a:t>11.0</a:t>
                      </a:r>
                    </a:p>
                  </a:txBody>
                  <a:tcPr marL="9524" marR="9524" marT="9523" marB="0" anchor="b">
                    <a:lnL>
                      <a:noFill/>
                    </a:lnL>
                    <a:lnR>
                      <a:noFill/>
                    </a:lnR>
                    <a:lnT>
                      <a:noFill/>
                    </a:lnT>
                    <a:lnB>
                      <a:noFill/>
                    </a:lnB>
                    <a:solidFill>
                      <a:srgbClr val="DCE6F1"/>
                    </a:solidFill>
                  </a:tcPr>
                </a:tc>
                <a:tc>
                  <a:txBody>
                    <a:bodyPr/>
                    <a:lstStyle/>
                    <a:p>
                      <a:pPr algn="ctr" fontAlgn="b"/>
                      <a:r>
                        <a:rPr lang="en-GB" sz="1200" b="0" i="0" u="none" strike="noStrike" dirty="0">
                          <a:solidFill>
                            <a:srgbClr val="000000"/>
                          </a:solidFill>
                          <a:effectLst/>
                          <a:latin typeface="Century Gothic" pitchFamily="34" charset="0"/>
                        </a:rPr>
                        <a:t>2629</a:t>
                      </a:r>
                    </a:p>
                  </a:txBody>
                  <a:tcPr marL="9524" marR="9524" marT="9523" marB="0" anchor="b">
                    <a:lnL>
                      <a:noFill/>
                    </a:lnL>
                    <a:lnR>
                      <a:noFill/>
                    </a:lnR>
                    <a:lnT>
                      <a:noFill/>
                    </a:lnT>
                    <a:lnB>
                      <a:noFill/>
                    </a:lnB>
                    <a:solidFill>
                      <a:srgbClr val="DCE6F1"/>
                    </a:solidFill>
                  </a:tcPr>
                </a:tc>
                <a:tc>
                  <a:txBody>
                    <a:bodyPr/>
                    <a:lstStyle/>
                    <a:p>
                      <a:pPr algn="ctr" fontAlgn="b"/>
                      <a:r>
                        <a:rPr lang="en-GB" sz="1200" b="0" i="0" u="none" strike="noStrike">
                          <a:solidFill>
                            <a:srgbClr val="000000"/>
                          </a:solidFill>
                          <a:effectLst/>
                          <a:latin typeface="Century Gothic" pitchFamily="34" charset="0"/>
                        </a:rPr>
                        <a:t>8.8</a:t>
                      </a:r>
                    </a:p>
                  </a:txBody>
                  <a:tcPr marL="9524" marR="9524" marT="9523" marB="0" anchor="b">
                    <a:lnL>
                      <a:noFill/>
                    </a:lnL>
                    <a:lnR>
                      <a:noFill/>
                    </a:lnR>
                    <a:lnT>
                      <a:noFill/>
                    </a:lnT>
                    <a:lnB>
                      <a:noFill/>
                    </a:lnB>
                    <a:solidFill>
                      <a:srgbClr val="F2DCDB"/>
                    </a:solidFill>
                  </a:tcPr>
                </a:tc>
                <a:tc>
                  <a:txBody>
                    <a:bodyPr/>
                    <a:lstStyle/>
                    <a:p>
                      <a:pPr algn="ctr" fontAlgn="b"/>
                      <a:r>
                        <a:rPr lang="en-GB" sz="1200" b="0" i="0" u="none" strike="noStrike" dirty="0">
                          <a:solidFill>
                            <a:srgbClr val="000000"/>
                          </a:solidFill>
                          <a:effectLst/>
                          <a:latin typeface="Century Gothic" pitchFamily="34" charset="0"/>
                        </a:rPr>
                        <a:t>2103</a:t>
                      </a:r>
                    </a:p>
                  </a:txBody>
                  <a:tcPr marL="9524" marR="9524" marT="9523" marB="0" anchor="b">
                    <a:lnL>
                      <a:noFill/>
                    </a:lnL>
                    <a:lnR>
                      <a:noFill/>
                    </a:lnR>
                    <a:lnT>
                      <a:noFill/>
                    </a:lnT>
                    <a:lnB>
                      <a:noFill/>
                    </a:lnB>
                    <a:solidFill>
                      <a:srgbClr val="F2DCDB"/>
                    </a:solidFill>
                  </a:tcPr>
                </a:tc>
                <a:extLst>
                  <a:ext uri="{0D108BD9-81ED-4DB2-BD59-A6C34878D82A}">
                    <a16:rowId xmlns:a16="http://schemas.microsoft.com/office/drawing/2014/main" val="10003"/>
                  </a:ext>
                </a:extLst>
              </a:tr>
              <a:tr h="330802">
                <a:tc>
                  <a:txBody>
                    <a:bodyPr/>
                    <a:lstStyle/>
                    <a:p>
                      <a:pPr algn="ctr" fontAlgn="b"/>
                      <a:r>
                        <a:rPr lang="en-GB" sz="1200" b="0" i="0" u="none" strike="noStrike">
                          <a:solidFill>
                            <a:srgbClr val="000000"/>
                          </a:solidFill>
                          <a:effectLst/>
                          <a:latin typeface="Century Gothic" pitchFamily="34" charset="0"/>
                        </a:rPr>
                        <a:t>45-54</a:t>
                      </a:r>
                    </a:p>
                  </a:txBody>
                  <a:tcPr marL="9524" marR="9524" marT="9523" marB="0" anchor="b">
                    <a:lnL>
                      <a:noFill/>
                    </a:lnL>
                    <a:lnR>
                      <a:noFill/>
                    </a:lnR>
                    <a:lnT>
                      <a:noFill/>
                    </a:lnT>
                    <a:lnB>
                      <a:noFill/>
                    </a:lnB>
                  </a:tcPr>
                </a:tc>
                <a:tc>
                  <a:txBody>
                    <a:bodyPr/>
                    <a:lstStyle/>
                    <a:p>
                      <a:pPr algn="ctr" fontAlgn="b"/>
                      <a:r>
                        <a:rPr lang="en-GB" sz="1200" b="0" i="0" u="none" strike="noStrike">
                          <a:solidFill>
                            <a:srgbClr val="000000"/>
                          </a:solidFill>
                          <a:effectLst/>
                          <a:latin typeface="Century Gothic" pitchFamily="34" charset="0"/>
                        </a:rPr>
                        <a:t>10.8</a:t>
                      </a:r>
                    </a:p>
                  </a:txBody>
                  <a:tcPr marL="9524" marR="9524" marT="9523" marB="0" anchor="b">
                    <a:lnL>
                      <a:noFill/>
                    </a:lnL>
                    <a:lnR>
                      <a:noFill/>
                    </a:lnR>
                    <a:lnT>
                      <a:noFill/>
                    </a:lnT>
                    <a:lnB>
                      <a:noFill/>
                    </a:lnB>
                    <a:solidFill>
                      <a:srgbClr val="DCE6F1"/>
                    </a:solidFill>
                  </a:tcPr>
                </a:tc>
                <a:tc>
                  <a:txBody>
                    <a:bodyPr/>
                    <a:lstStyle/>
                    <a:p>
                      <a:pPr algn="ctr" fontAlgn="b"/>
                      <a:r>
                        <a:rPr lang="en-GB" sz="1200" b="0" i="0" u="none" strike="noStrike">
                          <a:solidFill>
                            <a:srgbClr val="000000"/>
                          </a:solidFill>
                          <a:effectLst/>
                          <a:latin typeface="Century Gothic" pitchFamily="34" charset="0"/>
                        </a:rPr>
                        <a:t>2581</a:t>
                      </a:r>
                    </a:p>
                  </a:txBody>
                  <a:tcPr marL="9524" marR="9524" marT="9523" marB="0" anchor="b">
                    <a:lnL>
                      <a:noFill/>
                    </a:lnL>
                    <a:lnR>
                      <a:noFill/>
                    </a:lnR>
                    <a:lnT>
                      <a:noFill/>
                    </a:lnT>
                    <a:lnB>
                      <a:noFill/>
                    </a:lnB>
                    <a:solidFill>
                      <a:srgbClr val="DCE6F1"/>
                    </a:solidFill>
                  </a:tcPr>
                </a:tc>
                <a:tc>
                  <a:txBody>
                    <a:bodyPr/>
                    <a:lstStyle/>
                    <a:p>
                      <a:pPr algn="ctr" fontAlgn="b"/>
                      <a:r>
                        <a:rPr lang="en-GB" sz="1200" b="0" i="0" u="none" strike="noStrike" dirty="0">
                          <a:solidFill>
                            <a:srgbClr val="000000"/>
                          </a:solidFill>
                          <a:effectLst/>
                          <a:latin typeface="Century Gothic" pitchFamily="34" charset="0"/>
                        </a:rPr>
                        <a:t>8.8</a:t>
                      </a:r>
                    </a:p>
                  </a:txBody>
                  <a:tcPr marL="9524" marR="9524" marT="9523" marB="0" anchor="b">
                    <a:lnL>
                      <a:noFill/>
                    </a:lnL>
                    <a:lnR>
                      <a:noFill/>
                    </a:lnR>
                    <a:lnT>
                      <a:noFill/>
                    </a:lnT>
                    <a:lnB>
                      <a:noFill/>
                    </a:lnB>
                    <a:solidFill>
                      <a:srgbClr val="F2DCDB"/>
                    </a:solidFill>
                  </a:tcPr>
                </a:tc>
                <a:tc>
                  <a:txBody>
                    <a:bodyPr/>
                    <a:lstStyle/>
                    <a:p>
                      <a:pPr algn="ctr" fontAlgn="b"/>
                      <a:r>
                        <a:rPr lang="en-GB" sz="1200" b="0" i="0" u="none" strike="noStrike" dirty="0">
                          <a:solidFill>
                            <a:srgbClr val="000000"/>
                          </a:solidFill>
                          <a:effectLst/>
                          <a:latin typeface="Century Gothic" pitchFamily="34" charset="0"/>
                        </a:rPr>
                        <a:t>2103</a:t>
                      </a:r>
                    </a:p>
                  </a:txBody>
                  <a:tcPr marL="9524" marR="9524" marT="9523" marB="0" anchor="b">
                    <a:lnL>
                      <a:noFill/>
                    </a:lnL>
                    <a:lnR>
                      <a:noFill/>
                    </a:lnR>
                    <a:lnT>
                      <a:noFill/>
                    </a:lnT>
                    <a:lnB>
                      <a:noFill/>
                    </a:lnB>
                    <a:solidFill>
                      <a:srgbClr val="F2DCDB"/>
                    </a:solidFill>
                  </a:tcPr>
                </a:tc>
                <a:extLst>
                  <a:ext uri="{0D108BD9-81ED-4DB2-BD59-A6C34878D82A}">
                    <a16:rowId xmlns:a16="http://schemas.microsoft.com/office/drawing/2014/main" val="10004"/>
                  </a:ext>
                </a:extLst>
              </a:tr>
              <a:tr h="330802">
                <a:tc>
                  <a:txBody>
                    <a:bodyPr/>
                    <a:lstStyle/>
                    <a:p>
                      <a:pPr algn="ctr" fontAlgn="b"/>
                      <a:r>
                        <a:rPr lang="en-GB" sz="1200" b="0" i="0" u="none" strike="noStrike">
                          <a:solidFill>
                            <a:srgbClr val="000000"/>
                          </a:solidFill>
                          <a:effectLst/>
                          <a:latin typeface="Century Gothic" pitchFamily="34" charset="0"/>
                        </a:rPr>
                        <a:t>55-64</a:t>
                      </a:r>
                    </a:p>
                  </a:txBody>
                  <a:tcPr marL="9524" marR="9524" marT="9523" marB="0" anchor="b">
                    <a:lnL>
                      <a:noFill/>
                    </a:lnL>
                    <a:lnR>
                      <a:noFill/>
                    </a:lnR>
                    <a:lnT>
                      <a:noFill/>
                    </a:lnT>
                    <a:lnB>
                      <a:noFill/>
                    </a:lnB>
                  </a:tcPr>
                </a:tc>
                <a:tc>
                  <a:txBody>
                    <a:bodyPr/>
                    <a:lstStyle/>
                    <a:p>
                      <a:pPr algn="ctr" fontAlgn="b"/>
                      <a:r>
                        <a:rPr lang="en-GB" sz="1200" b="0" i="0" u="none" strike="noStrike">
                          <a:solidFill>
                            <a:srgbClr val="000000"/>
                          </a:solidFill>
                          <a:effectLst/>
                          <a:latin typeface="Century Gothic" pitchFamily="34" charset="0"/>
                        </a:rPr>
                        <a:t>10.8</a:t>
                      </a:r>
                    </a:p>
                  </a:txBody>
                  <a:tcPr marL="9524" marR="9524" marT="9523" marB="0" anchor="b">
                    <a:lnL>
                      <a:noFill/>
                    </a:lnL>
                    <a:lnR>
                      <a:noFill/>
                    </a:lnR>
                    <a:lnT>
                      <a:noFill/>
                    </a:lnT>
                    <a:lnB>
                      <a:noFill/>
                    </a:lnB>
                    <a:solidFill>
                      <a:srgbClr val="DCE6F1"/>
                    </a:solidFill>
                  </a:tcPr>
                </a:tc>
                <a:tc>
                  <a:txBody>
                    <a:bodyPr/>
                    <a:lstStyle/>
                    <a:p>
                      <a:pPr algn="ctr" fontAlgn="b"/>
                      <a:r>
                        <a:rPr lang="en-GB" sz="1200" b="0" i="0" u="none" strike="noStrike">
                          <a:solidFill>
                            <a:srgbClr val="000000"/>
                          </a:solidFill>
                          <a:effectLst/>
                          <a:latin typeface="Century Gothic" pitchFamily="34" charset="0"/>
                        </a:rPr>
                        <a:t>2581</a:t>
                      </a:r>
                    </a:p>
                  </a:txBody>
                  <a:tcPr marL="9524" marR="9524" marT="9523" marB="0" anchor="b">
                    <a:lnL>
                      <a:noFill/>
                    </a:lnL>
                    <a:lnR>
                      <a:noFill/>
                    </a:lnR>
                    <a:lnT>
                      <a:noFill/>
                    </a:lnT>
                    <a:lnB>
                      <a:noFill/>
                    </a:lnB>
                    <a:solidFill>
                      <a:srgbClr val="DCE6F1"/>
                    </a:solidFill>
                  </a:tcPr>
                </a:tc>
                <a:tc>
                  <a:txBody>
                    <a:bodyPr/>
                    <a:lstStyle/>
                    <a:p>
                      <a:pPr algn="ctr" fontAlgn="b"/>
                      <a:r>
                        <a:rPr lang="en-GB" sz="1200" b="0" i="0" u="none" strike="noStrike" dirty="0">
                          <a:solidFill>
                            <a:srgbClr val="000000"/>
                          </a:solidFill>
                          <a:effectLst/>
                          <a:latin typeface="Century Gothic" pitchFamily="34" charset="0"/>
                        </a:rPr>
                        <a:t>8.7</a:t>
                      </a:r>
                    </a:p>
                  </a:txBody>
                  <a:tcPr marL="9524" marR="9524" marT="9523" marB="0" anchor="b">
                    <a:lnL>
                      <a:noFill/>
                    </a:lnL>
                    <a:lnR>
                      <a:noFill/>
                    </a:lnR>
                    <a:lnT>
                      <a:noFill/>
                    </a:lnT>
                    <a:lnB>
                      <a:noFill/>
                    </a:lnB>
                    <a:solidFill>
                      <a:srgbClr val="F2DCDB"/>
                    </a:solidFill>
                  </a:tcPr>
                </a:tc>
                <a:tc>
                  <a:txBody>
                    <a:bodyPr/>
                    <a:lstStyle/>
                    <a:p>
                      <a:pPr algn="ctr" fontAlgn="b"/>
                      <a:r>
                        <a:rPr lang="en-GB" sz="1200" b="0" i="0" u="none" strike="noStrike" dirty="0">
                          <a:solidFill>
                            <a:srgbClr val="000000"/>
                          </a:solidFill>
                          <a:effectLst/>
                          <a:latin typeface="Century Gothic" pitchFamily="34" charset="0"/>
                        </a:rPr>
                        <a:t>2079</a:t>
                      </a:r>
                    </a:p>
                  </a:txBody>
                  <a:tcPr marL="9524" marR="9524" marT="9523" marB="0" anchor="b">
                    <a:lnL>
                      <a:noFill/>
                    </a:lnL>
                    <a:lnR>
                      <a:noFill/>
                    </a:lnR>
                    <a:lnT>
                      <a:noFill/>
                    </a:lnT>
                    <a:lnB>
                      <a:noFill/>
                    </a:lnB>
                    <a:solidFill>
                      <a:srgbClr val="F2DCDB"/>
                    </a:solidFill>
                  </a:tcPr>
                </a:tc>
                <a:extLst>
                  <a:ext uri="{0D108BD9-81ED-4DB2-BD59-A6C34878D82A}">
                    <a16:rowId xmlns:a16="http://schemas.microsoft.com/office/drawing/2014/main" val="10005"/>
                  </a:ext>
                </a:extLst>
              </a:tr>
              <a:tr h="330802">
                <a:tc>
                  <a:txBody>
                    <a:bodyPr/>
                    <a:lstStyle/>
                    <a:p>
                      <a:pPr algn="ctr" fontAlgn="b"/>
                      <a:r>
                        <a:rPr lang="en-GB" sz="1200" b="0" i="0" u="none" strike="noStrike">
                          <a:solidFill>
                            <a:srgbClr val="000000"/>
                          </a:solidFill>
                          <a:effectLst/>
                          <a:latin typeface="Century Gothic" pitchFamily="34" charset="0"/>
                        </a:rPr>
                        <a:t>65-74</a:t>
                      </a:r>
                    </a:p>
                  </a:txBody>
                  <a:tcPr marL="9524" marR="9524" marT="9523" marB="0" anchor="b">
                    <a:lnL>
                      <a:noFill/>
                    </a:lnL>
                    <a:lnR>
                      <a:noFill/>
                    </a:lnR>
                    <a:lnT>
                      <a:noFill/>
                    </a:lnT>
                    <a:lnB>
                      <a:noFill/>
                    </a:lnB>
                  </a:tcPr>
                </a:tc>
                <a:tc>
                  <a:txBody>
                    <a:bodyPr/>
                    <a:lstStyle/>
                    <a:p>
                      <a:pPr algn="ctr" fontAlgn="b"/>
                      <a:r>
                        <a:rPr lang="en-GB" sz="1200" b="0" i="0" u="none" strike="noStrike">
                          <a:solidFill>
                            <a:srgbClr val="000000"/>
                          </a:solidFill>
                          <a:effectLst/>
                          <a:latin typeface="Century Gothic" pitchFamily="34" charset="0"/>
                        </a:rPr>
                        <a:t>9.8</a:t>
                      </a:r>
                    </a:p>
                  </a:txBody>
                  <a:tcPr marL="9524" marR="9524" marT="9523" marB="0" anchor="b">
                    <a:lnL>
                      <a:noFill/>
                    </a:lnL>
                    <a:lnR>
                      <a:noFill/>
                    </a:lnR>
                    <a:lnT>
                      <a:noFill/>
                    </a:lnT>
                    <a:lnB>
                      <a:noFill/>
                    </a:lnB>
                    <a:solidFill>
                      <a:srgbClr val="DCE6F1"/>
                    </a:solidFill>
                  </a:tcPr>
                </a:tc>
                <a:tc>
                  <a:txBody>
                    <a:bodyPr/>
                    <a:lstStyle/>
                    <a:p>
                      <a:pPr algn="ctr" fontAlgn="b"/>
                      <a:r>
                        <a:rPr lang="en-GB" sz="1200" b="0" i="0" u="none" strike="noStrike">
                          <a:solidFill>
                            <a:srgbClr val="000000"/>
                          </a:solidFill>
                          <a:effectLst/>
                          <a:latin typeface="Century Gothic" pitchFamily="34" charset="0"/>
                        </a:rPr>
                        <a:t>2342</a:t>
                      </a:r>
                    </a:p>
                  </a:txBody>
                  <a:tcPr marL="9524" marR="9524" marT="9523" marB="0" anchor="b">
                    <a:lnL>
                      <a:noFill/>
                    </a:lnL>
                    <a:lnR>
                      <a:noFill/>
                    </a:lnR>
                    <a:lnT>
                      <a:noFill/>
                    </a:lnT>
                    <a:lnB>
                      <a:noFill/>
                    </a:lnB>
                    <a:solidFill>
                      <a:srgbClr val="DCE6F1"/>
                    </a:solidFill>
                  </a:tcPr>
                </a:tc>
                <a:tc>
                  <a:txBody>
                    <a:bodyPr/>
                    <a:lstStyle/>
                    <a:p>
                      <a:pPr algn="ctr" fontAlgn="b"/>
                      <a:r>
                        <a:rPr lang="en-GB" sz="1200" b="0" i="0" u="none" strike="noStrike" dirty="0">
                          <a:solidFill>
                            <a:srgbClr val="000000"/>
                          </a:solidFill>
                          <a:effectLst/>
                          <a:latin typeface="Century Gothic" pitchFamily="34" charset="0"/>
                        </a:rPr>
                        <a:t>8.0</a:t>
                      </a:r>
                    </a:p>
                  </a:txBody>
                  <a:tcPr marL="9524" marR="9524" marT="9523" marB="0" anchor="b">
                    <a:lnL>
                      <a:noFill/>
                    </a:lnL>
                    <a:lnR>
                      <a:noFill/>
                    </a:lnR>
                    <a:lnT>
                      <a:noFill/>
                    </a:lnT>
                    <a:lnB>
                      <a:noFill/>
                    </a:lnB>
                    <a:solidFill>
                      <a:srgbClr val="F2DCDB"/>
                    </a:solidFill>
                  </a:tcPr>
                </a:tc>
                <a:tc>
                  <a:txBody>
                    <a:bodyPr/>
                    <a:lstStyle/>
                    <a:p>
                      <a:pPr algn="ctr" fontAlgn="b"/>
                      <a:r>
                        <a:rPr lang="en-GB" sz="1200" b="0" i="0" u="none" strike="noStrike" dirty="0">
                          <a:solidFill>
                            <a:srgbClr val="000000"/>
                          </a:solidFill>
                          <a:effectLst/>
                          <a:latin typeface="Century Gothic" pitchFamily="34" charset="0"/>
                        </a:rPr>
                        <a:t>1912</a:t>
                      </a:r>
                    </a:p>
                  </a:txBody>
                  <a:tcPr marL="9524" marR="9524" marT="9523" marB="0" anchor="b">
                    <a:lnL>
                      <a:noFill/>
                    </a:lnL>
                    <a:lnR>
                      <a:noFill/>
                    </a:lnR>
                    <a:lnT>
                      <a:noFill/>
                    </a:lnT>
                    <a:lnB>
                      <a:noFill/>
                    </a:lnB>
                    <a:solidFill>
                      <a:srgbClr val="F2DCDB"/>
                    </a:solidFill>
                  </a:tcPr>
                </a:tc>
                <a:extLst>
                  <a:ext uri="{0D108BD9-81ED-4DB2-BD59-A6C34878D82A}">
                    <a16:rowId xmlns:a16="http://schemas.microsoft.com/office/drawing/2014/main" val="10006"/>
                  </a:ext>
                </a:extLst>
              </a:tr>
              <a:tr h="330802">
                <a:tc>
                  <a:txBody>
                    <a:bodyPr/>
                    <a:lstStyle/>
                    <a:p>
                      <a:pPr algn="ctr" fontAlgn="b"/>
                      <a:r>
                        <a:rPr lang="en-GB" sz="1200" b="0" i="0" u="none" strike="noStrike">
                          <a:solidFill>
                            <a:srgbClr val="000000"/>
                          </a:solidFill>
                          <a:effectLst/>
                          <a:latin typeface="Century Gothic" pitchFamily="34" charset="0"/>
                        </a:rPr>
                        <a:t>75+</a:t>
                      </a:r>
                    </a:p>
                  </a:txBody>
                  <a:tcPr marL="9524" marR="9524" marT="9523" marB="0" anchor="b">
                    <a:lnL>
                      <a:noFill/>
                    </a:lnL>
                    <a:lnR>
                      <a:noFill/>
                    </a:lnR>
                    <a:lnT>
                      <a:noFill/>
                    </a:lnT>
                    <a:lnB>
                      <a:noFill/>
                    </a:lnB>
                  </a:tcPr>
                </a:tc>
                <a:tc>
                  <a:txBody>
                    <a:bodyPr/>
                    <a:lstStyle/>
                    <a:p>
                      <a:pPr algn="ctr" fontAlgn="b"/>
                      <a:r>
                        <a:rPr lang="en-GB" sz="1200" b="0" i="0" u="none" strike="noStrike">
                          <a:solidFill>
                            <a:srgbClr val="000000"/>
                          </a:solidFill>
                          <a:effectLst/>
                          <a:latin typeface="Century Gothic" pitchFamily="34" charset="0"/>
                        </a:rPr>
                        <a:t>9.6</a:t>
                      </a:r>
                    </a:p>
                  </a:txBody>
                  <a:tcPr marL="9524" marR="9524" marT="9523" marB="0" anchor="b">
                    <a:lnL>
                      <a:noFill/>
                    </a:lnL>
                    <a:lnR>
                      <a:noFill/>
                    </a:lnR>
                    <a:lnT>
                      <a:noFill/>
                    </a:lnT>
                    <a:lnB>
                      <a:noFill/>
                    </a:lnB>
                    <a:solidFill>
                      <a:srgbClr val="DCE6F1"/>
                    </a:solidFill>
                  </a:tcPr>
                </a:tc>
                <a:tc>
                  <a:txBody>
                    <a:bodyPr/>
                    <a:lstStyle/>
                    <a:p>
                      <a:pPr algn="ctr" fontAlgn="b"/>
                      <a:r>
                        <a:rPr lang="en-GB" sz="1200" b="0" i="0" u="none" strike="noStrike" dirty="0">
                          <a:solidFill>
                            <a:srgbClr val="000000"/>
                          </a:solidFill>
                          <a:effectLst/>
                          <a:latin typeface="Century Gothic" pitchFamily="34" charset="0"/>
                        </a:rPr>
                        <a:t>2294</a:t>
                      </a:r>
                    </a:p>
                  </a:txBody>
                  <a:tcPr marL="9524" marR="9524" marT="9523" marB="0" anchor="b">
                    <a:lnL>
                      <a:noFill/>
                    </a:lnL>
                    <a:lnR>
                      <a:noFill/>
                    </a:lnR>
                    <a:lnT>
                      <a:noFill/>
                    </a:lnT>
                    <a:lnB>
                      <a:noFill/>
                    </a:lnB>
                    <a:solidFill>
                      <a:srgbClr val="DCE6F1"/>
                    </a:solidFill>
                  </a:tcPr>
                </a:tc>
                <a:tc>
                  <a:txBody>
                    <a:bodyPr/>
                    <a:lstStyle/>
                    <a:p>
                      <a:pPr algn="ctr" fontAlgn="b"/>
                      <a:r>
                        <a:rPr lang="en-GB" sz="1200" b="0" i="0" u="none" strike="noStrike">
                          <a:solidFill>
                            <a:srgbClr val="000000"/>
                          </a:solidFill>
                          <a:effectLst/>
                          <a:latin typeface="Century Gothic" pitchFamily="34" charset="0"/>
                        </a:rPr>
                        <a:t>7.7</a:t>
                      </a:r>
                    </a:p>
                  </a:txBody>
                  <a:tcPr marL="9524" marR="9524" marT="9523" marB="0" anchor="b">
                    <a:lnL>
                      <a:noFill/>
                    </a:lnL>
                    <a:lnR>
                      <a:noFill/>
                    </a:lnR>
                    <a:lnT>
                      <a:noFill/>
                    </a:lnT>
                    <a:lnB>
                      <a:noFill/>
                    </a:lnB>
                    <a:solidFill>
                      <a:srgbClr val="F2DCDB"/>
                    </a:solidFill>
                  </a:tcPr>
                </a:tc>
                <a:tc>
                  <a:txBody>
                    <a:bodyPr/>
                    <a:lstStyle/>
                    <a:p>
                      <a:pPr algn="ctr" fontAlgn="b"/>
                      <a:r>
                        <a:rPr lang="en-GB" sz="1200" b="0" i="0" u="none" strike="noStrike" dirty="0">
                          <a:solidFill>
                            <a:srgbClr val="000000"/>
                          </a:solidFill>
                          <a:effectLst/>
                          <a:latin typeface="Century Gothic" pitchFamily="34" charset="0"/>
                        </a:rPr>
                        <a:t>1840</a:t>
                      </a:r>
                    </a:p>
                  </a:txBody>
                  <a:tcPr marL="9524" marR="9524" marT="9523" marB="0" anchor="b">
                    <a:lnL>
                      <a:noFill/>
                    </a:lnL>
                    <a:lnR>
                      <a:noFill/>
                    </a:lnR>
                    <a:lnT>
                      <a:noFill/>
                    </a:lnT>
                    <a:lnB>
                      <a:noFill/>
                    </a:lnB>
                    <a:solidFill>
                      <a:srgbClr val="F2DCDB"/>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9923484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altLang="en-US" sz="3600" dirty="0"/>
              <a:t>How much energy do we need?</a:t>
            </a:r>
            <a:br>
              <a:rPr lang="en-GB" altLang="en-US" sz="3600" dirty="0"/>
            </a:br>
            <a:endParaRPr lang="en-GB" dirty="0"/>
          </a:p>
        </p:txBody>
      </p:sp>
      <p:sp>
        <p:nvSpPr>
          <p:cNvPr id="3" name="Subtitle 2"/>
          <p:cNvSpPr>
            <a:spLocks noGrp="1"/>
          </p:cNvSpPr>
          <p:nvPr>
            <p:ph type="subTitle" idx="1"/>
          </p:nvPr>
        </p:nvSpPr>
        <p:spPr>
          <a:xfrm>
            <a:off x="1169276" y="2571092"/>
            <a:ext cx="6110298" cy="3600000"/>
          </a:xfrm>
        </p:spPr>
        <p:txBody>
          <a:bodyPr/>
          <a:lstStyle/>
          <a:p>
            <a:pPr marL="0" indent="0">
              <a:spcBef>
                <a:spcPct val="0"/>
              </a:spcBef>
              <a:buNone/>
            </a:pPr>
            <a:r>
              <a:rPr lang="en-GB" altLang="en-US" sz="2000" dirty="0" smtClean="0"/>
              <a:t>Energy </a:t>
            </a:r>
            <a:r>
              <a:rPr lang="en-GB" altLang="en-US" sz="2000" dirty="0"/>
              <a:t>requirements vary from person to person, depending on the Basal Metabolic Rate (BMR) and Physical Activity Level (PAL). </a:t>
            </a:r>
          </a:p>
          <a:p>
            <a:pPr marL="0" indent="0">
              <a:spcBef>
                <a:spcPct val="0"/>
              </a:spcBef>
              <a:buNone/>
            </a:pPr>
            <a:endParaRPr lang="en-GB" altLang="en-US" sz="2000" dirty="0"/>
          </a:p>
          <a:p>
            <a:pPr marL="0" indent="0">
              <a:spcBef>
                <a:spcPct val="0"/>
              </a:spcBef>
              <a:buNone/>
            </a:pPr>
            <a:r>
              <a:rPr lang="en-GB" altLang="en-US" sz="2000" b="1" dirty="0"/>
              <a:t>Total energy expenditure =</a:t>
            </a:r>
          </a:p>
          <a:p>
            <a:pPr marL="0" indent="0">
              <a:spcBef>
                <a:spcPct val="0"/>
              </a:spcBef>
              <a:buNone/>
            </a:pPr>
            <a:endParaRPr lang="en-GB" altLang="en-US" sz="2000" b="1" dirty="0"/>
          </a:p>
          <a:p>
            <a:pPr marL="0" indent="0">
              <a:spcBef>
                <a:spcPct val="0"/>
              </a:spcBef>
              <a:buNone/>
            </a:pPr>
            <a:r>
              <a:rPr lang="en-GB" altLang="en-US" sz="2000" b="1" dirty="0"/>
              <a:t>BMR x PAL</a:t>
            </a:r>
          </a:p>
          <a:p>
            <a:pPr marL="0" indent="0">
              <a:buNone/>
            </a:pPr>
            <a:endParaRPr lang="en-GB"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466426" y="2801438"/>
            <a:ext cx="4313896" cy="3520859"/>
          </a:xfrm>
          <a:prstGeom prst="rect">
            <a:avLst/>
          </a:prstGeom>
        </p:spPr>
      </p:pic>
    </p:spTree>
    <p:extLst>
      <p:ext uri="{BB962C8B-B14F-4D97-AF65-F5344CB8AC3E}">
        <p14:creationId xmlns:p14="http://schemas.microsoft.com/office/powerpoint/2010/main" val="26921826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What is basal metabolic rate? </a:t>
            </a:r>
            <a:br>
              <a:rPr lang="en-GB" dirty="0"/>
            </a:br>
            <a:endParaRPr lang="en-GB" dirty="0"/>
          </a:p>
        </p:txBody>
      </p:sp>
      <p:sp>
        <p:nvSpPr>
          <p:cNvPr id="3" name="Subtitle 2"/>
          <p:cNvSpPr>
            <a:spLocks noGrp="1"/>
          </p:cNvSpPr>
          <p:nvPr>
            <p:ph type="subTitle" idx="1"/>
          </p:nvPr>
        </p:nvSpPr>
        <p:spPr>
          <a:xfrm>
            <a:off x="1169276" y="2571092"/>
            <a:ext cx="6585311" cy="3600000"/>
          </a:xfrm>
        </p:spPr>
        <p:txBody>
          <a:bodyPr/>
          <a:lstStyle/>
          <a:p>
            <a:pPr marL="0" indent="0">
              <a:spcBef>
                <a:spcPct val="0"/>
              </a:spcBef>
              <a:buNone/>
            </a:pPr>
            <a:r>
              <a:rPr lang="en-GB" altLang="en-US" sz="2000" dirty="0"/>
              <a:t>Basal metabolic rate (BMR) is the rate at which a person uses energy to maintain the basic functions of the </a:t>
            </a:r>
            <a:r>
              <a:rPr lang="en-GB" altLang="en-US" sz="2000" dirty="0" smtClean="0"/>
              <a:t>body when </a:t>
            </a:r>
            <a:r>
              <a:rPr lang="en-GB" altLang="en-US" sz="2000" dirty="0"/>
              <a:t>it is at complete rest, such as:</a:t>
            </a:r>
          </a:p>
          <a:p>
            <a:pPr>
              <a:spcBef>
                <a:spcPct val="0"/>
              </a:spcBef>
            </a:pPr>
            <a:endParaRPr lang="en-GB" altLang="en-US" sz="2000" dirty="0"/>
          </a:p>
          <a:p>
            <a:pPr>
              <a:spcBef>
                <a:spcPct val="0"/>
              </a:spcBef>
              <a:buFont typeface="Arial" panose="020B0604020202020204" pitchFamily="34" charset="0"/>
              <a:buChar char="•"/>
            </a:pPr>
            <a:r>
              <a:rPr lang="en-GB" altLang="en-US" sz="2000" dirty="0"/>
              <a:t> breathing;</a:t>
            </a:r>
          </a:p>
          <a:p>
            <a:pPr>
              <a:spcBef>
                <a:spcPct val="0"/>
              </a:spcBef>
              <a:buFont typeface="Arial" panose="020B0604020202020204" pitchFamily="34" charset="0"/>
              <a:buChar char="•"/>
            </a:pPr>
            <a:endParaRPr lang="en-GB" altLang="en-US" sz="2000" dirty="0"/>
          </a:p>
          <a:p>
            <a:pPr>
              <a:spcBef>
                <a:spcPct val="0"/>
              </a:spcBef>
              <a:buFont typeface="Arial" panose="020B0604020202020204" pitchFamily="34" charset="0"/>
              <a:buChar char="•"/>
            </a:pPr>
            <a:r>
              <a:rPr lang="en-GB" altLang="en-US" sz="2000" dirty="0"/>
              <a:t> keeping warm;</a:t>
            </a:r>
          </a:p>
          <a:p>
            <a:pPr>
              <a:spcBef>
                <a:spcPct val="0"/>
              </a:spcBef>
              <a:buFont typeface="Arial" panose="020B0604020202020204" pitchFamily="34" charset="0"/>
              <a:buChar char="•"/>
            </a:pPr>
            <a:endParaRPr lang="en-GB" altLang="en-US" sz="2000" dirty="0"/>
          </a:p>
          <a:p>
            <a:pPr>
              <a:spcBef>
                <a:spcPct val="0"/>
              </a:spcBef>
              <a:buFont typeface="Arial" panose="020B0604020202020204" pitchFamily="34" charset="0"/>
              <a:buChar char="•"/>
            </a:pPr>
            <a:r>
              <a:rPr lang="en-GB" altLang="en-US" sz="2000" dirty="0"/>
              <a:t> keeping the heart beating.</a:t>
            </a:r>
          </a:p>
          <a:p>
            <a:pPr marL="0" indent="0">
              <a:buNone/>
            </a:pPr>
            <a:endParaRPr lang="en-GB"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794277" y="2283798"/>
            <a:ext cx="4124483" cy="4124483"/>
          </a:xfrm>
          <a:prstGeom prst="rect">
            <a:avLst/>
          </a:prstGeom>
        </p:spPr>
      </p:pic>
    </p:spTree>
    <p:extLst>
      <p:ext uri="{BB962C8B-B14F-4D97-AF65-F5344CB8AC3E}">
        <p14:creationId xmlns:p14="http://schemas.microsoft.com/office/powerpoint/2010/main" val="29536546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Physical activity</a:t>
            </a:r>
            <a:br>
              <a:rPr lang="en-GB" dirty="0"/>
            </a:br>
            <a:endParaRPr lang="en-GB" dirty="0"/>
          </a:p>
        </p:txBody>
      </p:sp>
      <p:sp>
        <p:nvSpPr>
          <p:cNvPr id="3" name="Subtitle 2"/>
          <p:cNvSpPr>
            <a:spLocks noGrp="1"/>
          </p:cNvSpPr>
          <p:nvPr>
            <p:ph type="subTitle" idx="1"/>
          </p:nvPr>
        </p:nvSpPr>
        <p:spPr>
          <a:xfrm>
            <a:off x="1169276" y="2571092"/>
            <a:ext cx="7095950" cy="3600000"/>
          </a:xfrm>
        </p:spPr>
        <p:txBody>
          <a:bodyPr/>
          <a:lstStyle/>
          <a:p>
            <a:pPr marL="0" indent="0">
              <a:buNone/>
            </a:pPr>
            <a:r>
              <a:rPr lang="en-GB" sz="2000" dirty="0"/>
              <a:t>In addition to their BMR, people also use energy for movement of all types, expressed as Physical Activity Level (PAL).</a:t>
            </a:r>
          </a:p>
          <a:p>
            <a:pPr marL="0" indent="0">
              <a:buNone/>
            </a:pPr>
            <a:endParaRPr lang="en-GB" sz="2000" dirty="0"/>
          </a:p>
          <a:p>
            <a:pPr marL="0" indent="0">
              <a:buNone/>
            </a:pPr>
            <a:r>
              <a:rPr lang="en-GB" sz="2000" dirty="0"/>
              <a:t>The amount of energy a person uses to perform daily tasks varies.</a:t>
            </a:r>
          </a:p>
          <a:p>
            <a:pPr marL="0" indent="0">
              <a:buNone/>
            </a:pPr>
            <a:endParaRPr lang="en-GB"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57255" y="3218213"/>
            <a:ext cx="3818069" cy="3102181"/>
          </a:xfrm>
          <a:prstGeom prst="rect">
            <a:avLst/>
          </a:prstGeom>
        </p:spPr>
      </p:pic>
    </p:spTree>
    <p:extLst>
      <p:ext uri="{BB962C8B-B14F-4D97-AF65-F5344CB8AC3E}">
        <p14:creationId xmlns:p14="http://schemas.microsoft.com/office/powerpoint/2010/main" val="32822274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pPr marL="0" indent="0">
              <a:buNone/>
            </a:pPr>
            <a:r>
              <a:rPr lang="en-GB" sz="2000" dirty="0"/>
              <a:t>Physical activity </a:t>
            </a:r>
          </a:p>
          <a:p>
            <a:pPr marL="0" indent="0">
              <a:buNone/>
            </a:pPr>
            <a:endParaRPr lang="en-GB" sz="2000" dirty="0"/>
          </a:p>
          <a:p>
            <a:pPr marL="0" indent="0">
              <a:buNone/>
            </a:pPr>
            <a:r>
              <a:rPr lang="en-GB" sz="2000" dirty="0"/>
              <a:t>Physical activity should be an important part of our daily energy expenditure. </a:t>
            </a:r>
          </a:p>
          <a:p>
            <a:pPr marL="0" indent="0">
              <a:buNone/>
            </a:pPr>
            <a:endParaRPr lang="en-GB" sz="2000" dirty="0"/>
          </a:p>
          <a:p>
            <a:pPr marL="0" indent="0">
              <a:buNone/>
            </a:pPr>
            <a:r>
              <a:rPr lang="en-GB" sz="2000" dirty="0"/>
              <a:t>Many different types of activity contribute to our total physical activity, all of which form part of everyday life. </a:t>
            </a:r>
          </a:p>
          <a:p>
            <a:pPr marL="0" indent="0">
              <a:buNone/>
            </a:pPr>
            <a:endParaRPr lang="en-GB" dirty="0"/>
          </a:p>
        </p:txBody>
      </p:sp>
      <p:sp>
        <p:nvSpPr>
          <p:cNvPr id="3" name="Text Placeholder 2"/>
          <p:cNvSpPr>
            <a:spLocks noGrp="1"/>
          </p:cNvSpPr>
          <p:nvPr>
            <p:ph type="body" sz="quarter" idx="3"/>
          </p:nvPr>
        </p:nvSpPr>
        <p:spPr/>
        <p:txBody>
          <a:bodyPr>
            <a:normAutofit lnSpcReduction="10000"/>
          </a:bodyPr>
          <a:lstStyle/>
          <a:p>
            <a:pPr>
              <a:spcBef>
                <a:spcPct val="0"/>
              </a:spcBef>
            </a:pPr>
            <a:r>
              <a:rPr lang="en-GB" altLang="en-US" sz="2000" b="1" dirty="0">
                <a:latin typeface="Arial" panose="020B0604020202020204" pitchFamily="34" charset="0"/>
                <a:cs typeface="Arial" panose="020B0604020202020204" pitchFamily="34" charset="0"/>
              </a:rPr>
              <a:t>What do you think physical activity includes?</a:t>
            </a:r>
          </a:p>
          <a:p>
            <a:pPr>
              <a:spcBef>
                <a:spcPct val="0"/>
              </a:spcBef>
            </a:pPr>
            <a:endParaRPr lang="en-GB" altLang="en-US" sz="2000" dirty="0">
              <a:latin typeface="Arial" panose="020B0604020202020204" pitchFamily="34" charset="0"/>
              <a:cs typeface="Arial" panose="020B0604020202020204" pitchFamily="34" charset="0"/>
            </a:endParaRPr>
          </a:p>
          <a:p>
            <a:pPr>
              <a:spcBef>
                <a:spcPct val="0"/>
              </a:spcBef>
              <a:buFont typeface="Arial" panose="020B0604020202020204" pitchFamily="34" charset="0"/>
              <a:buChar char="•"/>
            </a:pPr>
            <a:r>
              <a:rPr lang="en-GB" altLang="en-US" sz="2000" dirty="0">
                <a:latin typeface="Arial" panose="020B0604020202020204" pitchFamily="34" charset="0"/>
                <a:cs typeface="Arial" panose="020B0604020202020204" pitchFamily="34" charset="0"/>
              </a:rPr>
              <a:t> Activity at work, e.g. use the stairs not the lift.</a:t>
            </a:r>
          </a:p>
          <a:p>
            <a:pPr>
              <a:spcBef>
                <a:spcPct val="0"/>
              </a:spcBef>
              <a:buFont typeface="Arial" panose="020B0604020202020204" pitchFamily="34" charset="0"/>
              <a:buChar char="•"/>
            </a:pPr>
            <a:r>
              <a:rPr lang="en-GB" altLang="en-US" sz="2000" dirty="0">
                <a:latin typeface="Arial" panose="020B0604020202020204" pitchFamily="34" charset="0"/>
                <a:cs typeface="Arial" panose="020B0604020202020204" pitchFamily="34" charset="0"/>
              </a:rPr>
              <a:t> Household chores, e.g. vacuuming.</a:t>
            </a:r>
          </a:p>
          <a:p>
            <a:pPr>
              <a:spcBef>
                <a:spcPct val="0"/>
              </a:spcBef>
              <a:buFont typeface="Arial" panose="020B0604020202020204" pitchFamily="34" charset="0"/>
              <a:buChar char="•"/>
            </a:pPr>
            <a:r>
              <a:rPr lang="en-GB" altLang="en-US" sz="2000" dirty="0">
                <a:latin typeface="Arial" panose="020B0604020202020204" pitchFamily="34" charset="0"/>
                <a:cs typeface="Arial" panose="020B0604020202020204" pitchFamily="34" charset="0"/>
              </a:rPr>
              <a:t> Looking after others.</a:t>
            </a:r>
          </a:p>
          <a:p>
            <a:pPr>
              <a:spcBef>
                <a:spcPct val="0"/>
              </a:spcBef>
              <a:buFont typeface="Arial" panose="020B0604020202020204" pitchFamily="34" charset="0"/>
              <a:buChar char="•"/>
            </a:pPr>
            <a:r>
              <a:rPr lang="en-GB" altLang="en-US" sz="2000" dirty="0">
                <a:latin typeface="Arial" panose="020B0604020202020204" pitchFamily="34" charset="0"/>
                <a:cs typeface="Arial" panose="020B0604020202020204" pitchFamily="34" charset="0"/>
              </a:rPr>
              <a:t> Leisure-time activities, e.g. gardening.</a:t>
            </a:r>
          </a:p>
          <a:p>
            <a:pPr>
              <a:spcBef>
                <a:spcPct val="0"/>
              </a:spcBef>
              <a:buFont typeface="Arial" panose="020B0604020202020204" pitchFamily="34" charset="0"/>
              <a:buChar char="•"/>
            </a:pPr>
            <a:r>
              <a:rPr lang="en-GB" altLang="en-US" sz="2000" dirty="0">
                <a:latin typeface="Arial" panose="020B0604020202020204" pitchFamily="34" charset="0"/>
                <a:cs typeface="Arial" panose="020B0604020202020204" pitchFamily="34" charset="0"/>
              </a:rPr>
              <a:t> Transport (walking or cycling to school or work).</a:t>
            </a:r>
          </a:p>
          <a:p>
            <a:pPr>
              <a:spcBef>
                <a:spcPct val="0"/>
              </a:spcBef>
              <a:buFont typeface="Arial" panose="020B0604020202020204" pitchFamily="34" charset="0"/>
              <a:buChar char="•"/>
            </a:pPr>
            <a:r>
              <a:rPr lang="en-GB" altLang="en-US" sz="2000" dirty="0">
                <a:latin typeface="Arial" panose="020B0604020202020204" pitchFamily="34" charset="0"/>
                <a:cs typeface="Arial" panose="020B0604020202020204" pitchFamily="34" charset="0"/>
              </a:rPr>
              <a:t> Sport.</a:t>
            </a:r>
          </a:p>
          <a:p>
            <a:endParaRPr lang="en-GB" dirty="0"/>
          </a:p>
        </p:txBody>
      </p:sp>
      <p:sp>
        <p:nvSpPr>
          <p:cNvPr id="4" name="Title 3"/>
          <p:cNvSpPr>
            <a:spLocks noGrp="1"/>
          </p:cNvSpPr>
          <p:nvPr>
            <p:ph type="title"/>
          </p:nvPr>
        </p:nvSpPr>
        <p:spPr/>
        <p:txBody>
          <a:bodyPr/>
          <a:lstStyle/>
          <a:p>
            <a:r>
              <a:rPr lang="en-GB" dirty="0"/>
              <a:t>Physical activity </a:t>
            </a:r>
            <a:br>
              <a:rPr lang="en-GB" dirty="0"/>
            </a:br>
            <a:endParaRPr lang="en-GB" dirty="0"/>
          </a:p>
        </p:txBody>
      </p:sp>
    </p:spTree>
    <p:extLst>
      <p:ext uri="{BB962C8B-B14F-4D97-AF65-F5344CB8AC3E}">
        <p14:creationId xmlns:p14="http://schemas.microsoft.com/office/powerpoint/2010/main" val="1495018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1000"/>
                                        <p:tgtEl>
                                          <p:spTgt spid="3">
                                            <p:txEl>
                                              <p:pRg st="5" end="5"/>
                                            </p:txEl>
                                          </p:spTgt>
                                        </p:tgtEl>
                                      </p:cBhvr>
                                    </p:animEffect>
                                    <p:anim calcmode="lin" valueType="num">
                                      <p:cBhvr>
                                        <p:cTn id="2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1000"/>
                                        <p:tgtEl>
                                          <p:spTgt spid="3">
                                            <p:txEl>
                                              <p:pRg st="6" end="6"/>
                                            </p:txEl>
                                          </p:spTgt>
                                        </p:tgtEl>
                                      </p:cBhvr>
                                    </p:animEffect>
                                    <p:anim calcmode="lin" valueType="num">
                                      <p:cBhvr>
                                        <p:cTn id="2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1000"/>
                                        <p:tgtEl>
                                          <p:spTgt spid="3">
                                            <p:txEl>
                                              <p:pRg st="7" end="7"/>
                                            </p:txEl>
                                          </p:spTgt>
                                        </p:tgtEl>
                                      </p:cBhvr>
                                    </p:animEffect>
                                    <p:anim calcmode="lin" valueType="num">
                                      <p:cBhvr>
                                        <p:cTn id="3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Physical activity</a:t>
            </a:r>
            <a:br>
              <a:rPr lang="en-GB" dirty="0"/>
            </a:br>
            <a:endParaRPr lang="en-GB" dirty="0"/>
          </a:p>
        </p:txBody>
      </p:sp>
      <p:sp>
        <p:nvSpPr>
          <p:cNvPr id="3" name="Subtitle 2"/>
          <p:cNvSpPr>
            <a:spLocks noGrp="1"/>
          </p:cNvSpPr>
          <p:nvPr>
            <p:ph type="subTitle" idx="1"/>
          </p:nvPr>
        </p:nvSpPr>
        <p:spPr>
          <a:xfrm>
            <a:off x="1169276" y="2571092"/>
            <a:ext cx="6549685" cy="3600000"/>
          </a:xfrm>
        </p:spPr>
        <p:txBody>
          <a:bodyPr/>
          <a:lstStyle/>
          <a:p>
            <a:pPr marL="0" indent="0">
              <a:spcBef>
                <a:spcPct val="0"/>
              </a:spcBef>
              <a:buNone/>
            </a:pPr>
            <a:r>
              <a:rPr lang="en-GB" altLang="en-US" sz="2000" dirty="0">
                <a:latin typeface="Arial" panose="020B0604020202020204" pitchFamily="34" charset="0"/>
                <a:cs typeface="Arial" panose="020B0604020202020204" pitchFamily="34" charset="0"/>
              </a:rPr>
              <a:t>Children and young people are recommended to do </a:t>
            </a:r>
            <a:r>
              <a:rPr lang="en-GB" altLang="en-US" sz="2000" b="1" dirty="0">
                <a:latin typeface="Arial" panose="020B0604020202020204" pitchFamily="34" charset="0"/>
                <a:cs typeface="Arial" panose="020B0604020202020204" pitchFamily="34" charset="0"/>
              </a:rPr>
              <a:t>at least 60 minutes</a:t>
            </a:r>
            <a:r>
              <a:rPr lang="en-GB" altLang="en-US" sz="2000" dirty="0">
                <a:latin typeface="Arial" panose="020B0604020202020204" pitchFamily="34" charset="0"/>
                <a:cs typeface="Arial" panose="020B0604020202020204" pitchFamily="34" charset="0"/>
              </a:rPr>
              <a:t> of moderate intensity exercise </a:t>
            </a:r>
            <a:r>
              <a:rPr lang="en-GB" altLang="en-US" sz="2000" b="1" dirty="0">
                <a:latin typeface="Arial" panose="020B0604020202020204" pitchFamily="34" charset="0"/>
                <a:cs typeface="Arial" panose="020B0604020202020204" pitchFamily="34" charset="0"/>
              </a:rPr>
              <a:t>every day</a:t>
            </a:r>
            <a:r>
              <a:rPr lang="en-GB" altLang="en-US" sz="2000" dirty="0">
                <a:latin typeface="Arial" panose="020B0604020202020204" pitchFamily="34" charset="0"/>
                <a:cs typeface="Arial" panose="020B0604020202020204" pitchFamily="34" charset="0"/>
              </a:rPr>
              <a:t>. </a:t>
            </a:r>
          </a:p>
          <a:p>
            <a:pPr>
              <a:spcBef>
                <a:spcPct val="0"/>
              </a:spcBef>
            </a:pPr>
            <a:endParaRPr lang="en-GB" altLang="en-US" sz="2000" dirty="0">
              <a:latin typeface="Arial" panose="020B0604020202020204" pitchFamily="34" charset="0"/>
              <a:cs typeface="Arial" panose="020B0604020202020204" pitchFamily="34" charset="0"/>
            </a:endParaRPr>
          </a:p>
          <a:p>
            <a:pPr marL="0" indent="0">
              <a:spcBef>
                <a:spcPct val="0"/>
              </a:spcBef>
              <a:buNone/>
            </a:pPr>
            <a:r>
              <a:rPr lang="en-GB" altLang="en-US" sz="2000" dirty="0">
                <a:latin typeface="Arial" panose="020B0604020202020204" pitchFamily="34" charset="0"/>
                <a:cs typeface="Arial" panose="020B0604020202020204" pitchFamily="34" charset="0"/>
              </a:rPr>
              <a:t>Adults are recommended </a:t>
            </a:r>
            <a:r>
              <a:rPr lang="en-GB" altLang="en-US" sz="2000" b="1" dirty="0">
                <a:latin typeface="Arial" panose="020B0604020202020204" pitchFamily="34" charset="0"/>
                <a:cs typeface="Arial" panose="020B0604020202020204" pitchFamily="34" charset="0"/>
              </a:rPr>
              <a:t>to do at least 150 minutes of moderate aerobic activity every week or 75 minutes of vigorous aerobic activity</a:t>
            </a:r>
            <a:r>
              <a:rPr lang="en-GB" altLang="en-US" sz="2000" dirty="0">
                <a:latin typeface="Arial" panose="020B0604020202020204" pitchFamily="34" charset="0"/>
                <a:cs typeface="Arial" panose="020B0604020202020204" pitchFamily="34" charset="0"/>
              </a:rPr>
              <a:t>. They are also recommended to do </a:t>
            </a:r>
            <a:r>
              <a:rPr lang="en-GB" altLang="en-US" sz="2000" b="1" dirty="0">
                <a:latin typeface="Arial" panose="020B0604020202020204" pitchFamily="34" charset="0"/>
                <a:cs typeface="Arial" panose="020B0604020202020204" pitchFamily="34" charset="0"/>
              </a:rPr>
              <a:t>strength exercises on two or more days a week</a:t>
            </a:r>
            <a:r>
              <a:rPr lang="en-GB" altLang="en-US" sz="2000" dirty="0">
                <a:latin typeface="Arial" panose="020B0604020202020204" pitchFamily="34" charset="0"/>
                <a:cs typeface="Arial" panose="020B0604020202020204" pitchFamily="34" charset="0"/>
              </a:rPr>
              <a:t> that work all the major muscles.</a:t>
            </a:r>
          </a:p>
          <a:p>
            <a:endParaRPr lang="en-GB" dirty="0"/>
          </a:p>
        </p:txBody>
      </p:sp>
      <p:pic>
        <p:nvPicPr>
          <p:cNvPr id="4" name="Picture 3"/>
          <p:cNvPicPr>
            <a:picLocks noChangeAspect="1"/>
          </p:cNvPicPr>
          <p:nvPr/>
        </p:nvPicPr>
        <p:blipFill rotWithShape="1">
          <a:blip r:embed="rId2" cstate="email">
            <a:extLst>
              <a:ext uri="{28A0092B-C50C-407E-A947-70E740481C1C}">
                <a14:useLocalDpi xmlns:a14="http://schemas.microsoft.com/office/drawing/2010/main"/>
              </a:ext>
            </a:extLst>
          </a:blip>
          <a:srcRect l="14673"/>
          <a:stretch/>
        </p:blipFill>
        <p:spPr>
          <a:xfrm>
            <a:off x="7784704" y="3016332"/>
            <a:ext cx="4229130" cy="3301341"/>
          </a:xfrm>
          <a:prstGeom prst="rect">
            <a:avLst/>
          </a:prstGeom>
        </p:spPr>
      </p:pic>
    </p:spTree>
    <p:extLst>
      <p:ext uri="{BB962C8B-B14F-4D97-AF65-F5344CB8AC3E}">
        <p14:creationId xmlns:p14="http://schemas.microsoft.com/office/powerpoint/2010/main" val="36349086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Physical activity</a:t>
            </a:r>
            <a:br>
              <a:rPr lang="en-GB" dirty="0"/>
            </a:br>
            <a:endParaRPr lang="en-GB" dirty="0"/>
          </a:p>
        </p:txBody>
      </p:sp>
      <p:sp>
        <p:nvSpPr>
          <p:cNvPr id="3" name="Subtitle 2"/>
          <p:cNvSpPr>
            <a:spLocks noGrp="1"/>
          </p:cNvSpPr>
          <p:nvPr>
            <p:ph type="subTitle" idx="1"/>
          </p:nvPr>
        </p:nvSpPr>
        <p:spPr>
          <a:xfrm>
            <a:off x="1169276" y="2571092"/>
            <a:ext cx="7464085" cy="3600000"/>
          </a:xfrm>
        </p:spPr>
        <p:txBody>
          <a:bodyPr/>
          <a:lstStyle/>
          <a:p>
            <a:pPr marL="0" indent="0">
              <a:buNone/>
            </a:pPr>
            <a:r>
              <a:rPr lang="en-GB" sz="2000" smtClean="0"/>
              <a:t>Average physical activity levels in the UK are lower than recommendations. Most adults, older children and teenagers do not meet the targets.</a:t>
            </a:r>
          </a:p>
          <a:p>
            <a:pPr marL="0" indent="0">
              <a:buNone/>
            </a:pPr>
            <a:r>
              <a:rPr lang="en-GB" sz="2000" smtClean="0"/>
              <a:t>According to Statistics on Obesity, Physical Activity and Diet published in 2018, only 23% of boys and 20% girls meet the physical activity guidelines and 21% of adult men, and 25% of adult women are classified as inactive (they do fewer than 30 minutes physical activity a week).</a:t>
            </a:r>
          </a:p>
          <a:p>
            <a:pPr marL="0" indent="0">
              <a:buNone/>
            </a:pPr>
            <a:endParaRPr lang="en-GB"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903346" y="1667201"/>
            <a:ext cx="2591968" cy="3886009"/>
          </a:xfrm>
          <a:prstGeom prst="rect">
            <a:avLst/>
          </a:prstGeom>
        </p:spPr>
      </p:pic>
      <p:sp>
        <p:nvSpPr>
          <p:cNvPr id="5" name="Rectangle 4"/>
          <p:cNvSpPr/>
          <p:nvPr/>
        </p:nvSpPr>
        <p:spPr>
          <a:xfrm>
            <a:off x="6936669" y="5798397"/>
            <a:ext cx="5024261" cy="369332"/>
          </a:xfrm>
          <a:prstGeom prst="rect">
            <a:avLst/>
          </a:prstGeom>
        </p:spPr>
        <p:txBody>
          <a:bodyPr wrap="none">
            <a:spAutoFit/>
          </a:bodyPr>
          <a:lstStyle/>
          <a:p>
            <a:r>
              <a:rPr lang="en-GB" dirty="0">
                <a:hlinkClick r:id="rId3"/>
              </a:rPr>
              <a:t>Statistics on Obesity, Physical Activity and Diet 2018</a:t>
            </a:r>
            <a:endParaRPr lang="en-GB" dirty="0"/>
          </a:p>
        </p:txBody>
      </p:sp>
    </p:spTree>
    <p:extLst>
      <p:ext uri="{BB962C8B-B14F-4D97-AF65-F5344CB8AC3E}">
        <p14:creationId xmlns:p14="http://schemas.microsoft.com/office/powerpoint/2010/main" val="38869259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pPr marL="0" indent="0">
              <a:spcBef>
                <a:spcPct val="0"/>
              </a:spcBef>
              <a:buNone/>
            </a:pPr>
            <a:r>
              <a:rPr lang="en-GB" altLang="en-US" sz="2000" b="1" dirty="0"/>
              <a:t>Body Mass Index (BMI)</a:t>
            </a:r>
            <a:r>
              <a:rPr lang="en-GB" altLang="en-US" sz="2000" dirty="0"/>
              <a:t> can be used to identify if an adult is a correct weight for height.</a:t>
            </a:r>
          </a:p>
          <a:p>
            <a:pPr>
              <a:spcBef>
                <a:spcPct val="0"/>
              </a:spcBef>
            </a:pPr>
            <a:endParaRPr lang="en-US" altLang="en-US" sz="2000" b="1" dirty="0"/>
          </a:p>
          <a:p>
            <a:pPr marL="0" indent="0">
              <a:spcBef>
                <a:spcPct val="0"/>
              </a:spcBef>
              <a:buNone/>
            </a:pPr>
            <a:r>
              <a:rPr lang="en-US" altLang="en-US" sz="2000" dirty="0"/>
              <a:t>BMI can be calculated as follows:</a:t>
            </a:r>
          </a:p>
          <a:p>
            <a:pPr>
              <a:spcBef>
                <a:spcPct val="0"/>
              </a:spcBef>
            </a:pPr>
            <a:endParaRPr lang="en-US" altLang="en-US" sz="2000" b="1" dirty="0"/>
          </a:p>
          <a:p>
            <a:pPr marL="0" indent="0">
              <a:spcBef>
                <a:spcPct val="0"/>
              </a:spcBef>
              <a:buNone/>
            </a:pPr>
            <a:r>
              <a:rPr lang="en-GB" altLang="en-US" sz="2000" dirty="0"/>
              <a:t>BMI = 	  </a:t>
            </a:r>
            <a:r>
              <a:rPr lang="en-GB" altLang="en-US" sz="2000" u="sng" dirty="0"/>
              <a:t>weight (kg)</a:t>
            </a:r>
          </a:p>
          <a:p>
            <a:pPr marL="0" indent="0">
              <a:spcBef>
                <a:spcPct val="0"/>
              </a:spcBef>
              <a:buNone/>
            </a:pPr>
            <a:r>
              <a:rPr lang="en-GB" altLang="en-US" sz="2000" dirty="0"/>
              <a:t>	(height in m)</a:t>
            </a:r>
            <a:r>
              <a:rPr lang="en-GB" altLang="en-US" sz="2000" baseline="30000" dirty="0"/>
              <a:t>2 </a:t>
            </a:r>
            <a:endParaRPr lang="en-US" altLang="en-US" sz="2000" dirty="0"/>
          </a:p>
          <a:p>
            <a:pPr marL="0" indent="0">
              <a:buNone/>
            </a:pPr>
            <a:endParaRPr lang="en-GB" dirty="0"/>
          </a:p>
        </p:txBody>
      </p:sp>
      <p:sp>
        <p:nvSpPr>
          <p:cNvPr id="3" name="Text Placeholder 2"/>
          <p:cNvSpPr>
            <a:spLocks noGrp="1"/>
          </p:cNvSpPr>
          <p:nvPr>
            <p:ph type="body" sz="quarter" idx="3"/>
          </p:nvPr>
        </p:nvSpPr>
        <p:spPr/>
        <p:txBody>
          <a:bodyPr>
            <a:normAutofit/>
          </a:bodyPr>
          <a:lstStyle/>
          <a:p>
            <a:pPr>
              <a:spcBef>
                <a:spcPct val="0"/>
              </a:spcBef>
            </a:pPr>
            <a:r>
              <a:rPr lang="en-GB" altLang="en-US" sz="2000" b="1" dirty="0"/>
              <a:t>Recommended BMI range (adults)</a:t>
            </a:r>
          </a:p>
          <a:p>
            <a:pPr>
              <a:spcBef>
                <a:spcPct val="0"/>
              </a:spcBef>
            </a:pPr>
            <a:endParaRPr lang="en-GB" altLang="en-US" sz="2000" b="1" dirty="0"/>
          </a:p>
          <a:p>
            <a:pPr>
              <a:spcBef>
                <a:spcPct val="0"/>
              </a:spcBef>
            </a:pPr>
            <a:r>
              <a:rPr lang="en-GB" altLang="en-US" sz="2000" dirty="0"/>
              <a:t>Less than 18.5 	Underweight</a:t>
            </a:r>
            <a:br>
              <a:rPr lang="en-GB" altLang="en-US" sz="2000" dirty="0"/>
            </a:br>
            <a:r>
              <a:rPr lang="en-GB" altLang="en-US" sz="2000" b="1" dirty="0">
                <a:solidFill>
                  <a:schemeClr val="accent6"/>
                </a:solidFill>
              </a:rPr>
              <a:t>18.5 to 25 	Desirable or </a:t>
            </a:r>
            <a:r>
              <a:rPr lang="en-GB" altLang="en-US" sz="2000" b="1" dirty="0" smtClean="0">
                <a:solidFill>
                  <a:schemeClr val="accent6"/>
                </a:solidFill>
              </a:rPr>
              <a:t>healthy</a:t>
            </a:r>
          </a:p>
          <a:p>
            <a:pPr>
              <a:spcBef>
                <a:spcPct val="0"/>
              </a:spcBef>
            </a:pPr>
            <a:r>
              <a:rPr lang="en-GB" altLang="en-US" sz="2000" b="1" dirty="0">
                <a:solidFill>
                  <a:schemeClr val="accent6"/>
                </a:solidFill>
              </a:rPr>
              <a:t> </a:t>
            </a:r>
            <a:r>
              <a:rPr lang="en-GB" altLang="en-US" sz="2000" b="1" dirty="0" smtClean="0">
                <a:solidFill>
                  <a:schemeClr val="accent6"/>
                </a:solidFill>
              </a:rPr>
              <a:t>                         </a:t>
            </a:r>
            <a:r>
              <a:rPr lang="en-GB" altLang="en-US" sz="2000" b="1" dirty="0">
                <a:solidFill>
                  <a:schemeClr val="accent6"/>
                </a:solidFill>
              </a:rPr>
              <a:t>range</a:t>
            </a:r>
            <a:r>
              <a:rPr lang="en-GB" altLang="en-US" sz="2000" dirty="0"/>
              <a:t/>
            </a:r>
            <a:br>
              <a:rPr lang="en-GB" altLang="en-US" sz="2000" dirty="0"/>
            </a:br>
            <a:r>
              <a:rPr lang="en-GB" altLang="en-US" sz="2000" dirty="0"/>
              <a:t>25-30 		Overweight</a:t>
            </a:r>
            <a:br>
              <a:rPr lang="en-GB" altLang="en-US" sz="2000" dirty="0"/>
            </a:br>
            <a:r>
              <a:rPr lang="en-GB" altLang="en-US" sz="2000" dirty="0"/>
              <a:t>30-35		Obese (Class I)</a:t>
            </a:r>
            <a:br>
              <a:rPr lang="en-GB" altLang="en-US" sz="2000" dirty="0"/>
            </a:br>
            <a:r>
              <a:rPr lang="en-GB" altLang="en-US" sz="2000" dirty="0"/>
              <a:t>35-40 		Obese (Class II)</a:t>
            </a:r>
            <a:br>
              <a:rPr lang="en-GB" altLang="en-US" sz="2000" dirty="0"/>
            </a:br>
            <a:r>
              <a:rPr lang="en-GB" altLang="en-US" sz="2000" dirty="0"/>
              <a:t>Over 40 	Morbidly or severely </a:t>
            </a:r>
            <a:endParaRPr lang="en-GB" altLang="en-US" sz="2000" dirty="0" smtClean="0"/>
          </a:p>
          <a:p>
            <a:pPr>
              <a:spcBef>
                <a:spcPct val="0"/>
              </a:spcBef>
            </a:pPr>
            <a:r>
              <a:rPr lang="en-GB" altLang="en-US" sz="2000" dirty="0"/>
              <a:t> </a:t>
            </a:r>
            <a:r>
              <a:rPr lang="en-GB" altLang="en-US" sz="2000" dirty="0" smtClean="0"/>
              <a:t>                         obese </a:t>
            </a:r>
            <a:r>
              <a:rPr lang="en-GB" altLang="en-US" sz="2000" dirty="0"/>
              <a:t>(Class III)</a:t>
            </a:r>
            <a:endParaRPr lang="en-US" altLang="en-US" sz="2000" dirty="0"/>
          </a:p>
          <a:p>
            <a:endParaRPr lang="en-GB" dirty="0"/>
          </a:p>
        </p:txBody>
      </p:sp>
      <p:sp>
        <p:nvSpPr>
          <p:cNvPr id="4" name="Title 3"/>
          <p:cNvSpPr>
            <a:spLocks noGrp="1"/>
          </p:cNvSpPr>
          <p:nvPr>
            <p:ph type="title"/>
          </p:nvPr>
        </p:nvSpPr>
        <p:spPr/>
        <p:txBody>
          <a:bodyPr/>
          <a:lstStyle/>
          <a:p>
            <a:r>
              <a:rPr lang="en-GB" dirty="0"/>
              <a:t>Body Mass Index (BMI) </a:t>
            </a:r>
          </a:p>
        </p:txBody>
      </p:sp>
    </p:spTree>
    <p:extLst>
      <p:ext uri="{BB962C8B-B14F-4D97-AF65-F5344CB8AC3E}">
        <p14:creationId xmlns:p14="http://schemas.microsoft.com/office/powerpoint/2010/main" val="40439977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Energy</a:t>
            </a:r>
            <a:br>
              <a:rPr lang="en-US" dirty="0"/>
            </a:br>
            <a:endParaRPr lang="en-US" dirty="0"/>
          </a:p>
        </p:txBody>
      </p:sp>
      <p:sp>
        <p:nvSpPr>
          <p:cNvPr id="3" name="Subtitle 2"/>
          <p:cNvSpPr>
            <a:spLocks noGrp="1"/>
          </p:cNvSpPr>
          <p:nvPr>
            <p:ph type="subTitle" idx="1"/>
          </p:nvPr>
        </p:nvSpPr>
        <p:spPr>
          <a:xfrm>
            <a:off x="1169276" y="2571092"/>
            <a:ext cx="6537810" cy="3600000"/>
          </a:xfrm>
        </p:spPr>
        <p:txBody>
          <a:bodyPr/>
          <a:lstStyle/>
          <a:p>
            <a:pPr marL="0" indent="0">
              <a:buNone/>
            </a:pPr>
            <a:r>
              <a:rPr lang="en-GB" sz="2000" dirty="0"/>
              <a:t>Energy is essential for life, and is required to fuel many different body processes, growth and activities.  </a:t>
            </a:r>
          </a:p>
          <a:p>
            <a:pPr marL="0" indent="0">
              <a:buNone/>
            </a:pPr>
            <a:endParaRPr lang="en-GB" sz="2000" dirty="0"/>
          </a:p>
          <a:p>
            <a:pPr marL="0" indent="0">
              <a:buNone/>
            </a:pPr>
            <a:r>
              <a:rPr lang="en-GB" sz="2000" dirty="0"/>
              <a:t>These include</a:t>
            </a:r>
            <a:r>
              <a:rPr lang="en-GB" sz="2000" dirty="0" smtClean="0"/>
              <a:t>:</a:t>
            </a:r>
            <a:endParaRPr lang="en-GB" sz="2000" dirty="0"/>
          </a:p>
          <a:p>
            <a:r>
              <a:rPr lang="en-GB" sz="2000" dirty="0"/>
              <a:t> keeping the heart beating</a:t>
            </a:r>
            <a:r>
              <a:rPr lang="en-GB" sz="2000" dirty="0" smtClean="0"/>
              <a:t>;</a:t>
            </a:r>
            <a:endParaRPr lang="en-GB" sz="2000" dirty="0"/>
          </a:p>
          <a:p>
            <a:r>
              <a:rPr lang="en-GB" sz="2000" dirty="0"/>
              <a:t> keeping the organs functioning; </a:t>
            </a:r>
          </a:p>
          <a:p>
            <a:r>
              <a:rPr lang="en-GB" sz="2000" dirty="0"/>
              <a:t> maintenance of body temperature</a:t>
            </a:r>
            <a:r>
              <a:rPr lang="en-GB" sz="2000" dirty="0" smtClean="0"/>
              <a:t>;</a:t>
            </a:r>
            <a:endParaRPr lang="en-GB" sz="2000" dirty="0"/>
          </a:p>
          <a:p>
            <a:r>
              <a:rPr lang="en-GB" sz="2000" dirty="0"/>
              <a:t> muscle contraction.</a:t>
            </a: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678959" y="2928515"/>
            <a:ext cx="5175504" cy="3447288"/>
          </a:xfrm>
          <a:prstGeom prst="rect">
            <a:avLst/>
          </a:prstGeom>
        </p:spPr>
      </p:pic>
    </p:spTree>
    <p:extLst>
      <p:ext uri="{BB962C8B-B14F-4D97-AF65-F5344CB8AC3E}">
        <p14:creationId xmlns:p14="http://schemas.microsoft.com/office/powerpoint/2010/main" val="17407134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Energy balance</a:t>
            </a:r>
            <a:br>
              <a:rPr lang="en-GB" dirty="0"/>
            </a:br>
            <a:r>
              <a:rPr lang="en-GB" dirty="0"/>
              <a:t/>
            </a:r>
            <a:br>
              <a:rPr lang="en-GB" dirty="0"/>
            </a:br>
            <a:endParaRPr lang="en-GB" dirty="0"/>
          </a:p>
        </p:txBody>
      </p:sp>
      <p:sp>
        <p:nvSpPr>
          <p:cNvPr id="3" name="Subtitle 2"/>
          <p:cNvSpPr>
            <a:spLocks noGrp="1"/>
          </p:cNvSpPr>
          <p:nvPr>
            <p:ph type="subTitle" idx="1"/>
          </p:nvPr>
        </p:nvSpPr>
        <p:spPr>
          <a:xfrm>
            <a:off x="1169275" y="2571092"/>
            <a:ext cx="9815399" cy="3600000"/>
          </a:xfrm>
        </p:spPr>
        <p:txBody>
          <a:bodyPr/>
          <a:lstStyle/>
          <a:p>
            <a:pPr marL="0" indent="0">
              <a:spcBef>
                <a:spcPct val="0"/>
              </a:spcBef>
              <a:buNone/>
            </a:pPr>
            <a:r>
              <a:rPr lang="en-GB" altLang="en-US" sz="2000" dirty="0"/>
              <a:t>To maintain body weight it is necessary to balance energy intake (from food and drink) with energy expenditure (from activity).</a:t>
            </a:r>
          </a:p>
          <a:p>
            <a:pPr marL="0" indent="0">
              <a:spcBef>
                <a:spcPct val="0"/>
              </a:spcBef>
              <a:buNone/>
            </a:pPr>
            <a:endParaRPr lang="en-GB" altLang="en-US" sz="2000" dirty="0"/>
          </a:p>
          <a:p>
            <a:pPr marL="0" indent="0">
              <a:spcBef>
                <a:spcPct val="0"/>
              </a:spcBef>
              <a:buNone/>
            </a:pPr>
            <a:r>
              <a:rPr lang="en-GB" altLang="en-US" sz="2000" dirty="0"/>
              <a:t>This is called energy balance.</a:t>
            </a:r>
          </a:p>
          <a:p>
            <a:pPr marL="0" indent="0">
              <a:spcBef>
                <a:spcPct val="0"/>
              </a:spcBef>
              <a:buNone/>
            </a:pPr>
            <a:endParaRPr lang="en-GB" altLang="en-US" sz="2000" b="1" dirty="0"/>
          </a:p>
          <a:p>
            <a:pPr marL="0" indent="0">
              <a:spcBef>
                <a:spcPct val="0"/>
              </a:spcBef>
              <a:buNone/>
            </a:pPr>
            <a:r>
              <a:rPr lang="en-GB" altLang="en-US" sz="2000" dirty="0"/>
              <a:t>When energy intake is higher than energy output, over time this will lead to weight gain (positive energy balance).</a:t>
            </a:r>
          </a:p>
          <a:p>
            <a:pPr marL="0" indent="0">
              <a:spcBef>
                <a:spcPct val="0"/>
              </a:spcBef>
              <a:buNone/>
            </a:pPr>
            <a:endParaRPr lang="en-GB" altLang="en-US" sz="2000" dirty="0"/>
          </a:p>
          <a:p>
            <a:pPr marL="0" indent="0">
              <a:spcBef>
                <a:spcPct val="0"/>
              </a:spcBef>
              <a:buNone/>
            </a:pPr>
            <a:r>
              <a:rPr lang="en-GB" altLang="en-US" sz="2000" dirty="0"/>
              <a:t>When energy intake is lower than energy output, over time this will lead to weight loss (negative energy balance).</a:t>
            </a:r>
          </a:p>
          <a:p>
            <a:endParaRPr lang="en-GB" dirty="0"/>
          </a:p>
        </p:txBody>
      </p:sp>
      <p:pic>
        <p:nvPicPr>
          <p:cNvPr id="4" name="Picture 3"/>
          <p:cNvPicPr>
            <a:picLocks noChangeAspect="1"/>
          </p:cNvPicPr>
          <p:nvPr/>
        </p:nvPicPr>
        <p:blipFill rotWithShape="1">
          <a:blip r:embed="rId2" cstate="email">
            <a:extLst>
              <a:ext uri="{28A0092B-C50C-407E-A947-70E740481C1C}">
                <a14:useLocalDpi xmlns:a14="http://schemas.microsoft.com/office/drawing/2010/main"/>
              </a:ext>
            </a:extLst>
          </a:blip>
          <a:srcRect l="4816" t="36128" r="4630" b="27745"/>
          <a:stretch/>
        </p:blipFill>
        <p:spPr>
          <a:xfrm>
            <a:off x="6650182" y="5045769"/>
            <a:ext cx="5213268" cy="1386580"/>
          </a:xfrm>
          <a:prstGeom prst="rect">
            <a:avLst/>
          </a:prstGeom>
        </p:spPr>
      </p:pic>
    </p:spTree>
    <p:extLst>
      <p:ext uri="{BB962C8B-B14F-4D97-AF65-F5344CB8AC3E}">
        <p14:creationId xmlns:p14="http://schemas.microsoft.com/office/powerpoint/2010/main" val="26599907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Positive energy balance</a:t>
            </a:r>
            <a:br>
              <a:rPr lang="en-GB" dirty="0"/>
            </a:br>
            <a:endParaRPr lang="en-GB" dirty="0"/>
          </a:p>
        </p:txBody>
      </p:sp>
      <p:sp>
        <p:nvSpPr>
          <p:cNvPr id="3" name="Subtitle 2"/>
          <p:cNvSpPr>
            <a:spLocks noGrp="1"/>
          </p:cNvSpPr>
          <p:nvPr>
            <p:ph type="subTitle" idx="1"/>
          </p:nvPr>
        </p:nvSpPr>
        <p:spPr>
          <a:xfrm>
            <a:off x="1169276" y="2571092"/>
            <a:ext cx="7749093" cy="3600000"/>
          </a:xfrm>
        </p:spPr>
        <p:txBody>
          <a:bodyPr/>
          <a:lstStyle/>
          <a:p>
            <a:pPr marL="0" indent="0">
              <a:spcBef>
                <a:spcPct val="0"/>
              </a:spcBef>
              <a:buNone/>
            </a:pPr>
            <a:r>
              <a:rPr lang="en-GB" altLang="en-US" dirty="0">
                <a:latin typeface="Arial" panose="020B0604020202020204" pitchFamily="34" charset="0"/>
                <a:cs typeface="Arial" panose="020B0604020202020204" pitchFamily="34" charset="0"/>
              </a:rPr>
              <a:t>A person is said to be in positive energy balance when the diet provides more energy than is needed to meet energy demands of the body. Energy is stored as fat and the person puts on weight over time.</a:t>
            </a:r>
          </a:p>
          <a:p>
            <a:pPr marL="0" indent="0">
              <a:spcBef>
                <a:spcPct val="0"/>
              </a:spcBef>
              <a:buNone/>
            </a:pPr>
            <a:endParaRPr lang="en-GB" altLang="en-US" dirty="0">
              <a:latin typeface="Arial" panose="020B0604020202020204" pitchFamily="34" charset="0"/>
              <a:cs typeface="Arial" panose="020B0604020202020204" pitchFamily="34" charset="0"/>
            </a:endParaRPr>
          </a:p>
          <a:p>
            <a:pPr marL="0" indent="0">
              <a:spcBef>
                <a:spcPct val="0"/>
              </a:spcBef>
              <a:buNone/>
            </a:pPr>
            <a:r>
              <a:rPr lang="en-GB" altLang="en-US" dirty="0">
                <a:latin typeface="Arial" panose="020B0604020202020204" pitchFamily="34" charset="0"/>
                <a:cs typeface="Arial" panose="020B0604020202020204" pitchFamily="34" charset="0"/>
              </a:rPr>
              <a:t>People who achieve a positive energy balance over an extended period of time are likely to become overweight or obese. </a:t>
            </a:r>
          </a:p>
          <a:p>
            <a:pPr marL="0" indent="0">
              <a:spcBef>
                <a:spcPct val="0"/>
              </a:spcBef>
              <a:buNone/>
            </a:pPr>
            <a:endParaRPr lang="en-GB" altLang="en-US" b="1" dirty="0">
              <a:latin typeface="Arial" panose="020B0604020202020204" pitchFamily="34" charset="0"/>
              <a:cs typeface="Arial" panose="020B0604020202020204" pitchFamily="34" charset="0"/>
            </a:endParaRPr>
          </a:p>
          <a:p>
            <a:pPr marL="0" indent="0">
              <a:spcBef>
                <a:spcPct val="0"/>
              </a:spcBef>
              <a:buNone/>
            </a:pPr>
            <a:r>
              <a:rPr lang="en-GB" altLang="en-US" dirty="0">
                <a:latin typeface="Arial" panose="020B0604020202020204" pitchFamily="34" charset="0"/>
                <a:cs typeface="Arial" panose="020B0604020202020204" pitchFamily="34" charset="0"/>
              </a:rPr>
              <a:t>Being overweight or obese is associated with an increased risk of developing certain cancers, cardiovascular disease and type 2 diabetes. </a:t>
            </a:r>
          </a:p>
          <a:p>
            <a:pPr marL="0" indent="0">
              <a:spcBef>
                <a:spcPct val="0"/>
              </a:spcBef>
              <a:buNone/>
            </a:pPr>
            <a:r>
              <a:rPr lang="en-GB" altLang="en-US" dirty="0">
                <a:latin typeface="Arial" panose="020B0604020202020204" pitchFamily="34" charset="0"/>
                <a:cs typeface="Arial" panose="020B0604020202020204" pitchFamily="34" charset="0"/>
              </a:rPr>
              <a:t>Carrying a large amount of weight/fat around the waist also increases the risk of these health problems.</a:t>
            </a:r>
            <a:endParaRPr lang="en-US" altLang="en-US" dirty="0">
              <a:latin typeface="Arial" panose="020B0604020202020204" pitchFamily="34" charset="0"/>
              <a:cs typeface="Arial" panose="020B0604020202020204" pitchFamily="34" charset="0"/>
            </a:endParaRPr>
          </a:p>
          <a:p>
            <a:endParaRPr lang="en-GB" dirty="0"/>
          </a:p>
        </p:txBody>
      </p:sp>
      <p:grpSp>
        <p:nvGrpSpPr>
          <p:cNvPr id="4" name="Group 17"/>
          <p:cNvGrpSpPr>
            <a:grpSpLocks/>
          </p:cNvGrpSpPr>
          <p:nvPr/>
        </p:nvGrpSpPr>
        <p:grpSpPr bwMode="auto">
          <a:xfrm>
            <a:off x="6634731" y="4788758"/>
            <a:ext cx="5086350" cy="1658573"/>
            <a:chOff x="762717" y="3538502"/>
            <a:chExt cx="5915615" cy="2190406"/>
          </a:xfrm>
        </p:grpSpPr>
        <p:sp>
          <p:nvSpPr>
            <p:cNvPr id="5" name="Line 5"/>
            <p:cNvSpPr>
              <a:spLocks noChangeShapeType="1"/>
            </p:cNvSpPr>
            <p:nvPr/>
          </p:nvSpPr>
          <p:spPr bwMode="auto">
            <a:xfrm flipV="1">
              <a:off x="1704944" y="4000167"/>
              <a:ext cx="3694504" cy="104141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 name="Text Box 6"/>
            <p:cNvSpPr txBox="1">
              <a:spLocks noChangeArrowheads="1"/>
            </p:cNvSpPr>
            <p:nvPr/>
          </p:nvSpPr>
          <p:spPr bwMode="auto">
            <a:xfrm>
              <a:off x="762717" y="4520875"/>
              <a:ext cx="1332891" cy="85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GB" altLang="en-US" sz="1200" b="1" dirty="0">
                  <a:latin typeface="Century Gothic" panose="020B0502020202020204" pitchFamily="34" charset="0"/>
                </a:rPr>
                <a:t>Energy in: food and drinks</a:t>
              </a:r>
              <a:endParaRPr lang="en-US" altLang="en-US" sz="1200" b="1" dirty="0">
                <a:latin typeface="Century Gothic" panose="020B0502020202020204" pitchFamily="34" charset="0"/>
              </a:endParaRPr>
            </a:p>
          </p:txBody>
        </p:sp>
        <p:sp>
          <p:nvSpPr>
            <p:cNvPr id="7" name="Text Box 7"/>
            <p:cNvSpPr txBox="1">
              <a:spLocks noChangeArrowheads="1"/>
            </p:cNvSpPr>
            <p:nvPr/>
          </p:nvSpPr>
          <p:spPr bwMode="auto">
            <a:xfrm>
              <a:off x="5536435" y="3538502"/>
              <a:ext cx="1141897" cy="853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GB" altLang="en-US" sz="1200" b="1">
                  <a:latin typeface="Century Gothic" panose="020B0502020202020204" pitchFamily="34" charset="0"/>
                </a:rPr>
                <a:t>Energy out: activity </a:t>
              </a:r>
              <a:endParaRPr lang="en-US" altLang="en-US" sz="1200" b="1">
                <a:latin typeface="Century Gothic" panose="020B0502020202020204" pitchFamily="34" charset="0"/>
              </a:endParaRPr>
            </a:p>
          </p:txBody>
        </p:sp>
        <p:sp>
          <p:nvSpPr>
            <p:cNvPr id="8" name="AutoShape 8"/>
            <p:cNvSpPr>
              <a:spLocks noChangeArrowheads="1"/>
            </p:cNvSpPr>
            <p:nvPr/>
          </p:nvSpPr>
          <p:spPr bwMode="auto">
            <a:xfrm>
              <a:off x="3092153" y="4533158"/>
              <a:ext cx="1108573" cy="726855"/>
            </a:xfrm>
            <a:prstGeom prst="triangle">
              <a:avLst>
                <a:gd name="adj" fmla="val 50000"/>
              </a:avLst>
            </a:prstGeom>
            <a:solidFill>
              <a:srgbClr val="3399FF"/>
            </a:solidFill>
            <a:ln w="19050">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p>
          </p:txBody>
        </p:sp>
        <p:sp>
          <p:nvSpPr>
            <p:cNvPr id="9" name="Text Box 12"/>
            <p:cNvSpPr txBox="1">
              <a:spLocks noChangeArrowheads="1"/>
            </p:cNvSpPr>
            <p:nvPr/>
          </p:nvSpPr>
          <p:spPr bwMode="auto">
            <a:xfrm>
              <a:off x="1933413" y="5363087"/>
              <a:ext cx="3452310" cy="365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GB" altLang="en-US" sz="1200" b="1">
                  <a:latin typeface="Century Gothic" panose="020B0502020202020204" pitchFamily="34" charset="0"/>
                </a:rPr>
                <a:t>Energy in &gt; Energy out = Weight gain</a:t>
              </a:r>
              <a:endParaRPr lang="en-US" altLang="en-US" sz="1200" b="1">
                <a:latin typeface="Century Gothic" panose="020B0502020202020204" pitchFamily="34" charset="0"/>
              </a:endParaRPr>
            </a:p>
          </p:txBody>
        </p:sp>
      </p:grpSp>
    </p:spTree>
    <p:extLst>
      <p:ext uri="{BB962C8B-B14F-4D97-AF65-F5344CB8AC3E}">
        <p14:creationId xmlns:p14="http://schemas.microsoft.com/office/powerpoint/2010/main" val="8562323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Negative energy balance</a:t>
            </a:r>
            <a:br>
              <a:rPr lang="en-GB" dirty="0"/>
            </a:br>
            <a:endParaRPr lang="en-GB" dirty="0"/>
          </a:p>
        </p:txBody>
      </p:sp>
      <p:sp>
        <p:nvSpPr>
          <p:cNvPr id="3" name="Subtitle 2"/>
          <p:cNvSpPr>
            <a:spLocks noGrp="1"/>
          </p:cNvSpPr>
          <p:nvPr>
            <p:ph type="subTitle" idx="1"/>
          </p:nvPr>
        </p:nvSpPr>
        <p:spPr/>
        <p:txBody>
          <a:bodyPr/>
          <a:lstStyle/>
          <a:p>
            <a:pPr marL="0" indent="0">
              <a:buNone/>
            </a:pPr>
            <a:r>
              <a:rPr lang="en-GB" dirty="0"/>
              <a:t>A person is said to be in negative energy balance when there is insufficient energy from the diet to meet energy demands of the body. Energy is derived from energy stores and the person loses weight. </a:t>
            </a:r>
          </a:p>
          <a:p>
            <a:pPr marL="0" indent="0">
              <a:buNone/>
            </a:pPr>
            <a:r>
              <a:rPr lang="en-GB" dirty="0"/>
              <a:t>People who achieve a negative energy balance over an extended period of time are likely to become underweight. </a:t>
            </a:r>
          </a:p>
          <a:p>
            <a:pPr marL="0" indent="0">
              <a:buNone/>
            </a:pPr>
            <a:r>
              <a:rPr lang="en-GB" dirty="0"/>
              <a:t>Being underweight is associated with health problems, such as osteoporosis (low bone mass), infertility (difficulty to conceive) and even heart failure.</a:t>
            </a:r>
          </a:p>
          <a:p>
            <a:pPr marL="0" indent="0">
              <a:buNone/>
            </a:pPr>
            <a:endParaRPr lang="en-GB" dirty="0"/>
          </a:p>
        </p:txBody>
      </p:sp>
      <p:grpSp>
        <p:nvGrpSpPr>
          <p:cNvPr id="4" name="Group 17"/>
          <p:cNvGrpSpPr>
            <a:grpSpLocks/>
          </p:cNvGrpSpPr>
          <p:nvPr/>
        </p:nvGrpSpPr>
        <p:grpSpPr bwMode="auto">
          <a:xfrm>
            <a:off x="6285492" y="4652990"/>
            <a:ext cx="5280025" cy="1571625"/>
            <a:chOff x="912709" y="3886827"/>
            <a:chExt cx="5767545" cy="1791994"/>
          </a:xfrm>
        </p:grpSpPr>
        <p:sp>
          <p:nvSpPr>
            <p:cNvPr id="5" name="Line 5"/>
            <p:cNvSpPr>
              <a:spLocks noChangeShapeType="1"/>
            </p:cNvSpPr>
            <p:nvPr/>
          </p:nvSpPr>
          <p:spPr bwMode="auto">
            <a:xfrm>
              <a:off x="1865830" y="4209992"/>
              <a:ext cx="3816546" cy="68659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 name="Text Box 6"/>
            <p:cNvSpPr txBox="1">
              <a:spLocks noChangeArrowheads="1"/>
            </p:cNvSpPr>
            <p:nvPr/>
          </p:nvSpPr>
          <p:spPr bwMode="auto">
            <a:xfrm>
              <a:off x="912709" y="3886827"/>
              <a:ext cx="1165392" cy="736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GB" altLang="en-US" sz="1200" b="1" dirty="0">
                  <a:latin typeface="Century Gothic" panose="020B0502020202020204" pitchFamily="34" charset="0"/>
                </a:rPr>
                <a:t>Energy in: food and drinks</a:t>
              </a:r>
              <a:endParaRPr lang="en-US" altLang="en-US" sz="1200" b="1" dirty="0">
                <a:latin typeface="Century Gothic" panose="020B0502020202020204" pitchFamily="34" charset="0"/>
              </a:endParaRPr>
            </a:p>
          </p:txBody>
        </p:sp>
        <p:sp>
          <p:nvSpPr>
            <p:cNvPr id="7" name="Text Box 7"/>
            <p:cNvSpPr txBox="1">
              <a:spLocks noChangeArrowheads="1"/>
            </p:cNvSpPr>
            <p:nvPr/>
          </p:nvSpPr>
          <p:spPr bwMode="auto">
            <a:xfrm>
              <a:off x="5538356" y="4901423"/>
              <a:ext cx="1141898" cy="526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GB" altLang="en-US" sz="1200" b="1">
                  <a:latin typeface="Century Gothic" panose="020B0502020202020204" pitchFamily="34" charset="0"/>
                </a:rPr>
                <a:t>Energy out: activity </a:t>
              </a:r>
              <a:endParaRPr lang="en-US" altLang="en-US" sz="1200" b="1">
                <a:latin typeface="Century Gothic" panose="020B0502020202020204" pitchFamily="34" charset="0"/>
              </a:endParaRPr>
            </a:p>
          </p:txBody>
        </p:sp>
        <p:sp>
          <p:nvSpPr>
            <p:cNvPr id="8" name="AutoShape 8"/>
            <p:cNvSpPr>
              <a:spLocks noChangeArrowheads="1"/>
            </p:cNvSpPr>
            <p:nvPr/>
          </p:nvSpPr>
          <p:spPr bwMode="auto">
            <a:xfrm>
              <a:off x="3092153" y="4612313"/>
              <a:ext cx="1108573" cy="726855"/>
            </a:xfrm>
            <a:prstGeom prst="triangle">
              <a:avLst>
                <a:gd name="adj" fmla="val 50000"/>
              </a:avLst>
            </a:prstGeom>
            <a:solidFill>
              <a:srgbClr val="3399FF"/>
            </a:solidFill>
            <a:ln w="19050">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p>
          </p:txBody>
        </p:sp>
        <p:sp>
          <p:nvSpPr>
            <p:cNvPr id="9" name="Text Box 12"/>
            <p:cNvSpPr txBox="1">
              <a:spLocks noChangeArrowheads="1"/>
            </p:cNvSpPr>
            <p:nvPr/>
          </p:nvSpPr>
          <p:spPr bwMode="auto">
            <a:xfrm>
              <a:off x="2078101" y="5363087"/>
              <a:ext cx="3307622" cy="315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GB" altLang="en-US" sz="1200" b="1" dirty="0">
                  <a:latin typeface="Century Gothic" panose="020B0502020202020204" pitchFamily="34" charset="0"/>
                </a:rPr>
                <a:t>Energy out &gt; Energy in = Weight loss</a:t>
              </a:r>
              <a:endParaRPr lang="en-US" altLang="en-US" sz="1200" b="1" dirty="0">
                <a:latin typeface="Century Gothic" panose="020B0502020202020204" pitchFamily="34" charset="0"/>
              </a:endParaRPr>
            </a:p>
          </p:txBody>
        </p:sp>
      </p:grpSp>
    </p:spTree>
    <p:extLst>
      <p:ext uri="{BB962C8B-B14F-4D97-AF65-F5344CB8AC3E}">
        <p14:creationId xmlns:p14="http://schemas.microsoft.com/office/powerpoint/2010/main" val="16885918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Energy balance</a:t>
            </a:r>
            <a:br>
              <a:rPr lang="en-GB" dirty="0"/>
            </a:br>
            <a:endParaRPr lang="en-GB" dirty="0"/>
          </a:p>
        </p:txBody>
      </p:sp>
      <p:sp>
        <p:nvSpPr>
          <p:cNvPr id="3" name="Subtitle 2"/>
          <p:cNvSpPr>
            <a:spLocks noGrp="1"/>
          </p:cNvSpPr>
          <p:nvPr>
            <p:ph type="subTitle" idx="1"/>
          </p:nvPr>
        </p:nvSpPr>
        <p:spPr/>
        <p:txBody>
          <a:bodyPr/>
          <a:lstStyle/>
          <a:p>
            <a:pPr marL="0" indent="0">
              <a:spcBef>
                <a:spcPct val="0"/>
              </a:spcBef>
              <a:buNone/>
            </a:pPr>
            <a:r>
              <a:rPr lang="en-GB" altLang="en-US" sz="2000" dirty="0"/>
              <a:t>Energy balance can be maintained by:</a:t>
            </a:r>
          </a:p>
          <a:p>
            <a:pPr>
              <a:spcBef>
                <a:spcPct val="0"/>
              </a:spcBef>
            </a:pPr>
            <a:endParaRPr lang="en-GB" altLang="en-US" sz="2000" dirty="0"/>
          </a:p>
          <a:p>
            <a:pPr>
              <a:spcBef>
                <a:spcPct val="0"/>
              </a:spcBef>
              <a:buFont typeface="Arial" panose="020B0604020202020204" pitchFamily="34" charset="0"/>
              <a:buChar char="•"/>
            </a:pPr>
            <a:r>
              <a:rPr lang="en-GB" altLang="en-US" sz="2000" dirty="0" smtClean="0"/>
              <a:t>regulating </a:t>
            </a:r>
            <a:r>
              <a:rPr lang="en-GB" altLang="en-US" sz="2000" dirty="0"/>
              <a:t>energy intake through the diet; </a:t>
            </a:r>
          </a:p>
          <a:p>
            <a:pPr>
              <a:spcBef>
                <a:spcPct val="0"/>
              </a:spcBef>
            </a:pPr>
            <a:endParaRPr lang="en-GB" altLang="en-US" sz="2000" dirty="0"/>
          </a:p>
          <a:p>
            <a:pPr>
              <a:spcBef>
                <a:spcPct val="0"/>
              </a:spcBef>
              <a:buFont typeface="Arial" panose="020B0604020202020204" pitchFamily="34" charset="0"/>
              <a:buChar char="•"/>
            </a:pPr>
            <a:r>
              <a:rPr lang="en-GB" altLang="en-US" sz="2000" dirty="0" smtClean="0"/>
              <a:t>adjusting </a:t>
            </a:r>
            <a:r>
              <a:rPr lang="en-GB" altLang="en-US" sz="2000" dirty="0"/>
              <a:t>physical activity levels;</a:t>
            </a:r>
          </a:p>
          <a:p>
            <a:pPr>
              <a:spcBef>
                <a:spcPct val="0"/>
              </a:spcBef>
            </a:pPr>
            <a:endParaRPr lang="en-GB" altLang="en-US" sz="2000" dirty="0"/>
          </a:p>
          <a:p>
            <a:pPr>
              <a:spcBef>
                <a:spcPct val="0"/>
              </a:spcBef>
              <a:buFont typeface="Arial" panose="020B0604020202020204" pitchFamily="34" charset="0"/>
              <a:buChar char="•"/>
            </a:pPr>
            <a:r>
              <a:rPr lang="en-GB" altLang="en-US" sz="2000" dirty="0" smtClean="0"/>
              <a:t>a </a:t>
            </a:r>
            <a:r>
              <a:rPr lang="en-GB" altLang="en-US" sz="2000" dirty="0"/>
              <a:t>combination of both.</a:t>
            </a:r>
          </a:p>
          <a:p>
            <a:endParaRPr lang="en-GB"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19553" y="2803611"/>
            <a:ext cx="5278349" cy="3525937"/>
          </a:xfrm>
          <a:prstGeom prst="rect">
            <a:avLst/>
          </a:prstGeom>
        </p:spPr>
      </p:pic>
    </p:spTree>
    <p:extLst>
      <p:ext uri="{BB962C8B-B14F-4D97-AF65-F5344CB8AC3E}">
        <p14:creationId xmlns:p14="http://schemas.microsoft.com/office/powerpoint/2010/main" val="36207875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Energy balance</a:t>
            </a:r>
            <a:br>
              <a:rPr lang="en-GB" dirty="0"/>
            </a:br>
            <a:endParaRPr lang="en-GB" dirty="0"/>
          </a:p>
        </p:txBody>
      </p:sp>
      <p:sp>
        <p:nvSpPr>
          <p:cNvPr id="3" name="Subtitle 2"/>
          <p:cNvSpPr>
            <a:spLocks noGrp="1"/>
          </p:cNvSpPr>
          <p:nvPr>
            <p:ph type="subTitle" idx="1"/>
          </p:nvPr>
        </p:nvSpPr>
        <p:spPr>
          <a:xfrm>
            <a:off x="1169276" y="2571092"/>
            <a:ext cx="6561560" cy="3600000"/>
          </a:xfrm>
        </p:spPr>
        <p:txBody>
          <a:bodyPr/>
          <a:lstStyle/>
          <a:p>
            <a:pPr marL="0" indent="0">
              <a:spcBef>
                <a:spcPct val="0"/>
              </a:spcBef>
              <a:buNone/>
            </a:pPr>
            <a:r>
              <a:rPr lang="en-GB" altLang="en-US" sz="2000" dirty="0"/>
              <a:t>In the UK and many other developed countries, overweight and obesity rates in adults and children have been increasing over the years.</a:t>
            </a:r>
          </a:p>
          <a:p>
            <a:pPr marL="0" indent="0">
              <a:spcBef>
                <a:spcPct val="0"/>
              </a:spcBef>
              <a:buNone/>
            </a:pPr>
            <a:endParaRPr lang="en-GB" altLang="en-US" sz="2000" dirty="0"/>
          </a:p>
          <a:p>
            <a:pPr marL="0" indent="0">
              <a:spcBef>
                <a:spcPct val="0"/>
              </a:spcBef>
              <a:buNone/>
            </a:pPr>
            <a:r>
              <a:rPr lang="en-GB" altLang="en-US" sz="2000" dirty="0"/>
              <a:t>According to Statistics on Obesity, Physical Activity and Diet published in 2018, 57% of adult women and 66% of adult men are overweight or obese.</a:t>
            </a:r>
          </a:p>
          <a:p>
            <a:pPr marL="0" indent="0">
              <a:spcBef>
                <a:spcPct val="0"/>
              </a:spcBef>
              <a:buNone/>
            </a:pPr>
            <a:endParaRPr lang="en-GB" altLang="en-US" sz="2000" dirty="0"/>
          </a:p>
          <a:p>
            <a:pPr marL="0" indent="0">
              <a:spcBef>
                <a:spcPct val="0"/>
              </a:spcBef>
              <a:buNone/>
            </a:pPr>
            <a:r>
              <a:rPr lang="en-GB" altLang="en-US" sz="2000" dirty="0"/>
              <a:t>It is important to lead an active lifestyle and make healthier food choices.</a:t>
            </a:r>
          </a:p>
          <a:p>
            <a:endParaRPr lang="en-GB"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554470" y="2368645"/>
            <a:ext cx="4637530" cy="3086224"/>
          </a:xfrm>
          <a:prstGeom prst="rect">
            <a:avLst/>
          </a:prstGeom>
        </p:spPr>
      </p:pic>
      <p:sp>
        <p:nvSpPr>
          <p:cNvPr id="5" name="Rectangle 4"/>
          <p:cNvSpPr/>
          <p:nvPr/>
        </p:nvSpPr>
        <p:spPr>
          <a:xfrm>
            <a:off x="7829757" y="5638369"/>
            <a:ext cx="4697785" cy="276999"/>
          </a:xfrm>
          <a:prstGeom prst="rect">
            <a:avLst/>
          </a:prstGeom>
        </p:spPr>
        <p:txBody>
          <a:bodyPr wrap="square">
            <a:spAutoFit/>
          </a:bodyPr>
          <a:lstStyle/>
          <a:p>
            <a:r>
              <a:rPr lang="en-GB" sz="1200" dirty="0" smtClean="0">
                <a:hlinkClick r:id="rId3"/>
              </a:rPr>
              <a:t>Statistics on Obesity, Physical Activity and Diet 2018</a:t>
            </a:r>
            <a:endParaRPr lang="en-GB" sz="1200" dirty="0"/>
          </a:p>
        </p:txBody>
      </p:sp>
    </p:spTree>
    <p:extLst>
      <p:ext uri="{BB962C8B-B14F-4D97-AF65-F5344CB8AC3E}">
        <p14:creationId xmlns:p14="http://schemas.microsoft.com/office/powerpoint/2010/main" val="6579952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Kahoot Quiz</a:t>
            </a:r>
            <a:endParaRPr lang="en-GB" dirty="0"/>
          </a:p>
        </p:txBody>
      </p:sp>
      <p:sp>
        <p:nvSpPr>
          <p:cNvPr id="3" name="Subtitle 2"/>
          <p:cNvSpPr>
            <a:spLocks noGrp="1"/>
          </p:cNvSpPr>
          <p:nvPr>
            <p:ph type="subTitle" idx="1"/>
          </p:nvPr>
        </p:nvSpPr>
        <p:spPr/>
        <p:txBody>
          <a:bodyPr/>
          <a:lstStyle/>
          <a:p>
            <a:pPr marL="0" indent="0">
              <a:buNone/>
            </a:pPr>
            <a:r>
              <a:rPr lang="en-GB" sz="2000" dirty="0"/>
              <a:t>Open the link below on the main screen and get students to log onto kahoot.it on their tablets or smartphones. </a:t>
            </a:r>
          </a:p>
          <a:p>
            <a:pPr marL="0" indent="0">
              <a:buNone/>
            </a:pPr>
            <a:endParaRPr lang="en-GB" sz="2000" dirty="0"/>
          </a:p>
          <a:p>
            <a:pPr marL="0" indent="0">
              <a:buNone/>
            </a:pPr>
            <a:r>
              <a:rPr lang="en-GB" sz="2000" dirty="0"/>
              <a:t>They can then enter the code (that will come up on the main screen when you start the game) and their own nickname. </a:t>
            </a:r>
          </a:p>
          <a:p>
            <a:pPr marL="0" indent="0">
              <a:buNone/>
            </a:pPr>
            <a:endParaRPr lang="en-GB" sz="2000" dirty="0"/>
          </a:p>
          <a:p>
            <a:pPr marL="0" indent="0">
              <a:buNone/>
            </a:pPr>
            <a:r>
              <a:rPr lang="en-GB" sz="2000" dirty="0"/>
              <a:t>They can then play along with the quiz choosing the multiple choice answers that correspond with the questions on the main screen. There will then be </a:t>
            </a:r>
            <a:r>
              <a:rPr lang="en-GB" sz="2000"/>
              <a:t>a </a:t>
            </a:r>
            <a:r>
              <a:rPr lang="en-GB" sz="2000" smtClean="0"/>
              <a:t>leader board </a:t>
            </a:r>
            <a:r>
              <a:rPr lang="en-GB" sz="2000" dirty="0"/>
              <a:t>of the scores after each question and at the end. </a:t>
            </a:r>
          </a:p>
          <a:p>
            <a:pPr marL="0" indent="0">
              <a:buNone/>
            </a:pPr>
            <a:r>
              <a:rPr lang="en-GB" sz="2000" dirty="0">
                <a:hlinkClick r:id="rId2"/>
              </a:rPr>
              <a:t>https://play.kahoot.it/#/?</a:t>
            </a:r>
            <a:r>
              <a:rPr lang="en-GB" sz="2000" dirty="0" smtClean="0">
                <a:hlinkClick r:id="rId2"/>
              </a:rPr>
              <a:t>quizId=cbee242c-a83c-40d0-9320-a6929747184f</a:t>
            </a:r>
            <a:r>
              <a:rPr lang="en-GB" sz="2000" dirty="0" smtClean="0"/>
              <a:t> </a:t>
            </a:r>
            <a:endParaRPr lang="en-GB" sz="2000" dirty="0"/>
          </a:p>
        </p:txBody>
      </p:sp>
    </p:spTree>
    <p:extLst>
      <p:ext uri="{BB962C8B-B14F-4D97-AF65-F5344CB8AC3E}">
        <p14:creationId xmlns:p14="http://schemas.microsoft.com/office/powerpoint/2010/main" val="18773417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Energy </a:t>
            </a:r>
            <a:br>
              <a:rPr lang="en-US" dirty="0"/>
            </a:br>
            <a:endParaRPr lang="en-GB" dirty="0"/>
          </a:p>
        </p:txBody>
      </p:sp>
      <p:sp>
        <p:nvSpPr>
          <p:cNvPr id="3" name="Subtitle 2"/>
          <p:cNvSpPr>
            <a:spLocks noGrp="1"/>
          </p:cNvSpPr>
          <p:nvPr>
            <p:ph type="subTitle" idx="1"/>
          </p:nvPr>
        </p:nvSpPr>
        <p:spPr/>
        <p:txBody>
          <a:bodyPr/>
          <a:lstStyle/>
          <a:p>
            <a:pPr marL="0" indent="0" algn="ctr">
              <a:buNone/>
            </a:pPr>
            <a:r>
              <a:rPr lang="en-GB" sz="3600" dirty="0" smtClean="0"/>
              <a:t>For further information, go to:</a:t>
            </a:r>
          </a:p>
          <a:p>
            <a:pPr marL="0" indent="0" algn="ctr">
              <a:buNone/>
            </a:pPr>
            <a:r>
              <a:rPr lang="en-GB" sz="3600" dirty="0" smtClean="0"/>
              <a:t>www.foodafactoflife.org.uk</a:t>
            </a:r>
            <a:endParaRPr lang="en-GB" sz="3600" dirty="0"/>
          </a:p>
        </p:txBody>
      </p:sp>
    </p:spTree>
    <p:extLst>
      <p:ext uri="{BB962C8B-B14F-4D97-AF65-F5344CB8AC3E}">
        <p14:creationId xmlns:p14="http://schemas.microsoft.com/office/powerpoint/2010/main" val="23020051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ltLang="en-US" sz="3600" dirty="0">
                <a:latin typeface="Arial" panose="020B0604020202020204" pitchFamily="34" charset="0"/>
                <a:cs typeface="Arial" panose="020B0604020202020204" pitchFamily="34" charset="0"/>
              </a:rPr>
              <a:t>Energy</a:t>
            </a:r>
            <a:br>
              <a:rPr lang="en-US" altLang="en-US" sz="3600" dirty="0">
                <a:latin typeface="Arial" panose="020B0604020202020204" pitchFamily="34" charset="0"/>
                <a:cs typeface="Arial" panose="020B0604020202020204" pitchFamily="34" charset="0"/>
              </a:rPr>
            </a:br>
            <a:endParaRPr lang="en-GB" dirty="0"/>
          </a:p>
        </p:txBody>
      </p:sp>
      <p:sp>
        <p:nvSpPr>
          <p:cNvPr id="3" name="Subtitle 2"/>
          <p:cNvSpPr>
            <a:spLocks noGrp="1"/>
          </p:cNvSpPr>
          <p:nvPr>
            <p:ph type="subTitle" idx="1"/>
          </p:nvPr>
        </p:nvSpPr>
        <p:spPr>
          <a:xfrm>
            <a:off x="1169276" y="2571092"/>
            <a:ext cx="6736493" cy="3600000"/>
          </a:xfrm>
        </p:spPr>
        <p:txBody>
          <a:bodyPr/>
          <a:lstStyle/>
          <a:p>
            <a:pPr marL="0" indent="0">
              <a:buNone/>
            </a:pPr>
            <a:r>
              <a:rPr lang="en-GB" sz="2000" dirty="0"/>
              <a:t>Different people need different amounts of dietary energy depending on their:</a:t>
            </a:r>
          </a:p>
          <a:p>
            <a:pPr marL="0" indent="0">
              <a:buNone/>
            </a:pPr>
            <a:endParaRPr lang="en-GB" sz="2000" dirty="0"/>
          </a:p>
          <a:p>
            <a:r>
              <a:rPr lang="en-GB" sz="2000" dirty="0"/>
              <a:t> age;</a:t>
            </a:r>
          </a:p>
          <a:p>
            <a:r>
              <a:rPr lang="en-GB" sz="2000" dirty="0"/>
              <a:t> gender;</a:t>
            </a:r>
          </a:p>
          <a:p>
            <a:r>
              <a:rPr lang="en-GB" sz="2000" dirty="0"/>
              <a:t> body size;</a:t>
            </a:r>
          </a:p>
          <a:p>
            <a:r>
              <a:rPr lang="en-GB" sz="2000" dirty="0"/>
              <a:t> level of activity;</a:t>
            </a:r>
          </a:p>
          <a:p>
            <a:r>
              <a:rPr lang="en-GB" sz="2000" dirty="0"/>
              <a:t> genes.</a:t>
            </a:r>
          </a:p>
          <a:p>
            <a:pPr marL="0" indent="0">
              <a:buNone/>
            </a:pPr>
            <a:endParaRPr lang="en-GB" dirty="0"/>
          </a:p>
        </p:txBody>
      </p:sp>
      <p:pic>
        <p:nvPicPr>
          <p:cNvPr id="4" name="Picture 3"/>
          <p:cNvPicPr>
            <a:picLocks noChangeAspect="1"/>
          </p:cNvPicPr>
          <p:nvPr/>
        </p:nvPicPr>
        <p:blipFill rotWithShape="1">
          <a:blip r:embed="rId2" cstate="email">
            <a:extLst>
              <a:ext uri="{28A0092B-C50C-407E-A947-70E740481C1C}">
                <a14:useLocalDpi xmlns:a14="http://schemas.microsoft.com/office/drawing/2010/main"/>
              </a:ext>
            </a:extLst>
          </a:blip>
          <a:srcRect b="2884"/>
          <a:stretch/>
        </p:blipFill>
        <p:spPr>
          <a:xfrm>
            <a:off x="7905769" y="1686298"/>
            <a:ext cx="3534700" cy="4797630"/>
          </a:xfrm>
          <a:prstGeom prst="rect">
            <a:avLst/>
          </a:prstGeom>
        </p:spPr>
      </p:pic>
    </p:spTree>
    <p:extLst>
      <p:ext uri="{BB962C8B-B14F-4D97-AF65-F5344CB8AC3E}">
        <p14:creationId xmlns:p14="http://schemas.microsoft.com/office/powerpoint/2010/main" val="2282890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Macronutrients</a:t>
            </a:r>
            <a:br>
              <a:rPr lang="en-GB" dirty="0"/>
            </a:br>
            <a:endParaRPr lang="en-GB" dirty="0"/>
          </a:p>
        </p:txBody>
      </p:sp>
      <p:sp>
        <p:nvSpPr>
          <p:cNvPr id="3" name="Subtitle 2"/>
          <p:cNvSpPr>
            <a:spLocks noGrp="1"/>
          </p:cNvSpPr>
          <p:nvPr>
            <p:ph type="subTitle" idx="1"/>
          </p:nvPr>
        </p:nvSpPr>
        <p:spPr>
          <a:xfrm>
            <a:off x="1169276" y="2571092"/>
            <a:ext cx="5860916" cy="3600000"/>
          </a:xfrm>
        </p:spPr>
        <p:txBody>
          <a:bodyPr/>
          <a:lstStyle/>
          <a:p>
            <a:pPr marL="0" indent="0">
              <a:buNone/>
            </a:pPr>
            <a:r>
              <a:rPr lang="en-GB" sz="2000" dirty="0"/>
              <a:t>Energy is provided by the carbohydrate, protein and fat in the food and drink we consume</a:t>
            </a:r>
            <a:r>
              <a:rPr lang="en-GB" sz="2000" dirty="0" smtClean="0"/>
              <a:t>.</a:t>
            </a:r>
            <a:endParaRPr lang="en-GB" sz="2000" dirty="0"/>
          </a:p>
          <a:p>
            <a:pPr marL="0" indent="0">
              <a:buNone/>
            </a:pPr>
            <a:r>
              <a:rPr lang="en-GB" sz="2000" dirty="0"/>
              <a:t>These are known as macronutrients. </a:t>
            </a:r>
          </a:p>
          <a:p>
            <a:pPr marL="0" indent="0">
              <a:buNone/>
            </a:pPr>
            <a:r>
              <a:rPr lang="en-GB" sz="2000" dirty="0"/>
              <a:t>The amount of energy that each of these macronutrients provides varies.</a:t>
            </a:r>
          </a:p>
          <a:p>
            <a:pPr marL="0" indent="0">
              <a:buNone/>
            </a:pPr>
            <a:endParaRPr lang="en-GB" sz="2000"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135578" y="3111335"/>
            <a:ext cx="4754540" cy="3158838"/>
          </a:xfrm>
          <a:prstGeom prst="rect">
            <a:avLst/>
          </a:prstGeom>
        </p:spPr>
      </p:pic>
    </p:spTree>
    <p:extLst>
      <p:ext uri="{BB962C8B-B14F-4D97-AF65-F5344CB8AC3E}">
        <p14:creationId xmlns:p14="http://schemas.microsoft.com/office/powerpoint/2010/main" val="22458766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pPr marL="0" indent="0">
              <a:spcBef>
                <a:spcPct val="0"/>
              </a:spcBef>
              <a:buNone/>
            </a:pPr>
            <a:r>
              <a:rPr lang="en-GB" altLang="en-US" sz="2000" dirty="0">
                <a:latin typeface="Arial" panose="020B0604020202020204" pitchFamily="34" charset="0"/>
                <a:cs typeface="Arial" panose="020B0604020202020204" pitchFamily="34" charset="0"/>
              </a:rPr>
              <a:t>Energy intake is measured in joules (J) or kilojoules (kJ), but many people are more familiar with Calories (kcal). </a:t>
            </a:r>
          </a:p>
          <a:p>
            <a:pPr marL="0" indent="0">
              <a:spcBef>
                <a:spcPct val="0"/>
              </a:spcBef>
              <a:buNone/>
            </a:pPr>
            <a:endParaRPr lang="en-GB" altLang="en-US" sz="2000" dirty="0">
              <a:latin typeface="Arial" panose="020B0604020202020204" pitchFamily="34" charset="0"/>
              <a:cs typeface="Arial" panose="020B0604020202020204" pitchFamily="34" charset="0"/>
            </a:endParaRPr>
          </a:p>
          <a:p>
            <a:pPr marL="0" indent="0">
              <a:spcBef>
                <a:spcPct val="0"/>
              </a:spcBef>
              <a:buNone/>
            </a:pPr>
            <a:r>
              <a:rPr lang="en-GB" altLang="en-US" sz="2000" dirty="0">
                <a:latin typeface="Arial" panose="020B0604020202020204" pitchFamily="34" charset="0"/>
                <a:cs typeface="Arial" panose="020B0604020202020204" pitchFamily="34" charset="0"/>
              </a:rPr>
              <a:t>1 kilojoule (kJ) = 1,000 joules </a:t>
            </a:r>
          </a:p>
          <a:p>
            <a:pPr marL="0" indent="0">
              <a:spcBef>
                <a:spcPct val="0"/>
              </a:spcBef>
              <a:buNone/>
            </a:pPr>
            <a:endParaRPr lang="en-GB" altLang="en-US" sz="2000" dirty="0">
              <a:latin typeface="Arial" panose="020B0604020202020204" pitchFamily="34" charset="0"/>
              <a:cs typeface="Arial" panose="020B0604020202020204" pitchFamily="34" charset="0"/>
            </a:endParaRPr>
          </a:p>
          <a:p>
            <a:pPr marL="0" indent="0">
              <a:spcBef>
                <a:spcPct val="0"/>
              </a:spcBef>
              <a:buNone/>
            </a:pPr>
            <a:r>
              <a:rPr lang="en-GB" altLang="en-US" sz="2000" dirty="0">
                <a:latin typeface="Arial" panose="020B0604020202020204" pitchFamily="34" charset="0"/>
                <a:cs typeface="Arial" panose="020B0604020202020204" pitchFamily="34" charset="0"/>
              </a:rPr>
              <a:t>1 </a:t>
            </a:r>
            <a:r>
              <a:rPr lang="en-GB" altLang="en-US" sz="2000" dirty="0" err="1">
                <a:latin typeface="Arial" panose="020B0604020202020204" pitchFamily="34" charset="0"/>
                <a:cs typeface="Arial" panose="020B0604020202020204" pitchFamily="34" charset="0"/>
              </a:rPr>
              <a:t>megajoule</a:t>
            </a:r>
            <a:r>
              <a:rPr lang="en-GB" altLang="en-US" sz="2000" dirty="0">
                <a:latin typeface="Arial" panose="020B0604020202020204" pitchFamily="34" charset="0"/>
                <a:cs typeface="Arial" panose="020B0604020202020204" pitchFamily="34" charset="0"/>
              </a:rPr>
              <a:t> (MJ) = 1,000,000 joules </a:t>
            </a:r>
          </a:p>
          <a:p>
            <a:pPr marL="0" indent="0">
              <a:spcBef>
                <a:spcPct val="0"/>
              </a:spcBef>
              <a:buNone/>
            </a:pPr>
            <a:endParaRPr lang="en-GB" altLang="en-US" sz="2000" dirty="0">
              <a:latin typeface="Arial" panose="020B0604020202020204" pitchFamily="34" charset="0"/>
              <a:cs typeface="Arial" panose="020B0604020202020204" pitchFamily="34" charset="0"/>
            </a:endParaRPr>
          </a:p>
          <a:p>
            <a:pPr marL="0" indent="0">
              <a:spcBef>
                <a:spcPct val="0"/>
              </a:spcBef>
              <a:buNone/>
            </a:pPr>
            <a:r>
              <a:rPr lang="en-GB" altLang="en-US" sz="2000" dirty="0">
                <a:latin typeface="Arial" panose="020B0604020202020204" pitchFamily="34" charset="0"/>
                <a:cs typeface="Arial" panose="020B0604020202020204" pitchFamily="34" charset="0"/>
              </a:rPr>
              <a:t>1 kilocalorie (kcal) = 1,000 calories</a:t>
            </a:r>
          </a:p>
        </p:txBody>
      </p:sp>
      <p:sp>
        <p:nvSpPr>
          <p:cNvPr id="3" name="Text Placeholder 2"/>
          <p:cNvSpPr>
            <a:spLocks noGrp="1"/>
          </p:cNvSpPr>
          <p:nvPr>
            <p:ph type="body" sz="quarter" idx="3"/>
          </p:nvPr>
        </p:nvSpPr>
        <p:spPr/>
        <p:txBody>
          <a:bodyPr>
            <a:normAutofit/>
          </a:bodyPr>
          <a:lstStyle/>
          <a:p>
            <a:pPr>
              <a:spcBef>
                <a:spcPct val="0"/>
              </a:spcBef>
            </a:pPr>
            <a:r>
              <a:rPr lang="en-GB" altLang="en-US" sz="2000" dirty="0">
                <a:latin typeface="Arial" panose="020B0604020202020204" pitchFamily="34" charset="0"/>
                <a:cs typeface="Arial" panose="020B0604020202020204" pitchFamily="34" charset="0"/>
              </a:rPr>
              <a:t>To convert from one unit to another: </a:t>
            </a:r>
          </a:p>
          <a:p>
            <a:pPr>
              <a:spcBef>
                <a:spcPct val="0"/>
              </a:spcBef>
            </a:pPr>
            <a:r>
              <a:rPr lang="en-GB" altLang="en-US" sz="2000" b="1" dirty="0">
                <a:latin typeface="Arial" panose="020B0604020202020204" pitchFamily="34" charset="0"/>
                <a:cs typeface="Arial" panose="020B0604020202020204" pitchFamily="34" charset="0"/>
              </a:rPr>
              <a:t>1 kcal = 4.184 kJ</a:t>
            </a:r>
            <a:endParaRPr lang="en-GB" altLang="en-US" sz="2000" dirty="0">
              <a:latin typeface="Arial" panose="020B0604020202020204" pitchFamily="34" charset="0"/>
              <a:cs typeface="Arial" panose="020B0604020202020204" pitchFamily="34" charset="0"/>
            </a:endParaRPr>
          </a:p>
          <a:p>
            <a:pPr>
              <a:spcBef>
                <a:spcPct val="0"/>
              </a:spcBef>
            </a:pPr>
            <a:endParaRPr lang="en-GB" altLang="en-US" sz="2000" dirty="0">
              <a:latin typeface="Arial" panose="020B0604020202020204" pitchFamily="34" charset="0"/>
              <a:cs typeface="Arial" panose="020B0604020202020204" pitchFamily="34" charset="0"/>
            </a:endParaRPr>
          </a:p>
          <a:p>
            <a:pPr>
              <a:spcBef>
                <a:spcPct val="0"/>
              </a:spcBef>
            </a:pPr>
            <a:r>
              <a:rPr lang="en-GB" altLang="en-US" sz="2000" dirty="0">
                <a:latin typeface="Arial" panose="020B0604020202020204" pitchFamily="34" charset="0"/>
                <a:cs typeface="Arial" panose="020B0604020202020204" pitchFamily="34" charset="0"/>
              </a:rPr>
              <a:t>Therefore, a 1000-kcal diet provides 4.184 MJ or 4184 kJ</a:t>
            </a:r>
          </a:p>
          <a:p>
            <a:pPr>
              <a:spcBef>
                <a:spcPct val="0"/>
              </a:spcBef>
            </a:pPr>
            <a:endParaRPr lang="en-GB" altLang="en-US" sz="2000" dirty="0">
              <a:latin typeface="Arial" panose="020B0604020202020204" pitchFamily="34" charset="0"/>
              <a:cs typeface="Arial" panose="020B0604020202020204" pitchFamily="34" charset="0"/>
            </a:endParaRPr>
          </a:p>
          <a:p>
            <a:pPr>
              <a:spcBef>
                <a:spcPct val="0"/>
              </a:spcBef>
            </a:pPr>
            <a:r>
              <a:rPr lang="en-GB" altLang="en-US" sz="2000" b="1" dirty="0">
                <a:latin typeface="Arial" panose="020B0604020202020204" pitchFamily="34" charset="0"/>
                <a:cs typeface="Arial" panose="020B0604020202020204" pitchFamily="34" charset="0"/>
              </a:rPr>
              <a:t>1 MJ = 239 kcal</a:t>
            </a:r>
            <a:endParaRPr lang="en-GB" altLang="en-US" sz="2000" dirty="0">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lstStyle/>
          <a:p>
            <a:r>
              <a:rPr lang="en-GB" dirty="0"/>
              <a:t>Energy measurements</a:t>
            </a:r>
            <a:br>
              <a:rPr lang="en-GB" dirty="0"/>
            </a:br>
            <a:endParaRPr lang="en-US" dirty="0"/>
          </a:p>
        </p:txBody>
      </p:sp>
    </p:spTree>
    <p:extLst>
      <p:ext uri="{BB962C8B-B14F-4D97-AF65-F5344CB8AC3E}">
        <p14:creationId xmlns:p14="http://schemas.microsoft.com/office/powerpoint/2010/main" val="18336898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ltLang="en-US" sz="3600" dirty="0">
                <a:latin typeface="Arial" panose="020B0604020202020204" pitchFamily="34" charset="0"/>
                <a:cs typeface="Arial" panose="020B0604020202020204" pitchFamily="34" charset="0"/>
              </a:rPr>
              <a:t>Energy</a:t>
            </a:r>
            <a:br>
              <a:rPr lang="en-US" altLang="en-US" sz="3600" dirty="0">
                <a:latin typeface="Arial" panose="020B0604020202020204" pitchFamily="34" charset="0"/>
                <a:cs typeface="Arial" panose="020B0604020202020204" pitchFamily="34" charset="0"/>
              </a:rPr>
            </a:br>
            <a:endParaRPr lang="en-GB" dirty="0"/>
          </a:p>
        </p:txBody>
      </p:sp>
      <p:sp>
        <p:nvSpPr>
          <p:cNvPr id="3" name="Subtitle 2"/>
          <p:cNvSpPr>
            <a:spLocks noGrp="1"/>
          </p:cNvSpPr>
          <p:nvPr>
            <p:ph type="subTitle" idx="1"/>
          </p:nvPr>
        </p:nvSpPr>
        <p:spPr/>
        <p:txBody>
          <a:bodyPr/>
          <a:lstStyle/>
          <a:p>
            <a:pPr marL="0" indent="0">
              <a:spcBef>
                <a:spcPct val="0"/>
              </a:spcBef>
              <a:buNone/>
            </a:pPr>
            <a:r>
              <a:rPr lang="en-GB" altLang="en-US" sz="2000" b="1" dirty="0">
                <a:latin typeface="Arial" panose="020B0604020202020204" pitchFamily="34" charset="0"/>
                <a:cs typeface="Arial" panose="020B0604020202020204" pitchFamily="34" charset="0"/>
              </a:rPr>
              <a:t>Carbohydrate </a:t>
            </a:r>
            <a:r>
              <a:rPr lang="en-GB" altLang="en-US" sz="2000" dirty="0">
                <a:latin typeface="Arial" panose="020B0604020202020204" pitchFamily="34" charset="0"/>
                <a:cs typeface="Arial" panose="020B0604020202020204" pitchFamily="34" charset="0"/>
              </a:rPr>
              <a:t>(starch and sugars) provides 3.75 kcal (16 kJ) per gram (for the purposes of food labelling this is rounded up to </a:t>
            </a:r>
            <a:r>
              <a:rPr lang="en-GB" altLang="en-US" sz="2000" b="1" dirty="0">
                <a:latin typeface="Arial" panose="020B0604020202020204" pitchFamily="34" charset="0"/>
                <a:cs typeface="Arial" panose="020B0604020202020204" pitchFamily="34" charset="0"/>
              </a:rPr>
              <a:t>4 kcal </a:t>
            </a:r>
            <a:r>
              <a:rPr lang="en-GB" altLang="en-US" sz="2000" dirty="0">
                <a:latin typeface="Arial" panose="020B0604020202020204" pitchFamily="34" charset="0"/>
                <a:cs typeface="Arial" panose="020B0604020202020204" pitchFamily="34" charset="0"/>
              </a:rPr>
              <a:t>(17kJ) per gram).</a:t>
            </a:r>
          </a:p>
          <a:p>
            <a:pPr marL="0" indent="0">
              <a:spcBef>
                <a:spcPct val="0"/>
              </a:spcBef>
              <a:buNone/>
            </a:pPr>
            <a:endParaRPr lang="en-GB" altLang="en-US" sz="2000" dirty="0">
              <a:latin typeface="Arial" panose="020B0604020202020204" pitchFamily="34" charset="0"/>
              <a:cs typeface="Arial" panose="020B0604020202020204" pitchFamily="34" charset="0"/>
            </a:endParaRPr>
          </a:p>
          <a:p>
            <a:pPr marL="0" indent="0">
              <a:spcBef>
                <a:spcPct val="0"/>
              </a:spcBef>
              <a:buNone/>
            </a:pPr>
            <a:r>
              <a:rPr lang="en-GB" altLang="en-US" sz="2000" b="1" dirty="0">
                <a:latin typeface="Arial" panose="020B0604020202020204" pitchFamily="34" charset="0"/>
                <a:cs typeface="Arial" panose="020B0604020202020204" pitchFamily="34" charset="0"/>
              </a:rPr>
              <a:t>Protein</a:t>
            </a:r>
            <a:r>
              <a:rPr lang="en-GB" altLang="en-US" sz="2000" dirty="0">
                <a:latin typeface="Arial" panose="020B0604020202020204" pitchFamily="34" charset="0"/>
                <a:cs typeface="Arial" panose="020B0604020202020204" pitchFamily="34" charset="0"/>
              </a:rPr>
              <a:t> provides </a:t>
            </a:r>
            <a:r>
              <a:rPr lang="en-GB" altLang="en-US" sz="2000" b="1" dirty="0">
                <a:latin typeface="Arial" panose="020B0604020202020204" pitchFamily="34" charset="0"/>
                <a:cs typeface="Arial" panose="020B0604020202020204" pitchFamily="34" charset="0"/>
              </a:rPr>
              <a:t>4kcal </a:t>
            </a:r>
            <a:r>
              <a:rPr lang="en-GB" altLang="en-US" sz="2000" dirty="0">
                <a:latin typeface="Arial" panose="020B0604020202020204" pitchFamily="34" charset="0"/>
                <a:cs typeface="Arial" panose="020B0604020202020204" pitchFamily="34" charset="0"/>
              </a:rPr>
              <a:t>(17kJ) per gram.</a:t>
            </a:r>
          </a:p>
          <a:p>
            <a:pPr marL="0" indent="0">
              <a:spcBef>
                <a:spcPct val="0"/>
              </a:spcBef>
              <a:buNone/>
            </a:pPr>
            <a:endParaRPr lang="en-GB" altLang="en-US" sz="2000" dirty="0">
              <a:latin typeface="Arial" panose="020B0604020202020204" pitchFamily="34" charset="0"/>
              <a:cs typeface="Arial" panose="020B0604020202020204" pitchFamily="34" charset="0"/>
            </a:endParaRPr>
          </a:p>
          <a:p>
            <a:pPr marL="0" indent="0">
              <a:spcBef>
                <a:spcPct val="0"/>
              </a:spcBef>
              <a:buNone/>
            </a:pPr>
            <a:r>
              <a:rPr lang="en-GB" altLang="en-US" sz="2000" b="1" dirty="0">
                <a:latin typeface="Arial" panose="020B0604020202020204" pitchFamily="34" charset="0"/>
                <a:cs typeface="Arial" panose="020B0604020202020204" pitchFamily="34" charset="0"/>
              </a:rPr>
              <a:t>Fat</a:t>
            </a:r>
            <a:r>
              <a:rPr lang="en-GB" altLang="en-US" sz="2000" dirty="0">
                <a:latin typeface="Arial" panose="020B0604020202020204" pitchFamily="34" charset="0"/>
                <a:cs typeface="Arial" panose="020B0604020202020204" pitchFamily="34" charset="0"/>
              </a:rPr>
              <a:t> is the most energy dense nutrient, providing </a:t>
            </a:r>
            <a:r>
              <a:rPr lang="en-GB" altLang="en-US" sz="2000" b="1" dirty="0">
                <a:latin typeface="Arial" panose="020B0604020202020204" pitchFamily="34" charset="0"/>
                <a:cs typeface="Arial" panose="020B0604020202020204" pitchFamily="34" charset="0"/>
              </a:rPr>
              <a:t>9kcal</a:t>
            </a:r>
            <a:r>
              <a:rPr lang="en-GB" altLang="en-US" sz="2000" dirty="0">
                <a:latin typeface="Arial" panose="020B0604020202020204" pitchFamily="34" charset="0"/>
                <a:cs typeface="Arial" panose="020B0604020202020204" pitchFamily="34" charset="0"/>
              </a:rPr>
              <a:t> (37kJ) per gram.</a:t>
            </a:r>
          </a:p>
          <a:p>
            <a:pPr marL="0" indent="0">
              <a:spcBef>
                <a:spcPct val="0"/>
              </a:spcBef>
              <a:buNone/>
            </a:pPr>
            <a:endParaRPr lang="en-GB" altLang="en-US" sz="2000" b="1" dirty="0">
              <a:latin typeface="Arial" panose="020B0604020202020204" pitchFamily="34" charset="0"/>
              <a:cs typeface="Arial" panose="020B0604020202020204" pitchFamily="34" charset="0"/>
            </a:endParaRPr>
          </a:p>
          <a:p>
            <a:pPr marL="0" indent="0">
              <a:spcBef>
                <a:spcPct val="0"/>
              </a:spcBef>
              <a:buNone/>
            </a:pPr>
            <a:r>
              <a:rPr lang="en-GB" altLang="en-US" sz="2000" dirty="0">
                <a:latin typeface="Arial" panose="020B0604020202020204" pitchFamily="34" charset="0"/>
                <a:cs typeface="Arial" panose="020B0604020202020204" pitchFamily="34" charset="0"/>
              </a:rPr>
              <a:t>Energy intake can be estimated by applying these figures to the amount of carbohydrate, protein and fat we consume from food and drink.</a:t>
            </a:r>
          </a:p>
          <a:p>
            <a:pPr marL="0" indent="0">
              <a:spcBef>
                <a:spcPct val="0"/>
              </a:spcBef>
              <a:buNone/>
            </a:pPr>
            <a:endParaRPr lang="en-GB" altLang="en-US" sz="2000" dirty="0">
              <a:latin typeface="Arial" panose="020B0604020202020204" pitchFamily="34" charset="0"/>
              <a:cs typeface="Arial" panose="020B0604020202020204" pitchFamily="34" charset="0"/>
            </a:endParaRPr>
          </a:p>
          <a:p>
            <a:pPr marL="0" indent="0">
              <a:spcBef>
                <a:spcPct val="0"/>
              </a:spcBef>
              <a:buNone/>
            </a:pPr>
            <a:r>
              <a:rPr lang="en-GB" altLang="en-US" sz="2000" b="1" dirty="0">
                <a:latin typeface="Arial" panose="020B0604020202020204" pitchFamily="34" charset="0"/>
                <a:cs typeface="Arial" panose="020B0604020202020204" pitchFamily="34" charset="0"/>
              </a:rPr>
              <a:t>Alcohol</a:t>
            </a:r>
            <a:r>
              <a:rPr lang="en-GB" altLang="en-US" sz="2000" dirty="0">
                <a:latin typeface="Arial" panose="020B0604020202020204" pitchFamily="34" charset="0"/>
                <a:cs typeface="Arial" panose="020B0604020202020204" pitchFamily="34" charset="0"/>
              </a:rPr>
              <a:t> also provides energy at </a:t>
            </a:r>
            <a:r>
              <a:rPr lang="en-GB" altLang="en-US" sz="2000" b="1" dirty="0">
                <a:latin typeface="Arial" panose="020B0604020202020204" pitchFamily="34" charset="0"/>
                <a:cs typeface="Arial" panose="020B0604020202020204" pitchFamily="34" charset="0"/>
              </a:rPr>
              <a:t>7kcal</a:t>
            </a:r>
            <a:r>
              <a:rPr lang="en-GB" altLang="en-US" sz="2000" dirty="0">
                <a:latin typeface="Arial" panose="020B0604020202020204" pitchFamily="34" charset="0"/>
                <a:cs typeface="Arial" panose="020B0604020202020204" pitchFamily="34" charset="0"/>
              </a:rPr>
              <a:t> (29kJ) per gram.</a:t>
            </a:r>
          </a:p>
          <a:p>
            <a:pPr marL="0" indent="0">
              <a:buNone/>
            </a:pPr>
            <a:endParaRPr lang="en-GB" dirty="0"/>
          </a:p>
        </p:txBody>
      </p:sp>
    </p:spTree>
    <p:extLst>
      <p:ext uri="{BB962C8B-B14F-4D97-AF65-F5344CB8AC3E}">
        <p14:creationId xmlns:p14="http://schemas.microsoft.com/office/powerpoint/2010/main" val="3250094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Energy in food and drinks</a:t>
            </a:r>
            <a:br>
              <a:rPr lang="en-GB" dirty="0"/>
            </a:br>
            <a:endParaRPr lang="en-GB" dirty="0"/>
          </a:p>
        </p:txBody>
      </p:sp>
      <p:sp>
        <p:nvSpPr>
          <p:cNvPr id="3" name="Subtitle 2"/>
          <p:cNvSpPr>
            <a:spLocks noGrp="1"/>
          </p:cNvSpPr>
          <p:nvPr>
            <p:ph type="subTitle" idx="1"/>
          </p:nvPr>
        </p:nvSpPr>
        <p:spPr>
          <a:xfrm>
            <a:off x="1169276" y="2571092"/>
            <a:ext cx="3568979" cy="3600000"/>
          </a:xfrm>
        </p:spPr>
        <p:txBody>
          <a:bodyPr/>
          <a:lstStyle/>
          <a:p>
            <a:pPr marL="0" indent="0">
              <a:buNone/>
            </a:pPr>
            <a:r>
              <a:rPr lang="en-GB" sz="2000" dirty="0"/>
              <a:t>Per gram, fat provides more than twice the energy of carbohydrate</a:t>
            </a:r>
            <a:r>
              <a:rPr lang="en-GB" sz="2000" dirty="0" smtClean="0"/>
              <a:t>.</a:t>
            </a:r>
            <a:endParaRPr lang="en-GB" sz="2000" dirty="0"/>
          </a:p>
        </p:txBody>
      </p:sp>
      <p:graphicFrame>
        <p:nvGraphicFramePr>
          <p:cNvPr id="4" name="Object 3"/>
          <p:cNvGraphicFramePr>
            <a:graphicFrameLocks noChangeAspect="1"/>
          </p:cNvGraphicFramePr>
          <p:nvPr>
            <p:extLst>
              <p:ext uri="{D42A27DB-BD31-4B8C-83A1-F6EECF244321}">
                <p14:modId xmlns:p14="http://schemas.microsoft.com/office/powerpoint/2010/main" val="1428558637"/>
              </p:ext>
            </p:extLst>
          </p:nvPr>
        </p:nvGraphicFramePr>
        <p:xfrm>
          <a:off x="4795790" y="2476090"/>
          <a:ext cx="7000695" cy="3947802"/>
        </p:xfrm>
        <a:graphic>
          <a:graphicData uri="http://schemas.openxmlformats.org/presentationml/2006/ole">
            <mc:AlternateContent xmlns:mc="http://schemas.openxmlformats.org/markup-compatibility/2006">
              <mc:Choice xmlns:v="urn:schemas-microsoft-com:vml" Requires="v">
                <p:oleObj spid="_x0000_s1036" name="Chart" r:id="rId3" imgW="7353189" imgH="4295723" progId="Excel.Chart.8">
                  <p:embed/>
                </p:oleObj>
              </mc:Choice>
              <mc:Fallback>
                <p:oleObj name="Chart" r:id="rId3" imgW="7353189" imgH="4295723" progId="Excel.Char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95790" y="2476090"/>
                        <a:ext cx="7000695" cy="3947802"/>
                      </a:xfrm>
                      <a:prstGeom prst="rect">
                        <a:avLst/>
                      </a:prstGeom>
                      <a:solidFill>
                        <a:srgbClr val="D4EAF6"/>
                      </a:solidFill>
                      <a:ln>
                        <a:noFill/>
                      </a:ln>
                    </p:spPr>
                  </p:pic>
                </p:oleObj>
              </mc:Fallback>
            </mc:AlternateContent>
          </a:graphicData>
        </a:graphic>
      </p:graphicFrame>
    </p:spTree>
    <p:extLst>
      <p:ext uri="{BB962C8B-B14F-4D97-AF65-F5344CB8AC3E}">
        <p14:creationId xmlns:p14="http://schemas.microsoft.com/office/powerpoint/2010/main" val="30707691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Energy</a:t>
            </a:r>
            <a:endParaRPr lang="en-GB" dirty="0"/>
          </a:p>
        </p:txBody>
      </p:sp>
      <p:sp>
        <p:nvSpPr>
          <p:cNvPr id="3" name="Subtitle 2"/>
          <p:cNvSpPr>
            <a:spLocks noGrp="1"/>
          </p:cNvSpPr>
          <p:nvPr>
            <p:ph type="subTitle" idx="1"/>
          </p:nvPr>
        </p:nvSpPr>
        <p:spPr>
          <a:xfrm>
            <a:off x="7683335" y="2251041"/>
            <a:ext cx="3407821" cy="991505"/>
          </a:xfrm>
        </p:spPr>
        <p:txBody>
          <a:bodyPr/>
          <a:lstStyle/>
          <a:p>
            <a:pPr marL="0" indent="0">
              <a:buNone/>
            </a:pPr>
            <a:r>
              <a:rPr lang="en-GB" altLang="en-US" sz="2000" dirty="0">
                <a:latin typeface="Arial" panose="020B0604020202020204" pitchFamily="34" charset="0"/>
                <a:cs typeface="Arial" panose="020B0604020202020204" pitchFamily="34" charset="0"/>
              </a:rPr>
              <a:t>Which of these foods do you think contributes the most energy per 100g? </a:t>
            </a:r>
          </a:p>
          <a:p>
            <a:pPr marL="0" indent="0">
              <a:buNone/>
            </a:pPr>
            <a:endParaRPr lang="en-GB" dirty="0"/>
          </a:p>
        </p:txBody>
      </p:sp>
      <p:sp>
        <p:nvSpPr>
          <p:cNvPr id="4" name="TextBox 5"/>
          <p:cNvSpPr txBox="1">
            <a:spLocks noChangeArrowheads="1"/>
          </p:cNvSpPr>
          <p:nvPr/>
        </p:nvSpPr>
        <p:spPr bwMode="auto">
          <a:xfrm>
            <a:off x="1531319" y="3959917"/>
            <a:ext cx="12969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2400" dirty="0"/>
              <a:t>Bagel</a:t>
            </a:r>
          </a:p>
        </p:txBody>
      </p:sp>
      <p:sp>
        <p:nvSpPr>
          <p:cNvPr id="5" name="TextBox 6"/>
          <p:cNvSpPr txBox="1">
            <a:spLocks noChangeArrowheads="1"/>
          </p:cNvSpPr>
          <p:nvPr/>
        </p:nvSpPr>
        <p:spPr bwMode="auto">
          <a:xfrm>
            <a:off x="5404724" y="4014880"/>
            <a:ext cx="12969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2400" dirty="0"/>
              <a:t>Ham</a:t>
            </a:r>
            <a:endParaRPr lang="en-GB" altLang="en-US" sz="1600" dirty="0"/>
          </a:p>
        </p:txBody>
      </p:sp>
      <p:sp>
        <p:nvSpPr>
          <p:cNvPr id="6" name="TextBox 8"/>
          <p:cNvSpPr txBox="1">
            <a:spLocks noChangeArrowheads="1"/>
          </p:cNvSpPr>
          <p:nvPr/>
        </p:nvSpPr>
        <p:spPr bwMode="auto">
          <a:xfrm>
            <a:off x="3528299" y="3958676"/>
            <a:ext cx="1295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2400" dirty="0"/>
              <a:t>Oil</a:t>
            </a:r>
          </a:p>
        </p:txBody>
      </p:sp>
      <p:sp>
        <p:nvSpPr>
          <p:cNvPr id="7" name="Rectangle 3"/>
          <p:cNvSpPr txBox="1">
            <a:spLocks noChangeArrowheads="1"/>
          </p:cNvSpPr>
          <p:nvPr/>
        </p:nvSpPr>
        <p:spPr bwMode="auto">
          <a:xfrm>
            <a:off x="5331699" y="4421582"/>
            <a:ext cx="2012950" cy="175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buFont typeface="Arial" panose="020B0604020202020204" pitchFamily="34" charset="0"/>
              <a:buNone/>
            </a:pPr>
            <a:r>
              <a:rPr lang="en-GB" altLang="en-US" sz="2000" b="1" u="sng" dirty="0"/>
              <a:t>Total Energy: 451kJ</a:t>
            </a:r>
          </a:p>
          <a:p>
            <a:pPr>
              <a:spcBef>
                <a:spcPct val="20000"/>
              </a:spcBef>
              <a:buFont typeface="Arial" panose="020B0604020202020204" pitchFamily="34" charset="0"/>
              <a:buNone/>
            </a:pPr>
            <a:r>
              <a:rPr lang="en-GB" altLang="en-US" sz="2000" dirty="0"/>
              <a:t>Carbohydrate 17.0kJ</a:t>
            </a:r>
          </a:p>
          <a:p>
            <a:pPr>
              <a:spcBef>
                <a:spcPct val="20000"/>
              </a:spcBef>
              <a:buFont typeface="Arial" panose="020B0604020202020204" pitchFamily="34" charset="0"/>
              <a:buNone/>
            </a:pPr>
            <a:r>
              <a:rPr lang="en-GB" altLang="en-US" sz="2000" dirty="0"/>
              <a:t>Protein</a:t>
            </a:r>
            <a:r>
              <a:rPr lang="en-GB" altLang="en-US" sz="2000" b="1" dirty="0"/>
              <a:t> </a:t>
            </a:r>
            <a:r>
              <a:rPr lang="en-GB" altLang="en-US" sz="2000" dirty="0"/>
              <a:t>312.8kJ</a:t>
            </a:r>
          </a:p>
          <a:p>
            <a:pPr>
              <a:spcBef>
                <a:spcPct val="20000"/>
              </a:spcBef>
            </a:pPr>
            <a:r>
              <a:rPr lang="en-US" altLang="en-US" sz="2000" dirty="0"/>
              <a:t>Fat 122.1kJ</a:t>
            </a:r>
          </a:p>
          <a:p>
            <a:pPr>
              <a:spcBef>
                <a:spcPct val="20000"/>
              </a:spcBef>
            </a:pPr>
            <a:endParaRPr lang="en-US" altLang="en-US" sz="1600" b="1" dirty="0">
              <a:solidFill>
                <a:srgbClr val="2993D1"/>
              </a:solidFill>
              <a:latin typeface="Century Gothic" panose="020B0502020202020204" pitchFamily="34" charset="0"/>
            </a:endParaRPr>
          </a:p>
        </p:txBody>
      </p:sp>
      <p:sp>
        <p:nvSpPr>
          <p:cNvPr id="8" name="Rectangle 3"/>
          <p:cNvSpPr txBox="1">
            <a:spLocks noChangeArrowheads="1"/>
          </p:cNvSpPr>
          <p:nvPr/>
        </p:nvSpPr>
        <p:spPr bwMode="auto">
          <a:xfrm>
            <a:off x="3331450" y="4395800"/>
            <a:ext cx="2070100"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buFont typeface="Arial" panose="020B0604020202020204" pitchFamily="34" charset="0"/>
              <a:buNone/>
            </a:pPr>
            <a:r>
              <a:rPr lang="en-GB" altLang="en-US" sz="2000" b="1" u="sng" dirty="0"/>
              <a:t>Total Energy: 3696.0kJ</a:t>
            </a:r>
          </a:p>
          <a:p>
            <a:pPr>
              <a:spcBef>
                <a:spcPct val="20000"/>
              </a:spcBef>
              <a:buFont typeface="Arial" panose="020B0604020202020204" pitchFamily="34" charset="0"/>
              <a:buNone/>
            </a:pPr>
            <a:r>
              <a:rPr lang="en-GB" altLang="en-US" sz="2000" dirty="0"/>
              <a:t>Carbohydrate 0.0kJ</a:t>
            </a:r>
          </a:p>
          <a:p>
            <a:pPr>
              <a:spcBef>
                <a:spcPct val="20000"/>
              </a:spcBef>
              <a:buFont typeface="Arial" panose="020B0604020202020204" pitchFamily="34" charset="0"/>
              <a:buNone/>
            </a:pPr>
            <a:r>
              <a:rPr lang="en-GB" altLang="en-US" sz="2000" dirty="0"/>
              <a:t>Protein</a:t>
            </a:r>
            <a:r>
              <a:rPr lang="en-GB" altLang="en-US" sz="2000" b="1" dirty="0"/>
              <a:t> </a:t>
            </a:r>
            <a:r>
              <a:rPr lang="en-GB" altLang="en-US" sz="2000" dirty="0"/>
              <a:t>0.0kJ</a:t>
            </a:r>
          </a:p>
          <a:p>
            <a:pPr>
              <a:spcBef>
                <a:spcPct val="20000"/>
              </a:spcBef>
              <a:buFont typeface="Arial" panose="020B0604020202020204" pitchFamily="34" charset="0"/>
              <a:buNone/>
            </a:pPr>
            <a:r>
              <a:rPr lang="en-GB" altLang="en-US" sz="2000" dirty="0"/>
              <a:t>Fat 3696.0kJ</a:t>
            </a:r>
          </a:p>
          <a:p>
            <a:pPr>
              <a:spcBef>
                <a:spcPct val="20000"/>
              </a:spcBef>
            </a:pPr>
            <a:endParaRPr lang="en-US" altLang="en-US" sz="1600" b="1" dirty="0">
              <a:solidFill>
                <a:srgbClr val="2993D1"/>
              </a:solidFill>
              <a:latin typeface="Century Gothic" panose="020B0502020202020204" pitchFamily="34" charset="0"/>
            </a:endParaRPr>
          </a:p>
        </p:txBody>
      </p:sp>
      <p:sp>
        <p:nvSpPr>
          <p:cNvPr id="9" name="Rectangle 3"/>
          <p:cNvSpPr txBox="1">
            <a:spLocks noChangeArrowheads="1"/>
          </p:cNvSpPr>
          <p:nvPr/>
        </p:nvSpPr>
        <p:spPr bwMode="auto">
          <a:xfrm>
            <a:off x="1169276" y="4323569"/>
            <a:ext cx="2070100" cy="175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20000"/>
              </a:spcBef>
              <a:buFont typeface="Arial" panose="020B0604020202020204" pitchFamily="34" charset="0"/>
              <a:buNone/>
            </a:pPr>
            <a:r>
              <a:rPr lang="en-GB" altLang="en-US" sz="2000" b="1" u="sng" dirty="0"/>
              <a:t>Total Energy: 1161kJ</a:t>
            </a:r>
          </a:p>
          <a:p>
            <a:pPr>
              <a:spcBef>
                <a:spcPct val="20000"/>
              </a:spcBef>
              <a:buFont typeface="Arial" panose="020B0604020202020204" pitchFamily="34" charset="0"/>
              <a:buNone/>
            </a:pPr>
            <a:r>
              <a:rPr lang="en-GB" altLang="en-US" sz="2000" dirty="0"/>
              <a:t>Carbohydrate 982.6kJ</a:t>
            </a:r>
          </a:p>
          <a:p>
            <a:pPr>
              <a:spcBef>
                <a:spcPct val="20000"/>
              </a:spcBef>
              <a:buFont typeface="Arial" panose="020B0604020202020204" pitchFamily="34" charset="0"/>
              <a:buNone/>
            </a:pPr>
            <a:r>
              <a:rPr lang="en-GB" altLang="en-US" sz="2000" dirty="0"/>
              <a:t>Protein</a:t>
            </a:r>
            <a:r>
              <a:rPr lang="en-GB" altLang="en-US" sz="2000" b="1" dirty="0"/>
              <a:t> </a:t>
            </a:r>
            <a:r>
              <a:rPr lang="en-GB" altLang="en-US" sz="2000" dirty="0"/>
              <a:t>170.0kJ</a:t>
            </a:r>
          </a:p>
          <a:p>
            <a:pPr>
              <a:spcBef>
                <a:spcPct val="20000"/>
              </a:spcBef>
              <a:buFont typeface="Arial" panose="020B0604020202020204" pitchFamily="34" charset="0"/>
              <a:buNone/>
            </a:pPr>
            <a:r>
              <a:rPr lang="en-GB" altLang="en-US" sz="2000" dirty="0"/>
              <a:t>Fat 66.6kJ</a:t>
            </a:r>
          </a:p>
          <a:p>
            <a:pPr>
              <a:spcBef>
                <a:spcPct val="20000"/>
              </a:spcBef>
            </a:pPr>
            <a:endParaRPr lang="en-US" altLang="en-US" sz="1600" b="1" dirty="0">
              <a:solidFill>
                <a:srgbClr val="2993D1"/>
              </a:solidFill>
              <a:latin typeface="Century Gothic" panose="020B0502020202020204" pitchFamily="34" charset="0"/>
            </a:endParaRPr>
          </a:p>
        </p:txBody>
      </p:sp>
      <p:pic>
        <p:nvPicPr>
          <p:cNvPr id="10" name="Picture 1"/>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5177320" y="2546993"/>
            <a:ext cx="1978898" cy="139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029767" y="2505075"/>
            <a:ext cx="2300093" cy="1509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7"/>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3572749" y="2311857"/>
            <a:ext cx="1250950" cy="160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6116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ltLang="en-US" sz="3600" dirty="0">
                <a:latin typeface="Arial" panose="020B0604020202020204" pitchFamily="34" charset="0"/>
                <a:cs typeface="Arial" panose="020B0604020202020204" pitchFamily="34" charset="0"/>
              </a:rPr>
              <a:t>Dietary Reference Values</a:t>
            </a:r>
            <a:br>
              <a:rPr lang="en-US" altLang="en-US" sz="3600" dirty="0">
                <a:latin typeface="Arial" panose="020B0604020202020204" pitchFamily="34" charset="0"/>
                <a:cs typeface="Arial" panose="020B0604020202020204" pitchFamily="34" charset="0"/>
              </a:rPr>
            </a:br>
            <a:r>
              <a:rPr lang="en-US" altLang="en-US" sz="3600" dirty="0">
                <a:latin typeface="Arial" panose="020B0604020202020204" pitchFamily="34" charset="0"/>
                <a:cs typeface="Arial" panose="020B0604020202020204" pitchFamily="34" charset="0"/>
              </a:rPr>
              <a:t/>
            </a:r>
            <a:br>
              <a:rPr lang="en-US" altLang="en-US" sz="3600" dirty="0">
                <a:latin typeface="Arial" panose="020B0604020202020204" pitchFamily="34" charset="0"/>
                <a:cs typeface="Arial" panose="020B0604020202020204" pitchFamily="34" charset="0"/>
              </a:rPr>
            </a:br>
            <a:endParaRPr lang="en-GB" dirty="0"/>
          </a:p>
        </p:txBody>
      </p:sp>
      <p:sp>
        <p:nvSpPr>
          <p:cNvPr id="3" name="Subtitle 2"/>
          <p:cNvSpPr>
            <a:spLocks noGrp="1"/>
          </p:cNvSpPr>
          <p:nvPr>
            <p:ph type="subTitle" idx="1"/>
          </p:nvPr>
        </p:nvSpPr>
        <p:spPr>
          <a:xfrm>
            <a:off x="1169276" y="2571092"/>
            <a:ext cx="7922548" cy="3600000"/>
          </a:xfrm>
        </p:spPr>
        <p:txBody>
          <a:bodyPr/>
          <a:lstStyle/>
          <a:p>
            <a:pPr marL="0" indent="0">
              <a:spcBef>
                <a:spcPct val="0"/>
              </a:spcBef>
              <a:buNone/>
            </a:pPr>
            <a:r>
              <a:rPr lang="en-US" altLang="en-US" sz="2000" dirty="0">
                <a:latin typeface="Arial" panose="020B0604020202020204" pitchFamily="34" charset="0"/>
                <a:cs typeface="Arial" panose="020B0604020202020204" pitchFamily="34" charset="0"/>
              </a:rPr>
              <a:t>Experts have estimated the average requirements for energy for different types of people. </a:t>
            </a:r>
          </a:p>
          <a:p>
            <a:pPr marL="0" indent="0">
              <a:spcBef>
                <a:spcPct val="0"/>
              </a:spcBef>
              <a:buNone/>
            </a:pPr>
            <a:endParaRPr lang="en-US" altLang="en-US" sz="2000" dirty="0">
              <a:latin typeface="Arial" panose="020B0604020202020204" pitchFamily="34" charset="0"/>
              <a:cs typeface="Arial" panose="020B0604020202020204" pitchFamily="34" charset="0"/>
            </a:endParaRPr>
          </a:p>
          <a:p>
            <a:pPr marL="0" indent="0">
              <a:spcBef>
                <a:spcPct val="0"/>
              </a:spcBef>
              <a:buNone/>
            </a:pPr>
            <a:r>
              <a:rPr lang="en-US" altLang="en-US" sz="2000" dirty="0">
                <a:latin typeface="Arial" panose="020B0604020202020204" pitchFamily="34" charset="0"/>
                <a:cs typeface="Arial" panose="020B0604020202020204" pitchFamily="34" charset="0"/>
              </a:rPr>
              <a:t>These figures are known as Estimated Average Requirements (EAR) for energy. </a:t>
            </a:r>
          </a:p>
          <a:p>
            <a:pPr marL="0" indent="0">
              <a:spcBef>
                <a:spcPct val="0"/>
              </a:spcBef>
              <a:buNone/>
            </a:pPr>
            <a:endParaRPr lang="en-US" altLang="en-US" sz="2000" dirty="0">
              <a:latin typeface="Arial" panose="020B0604020202020204" pitchFamily="34" charset="0"/>
              <a:cs typeface="Arial" panose="020B0604020202020204" pitchFamily="34" charset="0"/>
            </a:endParaRPr>
          </a:p>
          <a:p>
            <a:pPr marL="0" indent="0">
              <a:spcBef>
                <a:spcPct val="0"/>
              </a:spcBef>
              <a:buNone/>
            </a:pPr>
            <a:r>
              <a:rPr lang="en-US" altLang="en-US" sz="2000" dirty="0">
                <a:latin typeface="Arial" panose="020B0604020202020204" pitchFamily="34" charset="0"/>
                <a:cs typeface="Arial" panose="020B0604020202020204" pitchFamily="34" charset="0"/>
              </a:rPr>
              <a:t>Experts also recommend that:</a:t>
            </a:r>
          </a:p>
          <a:p>
            <a:pPr>
              <a:spcBef>
                <a:spcPct val="0"/>
              </a:spcBef>
            </a:pPr>
            <a:endParaRPr lang="en-US" altLang="en-US" sz="2000" dirty="0">
              <a:latin typeface="Arial" panose="020B0604020202020204" pitchFamily="34" charset="0"/>
              <a:cs typeface="Arial" panose="020B0604020202020204" pitchFamily="34" charset="0"/>
            </a:endParaRPr>
          </a:p>
          <a:p>
            <a:pPr>
              <a:spcBef>
                <a:spcPct val="0"/>
              </a:spcBef>
              <a:buFont typeface="Arial" panose="020B0604020202020204" pitchFamily="34" charset="0"/>
              <a:buChar char="•"/>
            </a:pPr>
            <a:r>
              <a:rPr lang="en-US" altLang="en-US" sz="2000" dirty="0">
                <a:latin typeface="Arial" panose="020B0604020202020204" pitchFamily="34" charset="0"/>
                <a:cs typeface="Arial" panose="020B0604020202020204" pitchFamily="34" charset="0"/>
              </a:rPr>
              <a:t> about </a:t>
            </a:r>
            <a:r>
              <a:rPr lang="en-US" altLang="en-US" sz="2000" b="1" dirty="0">
                <a:solidFill>
                  <a:schemeClr val="accent6">
                    <a:lumMod val="75000"/>
                  </a:schemeClr>
                </a:solidFill>
                <a:latin typeface="Arial" panose="020B0604020202020204" pitchFamily="34" charset="0"/>
                <a:cs typeface="Arial" panose="020B0604020202020204" pitchFamily="34" charset="0"/>
              </a:rPr>
              <a:t>50%</a:t>
            </a:r>
            <a:r>
              <a:rPr lang="en-US" altLang="en-US" sz="2000" dirty="0">
                <a:latin typeface="Arial" panose="020B0604020202020204" pitchFamily="34" charset="0"/>
                <a:cs typeface="Arial" panose="020B0604020202020204" pitchFamily="34" charset="0"/>
              </a:rPr>
              <a:t> of our energy intake should come from </a:t>
            </a:r>
            <a:r>
              <a:rPr lang="en-US" altLang="en-US" sz="2000" b="1" dirty="0">
                <a:solidFill>
                  <a:schemeClr val="accent6">
                    <a:lumMod val="75000"/>
                  </a:schemeClr>
                </a:solidFill>
                <a:latin typeface="Arial" panose="020B0604020202020204" pitchFamily="34" charset="0"/>
                <a:cs typeface="Arial" panose="020B0604020202020204" pitchFamily="34" charset="0"/>
              </a:rPr>
              <a:t>carbohydrate</a:t>
            </a:r>
            <a:r>
              <a:rPr lang="en-US" altLang="en-US" sz="2000" dirty="0">
                <a:latin typeface="Arial" panose="020B0604020202020204" pitchFamily="34" charset="0"/>
                <a:cs typeface="Arial" panose="020B0604020202020204" pitchFamily="34" charset="0"/>
              </a:rPr>
              <a:t>;</a:t>
            </a:r>
          </a:p>
          <a:p>
            <a:pPr>
              <a:spcBef>
                <a:spcPct val="0"/>
              </a:spcBef>
              <a:buFont typeface="Arial" panose="020B0604020202020204" pitchFamily="34" charset="0"/>
              <a:buChar char="•"/>
            </a:pPr>
            <a:endParaRPr lang="en-US" altLang="en-US" sz="2000" dirty="0">
              <a:latin typeface="Arial" panose="020B0604020202020204" pitchFamily="34" charset="0"/>
              <a:cs typeface="Arial" panose="020B0604020202020204" pitchFamily="34" charset="0"/>
            </a:endParaRPr>
          </a:p>
          <a:p>
            <a:pPr>
              <a:spcBef>
                <a:spcPct val="0"/>
              </a:spcBef>
              <a:buFont typeface="Arial" panose="020B0604020202020204" pitchFamily="34" charset="0"/>
              <a:buChar char="•"/>
            </a:pPr>
            <a:r>
              <a:rPr lang="en-US" altLang="en-US" sz="2000" dirty="0">
                <a:latin typeface="Arial" panose="020B0604020202020204" pitchFamily="34" charset="0"/>
                <a:cs typeface="Arial" panose="020B0604020202020204" pitchFamily="34" charset="0"/>
              </a:rPr>
              <a:t> no more than </a:t>
            </a:r>
            <a:r>
              <a:rPr lang="en-US" altLang="en-US" sz="2000" b="1" dirty="0">
                <a:solidFill>
                  <a:srgbClr val="0070C0"/>
                </a:solidFill>
                <a:latin typeface="Arial" panose="020B0604020202020204" pitchFamily="34" charset="0"/>
                <a:cs typeface="Arial" panose="020B0604020202020204" pitchFamily="34" charset="0"/>
              </a:rPr>
              <a:t>35%</a:t>
            </a:r>
            <a:r>
              <a:rPr lang="en-US" altLang="en-US" sz="2000" dirty="0">
                <a:solidFill>
                  <a:srgbClr val="0070C0"/>
                </a:solidFill>
                <a:latin typeface="Arial" panose="020B0604020202020204" pitchFamily="34" charset="0"/>
                <a:cs typeface="Arial" panose="020B0604020202020204" pitchFamily="34" charset="0"/>
              </a:rPr>
              <a:t> </a:t>
            </a:r>
            <a:r>
              <a:rPr lang="en-US" altLang="en-US" sz="2000" dirty="0">
                <a:latin typeface="Arial" panose="020B0604020202020204" pitchFamily="34" charset="0"/>
                <a:cs typeface="Arial" panose="020B0604020202020204" pitchFamily="34" charset="0"/>
              </a:rPr>
              <a:t>of our energy intake should come from </a:t>
            </a:r>
            <a:r>
              <a:rPr lang="en-US" altLang="en-US" sz="2000" b="1" dirty="0">
                <a:solidFill>
                  <a:srgbClr val="0070C0"/>
                </a:solidFill>
                <a:latin typeface="Arial" panose="020B0604020202020204" pitchFamily="34" charset="0"/>
                <a:cs typeface="Arial" panose="020B0604020202020204" pitchFamily="34" charset="0"/>
              </a:rPr>
              <a:t>fat</a:t>
            </a:r>
            <a:r>
              <a:rPr lang="en-US" altLang="en-US" sz="2000" dirty="0">
                <a:latin typeface="Arial" panose="020B0604020202020204" pitchFamily="34" charset="0"/>
                <a:cs typeface="Arial" panose="020B0604020202020204" pitchFamily="34" charset="0"/>
              </a:rPr>
              <a:t>;</a:t>
            </a:r>
          </a:p>
          <a:p>
            <a:pPr>
              <a:spcBef>
                <a:spcPct val="0"/>
              </a:spcBef>
              <a:buFont typeface="Arial" panose="020B0604020202020204" pitchFamily="34" charset="0"/>
              <a:buChar char="•"/>
            </a:pPr>
            <a:endParaRPr lang="en-US" altLang="en-US" sz="2000" dirty="0">
              <a:latin typeface="Arial" panose="020B0604020202020204" pitchFamily="34" charset="0"/>
              <a:cs typeface="Arial" panose="020B0604020202020204" pitchFamily="34" charset="0"/>
            </a:endParaRPr>
          </a:p>
          <a:p>
            <a:pPr>
              <a:spcBef>
                <a:spcPct val="0"/>
              </a:spcBef>
            </a:pPr>
            <a:r>
              <a:rPr lang="en-US" altLang="en-US" sz="2000" dirty="0">
                <a:latin typeface="Arial" panose="020B0604020202020204" pitchFamily="34" charset="0"/>
                <a:cs typeface="Arial" panose="020B0604020202020204" pitchFamily="34" charset="0"/>
              </a:rPr>
              <a:t>That means around </a:t>
            </a:r>
            <a:r>
              <a:rPr lang="en-US" altLang="en-US" sz="2000" b="1" dirty="0">
                <a:solidFill>
                  <a:srgbClr val="FF0000"/>
                </a:solidFill>
                <a:latin typeface="Arial" panose="020B0604020202020204" pitchFamily="34" charset="0"/>
                <a:cs typeface="Arial" panose="020B0604020202020204" pitchFamily="34" charset="0"/>
              </a:rPr>
              <a:t>15%</a:t>
            </a:r>
            <a:r>
              <a:rPr lang="en-US" altLang="en-US" sz="2000" dirty="0">
                <a:latin typeface="Arial" panose="020B0604020202020204" pitchFamily="34" charset="0"/>
                <a:cs typeface="Arial" panose="020B0604020202020204" pitchFamily="34" charset="0"/>
              </a:rPr>
              <a:t> of our energy intake should come from </a:t>
            </a:r>
            <a:r>
              <a:rPr lang="en-US" altLang="en-US" sz="2000" b="1" dirty="0">
                <a:solidFill>
                  <a:srgbClr val="FF0000"/>
                </a:solidFill>
                <a:latin typeface="Arial" panose="020B0604020202020204" pitchFamily="34" charset="0"/>
                <a:cs typeface="Arial" panose="020B0604020202020204" pitchFamily="34" charset="0"/>
              </a:rPr>
              <a:t>protein</a:t>
            </a:r>
            <a:r>
              <a:rPr lang="en-US" altLang="en-US" sz="2000" dirty="0">
                <a:latin typeface="Arial" panose="020B0604020202020204" pitchFamily="34" charset="0"/>
                <a:cs typeface="Arial" panose="020B0604020202020204" pitchFamily="34" charset="0"/>
              </a:rPr>
              <a:t>.</a:t>
            </a:r>
          </a:p>
          <a:p>
            <a:pPr marL="0" indent="0">
              <a:buNone/>
            </a:pPr>
            <a:endParaRPr lang="en-GB" dirty="0"/>
          </a:p>
        </p:txBody>
      </p:sp>
      <p:pic>
        <p:nvPicPr>
          <p:cNvPr id="4" name="Picture 5"/>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8763990" y="3151050"/>
            <a:ext cx="3194462" cy="334186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678150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TotalTime>
  <Words>1725</Words>
  <Application>Microsoft Office PowerPoint</Application>
  <PresentationFormat>Widescreen</PresentationFormat>
  <Paragraphs>350</Paragraphs>
  <Slides>26</Slides>
  <Notes>0</Notes>
  <HiddenSlides>0</HiddenSlides>
  <MMClips>0</MMClips>
  <ScaleCrop>false</ScaleCrop>
  <HeadingPairs>
    <vt:vector size="8" baseType="variant">
      <vt:variant>
        <vt:lpstr>Fonts Used</vt:lpstr>
      </vt:variant>
      <vt:variant>
        <vt:i4>3</vt:i4>
      </vt:variant>
      <vt:variant>
        <vt:lpstr>Theme</vt:lpstr>
      </vt:variant>
      <vt:variant>
        <vt:i4>4</vt:i4>
      </vt:variant>
      <vt:variant>
        <vt:lpstr>Embedded OLE Servers</vt:lpstr>
      </vt:variant>
      <vt:variant>
        <vt:i4>1</vt:i4>
      </vt:variant>
      <vt:variant>
        <vt:lpstr>Slide Titles</vt:lpstr>
      </vt:variant>
      <vt:variant>
        <vt:i4>26</vt:i4>
      </vt:variant>
    </vt:vector>
  </HeadingPairs>
  <TitlesOfParts>
    <vt:vector size="34" baseType="lpstr">
      <vt:lpstr>Arial</vt:lpstr>
      <vt:lpstr>Calibri</vt:lpstr>
      <vt:lpstr>Century Gothic</vt:lpstr>
      <vt:lpstr>Office Theme</vt:lpstr>
      <vt:lpstr>Custom Design</vt:lpstr>
      <vt:lpstr>1_Custom Design</vt:lpstr>
      <vt:lpstr>3_Custom Design</vt:lpstr>
      <vt:lpstr>Chart</vt:lpstr>
      <vt:lpstr>Energy  </vt:lpstr>
      <vt:lpstr>Energy </vt:lpstr>
      <vt:lpstr>Energy </vt:lpstr>
      <vt:lpstr>Macronutrients </vt:lpstr>
      <vt:lpstr>Energy measurements </vt:lpstr>
      <vt:lpstr>Energy </vt:lpstr>
      <vt:lpstr>Energy in food and drinks </vt:lpstr>
      <vt:lpstr>Energy</vt:lpstr>
      <vt:lpstr>Dietary Reference Values  </vt:lpstr>
      <vt:lpstr>Dietary Reference Values </vt:lpstr>
      <vt:lpstr>EARs - children </vt:lpstr>
      <vt:lpstr>EARs - adults</vt:lpstr>
      <vt:lpstr>How much energy do we need? </vt:lpstr>
      <vt:lpstr>What is basal metabolic rate?  </vt:lpstr>
      <vt:lpstr>Physical activity </vt:lpstr>
      <vt:lpstr>Physical activity  </vt:lpstr>
      <vt:lpstr>Physical activity </vt:lpstr>
      <vt:lpstr>Physical activity </vt:lpstr>
      <vt:lpstr>Body Mass Index (BMI) </vt:lpstr>
      <vt:lpstr>Energy balance  </vt:lpstr>
      <vt:lpstr>Positive energy balance </vt:lpstr>
      <vt:lpstr>Negative energy balance </vt:lpstr>
      <vt:lpstr>Energy balance </vt:lpstr>
      <vt:lpstr>Energy balance </vt:lpstr>
      <vt:lpstr>Kahoot Quiz</vt:lpstr>
      <vt:lpstr>Energy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Carter</dc:creator>
  <cp:lastModifiedBy>Frances Meek</cp:lastModifiedBy>
  <cp:revision>30</cp:revision>
  <dcterms:created xsi:type="dcterms:W3CDTF">2018-10-10T09:22:08Z</dcterms:created>
  <dcterms:modified xsi:type="dcterms:W3CDTF">2018-12-11T08:34:06Z</dcterms:modified>
</cp:coreProperties>
</file>