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6" r:id="rId1"/>
    <p:sldMasterId id="2147483684" r:id="rId2"/>
    <p:sldMasterId id="2147483708" r:id="rId3"/>
    <p:sldMasterId id="2147483720" r:id="rId4"/>
  </p:sldMasterIdLst>
  <p:notesMasterIdLst>
    <p:notesMasterId r:id="rId22"/>
  </p:notesMasterIdLst>
  <p:handoutMasterIdLst>
    <p:handoutMasterId r:id="rId23"/>
  </p:handoutMasterIdLst>
  <p:sldIdLst>
    <p:sldId id="261" r:id="rId5"/>
    <p:sldId id="257" r:id="rId6"/>
    <p:sldId id="311" r:id="rId7"/>
    <p:sldId id="312" r:id="rId8"/>
    <p:sldId id="313" r:id="rId9"/>
    <p:sldId id="314" r:id="rId10"/>
    <p:sldId id="263" r:id="rId11"/>
    <p:sldId id="289" r:id="rId12"/>
    <p:sldId id="290" r:id="rId13"/>
    <p:sldId id="294" r:id="rId14"/>
    <p:sldId id="286" r:id="rId15"/>
    <p:sldId id="291" r:id="rId16"/>
    <p:sldId id="295" r:id="rId17"/>
    <p:sldId id="292" r:id="rId18"/>
    <p:sldId id="284" r:id="rId19"/>
    <p:sldId id="293" r:id="rId20"/>
    <p:sldId id="308"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F6D4AA4-764A-822C-5E12-64A461E97E4A}" name="David Hills-Taylor" initials="DHT" userId="78abecb0f368a2bc"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90"/>
    <p:restoredTop sz="90950" autoAdjust="0"/>
  </p:normalViewPr>
  <p:slideViewPr>
    <p:cSldViewPr snapToGrid="0" snapToObjects="1">
      <p:cViewPr varScale="1">
        <p:scale>
          <a:sx n="147" d="100"/>
          <a:sy n="147" d="100"/>
        </p:scale>
        <p:origin x="4722" y="13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123" d="100"/>
          <a:sy n="123" d="100"/>
        </p:scale>
        <p:origin x="2448"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FC82A6D-5B87-78DF-5401-214D5C50327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FB7E8D2A-F88C-89E0-3FE0-79B91E9D78A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BD76EED-233C-454C-A142-7452DC8FE68E}" type="datetimeFigureOut">
              <a:rPr lang="en-GB" smtClean="0"/>
              <a:t>05/10/2022</a:t>
            </a:fld>
            <a:endParaRPr lang="en-GB"/>
          </a:p>
        </p:txBody>
      </p:sp>
      <p:sp>
        <p:nvSpPr>
          <p:cNvPr id="4" name="Footer Placeholder 3">
            <a:extLst>
              <a:ext uri="{FF2B5EF4-FFF2-40B4-BE49-F238E27FC236}">
                <a16:creationId xmlns:a16="http://schemas.microsoft.com/office/drawing/2014/main" id="{8AC2F6D9-6396-8BDC-3680-15C05D1BC5F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D1786078-9277-4D88-27A3-82186532AF1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FDDF4DE-1335-443F-9BA8-2A04B9526899}" type="slidenum">
              <a:rPr lang="en-GB" smtClean="0"/>
              <a:t>‹#›</a:t>
            </a:fld>
            <a:endParaRPr lang="en-GB"/>
          </a:p>
        </p:txBody>
      </p:sp>
    </p:spTree>
    <p:extLst>
      <p:ext uri="{BB962C8B-B14F-4D97-AF65-F5344CB8AC3E}">
        <p14:creationId xmlns:p14="http://schemas.microsoft.com/office/powerpoint/2010/main" val="40370867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1C7F889-9E18-41E6-8973-F6D11122191D}" type="datetimeFigureOut">
              <a:rPr lang="en-GB" smtClean="0"/>
              <a:t>05/10/2022</a:t>
            </a:fld>
            <a:endParaRPr lang="en-GB"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FFA728-7C25-4CCC-8013-DCE6384EC718}" type="slidenum">
              <a:rPr lang="en-GB" smtClean="0"/>
              <a:t>‹#›</a:t>
            </a:fld>
            <a:endParaRPr lang="en-GB" dirty="0"/>
          </a:p>
        </p:txBody>
      </p:sp>
    </p:spTree>
    <p:extLst>
      <p:ext uri="{BB962C8B-B14F-4D97-AF65-F5344CB8AC3E}">
        <p14:creationId xmlns:p14="http://schemas.microsoft.com/office/powerpoint/2010/main" val="25368352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85776A3-FAB3-42BE-B85E-CE63FE20AFED}" type="slidenum">
              <a:rPr lang="en-GB" smtClean="0"/>
              <a:t>3</a:t>
            </a:fld>
            <a:endParaRPr lang="en-GB"/>
          </a:p>
        </p:txBody>
      </p:sp>
    </p:spTree>
    <p:extLst>
      <p:ext uri="{BB962C8B-B14F-4D97-AF65-F5344CB8AC3E}">
        <p14:creationId xmlns:p14="http://schemas.microsoft.com/office/powerpoint/2010/main" val="21682420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Quick Start</a:t>
            </a:r>
          </a:p>
          <a:p>
            <a:pPr marL="285750" indent="-285750">
              <a:buFont typeface="Arial" panose="020B0604020202020204" pitchFamily="34" charset="0"/>
              <a:buChar char="•"/>
            </a:pPr>
            <a:r>
              <a:rPr lang="en-GB" sz="1200" dirty="0"/>
              <a:t>Where is Qatar?  ANSWER ON SLIDE 5</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t>What climate does Qatar have? ANSWER ON SLIDE 5</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t>How many countries in the World Cup can you name? ANSWER ON SLIDE 6</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dirty="0"/>
              <a:t>Official world cup soundtrack: https://www.youtube.com/watch?v=vyDjFVZgJoo </a:t>
            </a:r>
          </a:p>
          <a:p>
            <a:endParaRPr lang="en-GB" dirty="0"/>
          </a:p>
        </p:txBody>
      </p:sp>
      <p:sp>
        <p:nvSpPr>
          <p:cNvPr id="4" name="Slide Number Placeholder 3"/>
          <p:cNvSpPr>
            <a:spLocks noGrp="1"/>
          </p:cNvSpPr>
          <p:nvPr>
            <p:ph type="sldNum" sz="quarter" idx="5"/>
          </p:nvPr>
        </p:nvSpPr>
        <p:spPr/>
        <p:txBody>
          <a:bodyPr/>
          <a:lstStyle/>
          <a:p>
            <a:fld id="{885776A3-FAB3-42BE-B85E-CE63FE20AFED}" type="slidenum">
              <a:rPr lang="en-GB" smtClean="0"/>
              <a:t>4</a:t>
            </a:fld>
            <a:endParaRPr lang="en-GB"/>
          </a:p>
        </p:txBody>
      </p:sp>
    </p:spTree>
    <p:extLst>
      <p:ext uri="{BB962C8B-B14F-4D97-AF65-F5344CB8AC3E}">
        <p14:creationId xmlns:p14="http://schemas.microsoft.com/office/powerpoint/2010/main" val="8516437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Qatar is located in the Middle East. Qatar is bordered by the Gulf of Bahrain to the west, the Persian Gulf to the east, and Saudi Arabia to the south. </a:t>
            </a:r>
          </a:p>
          <a:p>
            <a:r>
              <a:rPr lang="en-GB" dirty="0"/>
              <a:t>The 2022 World Cup is taking place in Qatar in the winter months rather than the usual summer ones, </a:t>
            </a:r>
            <a:r>
              <a:rPr lang="en-GB" b="0" dirty="0"/>
              <a:t>due to the heat</a:t>
            </a:r>
            <a:r>
              <a:rPr lang="en-GB" dirty="0"/>
              <a:t>. Qatar has </a:t>
            </a:r>
            <a:r>
              <a:rPr lang="en-GB" b="0" dirty="0"/>
              <a:t>a desert climate</a:t>
            </a:r>
            <a:r>
              <a:rPr lang="en-GB" dirty="0"/>
              <a:t>. The country experiences long summers from May to September characterised by intense dry heat, with temperatures rising above 45°C. Winter temperatures are mild but may fall below 5°C.</a:t>
            </a:r>
          </a:p>
          <a:p>
            <a:endParaRPr lang="en-GB" dirty="0"/>
          </a:p>
        </p:txBody>
      </p:sp>
      <p:sp>
        <p:nvSpPr>
          <p:cNvPr id="4" name="Slide Number Placeholder 3"/>
          <p:cNvSpPr>
            <a:spLocks noGrp="1"/>
          </p:cNvSpPr>
          <p:nvPr>
            <p:ph type="sldNum" sz="quarter" idx="5"/>
          </p:nvPr>
        </p:nvSpPr>
        <p:spPr/>
        <p:txBody>
          <a:bodyPr/>
          <a:lstStyle/>
          <a:p>
            <a:fld id="{885776A3-FAB3-42BE-B85E-CE63FE20AFED}" type="slidenum">
              <a:rPr lang="en-GB" smtClean="0"/>
              <a:t>5</a:t>
            </a:fld>
            <a:endParaRPr lang="en-GB"/>
          </a:p>
        </p:txBody>
      </p:sp>
    </p:spTree>
    <p:extLst>
      <p:ext uri="{BB962C8B-B14F-4D97-AF65-F5344CB8AC3E}">
        <p14:creationId xmlns:p14="http://schemas.microsoft.com/office/powerpoint/2010/main" val="17731723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 an alternative to the World Cup, learners could prepare a podcast for a school activity or </a:t>
            </a:r>
            <a:r>
              <a:rPr lang="en-GB"/>
              <a:t>another sports event</a:t>
            </a:r>
            <a:endParaRPr lang="en-GB" dirty="0"/>
          </a:p>
        </p:txBody>
      </p:sp>
      <p:sp>
        <p:nvSpPr>
          <p:cNvPr id="4" name="Slide Number Placeholder 3"/>
          <p:cNvSpPr>
            <a:spLocks noGrp="1"/>
          </p:cNvSpPr>
          <p:nvPr>
            <p:ph type="sldNum" sz="quarter" idx="5"/>
          </p:nvPr>
        </p:nvSpPr>
        <p:spPr/>
        <p:txBody>
          <a:bodyPr/>
          <a:lstStyle/>
          <a:p>
            <a:fld id="{885776A3-FAB3-42BE-B85E-CE63FE20AFED}" type="slidenum">
              <a:rPr lang="en-GB" smtClean="0"/>
              <a:t>8</a:t>
            </a:fld>
            <a:endParaRPr lang="en-GB"/>
          </a:p>
        </p:txBody>
      </p:sp>
    </p:spTree>
    <p:extLst>
      <p:ext uri="{BB962C8B-B14F-4D97-AF65-F5344CB8AC3E}">
        <p14:creationId xmlns:p14="http://schemas.microsoft.com/office/powerpoint/2010/main" val="40371477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10/5/2022</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33814899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10/5/2022</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42708903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10/5/2022</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40109339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10/5/2022</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39336711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10/5/2022</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3915683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10/5/2022</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38640810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10/5/2022</a:t>
            </a:fld>
            <a:endParaRPr lang="en-US" dirty="0"/>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36201313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10/5/2022</a:t>
            </a:fld>
            <a:endParaRPr lang="en-US" dirty="0"/>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25101708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10/5/2022</a:t>
            </a:fld>
            <a:endParaRPr lang="en-US" dirty="0"/>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30314396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10/5/2022</a:t>
            </a:fld>
            <a:endParaRPr lang="en-US" dirty="0"/>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630056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10/5/2022</a:t>
            </a:fld>
            <a:endParaRPr lang="en-US" dirty="0"/>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2938933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10/5/2022</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72924509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10/5/2022</a:t>
            </a:fld>
            <a:endParaRPr lang="en-US" dirty="0"/>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3269611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10/5/2022</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1104118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10/5/2022</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35910948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10/5/2022</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35324384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10/5/2022</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376475348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10/5/2022</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28014625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10/5/2022</a:t>
            </a:fld>
            <a:endParaRPr lang="en-US" dirty="0"/>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0503857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10/5/2022</a:t>
            </a:fld>
            <a:endParaRPr lang="en-US" dirty="0"/>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226454586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10/5/2022</a:t>
            </a:fld>
            <a:endParaRPr lang="en-US" dirty="0"/>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78548832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10/5/2022</a:t>
            </a:fld>
            <a:endParaRPr lang="en-US" dirty="0"/>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24734871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10/5/2022</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383148673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10/5/2022</a:t>
            </a:fld>
            <a:endParaRPr lang="en-US" dirty="0"/>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290590533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10/5/2022</a:t>
            </a:fld>
            <a:endParaRPr lang="en-US" dirty="0"/>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92280864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10/5/2022</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96618248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10/5/2022</a:t>
            </a:fld>
            <a:endParaRPr lang="en-US" dirty="0"/>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71257187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3E55ADD6-F8CE-1748-83D1-037D91A2E22A}" type="datetimeFigureOut">
              <a:rPr lang="en-US" smtClean="0"/>
              <a:pPr/>
              <a:t>10/5/2022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255049701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E55ADD6-F8CE-1748-83D1-037D91A2E22A}" type="datetimeFigureOut">
              <a:rPr lang="en-US" smtClean="0"/>
              <a:pPr/>
              <a:t>10/5/2022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34143974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E55ADD6-F8CE-1748-83D1-037D91A2E22A}" type="datetimeFigureOut">
              <a:rPr lang="en-US" smtClean="0"/>
              <a:pPr/>
              <a:t>10/5/2022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273268393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E55ADD6-F8CE-1748-83D1-037D91A2E22A}" type="datetimeFigureOut">
              <a:rPr lang="en-US" smtClean="0"/>
              <a:pPr/>
              <a:t>10/5/2022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20529815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E55ADD6-F8CE-1748-83D1-037D91A2E22A}" type="datetimeFigureOut">
              <a:rPr lang="en-US" smtClean="0"/>
              <a:pPr/>
              <a:t>10/5/2022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317329400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E55ADD6-F8CE-1748-83D1-037D91A2E22A}" type="datetimeFigureOut">
              <a:rPr lang="en-US" smtClean="0"/>
              <a:pPr/>
              <a:t>10/5/2022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1297372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10/5/2022</a:t>
            </a:fld>
            <a:endParaRPr lang="en-US" dirty="0"/>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67442694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55ADD6-F8CE-1748-83D1-037D91A2E22A}" type="datetimeFigureOut">
              <a:rPr lang="en-US" smtClean="0"/>
              <a:pPr/>
              <a:t>10/5/2022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277954051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E55ADD6-F8CE-1748-83D1-037D91A2E22A}" type="datetimeFigureOut">
              <a:rPr lang="en-US" smtClean="0"/>
              <a:pPr/>
              <a:t>10/5/2022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134861646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E55ADD6-F8CE-1748-83D1-037D91A2E22A}" type="datetimeFigureOut">
              <a:rPr lang="en-US" smtClean="0"/>
              <a:pPr/>
              <a:t>10/5/2022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96772097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E55ADD6-F8CE-1748-83D1-037D91A2E22A}" type="datetimeFigureOut">
              <a:rPr lang="en-US" smtClean="0"/>
              <a:pPr/>
              <a:t>10/5/2022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315439660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E55ADD6-F8CE-1748-83D1-037D91A2E22A}" type="datetimeFigureOut">
              <a:rPr lang="en-US" smtClean="0"/>
              <a:pPr/>
              <a:t>10/5/2022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7DF3C2-0495-F940-AA06-AB01FA4F82D7}" type="slidenum">
              <a:rPr lang="en-US" smtClean="0"/>
              <a:pPr/>
              <a:t>‹#›</a:t>
            </a:fld>
            <a:endParaRPr lang="en-US"/>
          </a:p>
        </p:txBody>
      </p:sp>
    </p:spTree>
    <p:extLst>
      <p:ext uri="{BB962C8B-B14F-4D97-AF65-F5344CB8AC3E}">
        <p14:creationId xmlns:p14="http://schemas.microsoft.com/office/powerpoint/2010/main" val="18782468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10/5/2022</a:t>
            </a:fld>
            <a:endParaRPr lang="en-US" dirty="0"/>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7906583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10/5/2022</a:t>
            </a:fld>
            <a:endParaRPr lang="en-US" dirty="0"/>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33768091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10/5/2022</a:t>
            </a:fld>
            <a:endParaRPr lang="en-US" dirty="0"/>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37425600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10/5/2022</a:t>
            </a:fld>
            <a:endParaRPr lang="en-US" dirty="0"/>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27756369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10/5/2022</a:t>
            </a:fld>
            <a:endParaRPr lang="en-US" dirty="0"/>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dirty="0"/>
          </a:p>
        </p:txBody>
      </p:sp>
    </p:spTree>
    <p:extLst>
      <p:ext uri="{BB962C8B-B14F-4D97-AF65-F5344CB8AC3E}">
        <p14:creationId xmlns:p14="http://schemas.microsoft.com/office/powerpoint/2010/main" val="18544833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2.jp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04935794"/>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4229379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17749103"/>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C9449B-2E27-418B-91DE-5CAA555BBF07}" type="datetimeFigureOut">
              <a:rPr lang="en-GB" smtClean="0"/>
              <a:t>05/10/2022</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02E7FB-CF86-43A1-B235-544D89561BB4}" type="slidenum">
              <a:rPr lang="en-GB" smtClean="0"/>
              <a:t>‹#›</a:t>
            </a:fld>
            <a:endParaRPr lang="en-GB"/>
          </a:p>
        </p:txBody>
      </p:sp>
    </p:spTree>
    <p:extLst>
      <p:ext uri="{BB962C8B-B14F-4D97-AF65-F5344CB8AC3E}">
        <p14:creationId xmlns:p14="http://schemas.microsoft.com/office/powerpoint/2010/main" val="3178435304"/>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5.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5.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5.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5.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5.xml"/></Relationships>
</file>

<file path=ppt/slides/_rels/slide17.xml.rels><?xml version="1.0" encoding="UTF-8" standalone="yes"?>
<Relationships xmlns="http://schemas.openxmlformats.org/package/2006/relationships"><Relationship Id="rId3" Type="http://schemas.openxmlformats.org/officeDocument/2006/relationships/hyperlink" Target="https://education.theiet.org/primary/teaching-resources/halloween-maze/" TargetMode="External"/><Relationship Id="rId2" Type="http://schemas.openxmlformats.org/officeDocument/2006/relationships/hyperlink" Target="mailto:IETEducation@theiet.org" TargetMode="External"/><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35.xml"/><Relationship Id="rId4" Type="http://schemas.openxmlformats.org/officeDocument/2006/relationships/hyperlink" Target="https://www.youtube.com/watch?v=vyDjFVZgJoo"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35.xml"/><Relationship Id="rId5" Type="http://schemas.openxmlformats.org/officeDocument/2006/relationships/image" Target="../media/image8.jpe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E56EC9-F8AE-453A-98C2-5E74B8193F2C}"/>
              </a:ext>
            </a:extLst>
          </p:cNvPr>
          <p:cNvSpPr txBox="1"/>
          <p:nvPr/>
        </p:nvSpPr>
        <p:spPr>
          <a:xfrm>
            <a:off x="100635" y="1181435"/>
            <a:ext cx="8826797" cy="1200329"/>
          </a:xfrm>
          <a:prstGeom prst="rect">
            <a:avLst/>
          </a:prstGeom>
          <a:noFill/>
        </p:spPr>
        <p:txBody>
          <a:bodyPr wrap="square" rtlCol="0">
            <a:spAutoFit/>
          </a:bodyPr>
          <a:lstStyle/>
          <a:p>
            <a:pPr algn="ctr"/>
            <a:r>
              <a:rPr lang="en-GB" sz="3600" b="1" dirty="0">
                <a:solidFill>
                  <a:srgbClr val="0093D3"/>
                </a:solidFill>
                <a:latin typeface="Arial"/>
                <a:cs typeface="Arial"/>
              </a:rPr>
              <a:t>Goal! Create a podcast for </a:t>
            </a:r>
          </a:p>
          <a:p>
            <a:pPr algn="ctr"/>
            <a:r>
              <a:rPr lang="en-GB" sz="3600" b="1" dirty="0">
                <a:solidFill>
                  <a:srgbClr val="0093D3"/>
                </a:solidFill>
                <a:latin typeface="Arial"/>
                <a:cs typeface="Arial"/>
              </a:rPr>
              <a:t>a sporting event </a:t>
            </a:r>
          </a:p>
        </p:txBody>
      </p:sp>
      <p:sp>
        <p:nvSpPr>
          <p:cNvPr id="4" name="TextBox 3">
            <a:extLst>
              <a:ext uri="{FF2B5EF4-FFF2-40B4-BE49-F238E27FC236}">
                <a16:creationId xmlns:a16="http://schemas.microsoft.com/office/drawing/2014/main" id="{D7D83397-CCC0-4BFA-B43F-C32B14DC99B0}"/>
              </a:ext>
            </a:extLst>
          </p:cNvPr>
          <p:cNvSpPr txBox="1"/>
          <p:nvPr/>
        </p:nvSpPr>
        <p:spPr>
          <a:xfrm>
            <a:off x="1547813" y="5175257"/>
            <a:ext cx="6048374" cy="830997"/>
          </a:xfrm>
          <a:prstGeom prst="rect">
            <a:avLst/>
          </a:prstGeom>
          <a:noFill/>
        </p:spPr>
        <p:txBody>
          <a:bodyPr wrap="square" rtlCol="0">
            <a:spAutoFit/>
          </a:bodyPr>
          <a:lstStyle/>
          <a:p>
            <a:pPr algn="ctr"/>
            <a:r>
              <a:rPr lang="en-GB" sz="2400" dirty="0">
                <a:latin typeface="Arial" panose="020B0604020202020204" pitchFamily="34" charset="0"/>
                <a:cs typeface="Arial" panose="020B0604020202020204" pitchFamily="34" charset="0"/>
              </a:rPr>
              <a:t>Making a podcast for the men’s football World Cup or an event at school </a:t>
            </a:r>
          </a:p>
        </p:txBody>
      </p:sp>
      <p:pic>
        <p:nvPicPr>
          <p:cNvPr id="6" name="Picture 5" descr="A picture containing kite, colorful, accessory, painted&#10;&#10;Description automatically generated">
            <a:extLst>
              <a:ext uri="{FF2B5EF4-FFF2-40B4-BE49-F238E27FC236}">
                <a16:creationId xmlns:a16="http://schemas.microsoft.com/office/drawing/2014/main" id="{BF0890E6-15B1-9806-02AB-BAC0E2FB72E3}"/>
              </a:ext>
            </a:extLst>
          </p:cNvPr>
          <p:cNvPicPr>
            <a:picLocks noChangeAspect="1"/>
          </p:cNvPicPr>
          <p:nvPr/>
        </p:nvPicPr>
        <p:blipFill>
          <a:blip r:embed="rId2"/>
          <a:stretch>
            <a:fillRect/>
          </a:stretch>
        </p:blipFill>
        <p:spPr>
          <a:xfrm>
            <a:off x="2461633" y="2429878"/>
            <a:ext cx="3998802" cy="2665867"/>
          </a:xfrm>
          <a:prstGeom prst="rect">
            <a:avLst/>
          </a:prstGeom>
        </p:spPr>
      </p:pic>
    </p:spTree>
    <p:extLst>
      <p:ext uri="{BB962C8B-B14F-4D97-AF65-F5344CB8AC3E}">
        <p14:creationId xmlns:p14="http://schemas.microsoft.com/office/powerpoint/2010/main" val="8704344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a:extLst>
              <a:ext uri="{FF2B5EF4-FFF2-40B4-BE49-F238E27FC236}">
                <a16:creationId xmlns:a16="http://schemas.microsoft.com/office/drawing/2014/main" id="{7340D14F-362A-40CD-86FC-93349F9C3157}"/>
              </a:ext>
            </a:extLst>
          </p:cNvPr>
          <p:cNvSpPr txBox="1">
            <a:spLocks/>
          </p:cNvSpPr>
          <p:nvPr/>
        </p:nvSpPr>
        <p:spPr>
          <a:xfrm>
            <a:off x="190459" y="1161503"/>
            <a:ext cx="6764523" cy="723414"/>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600" b="1" dirty="0">
                <a:latin typeface="+mn-lt"/>
                <a:cs typeface="Arial" panose="020B0604020202020204" pitchFamily="34" charset="0"/>
              </a:rPr>
              <a:t>Main body</a:t>
            </a:r>
          </a:p>
        </p:txBody>
      </p:sp>
      <p:sp>
        <p:nvSpPr>
          <p:cNvPr id="2" name="TextBox 1">
            <a:extLst>
              <a:ext uri="{FF2B5EF4-FFF2-40B4-BE49-F238E27FC236}">
                <a16:creationId xmlns:a16="http://schemas.microsoft.com/office/drawing/2014/main" id="{2DAEDD57-FE0E-4B87-A4A5-3996429E62E6}"/>
              </a:ext>
            </a:extLst>
          </p:cNvPr>
          <p:cNvSpPr txBox="1"/>
          <p:nvPr/>
        </p:nvSpPr>
        <p:spPr>
          <a:xfrm>
            <a:off x="179719" y="2031968"/>
            <a:ext cx="5198395" cy="3939540"/>
          </a:xfrm>
          <a:prstGeom prst="rect">
            <a:avLst/>
          </a:prstGeom>
          <a:noFill/>
        </p:spPr>
        <p:txBody>
          <a:bodyPr wrap="square" rtlCol="0">
            <a:spAutoFit/>
          </a:bodyPr>
          <a:lstStyle/>
          <a:p>
            <a:pPr marL="285750" indent="-285750">
              <a:spcBef>
                <a:spcPts val="600"/>
              </a:spcBef>
              <a:spcAft>
                <a:spcPts val="600"/>
              </a:spcAft>
              <a:buFont typeface="Arial" panose="020B0604020202020204" pitchFamily="34" charset="0"/>
              <a:buChar char="•"/>
            </a:pPr>
            <a:r>
              <a:rPr lang="en-US" sz="2400" dirty="0"/>
              <a:t>Use your handout sheet to help structure your podcast</a:t>
            </a:r>
          </a:p>
          <a:p>
            <a:pPr marL="285750" indent="-285750">
              <a:spcBef>
                <a:spcPts val="600"/>
              </a:spcBef>
              <a:spcAft>
                <a:spcPts val="600"/>
              </a:spcAft>
              <a:buFont typeface="Arial" panose="020B0604020202020204" pitchFamily="34" charset="0"/>
              <a:buChar char="•"/>
            </a:pPr>
            <a:r>
              <a:rPr lang="en-US" sz="2400" dirty="0"/>
              <a:t>You need 9 ‘things’ you want to talk about</a:t>
            </a:r>
          </a:p>
          <a:p>
            <a:pPr marL="285750" indent="-285750">
              <a:spcBef>
                <a:spcPts val="600"/>
              </a:spcBef>
              <a:spcAft>
                <a:spcPts val="600"/>
              </a:spcAft>
              <a:buFont typeface="Arial" panose="020B0604020202020204" pitchFamily="34" charset="0"/>
              <a:buChar char="•"/>
            </a:pPr>
            <a:r>
              <a:rPr lang="en-US" sz="2400" dirty="0"/>
              <a:t>Put these into an order you are happy to talk through</a:t>
            </a:r>
          </a:p>
          <a:p>
            <a:pPr marL="285750" indent="-285750">
              <a:spcBef>
                <a:spcPts val="600"/>
              </a:spcBef>
              <a:spcAft>
                <a:spcPts val="600"/>
              </a:spcAft>
              <a:buFont typeface="Arial" panose="020B0604020202020204" pitchFamily="34" charset="0"/>
              <a:buChar char="•"/>
            </a:pPr>
            <a:r>
              <a:rPr lang="en-US" sz="2400" dirty="0"/>
              <a:t>It should “flow” – there should be a </a:t>
            </a:r>
            <a:r>
              <a:rPr lang="en-US" sz="2400" u="sng" dirty="0"/>
              <a:t>sensible</a:t>
            </a:r>
            <a:r>
              <a:rPr lang="en-US" sz="2400" dirty="0"/>
              <a:t> link from one to the next</a:t>
            </a:r>
          </a:p>
          <a:p>
            <a:pPr>
              <a:spcBef>
                <a:spcPts val="600"/>
              </a:spcBef>
              <a:spcAft>
                <a:spcPts val="600"/>
              </a:spcAft>
            </a:pPr>
            <a:endParaRPr lang="en-GB" dirty="0"/>
          </a:p>
        </p:txBody>
      </p:sp>
      <p:pic>
        <p:nvPicPr>
          <p:cNvPr id="4" name="Picture 3">
            <a:extLst>
              <a:ext uri="{FF2B5EF4-FFF2-40B4-BE49-F238E27FC236}">
                <a16:creationId xmlns:a16="http://schemas.microsoft.com/office/drawing/2014/main" id="{DB7C7030-FDE7-47B3-8119-6FCB36B96234}"/>
              </a:ext>
            </a:extLst>
          </p:cNvPr>
          <p:cNvPicPr>
            <a:picLocks noChangeAspect="1"/>
          </p:cNvPicPr>
          <p:nvPr/>
        </p:nvPicPr>
        <p:blipFill>
          <a:blip r:embed="rId2"/>
          <a:stretch>
            <a:fillRect/>
          </a:stretch>
        </p:blipFill>
        <p:spPr>
          <a:xfrm>
            <a:off x="5342021" y="2249905"/>
            <a:ext cx="3574132" cy="2614895"/>
          </a:xfrm>
          <a:prstGeom prst="rect">
            <a:avLst/>
          </a:prstGeom>
        </p:spPr>
      </p:pic>
    </p:spTree>
    <p:extLst>
      <p:ext uri="{BB962C8B-B14F-4D97-AF65-F5344CB8AC3E}">
        <p14:creationId xmlns:p14="http://schemas.microsoft.com/office/powerpoint/2010/main" val="19075276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3C42CC3-7EB3-464A-8199-70E1C3640093}"/>
              </a:ext>
            </a:extLst>
          </p:cNvPr>
          <p:cNvSpPr txBox="1"/>
          <p:nvPr/>
        </p:nvSpPr>
        <p:spPr>
          <a:xfrm>
            <a:off x="208108" y="1057986"/>
            <a:ext cx="4864698" cy="646331"/>
          </a:xfrm>
          <a:prstGeom prst="rect">
            <a:avLst/>
          </a:prstGeom>
          <a:noFill/>
        </p:spPr>
        <p:txBody>
          <a:bodyPr wrap="square" rtlCol="0">
            <a:spAutoFit/>
          </a:bodyPr>
          <a:lstStyle/>
          <a:p>
            <a:r>
              <a:rPr lang="en-GB" sz="3600" b="1" dirty="0">
                <a:ea typeface="+mj-ea"/>
                <a:cs typeface="Arial" panose="020B0604020202020204" pitchFamily="34" charset="0"/>
              </a:rPr>
              <a:t>Conclusion</a:t>
            </a:r>
          </a:p>
        </p:txBody>
      </p:sp>
      <p:sp>
        <p:nvSpPr>
          <p:cNvPr id="4" name="Rectangle 3">
            <a:extLst>
              <a:ext uri="{FF2B5EF4-FFF2-40B4-BE49-F238E27FC236}">
                <a16:creationId xmlns:a16="http://schemas.microsoft.com/office/drawing/2014/main" id="{5CACA643-F5D4-4723-8640-93F6C74F13A5}"/>
              </a:ext>
            </a:extLst>
          </p:cNvPr>
          <p:cNvSpPr/>
          <p:nvPr/>
        </p:nvSpPr>
        <p:spPr>
          <a:xfrm>
            <a:off x="208108" y="1829942"/>
            <a:ext cx="4864698" cy="3508653"/>
          </a:xfrm>
          <a:prstGeom prst="rect">
            <a:avLst/>
          </a:prstGeom>
        </p:spPr>
        <p:txBody>
          <a:bodyPr wrap="square">
            <a:spAutoFit/>
          </a:bodyPr>
          <a:lstStyle/>
          <a:p>
            <a:pPr>
              <a:spcBef>
                <a:spcPts val="600"/>
              </a:spcBef>
              <a:spcAft>
                <a:spcPts val="600"/>
              </a:spcAft>
            </a:pPr>
            <a:r>
              <a:rPr lang="en-US" sz="2400" dirty="0"/>
              <a:t>In your conclusion you need to:</a:t>
            </a:r>
          </a:p>
          <a:p>
            <a:pPr marL="285750" indent="-285750">
              <a:spcBef>
                <a:spcPts val="600"/>
              </a:spcBef>
              <a:spcAft>
                <a:spcPts val="600"/>
              </a:spcAft>
              <a:buFont typeface="Arial" panose="020B0604020202020204" pitchFamily="34" charset="0"/>
              <a:buChar char="•"/>
            </a:pPr>
            <a:r>
              <a:rPr lang="en-US" sz="2400" dirty="0"/>
              <a:t>Sum up your main ideas</a:t>
            </a:r>
          </a:p>
          <a:p>
            <a:pPr marL="285750" indent="-285750">
              <a:spcBef>
                <a:spcPts val="600"/>
              </a:spcBef>
              <a:spcAft>
                <a:spcPts val="600"/>
              </a:spcAft>
              <a:buFont typeface="Arial" panose="020B0604020202020204" pitchFamily="34" charset="0"/>
              <a:buChar char="•"/>
            </a:pPr>
            <a:r>
              <a:rPr lang="en-US" sz="2400" dirty="0"/>
              <a:t>Re-state the name of your show, your name and the topic you have discussed</a:t>
            </a:r>
          </a:p>
          <a:p>
            <a:pPr marL="285750" indent="-285750">
              <a:spcBef>
                <a:spcPts val="600"/>
              </a:spcBef>
              <a:spcAft>
                <a:spcPts val="600"/>
              </a:spcAft>
              <a:buFont typeface="Arial" panose="020B0604020202020204" pitchFamily="34" charset="0"/>
              <a:buChar char="•"/>
            </a:pPr>
            <a:r>
              <a:rPr lang="en-US" sz="2400" dirty="0"/>
              <a:t>Finish with a strong statement that gives the audience something to think about</a:t>
            </a:r>
            <a:endParaRPr lang="en-GB" sz="2400" dirty="0"/>
          </a:p>
        </p:txBody>
      </p:sp>
      <p:pic>
        <p:nvPicPr>
          <p:cNvPr id="5" name="Picture 4">
            <a:extLst>
              <a:ext uri="{FF2B5EF4-FFF2-40B4-BE49-F238E27FC236}">
                <a16:creationId xmlns:a16="http://schemas.microsoft.com/office/drawing/2014/main" id="{A1BABEA9-81E6-4551-BFC5-ED1C601A69B1}"/>
              </a:ext>
            </a:extLst>
          </p:cNvPr>
          <p:cNvPicPr>
            <a:picLocks noChangeAspect="1"/>
          </p:cNvPicPr>
          <p:nvPr/>
        </p:nvPicPr>
        <p:blipFill>
          <a:blip r:embed="rId2"/>
          <a:stretch>
            <a:fillRect/>
          </a:stretch>
        </p:blipFill>
        <p:spPr>
          <a:xfrm>
            <a:off x="5082669" y="2069432"/>
            <a:ext cx="3968837" cy="2978818"/>
          </a:xfrm>
          <a:prstGeom prst="rect">
            <a:avLst/>
          </a:prstGeom>
        </p:spPr>
      </p:pic>
    </p:spTree>
    <p:extLst>
      <p:ext uri="{BB962C8B-B14F-4D97-AF65-F5344CB8AC3E}">
        <p14:creationId xmlns:p14="http://schemas.microsoft.com/office/powerpoint/2010/main" val="18584435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3C42CC3-7EB3-464A-8199-70E1C3640093}"/>
              </a:ext>
            </a:extLst>
          </p:cNvPr>
          <p:cNvSpPr txBox="1"/>
          <p:nvPr/>
        </p:nvSpPr>
        <p:spPr>
          <a:xfrm>
            <a:off x="208108" y="1057986"/>
            <a:ext cx="4864698" cy="646331"/>
          </a:xfrm>
          <a:prstGeom prst="rect">
            <a:avLst/>
          </a:prstGeom>
          <a:noFill/>
        </p:spPr>
        <p:txBody>
          <a:bodyPr wrap="square" rtlCol="0">
            <a:spAutoFit/>
          </a:bodyPr>
          <a:lstStyle/>
          <a:p>
            <a:r>
              <a:rPr lang="en-GB" sz="3600" b="1" dirty="0">
                <a:ea typeface="+mj-ea"/>
                <a:cs typeface="Arial" panose="020B0604020202020204" pitchFamily="34" charset="0"/>
              </a:rPr>
              <a:t>Featured language</a:t>
            </a:r>
          </a:p>
        </p:txBody>
      </p:sp>
      <p:sp>
        <p:nvSpPr>
          <p:cNvPr id="4" name="Rectangle 3">
            <a:extLst>
              <a:ext uri="{FF2B5EF4-FFF2-40B4-BE49-F238E27FC236}">
                <a16:creationId xmlns:a16="http://schemas.microsoft.com/office/drawing/2014/main" id="{5CACA643-F5D4-4723-8640-93F6C74F13A5}"/>
              </a:ext>
            </a:extLst>
          </p:cNvPr>
          <p:cNvSpPr/>
          <p:nvPr/>
        </p:nvSpPr>
        <p:spPr>
          <a:xfrm>
            <a:off x="208108" y="1946087"/>
            <a:ext cx="5914002" cy="3785652"/>
          </a:xfrm>
          <a:prstGeom prst="rect">
            <a:avLst/>
          </a:prstGeom>
        </p:spPr>
        <p:txBody>
          <a:bodyPr wrap="square">
            <a:spAutoFit/>
          </a:bodyPr>
          <a:lstStyle/>
          <a:p>
            <a:r>
              <a:rPr lang="en-US" sz="2400" dirty="0"/>
              <a:t>Language features are a great way to make a podcast more interesting. </a:t>
            </a:r>
          </a:p>
          <a:p>
            <a:endParaRPr lang="en-US" sz="2400" dirty="0"/>
          </a:p>
          <a:p>
            <a:r>
              <a:rPr lang="en-GB" sz="2400" b="1" dirty="0"/>
              <a:t>Statistics </a:t>
            </a:r>
            <a:endParaRPr lang="en-GB" sz="2400" dirty="0"/>
          </a:p>
          <a:p>
            <a:r>
              <a:rPr lang="en-US" sz="2400" dirty="0"/>
              <a:t>Facts or data that support the point you are trying to make</a:t>
            </a:r>
          </a:p>
          <a:p>
            <a:endParaRPr lang="en-US" sz="2400" dirty="0"/>
          </a:p>
          <a:p>
            <a:r>
              <a:rPr lang="en-GB" sz="2400" b="1" dirty="0"/>
              <a:t>Anecdote </a:t>
            </a:r>
            <a:endParaRPr lang="en-GB" sz="2400" dirty="0"/>
          </a:p>
          <a:p>
            <a:r>
              <a:rPr lang="en-US" sz="2400" dirty="0"/>
              <a:t>A funny or interesting story that engages the reader by personalizing the topic</a:t>
            </a:r>
            <a:r>
              <a:rPr lang="en-US" dirty="0"/>
              <a:t>	</a:t>
            </a:r>
          </a:p>
        </p:txBody>
      </p:sp>
      <p:pic>
        <p:nvPicPr>
          <p:cNvPr id="3" name="Picture 2">
            <a:extLst>
              <a:ext uri="{FF2B5EF4-FFF2-40B4-BE49-F238E27FC236}">
                <a16:creationId xmlns:a16="http://schemas.microsoft.com/office/drawing/2014/main" id="{B3891E23-A2C1-40DA-866D-7DC227310EC4}"/>
              </a:ext>
            </a:extLst>
          </p:cNvPr>
          <p:cNvPicPr>
            <a:picLocks noChangeAspect="1"/>
          </p:cNvPicPr>
          <p:nvPr/>
        </p:nvPicPr>
        <p:blipFill>
          <a:blip r:embed="rId2"/>
          <a:stretch>
            <a:fillRect/>
          </a:stretch>
        </p:blipFill>
        <p:spPr>
          <a:xfrm>
            <a:off x="5979695" y="1124952"/>
            <a:ext cx="3072064" cy="2304048"/>
          </a:xfrm>
          <a:prstGeom prst="rect">
            <a:avLst/>
          </a:prstGeom>
        </p:spPr>
      </p:pic>
    </p:spTree>
    <p:extLst>
      <p:ext uri="{BB962C8B-B14F-4D97-AF65-F5344CB8AC3E}">
        <p14:creationId xmlns:p14="http://schemas.microsoft.com/office/powerpoint/2010/main" val="9863977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3C42CC3-7EB3-464A-8199-70E1C3640093}"/>
              </a:ext>
            </a:extLst>
          </p:cNvPr>
          <p:cNvSpPr txBox="1"/>
          <p:nvPr/>
        </p:nvSpPr>
        <p:spPr>
          <a:xfrm>
            <a:off x="208108" y="1057986"/>
            <a:ext cx="4864698" cy="646331"/>
          </a:xfrm>
          <a:prstGeom prst="rect">
            <a:avLst/>
          </a:prstGeom>
          <a:noFill/>
        </p:spPr>
        <p:txBody>
          <a:bodyPr wrap="square" rtlCol="0">
            <a:spAutoFit/>
          </a:bodyPr>
          <a:lstStyle/>
          <a:p>
            <a:r>
              <a:rPr lang="en-GB" sz="3600" b="1" dirty="0">
                <a:ea typeface="+mj-ea"/>
                <a:cs typeface="Arial" panose="020B0604020202020204" pitchFamily="34" charset="0"/>
              </a:rPr>
              <a:t>Featured language</a:t>
            </a:r>
          </a:p>
        </p:txBody>
      </p:sp>
      <p:sp>
        <p:nvSpPr>
          <p:cNvPr id="4" name="Rectangle 3">
            <a:extLst>
              <a:ext uri="{FF2B5EF4-FFF2-40B4-BE49-F238E27FC236}">
                <a16:creationId xmlns:a16="http://schemas.microsoft.com/office/drawing/2014/main" id="{5CACA643-F5D4-4723-8640-93F6C74F13A5}"/>
              </a:ext>
            </a:extLst>
          </p:cNvPr>
          <p:cNvSpPr/>
          <p:nvPr/>
        </p:nvSpPr>
        <p:spPr>
          <a:xfrm>
            <a:off x="208109" y="1997838"/>
            <a:ext cx="5544991" cy="3600986"/>
          </a:xfrm>
          <a:prstGeom prst="rect">
            <a:avLst/>
          </a:prstGeom>
        </p:spPr>
        <p:txBody>
          <a:bodyPr wrap="square">
            <a:spAutoFit/>
          </a:bodyPr>
          <a:lstStyle/>
          <a:p>
            <a:r>
              <a:rPr lang="en-GB" sz="2400" b="1" dirty="0"/>
              <a:t>Rhetorical question </a:t>
            </a:r>
            <a:endParaRPr lang="en-GB" sz="2400" dirty="0"/>
          </a:p>
          <a:p>
            <a:r>
              <a:rPr lang="en-US" sz="2400" dirty="0"/>
              <a:t>A question that makes the audience think 	</a:t>
            </a:r>
          </a:p>
          <a:p>
            <a:r>
              <a:rPr lang="en-US" sz="2400" dirty="0"/>
              <a:t> </a:t>
            </a:r>
          </a:p>
          <a:p>
            <a:r>
              <a:rPr lang="en-GB" sz="2400" b="1" dirty="0"/>
              <a:t>Reference to authority </a:t>
            </a:r>
            <a:endParaRPr lang="en-GB" sz="2400" dirty="0"/>
          </a:p>
          <a:p>
            <a:r>
              <a:rPr lang="en-US" sz="2400" dirty="0"/>
              <a:t>Quoting an expert who agrees with you, making your point seem more legitimate 	</a:t>
            </a:r>
          </a:p>
          <a:p>
            <a:r>
              <a:rPr lang="en-US" dirty="0"/>
              <a:t>	</a:t>
            </a:r>
          </a:p>
          <a:p>
            <a:endParaRPr lang="en-GB" dirty="0"/>
          </a:p>
        </p:txBody>
      </p:sp>
      <p:pic>
        <p:nvPicPr>
          <p:cNvPr id="3" name="Picture 2">
            <a:extLst>
              <a:ext uri="{FF2B5EF4-FFF2-40B4-BE49-F238E27FC236}">
                <a16:creationId xmlns:a16="http://schemas.microsoft.com/office/drawing/2014/main" id="{B3891E23-A2C1-40DA-866D-7DC227310EC4}"/>
              </a:ext>
            </a:extLst>
          </p:cNvPr>
          <p:cNvPicPr>
            <a:picLocks noChangeAspect="1"/>
          </p:cNvPicPr>
          <p:nvPr/>
        </p:nvPicPr>
        <p:blipFill>
          <a:blip r:embed="rId2"/>
          <a:stretch>
            <a:fillRect/>
          </a:stretch>
        </p:blipFill>
        <p:spPr>
          <a:xfrm>
            <a:off x="5979695" y="1124952"/>
            <a:ext cx="3072064" cy="2304048"/>
          </a:xfrm>
          <a:prstGeom prst="rect">
            <a:avLst/>
          </a:prstGeom>
        </p:spPr>
      </p:pic>
    </p:spTree>
    <p:extLst>
      <p:ext uri="{BB962C8B-B14F-4D97-AF65-F5344CB8AC3E}">
        <p14:creationId xmlns:p14="http://schemas.microsoft.com/office/powerpoint/2010/main" val="15919703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3C42CC3-7EB3-464A-8199-70E1C3640093}"/>
              </a:ext>
            </a:extLst>
          </p:cNvPr>
          <p:cNvSpPr txBox="1"/>
          <p:nvPr/>
        </p:nvSpPr>
        <p:spPr>
          <a:xfrm>
            <a:off x="208108" y="1057986"/>
            <a:ext cx="4864698" cy="646331"/>
          </a:xfrm>
          <a:prstGeom prst="rect">
            <a:avLst/>
          </a:prstGeom>
          <a:noFill/>
        </p:spPr>
        <p:txBody>
          <a:bodyPr wrap="square" rtlCol="0">
            <a:spAutoFit/>
          </a:bodyPr>
          <a:lstStyle/>
          <a:p>
            <a:r>
              <a:rPr lang="en-GB" sz="3600" b="1" dirty="0">
                <a:ea typeface="+mj-ea"/>
                <a:cs typeface="Arial" panose="020B0604020202020204" pitchFamily="34" charset="0"/>
              </a:rPr>
              <a:t>How long?</a:t>
            </a:r>
          </a:p>
        </p:txBody>
      </p:sp>
      <p:sp>
        <p:nvSpPr>
          <p:cNvPr id="4" name="Rectangle 3">
            <a:extLst>
              <a:ext uri="{FF2B5EF4-FFF2-40B4-BE49-F238E27FC236}">
                <a16:creationId xmlns:a16="http://schemas.microsoft.com/office/drawing/2014/main" id="{5CACA643-F5D4-4723-8640-93F6C74F13A5}"/>
              </a:ext>
            </a:extLst>
          </p:cNvPr>
          <p:cNvSpPr/>
          <p:nvPr/>
        </p:nvSpPr>
        <p:spPr>
          <a:xfrm>
            <a:off x="354457" y="2929530"/>
            <a:ext cx="4572000" cy="1200329"/>
          </a:xfrm>
          <a:prstGeom prst="rect">
            <a:avLst/>
          </a:prstGeom>
        </p:spPr>
        <p:txBody>
          <a:bodyPr>
            <a:spAutoFit/>
          </a:bodyPr>
          <a:lstStyle/>
          <a:p>
            <a:pPr marL="285750" indent="-285750">
              <a:buFont typeface="Arial" panose="020B0604020202020204" pitchFamily="34" charset="0"/>
              <a:buChar char="•"/>
            </a:pPr>
            <a:r>
              <a:rPr lang="en-US" sz="2400" dirty="0"/>
              <a:t>As a rough guide – 1 side of paper takes a minute to read through</a:t>
            </a:r>
            <a:endParaRPr lang="en-GB" dirty="0"/>
          </a:p>
        </p:txBody>
      </p:sp>
      <p:pic>
        <p:nvPicPr>
          <p:cNvPr id="6" name="Picture 5">
            <a:extLst>
              <a:ext uri="{FF2B5EF4-FFF2-40B4-BE49-F238E27FC236}">
                <a16:creationId xmlns:a16="http://schemas.microsoft.com/office/drawing/2014/main" id="{5920E5E2-C340-4B97-A9FB-E523B88D7D1D}"/>
              </a:ext>
            </a:extLst>
          </p:cNvPr>
          <p:cNvPicPr>
            <a:picLocks noChangeAspect="1"/>
          </p:cNvPicPr>
          <p:nvPr/>
        </p:nvPicPr>
        <p:blipFill>
          <a:blip r:embed="rId2"/>
          <a:stretch>
            <a:fillRect/>
          </a:stretch>
        </p:blipFill>
        <p:spPr>
          <a:xfrm>
            <a:off x="4572000" y="2351098"/>
            <a:ext cx="3843839" cy="2560042"/>
          </a:xfrm>
          <a:prstGeom prst="rect">
            <a:avLst/>
          </a:prstGeom>
        </p:spPr>
      </p:pic>
    </p:spTree>
    <p:extLst>
      <p:ext uri="{BB962C8B-B14F-4D97-AF65-F5344CB8AC3E}">
        <p14:creationId xmlns:p14="http://schemas.microsoft.com/office/powerpoint/2010/main" val="25518936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Rectangle 102">
            <a:extLst>
              <a:ext uri="{FF2B5EF4-FFF2-40B4-BE49-F238E27FC236}">
                <a16:creationId xmlns:a16="http://schemas.microsoft.com/office/drawing/2014/main" id="{7DDBCAC8-F3FF-462B-91A5-E3D81909A2CF}"/>
              </a:ext>
            </a:extLst>
          </p:cNvPr>
          <p:cNvSpPr/>
          <p:nvPr/>
        </p:nvSpPr>
        <p:spPr>
          <a:xfrm>
            <a:off x="2386828" y="1827340"/>
            <a:ext cx="4833116" cy="3929312"/>
          </a:xfrm>
          <a:custGeom>
            <a:avLst/>
            <a:gdLst/>
            <a:ahLst/>
            <a:cxnLst/>
            <a:rect l="l" t="t" r="r" b="b"/>
            <a:pathLst>
              <a:path w="4724400" h="5943600">
                <a:moveTo>
                  <a:pt x="0" y="0"/>
                </a:moveTo>
                <a:lnTo>
                  <a:pt x="381000" y="0"/>
                </a:lnTo>
                <a:lnTo>
                  <a:pt x="381000" y="124650"/>
                </a:lnTo>
                <a:cubicBezTo>
                  <a:pt x="336426" y="139393"/>
                  <a:pt x="304800" y="181632"/>
                  <a:pt x="304800" y="231258"/>
                </a:cubicBezTo>
                <a:cubicBezTo>
                  <a:pt x="304800" y="294384"/>
                  <a:pt x="355974" y="345558"/>
                  <a:pt x="419100" y="345558"/>
                </a:cubicBezTo>
                <a:cubicBezTo>
                  <a:pt x="482226" y="345558"/>
                  <a:pt x="533400" y="294384"/>
                  <a:pt x="533400" y="231258"/>
                </a:cubicBezTo>
                <a:cubicBezTo>
                  <a:pt x="533400" y="181632"/>
                  <a:pt x="501774" y="139393"/>
                  <a:pt x="457200" y="124650"/>
                </a:cubicBezTo>
                <a:lnTo>
                  <a:pt x="457200" y="0"/>
                </a:lnTo>
                <a:lnTo>
                  <a:pt x="804333" y="0"/>
                </a:lnTo>
                <a:lnTo>
                  <a:pt x="804333" y="124650"/>
                </a:lnTo>
                <a:cubicBezTo>
                  <a:pt x="759759" y="139393"/>
                  <a:pt x="728133" y="181632"/>
                  <a:pt x="728133" y="231258"/>
                </a:cubicBezTo>
                <a:cubicBezTo>
                  <a:pt x="728133" y="294384"/>
                  <a:pt x="779307" y="345558"/>
                  <a:pt x="842433" y="345558"/>
                </a:cubicBezTo>
                <a:cubicBezTo>
                  <a:pt x="905559" y="345558"/>
                  <a:pt x="956733" y="294384"/>
                  <a:pt x="956733" y="231258"/>
                </a:cubicBezTo>
                <a:cubicBezTo>
                  <a:pt x="956733" y="181632"/>
                  <a:pt x="925107" y="139393"/>
                  <a:pt x="880533" y="124650"/>
                </a:cubicBezTo>
                <a:lnTo>
                  <a:pt x="880533" y="0"/>
                </a:lnTo>
                <a:lnTo>
                  <a:pt x="1227666" y="0"/>
                </a:lnTo>
                <a:lnTo>
                  <a:pt x="1227666" y="124650"/>
                </a:lnTo>
                <a:cubicBezTo>
                  <a:pt x="1183092" y="139393"/>
                  <a:pt x="1151466" y="181632"/>
                  <a:pt x="1151466" y="231258"/>
                </a:cubicBezTo>
                <a:cubicBezTo>
                  <a:pt x="1151466" y="294384"/>
                  <a:pt x="1202640" y="345558"/>
                  <a:pt x="1265766" y="345558"/>
                </a:cubicBezTo>
                <a:cubicBezTo>
                  <a:pt x="1328892" y="345558"/>
                  <a:pt x="1380066" y="294384"/>
                  <a:pt x="1380066" y="231258"/>
                </a:cubicBezTo>
                <a:cubicBezTo>
                  <a:pt x="1380066" y="181632"/>
                  <a:pt x="1348440" y="139393"/>
                  <a:pt x="1303866" y="124650"/>
                </a:cubicBezTo>
                <a:lnTo>
                  <a:pt x="1303866" y="0"/>
                </a:lnTo>
                <a:lnTo>
                  <a:pt x="1650999" y="0"/>
                </a:lnTo>
                <a:lnTo>
                  <a:pt x="1650999" y="124650"/>
                </a:lnTo>
                <a:cubicBezTo>
                  <a:pt x="1606425" y="139393"/>
                  <a:pt x="1574799" y="181632"/>
                  <a:pt x="1574799" y="231258"/>
                </a:cubicBezTo>
                <a:cubicBezTo>
                  <a:pt x="1574799" y="294384"/>
                  <a:pt x="1625973" y="345558"/>
                  <a:pt x="1689099" y="345558"/>
                </a:cubicBezTo>
                <a:cubicBezTo>
                  <a:pt x="1752225" y="345558"/>
                  <a:pt x="1803399" y="294384"/>
                  <a:pt x="1803399" y="231258"/>
                </a:cubicBezTo>
                <a:cubicBezTo>
                  <a:pt x="1803399" y="181632"/>
                  <a:pt x="1771773" y="139393"/>
                  <a:pt x="1727199" y="124650"/>
                </a:cubicBezTo>
                <a:lnTo>
                  <a:pt x="1727199" y="0"/>
                </a:lnTo>
                <a:lnTo>
                  <a:pt x="2074332" y="0"/>
                </a:lnTo>
                <a:lnTo>
                  <a:pt x="2074332" y="124650"/>
                </a:lnTo>
                <a:cubicBezTo>
                  <a:pt x="2029758" y="139393"/>
                  <a:pt x="1998132" y="181632"/>
                  <a:pt x="1998132" y="231258"/>
                </a:cubicBezTo>
                <a:cubicBezTo>
                  <a:pt x="1998132" y="294384"/>
                  <a:pt x="2049306" y="345558"/>
                  <a:pt x="2112432" y="345558"/>
                </a:cubicBezTo>
                <a:cubicBezTo>
                  <a:pt x="2175558" y="345558"/>
                  <a:pt x="2226732" y="294384"/>
                  <a:pt x="2226732" y="231258"/>
                </a:cubicBezTo>
                <a:cubicBezTo>
                  <a:pt x="2226732" y="181632"/>
                  <a:pt x="2195106" y="139393"/>
                  <a:pt x="2150532" y="124650"/>
                </a:cubicBezTo>
                <a:lnTo>
                  <a:pt x="2150532" y="0"/>
                </a:lnTo>
                <a:lnTo>
                  <a:pt x="2497665" y="0"/>
                </a:lnTo>
                <a:lnTo>
                  <a:pt x="2497665" y="124650"/>
                </a:lnTo>
                <a:cubicBezTo>
                  <a:pt x="2453091" y="139393"/>
                  <a:pt x="2421465" y="181632"/>
                  <a:pt x="2421465" y="231258"/>
                </a:cubicBezTo>
                <a:cubicBezTo>
                  <a:pt x="2421465" y="294384"/>
                  <a:pt x="2472639" y="345558"/>
                  <a:pt x="2535765" y="345558"/>
                </a:cubicBezTo>
                <a:cubicBezTo>
                  <a:pt x="2598891" y="345558"/>
                  <a:pt x="2650065" y="294384"/>
                  <a:pt x="2650065" y="231258"/>
                </a:cubicBezTo>
                <a:cubicBezTo>
                  <a:pt x="2650065" y="181632"/>
                  <a:pt x="2618439" y="139393"/>
                  <a:pt x="2573865" y="124650"/>
                </a:cubicBezTo>
                <a:lnTo>
                  <a:pt x="2573865" y="0"/>
                </a:lnTo>
                <a:lnTo>
                  <a:pt x="2920998" y="0"/>
                </a:lnTo>
                <a:lnTo>
                  <a:pt x="2920998" y="124650"/>
                </a:lnTo>
                <a:cubicBezTo>
                  <a:pt x="2876424" y="139393"/>
                  <a:pt x="2844798" y="181632"/>
                  <a:pt x="2844798" y="231258"/>
                </a:cubicBezTo>
                <a:cubicBezTo>
                  <a:pt x="2844798" y="294384"/>
                  <a:pt x="2895972" y="345558"/>
                  <a:pt x="2959098" y="345558"/>
                </a:cubicBezTo>
                <a:cubicBezTo>
                  <a:pt x="3022224" y="345558"/>
                  <a:pt x="3073398" y="294384"/>
                  <a:pt x="3073398" y="231258"/>
                </a:cubicBezTo>
                <a:cubicBezTo>
                  <a:pt x="3073398" y="181632"/>
                  <a:pt x="3041772" y="139393"/>
                  <a:pt x="2997198" y="124650"/>
                </a:cubicBezTo>
                <a:lnTo>
                  <a:pt x="2997198" y="0"/>
                </a:lnTo>
                <a:lnTo>
                  <a:pt x="3344331" y="0"/>
                </a:lnTo>
                <a:lnTo>
                  <a:pt x="3344331" y="124650"/>
                </a:lnTo>
                <a:cubicBezTo>
                  <a:pt x="3299757" y="139393"/>
                  <a:pt x="3268131" y="181632"/>
                  <a:pt x="3268131" y="231258"/>
                </a:cubicBezTo>
                <a:cubicBezTo>
                  <a:pt x="3268131" y="294384"/>
                  <a:pt x="3319305" y="345558"/>
                  <a:pt x="3382431" y="345558"/>
                </a:cubicBezTo>
                <a:cubicBezTo>
                  <a:pt x="3445557" y="345558"/>
                  <a:pt x="3496731" y="294384"/>
                  <a:pt x="3496731" y="231258"/>
                </a:cubicBezTo>
                <a:cubicBezTo>
                  <a:pt x="3496731" y="181632"/>
                  <a:pt x="3465105" y="139393"/>
                  <a:pt x="3420531" y="124650"/>
                </a:cubicBezTo>
                <a:lnTo>
                  <a:pt x="3420531" y="0"/>
                </a:lnTo>
                <a:lnTo>
                  <a:pt x="3767664" y="0"/>
                </a:lnTo>
                <a:lnTo>
                  <a:pt x="3767664" y="124650"/>
                </a:lnTo>
                <a:cubicBezTo>
                  <a:pt x="3723090" y="139393"/>
                  <a:pt x="3691464" y="181632"/>
                  <a:pt x="3691464" y="231258"/>
                </a:cubicBezTo>
                <a:cubicBezTo>
                  <a:pt x="3691464" y="294384"/>
                  <a:pt x="3742638" y="345558"/>
                  <a:pt x="3805764" y="345558"/>
                </a:cubicBezTo>
                <a:cubicBezTo>
                  <a:pt x="3868890" y="345558"/>
                  <a:pt x="3920064" y="294384"/>
                  <a:pt x="3920064" y="231258"/>
                </a:cubicBezTo>
                <a:cubicBezTo>
                  <a:pt x="3920064" y="181632"/>
                  <a:pt x="3888438" y="139393"/>
                  <a:pt x="3843864" y="124650"/>
                </a:cubicBezTo>
                <a:lnTo>
                  <a:pt x="3843864" y="0"/>
                </a:lnTo>
                <a:lnTo>
                  <a:pt x="4191000" y="0"/>
                </a:lnTo>
                <a:lnTo>
                  <a:pt x="4191000" y="124650"/>
                </a:lnTo>
                <a:cubicBezTo>
                  <a:pt x="4146426" y="139393"/>
                  <a:pt x="4114800" y="181632"/>
                  <a:pt x="4114800" y="231258"/>
                </a:cubicBezTo>
                <a:cubicBezTo>
                  <a:pt x="4114800" y="294384"/>
                  <a:pt x="4165974" y="345558"/>
                  <a:pt x="4229100" y="345558"/>
                </a:cubicBezTo>
                <a:cubicBezTo>
                  <a:pt x="4292226" y="345558"/>
                  <a:pt x="4343400" y="294384"/>
                  <a:pt x="4343400" y="231258"/>
                </a:cubicBezTo>
                <a:cubicBezTo>
                  <a:pt x="4343400" y="181632"/>
                  <a:pt x="4311774" y="139393"/>
                  <a:pt x="4267200" y="124650"/>
                </a:cubicBezTo>
                <a:lnTo>
                  <a:pt x="4267200" y="0"/>
                </a:lnTo>
                <a:lnTo>
                  <a:pt x="4724400" y="0"/>
                </a:lnTo>
                <a:lnTo>
                  <a:pt x="4724400" y="5943600"/>
                </a:lnTo>
                <a:lnTo>
                  <a:pt x="0" y="5943600"/>
                </a:lnTo>
                <a:close/>
              </a:path>
            </a:pathLst>
          </a:custGeom>
          <a:solidFill>
            <a:schemeClr val="bg1">
              <a:lumMod val="9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7" name="Straight Connector 66">
            <a:extLst>
              <a:ext uri="{FF2B5EF4-FFF2-40B4-BE49-F238E27FC236}">
                <a16:creationId xmlns:a16="http://schemas.microsoft.com/office/drawing/2014/main" id="{928D1D07-BA93-4D41-99C5-6FE78B1AF077}"/>
              </a:ext>
            </a:extLst>
          </p:cNvPr>
          <p:cNvCxnSpPr>
            <a:cxnSpLocks/>
          </p:cNvCxnSpPr>
          <p:nvPr/>
        </p:nvCxnSpPr>
        <p:spPr>
          <a:xfrm>
            <a:off x="2844892" y="1993665"/>
            <a:ext cx="0" cy="3762987"/>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0E7D53A6-7B1B-40D1-AF5F-26AEEF0190CC}"/>
              </a:ext>
            </a:extLst>
          </p:cNvPr>
          <p:cNvCxnSpPr>
            <a:cxnSpLocks/>
          </p:cNvCxnSpPr>
          <p:nvPr/>
        </p:nvCxnSpPr>
        <p:spPr>
          <a:xfrm>
            <a:off x="2343933" y="2821085"/>
            <a:ext cx="461104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9BA8C4C8-C29E-420A-9491-83D1DE9086A7}"/>
              </a:ext>
            </a:extLst>
          </p:cNvPr>
          <p:cNvCxnSpPr>
            <a:cxnSpLocks/>
          </p:cNvCxnSpPr>
          <p:nvPr/>
        </p:nvCxnSpPr>
        <p:spPr>
          <a:xfrm>
            <a:off x="2406343" y="3297626"/>
            <a:ext cx="454863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D472D91B-F814-4AD0-9037-FD6CF08E10CA}"/>
              </a:ext>
            </a:extLst>
          </p:cNvPr>
          <p:cNvCxnSpPr>
            <a:cxnSpLocks/>
          </p:cNvCxnSpPr>
          <p:nvPr/>
        </p:nvCxnSpPr>
        <p:spPr>
          <a:xfrm>
            <a:off x="2406343" y="3797159"/>
            <a:ext cx="454863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CC8687E6-C8A2-4D99-A412-8ADF413F1C5C}"/>
              </a:ext>
            </a:extLst>
          </p:cNvPr>
          <p:cNvCxnSpPr>
            <a:cxnSpLocks/>
          </p:cNvCxnSpPr>
          <p:nvPr/>
        </p:nvCxnSpPr>
        <p:spPr>
          <a:xfrm>
            <a:off x="2406343" y="4296692"/>
            <a:ext cx="454863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462C70E3-15D2-49FB-A88B-9AE50DBA745B}"/>
              </a:ext>
            </a:extLst>
          </p:cNvPr>
          <p:cNvCxnSpPr>
            <a:cxnSpLocks/>
          </p:cNvCxnSpPr>
          <p:nvPr/>
        </p:nvCxnSpPr>
        <p:spPr>
          <a:xfrm>
            <a:off x="2406343" y="4796225"/>
            <a:ext cx="4548639"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2602071F-5F78-4DE6-8B7F-457FF318274A}"/>
              </a:ext>
            </a:extLst>
          </p:cNvPr>
          <p:cNvSpPr txBox="1"/>
          <p:nvPr/>
        </p:nvSpPr>
        <p:spPr>
          <a:xfrm>
            <a:off x="2844892" y="2257966"/>
            <a:ext cx="4375052" cy="523220"/>
          </a:xfrm>
          <a:prstGeom prst="rect">
            <a:avLst/>
          </a:prstGeom>
          <a:noFill/>
        </p:spPr>
        <p:txBody>
          <a:bodyPr wrap="square" rtlCol="0">
            <a:spAutoFit/>
          </a:bodyPr>
          <a:lstStyle/>
          <a:p>
            <a:r>
              <a:rPr lang="en-GB" sz="2800" dirty="0"/>
              <a:t>You will need to:</a:t>
            </a:r>
          </a:p>
        </p:txBody>
      </p:sp>
      <p:sp>
        <p:nvSpPr>
          <p:cNvPr id="127" name="TextBox 126">
            <a:extLst>
              <a:ext uri="{FF2B5EF4-FFF2-40B4-BE49-F238E27FC236}">
                <a16:creationId xmlns:a16="http://schemas.microsoft.com/office/drawing/2014/main" id="{19F40D2D-4981-40D9-B682-B4F3FA680BD2}"/>
              </a:ext>
            </a:extLst>
          </p:cNvPr>
          <p:cNvSpPr txBox="1"/>
          <p:nvPr/>
        </p:nvSpPr>
        <p:spPr>
          <a:xfrm>
            <a:off x="3002651" y="2876940"/>
            <a:ext cx="4375051" cy="461665"/>
          </a:xfrm>
          <a:prstGeom prst="rect">
            <a:avLst/>
          </a:prstGeom>
          <a:noFill/>
        </p:spPr>
        <p:txBody>
          <a:bodyPr wrap="square" rtlCol="0">
            <a:spAutoFit/>
          </a:bodyPr>
          <a:lstStyle/>
          <a:p>
            <a:r>
              <a:rPr lang="en-GB" sz="2400" dirty="0"/>
              <a:t>Select and research the topic</a:t>
            </a:r>
          </a:p>
        </p:txBody>
      </p:sp>
      <p:sp>
        <p:nvSpPr>
          <p:cNvPr id="128" name="TextBox 127">
            <a:extLst>
              <a:ext uri="{FF2B5EF4-FFF2-40B4-BE49-F238E27FC236}">
                <a16:creationId xmlns:a16="http://schemas.microsoft.com/office/drawing/2014/main" id="{19332B8C-6EDD-4D4D-834A-949EA8292C60}"/>
              </a:ext>
            </a:extLst>
          </p:cNvPr>
          <p:cNvSpPr txBox="1"/>
          <p:nvPr/>
        </p:nvSpPr>
        <p:spPr>
          <a:xfrm>
            <a:off x="3002653" y="3381205"/>
            <a:ext cx="3253016" cy="461665"/>
          </a:xfrm>
          <a:prstGeom prst="rect">
            <a:avLst/>
          </a:prstGeom>
          <a:noFill/>
        </p:spPr>
        <p:txBody>
          <a:bodyPr wrap="square" rtlCol="0">
            <a:spAutoFit/>
          </a:bodyPr>
          <a:lstStyle/>
          <a:p>
            <a:r>
              <a:rPr lang="en-GB" sz="2400" dirty="0"/>
              <a:t>Choose your audience</a:t>
            </a:r>
          </a:p>
        </p:txBody>
      </p:sp>
      <p:sp>
        <p:nvSpPr>
          <p:cNvPr id="17" name="Title 1">
            <a:extLst>
              <a:ext uri="{FF2B5EF4-FFF2-40B4-BE49-F238E27FC236}">
                <a16:creationId xmlns:a16="http://schemas.microsoft.com/office/drawing/2014/main" id="{7340D14F-362A-40CD-86FC-93349F9C3157}"/>
              </a:ext>
            </a:extLst>
          </p:cNvPr>
          <p:cNvSpPr txBox="1">
            <a:spLocks/>
          </p:cNvSpPr>
          <p:nvPr/>
        </p:nvSpPr>
        <p:spPr>
          <a:xfrm>
            <a:off x="190459" y="1101343"/>
            <a:ext cx="6764523" cy="723414"/>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600" b="1" dirty="0">
                <a:latin typeface="+mn-lt"/>
                <a:cs typeface="Arial" panose="020B0604020202020204" pitchFamily="34" charset="0"/>
              </a:rPr>
              <a:t>How do I make a podcast?</a:t>
            </a:r>
          </a:p>
        </p:txBody>
      </p:sp>
      <p:sp>
        <p:nvSpPr>
          <p:cNvPr id="20" name="TextBox 19">
            <a:extLst>
              <a:ext uri="{FF2B5EF4-FFF2-40B4-BE49-F238E27FC236}">
                <a16:creationId xmlns:a16="http://schemas.microsoft.com/office/drawing/2014/main" id="{CA626D08-7EAC-4F49-8681-402D83CFEE29}"/>
              </a:ext>
            </a:extLst>
          </p:cNvPr>
          <p:cNvSpPr txBox="1"/>
          <p:nvPr/>
        </p:nvSpPr>
        <p:spPr>
          <a:xfrm>
            <a:off x="3002655" y="3908470"/>
            <a:ext cx="3253016" cy="461665"/>
          </a:xfrm>
          <a:prstGeom prst="rect">
            <a:avLst/>
          </a:prstGeom>
          <a:noFill/>
        </p:spPr>
        <p:txBody>
          <a:bodyPr wrap="square" rtlCol="0">
            <a:spAutoFit/>
          </a:bodyPr>
          <a:lstStyle/>
          <a:p>
            <a:r>
              <a:rPr lang="en-GB" sz="2400" dirty="0"/>
              <a:t>Plan your speech</a:t>
            </a:r>
          </a:p>
        </p:txBody>
      </p:sp>
      <p:sp>
        <p:nvSpPr>
          <p:cNvPr id="21" name="TextBox 20">
            <a:extLst>
              <a:ext uri="{FF2B5EF4-FFF2-40B4-BE49-F238E27FC236}">
                <a16:creationId xmlns:a16="http://schemas.microsoft.com/office/drawing/2014/main" id="{7E24AD0F-B4CA-480B-A344-24D3281EF81E}"/>
              </a:ext>
            </a:extLst>
          </p:cNvPr>
          <p:cNvSpPr txBox="1"/>
          <p:nvPr/>
        </p:nvSpPr>
        <p:spPr>
          <a:xfrm>
            <a:off x="3002652" y="4379360"/>
            <a:ext cx="3506013" cy="461665"/>
          </a:xfrm>
          <a:prstGeom prst="rect">
            <a:avLst/>
          </a:prstGeom>
          <a:noFill/>
        </p:spPr>
        <p:txBody>
          <a:bodyPr wrap="square" rtlCol="0">
            <a:spAutoFit/>
          </a:bodyPr>
          <a:lstStyle/>
          <a:p>
            <a:r>
              <a:rPr lang="en-GB" sz="2400" dirty="0"/>
              <a:t>Think about music/sounds </a:t>
            </a:r>
          </a:p>
        </p:txBody>
      </p:sp>
      <p:cxnSp>
        <p:nvCxnSpPr>
          <p:cNvPr id="15" name="Straight Connector 14">
            <a:extLst>
              <a:ext uri="{FF2B5EF4-FFF2-40B4-BE49-F238E27FC236}">
                <a16:creationId xmlns:a16="http://schemas.microsoft.com/office/drawing/2014/main" id="{38A0678F-20D9-421E-BFD5-771A262D7EA8}"/>
              </a:ext>
            </a:extLst>
          </p:cNvPr>
          <p:cNvCxnSpPr>
            <a:cxnSpLocks/>
          </p:cNvCxnSpPr>
          <p:nvPr/>
        </p:nvCxnSpPr>
        <p:spPr>
          <a:xfrm>
            <a:off x="2426391" y="5285507"/>
            <a:ext cx="4528591" cy="0"/>
          </a:xfrm>
          <a:prstGeom prst="line">
            <a:avLst/>
          </a:prstGeom>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5F2DD97B-9876-485E-B6FC-9AB53FCF4C9A}"/>
              </a:ext>
            </a:extLst>
          </p:cNvPr>
          <p:cNvSpPr txBox="1"/>
          <p:nvPr/>
        </p:nvSpPr>
        <p:spPr>
          <a:xfrm>
            <a:off x="3002651" y="4841344"/>
            <a:ext cx="3638780" cy="461665"/>
          </a:xfrm>
          <a:prstGeom prst="rect">
            <a:avLst/>
          </a:prstGeom>
          <a:noFill/>
        </p:spPr>
        <p:txBody>
          <a:bodyPr wrap="square" rtlCol="0">
            <a:spAutoFit/>
          </a:bodyPr>
          <a:lstStyle/>
          <a:p>
            <a:r>
              <a:rPr lang="en-GB" sz="2400" dirty="0"/>
              <a:t>Complete ‘Running Order’</a:t>
            </a:r>
          </a:p>
        </p:txBody>
      </p:sp>
      <p:sp>
        <p:nvSpPr>
          <p:cNvPr id="56" name="TextBox 55">
            <a:extLst>
              <a:ext uri="{FF2B5EF4-FFF2-40B4-BE49-F238E27FC236}">
                <a16:creationId xmlns:a16="http://schemas.microsoft.com/office/drawing/2014/main" id="{3CF8D117-B85E-109E-0210-1758DDCBF09C}"/>
              </a:ext>
            </a:extLst>
          </p:cNvPr>
          <p:cNvSpPr txBox="1"/>
          <p:nvPr/>
        </p:nvSpPr>
        <p:spPr>
          <a:xfrm>
            <a:off x="2983996" y="5308795"/>
            <a:ext cx="3638780" cy="461665"/>
          </a:xfrm>
          <a:prstGeom prst="rect">
            <a:avLst/>
          </a:prstGeom>
          <a:noFill/>
        </p:spPr>
        <p:txBody>
          <a:bodyPr wrap="square" rtlCol="0">
            <a:spAutoFit/>
          </a:bodyPr>
          <a:lstStyle/>
          <a:p>
            <a:r>
              <a:rPr lang="en-GB" sz="2400" dirty="0"/>
              <a:t>Record it!</a:t>
            </a:r>
          </a:p>
        </p:txBody>
      </p:sp>
    </p:spTree>
    <p:extLst>
      <p:ext uri="{BB962C8B-B14F-4D97-AF65-F5344CB8AC3E}">
        <p14:creationId xmlns:p14="http://schemas.microsoft.com/office/powerpoint/2010/main" val="40545279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3C42CC3-7EB3-464A-8199-70E1C3640093}"/>
              </a:ext>
            </a:extLst>
          </p:cNvPr>
          <p:cNvSpPr txBox="1"/>
          <p:nvPr/>
        </p:nvSpPr>
        <p:spPr>
          <a:xfrm>
            <a:off x="208108" y="1057986"/>
            <a:ext cx="4864698" cy="646331"/>
          </a:xfrm>
          <a:prstGeom prst="rect">
            <a:avLst/>
          </a:prstGeom>
          <a:noFill/>
        </p:spPr>
        <p:txBody>
          <a:bodyPr wrap="square" rtlCol="0">
            <a:spAutoFit/>
          </a:bodyPr>
          <a:lstStyle/>
          <a:p>
            <a:r>
              <a:rPr lang="en-GB" sz="3600" b="1" dirty="0">
                <a:ea typeface="+mj-ea"/>
                <a:cs typeface="Arial" panose="020B0604020202020204" pitchFamily="34" charset="0"/>
              </a:rPr>
              <a:t>Now record it…</a:t>
            </a:r>
          </a:p>
        </p:txBody>
      </p:sp>
      <p:sp>
        <p:nvSpPr>
          <p:cNvPr id="4" name="Rectangle 3">
            <a:extLst>
              <a:ext uri="{FF2B5EF4-FFF2-40B4-BE49-F238E27FC236}">
                <a16:creationId xmlns:a16="http://schemas.microsoft.com/office/drawing/2014/main" id="{5CACA643-F5D4-4723-8640-93F6C74F13A5}"/>
              </a:ext>
            </a:extLst>
          </p:cNvPr>
          <p:cNvSpPr/>
          <p:nvPr/>
        </p:nvSpPr>
        <p:spPr>
          <a:xfrm>
            <a:off x="208108" y="1944111"/>
            <a:ext cx="5290324" cy="3570208"/>
          </a:xfrm>
          <a:prstGeom prst="rect">
            <a:avLst/>
          </a:prstGeom>
        </p:spPr>
        <p:txBody>
          <a:bodyPr wrap="square">
            <a:spAutoFit/>
          </a:bodyPr>
          <a:lstStyle/>
          <a:p>
            <a:pPr marL="285750" indent="-285750">
              <a:spcBef>
                <a:spcPts val="600"/>
              </a:spcBef>
              <a:spcAft>
                <a:spcPts val="600"/>
              </a:spcAft>
              <a:buFont typeface="Arial" panose="020B0604020202020204" pitchFamily="34" charset="0"/>
              <a:buChar char="•"/>
            </a:pPr>
            <a:r>
              <a:rPr lang="en-US" sz="2400" dirty="0"/>
              <a:t>Use a package to record your podcast</a:t>
            </a:r>
          </a:p>
          <a:p>
            <a:pPr marL="285750" indent="-285750">
              <a:spcBef>
                <a:spcPts val="600"/>
              </a:spcBef>
              <a:spcAft>
                <a:spcPts val="600"/>
              </a:spcAft>
              <a:buFont typeface="Arial" panose="020B0604020202020204" pitchFamily="34" charset="0"/>
              <a:buChar char="•"/>
            </a:pPr>
            <a:r>
              <a:rPr lang="en-US" sz="2400" dirty="0"/>
              <a:t>Audacity lets you record and export as an MP3 file – and it’s free!</a:t>
            </a:r>
          </a:p>
          <a:p>
            <a:pPr marL="285750" indent="-285750">
              <a:spcBef>
                <a:spcPts val="600"/>
              </a:spcBef>
              <a:spcAft>
                <a:spcPts val="600"/>
              </a:spcAft>
              <a:buFont typeface="Arial" panose="020B0604020202020204" pitchFamily="34" charset="0"/>
              <a:buChar char="•"/>
            </a:pPr>
            <a:r>
              <a:rPr lang="en-US" sz="2400" dirty="0"/>
              <a:t>Use software such as </a:t>
            </a:r>
            <a:r>
              <a:rPr lang="en-US" sz="2400" dirty="0" err="1"/>
              <a:t>eJay</a:t>
            </a:r>
            <a:r>
              <a:rPr lang="en-US" sz="2400" dirty="0"/>
              <a:t> (PC) or </a:t>
            </a:r>
            <a:r>
              <a:rPr lang="en-US" sz="2400" dirty="0" err="1"/>
              <a:t>Garageband</a:t>
            </a:r>
            <a:r>
              <a:rPr lang="en-US" sz="2400" dirty="0"/>
              <a:t> (Mac) to create jingles </a:t>
            </a:r>
          </a:p>
          <a:p>
            <a:pPr marL="285750" indent="-285750">
              <a:spcBef>
                <a:spcPts val="600"/>
              </a:spcBef>
              <a:spcAft>
                <a:spcPts val="600"/>
              </a:spcAft>
              <a:buFont typeface="Arial" panose="020B0604020202020204" pitchFamily="34" charset="0"/>
              <a:buChar char="•"/>
            </a:pPr>
            <a:r>
              <a:rPr lang="en-US" sz="2400" dirty="0"/>
              <a:t>These can be used to introduce features to the show</a:t>
            </a:r>
          </a:p>
          <a:p>
            <a:pPr marL="285750" indent="-285750">
              <a:spcBef>
                <a:spcPts val="600"/>
              </a:spcBef>
              <a:spcAft>
                <a:spcPts val="600"/>
              </a:spcAft>
              <a:buFont typeface="Arial" panose="020B0604020202020204" pitchFamily="34" charset="0"/>
              <a:buChar char="•"/>
            </a:pPr>
            <a:endParaRPr lang="en-US" dirty="0"/>
          </a:p>
        </p:txBody>
      </p:sp>
      <p:pic>
        <p:nvPicPr>
          <p:cNvPr id="3" name="Picture 2">
            <a:extLst>
              <a:ext uri="{FF2B5EF4-FFF2-40B4-BE49-F238E27FC236}">
                <a16:creationId xmlns:a16="http://schemas.microsoft.com/office/drawing/2014/main" id="{DBFD372C-8446-4A8D-870E-6431D7189127}"/>
              </a:ext>
            </a:extLst>
          </p:cNvPr>
          <p:cNvPicPr>
            <a:picLocks noChangeAspect="1"/>
          </p:cNvPicPr>
          <p:nvPr/>
        </p:nvPicPr>
        <p:blipFill>
          <a:blip r:embed="rId2"/>
          <a:stretch>
            <a:fillRect/>
          </a:stretch>
        </p:blipFill>
        <p:spPr>
          <a:xfrm>
            <a:off x="5618747" y="2430379"/>
            <a:ext cx="3397408" cy="2324338"/>
          </a:xfrm>
          <a:prstGeom prst="rect">
            <a:avLst/>
          </a:prstGeom>
        </p:spPr>
      </p:pic>
    </p:spTree>
    <p:extLst>
      <p:ext uri="{BB962C8B-B14F-4D97-AF65-F5344CB8AC3E}">
        <p14:creationId xmlns:p14="http://schemas.microsoft.com/office/powerpoint/2010/main" val="34568366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3E9745-C8EE-C2A1-3997-93F3455D04DC}"/>
              </a:ext>
            </a:extLst>
          </p:cNvPr>
          <p:cNvSpPr>
            <a:spLocks noGrp="1"/>
          </p:cNvSpPr>
          <p:nvPr>
            <p:ph idx="1"/>
          </p:nvPr>
        </p:nvSpPr>
        <p:spPr/>
        <p:txBody>
          <a:bodyPr>
            <a:normAutofit/>
          </a:bodyPr>
          <a:lstStyle/>
          <a:p>
            <a:pPr marL="0" indent="0" algn="ctr" fontAlgn="base">
              <a:buNone/>
            </a:pPr>
            <a:r>
              <a:rPr lang="en-GB" sz="3300" b="0" i="0" dirty="0">
                <a:solidFill>
                  <a:srgbClr val="000000"/>
                </a:solidFill>
                <a:effectLst/>
                <a:latin typeface="inherit"/>
              </a:rPr>
              <a:t>Please do </a:t>
            </a:r>
            <a:r>
              <a:rPr lang="en-GB" sz="3300" b="1" i="0" dirty="0">
                <a:solidFill>
                  <a:srgbClr val="000000"/>
                </a:solidFill>
                <a:effectLst/>
                <a:latin typeface="inherit"/>
              </a:rPr>
              <a:t>share</a:t>
            </a:r>
            <a:r>
              <a:rPr lang="en-GB" sz="3300" b="0" i="0" dirty="0">
                <a:solidFill>
                  <a:srgbClr val="000000"/>
                </a:solidFill>
                <a:effectLst/>
                <a:latin typeface="inherit"/>
              </a:rPr>
              <a:t> your learning highlights and final creations with us so we can display it for other students to see. </a:t>
            </a:r>
          </a:p>
          <a:p>
            <a:pPr marL="0" indent="0" algn="ctr" fontAlgn="base">
              <a:buNone/>
            </a:pPr>
            <a:endParaRPr lang="en-GB" sz="3300" b="0" i="0" dirty="0">
              <a:solidFill>
                <a:srgbClr val="000000"/>
              </a:solidFill>
              <a:effectLst/>
              <a:latin typeface="inherit"/>
            </a:endParaRPr>
          </a:p>
          <a:p>
            <a:pPr marL="0" indent="0" algn="ctr" fontAlgn="base">
              <a:buNone/>
            </a:pPr>
            <a:r>
              <a:rPr lang="en-GB" sz="3300" b="0" i="0" dirty="0">
                <a:solidFill>
                  <a:srgbClr val="000000"/>
                </a:solidFill>
                <a:effectLst/>
                <a:latin typeface="inherit"/>
              </a:rPr>
              <a:t>Share them with us on social media </a:t>
            </a:r>
            <a:r>
              <a:rPr lang="en-GB" sz="3300" b="1" i="0" dirty="0">
                <a:solidFill>
                  <a:srgbClr val="000000"/>
                </a:solidFill>
                <a:effectLst/>
                <a:latin typeface="inherit"/>
              </a:rPr>
              <a:t>@IETeducation </a:t>
            </a:r>
            <a:r>
              <a:rPr lang="en-GB" sz="3300" b="0" i="0" dirty="0">
                <a:solidFill>
                  <a:srgbClr val="000000"/>
                </a:solidFill>
                <a:effectLst/>
                <a:latin typeface="inherit"/>
              </a:rPr>
              <a:t>or send them via email to </a:t>
            </a:r>
            <a:r>
              <a:rPr lang="en-GB" sz="3300" b="1" i="0" dirty="0">
                <a:solidFill>
                  <a:srgbClr val="9C67A8"/>
                </a:solidFill>
                <a:effectLst/>
                <a:latin typeface="inherit"/>
                <a:hlinkClick r:id="rId2"/>
              </a:rPr>
              <a:t>IETEducation@theiet.org</a:t>
            </a:r>
            <a:r>
              <a:rPr lang="en-GB" sz="3300" b="1" i="0" dirty="0">
                <a:solidFill>
                  <a:srgbClr val="000000"/>
                </a:solidFill>
                <a:effectLst/>
                <a:latin typeface="inherit"/>
              </a:rPr>
              <a:t> </a:t>
            </a:r>
            <a:br>
              <a:rPr lang="en-GB" b="0" i="0" u="none" strike="noStrike" dirty="0">
                <a:solidFill>
                  <a:srgbClr val="FFFFFF"/>
                </a:solidFill>
                <a:effectLst/>
                <a:latin typeface="inherit"/>
                <a:hlinkClick r:id="rId3"/>
              </a:rPr>
            </a:br>
            <a:endParaRPr lang="en-GB" dirty="0"/>
          </a:p>
        </p:txBody>
      </p:sp>
    </p:spTree>
    <p:extLst>
      <p:ext uri="{BB962C8B-B14F-4D97-AF65-F5344CB8AC3E}">
        <p14:creationId xmlns:p14="http://schemas.microsoft.com/office/powerpoint/2010/main" val="12005143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6B76A60-2BD2-465A-8974-F4ADEDAF8DEF}"/>
              </a:ext>
            </a:extLst>
          </p:cNvPr>
          <p:cNvSpPr txBox="1"/>
          <p:nvPr/>
        </p:nvSpPr>
        <p:spPr>
          <a:xfrm>
            <a:off x="899592" y="1196961"/>
            <a:ext cx="7344816" cy="4708981"/>
          </a:xfrm>
          <a:prstGeom prst="rect">
            <a:avLst/>
          </a:prstGeom>
          <a:noFill/>
        </p:spPr>
        <p:txBody>
          <a:bodyPr wrap="square">
            <a:spAutoFit/>
          </a:bodyPr>
          <a:lstStyle/>
          <a:p>
            <a:pPr fontAlgn="base"/>
            <a:r>
              <a:rPr lang="en-GB" sz="2000" b="1" u="sng" dirty="0">
                <a:effectLst/>
                <a:latin typeface="Arial" panose="020B0604020202020204" pitchFamily="34" charset="0"/>
                <a:ea typeface="Times New Roman" panose="02020603050405020304" pitchFamily="18" charset="0"/>
              </a:rPr>
              <a:t>Stay safe</a:t>
            </a:r>
            <a:r>
              <a:rPr lang="en-GB" sz="2000" b="1" dirty="0">
                <a:effectLst/>
                <a:latin typeface="Arial" panose="020B0604020202020204" pitchFamily="34" charset="0"/>
                <a:ea typeface="Times New Roman" panose="02020603050405020304" pitchFamily="18" charset="0"/>
              </a:rPr>
              <a:t>  </a:t>
            </a:r>
          </a:p>
          <a:p>
            <a:pPr fontAlgn="base"/>
            <a:endParaRPr lang="en-GB" sz="2000" dirty="0">
              <a:effectLst/>
              <a:latin typeface="Times New Roman" panose="02020603050405020304" pitchFamily="18" charset="0"/>
              <a:ea typeface="Times New Roman" panose="02020603050405020304" pitchFamily="18" charset="0"/>
            </a:endParaRPr>
          </a:p>
          <a:p>
            <a:pPr fontAlgn="base"/>
            <a:r>
              <a:rPr lang="en-GB" sz="2000" dirty="0">
                <a:effectLst/>
                <a:ea typeface="Times New Roman" panose="02020603050405020304" pitchFamily="18" charset="0"/>
              </a:rPr>
              <a:t>Whether you are a scientist researching a new medicine or an engineer solving climate change, safety always comes first. An adult must always be around and supervising when doing this activity. You are responsible for:</a:t>
            </a:r>
          </a:p>
          <a:p>
            <a:pPr fontAlgn="base"/>
            <a:r>
              <a:rPr lang="en-GB" sz="2000" dirty="0">
                <a:effectLst/>
                <a:ea typeface="Times New Roman" panose="02020603050405020304" pitchFamily="18" charset="0"/>
              </a:rPr>
              <a:t> </a:t>
            </a:r>
          </a:p>
          <a:p>
            <a:pPr marL="342900" lvl="0" indent="-342900">
              <a:buFont typeface="Symbol" panose="05050102010706020507" pitchFamily="18" charset="2"/>
              <a:buChar char=""/>
            </a:pPr>
            <a:r>
              <a:rPr lang="en-GB" sz="2000" dirty="0">
                <a:effectLst/>
                <a:ea typeface="Times New Roman" panose="02020603050405020304" pitchFamily="18" charset="0"/>
              </a:rPr>
              <a:t>ensuring that any equipment used for this activity is in good working condition</a:t>
            </a:r>
          </a:p>
          <a:p>
            <a:pPr marL="342900" lvl="0" indent="-342900">
              <a:buFont typeface="Symbol" panose="05050102010706020507" pitchFamily="18" charset="2"/>
              <a:buChar char=""/>
            </a:pPr>
            <a:r>
              <a:rPr lang="en-GB" sz="2000" dirty="0">
                <a:effectLst/>
                <a:ea typeface="Times New Roman" panose="02020603050405020304" pitchFamily="18" charset="0"/>
              </a:rPr>
              <a:t>behaving sensibly and following any safety instructions so as not to hurt or injure yourself or others </a:t>
            </a:r>
          </a:p>
          <a:p>
            <a:pPr fontAlgn="base"/>
            <a:r>
              <a:rPr lang="en-US" sz="2000" dirty="0">
                <a:effectLst/>
                <a:ea typeface="Times New Roman" panose="02020603050405020304" pitchFamily="18" charset="0"/>
              </a:rPr>
              <a:t> </a:t>
            </a:r>
            <a:endParaRPr lang="en-GB" sz="2000" dirty="0">
              <a:effectLst/>
              <a:ea typeface="Times New Roman" panose="02020603050405020304" pitchFamily="18" charset="0"/>
            </a:endParaRPr>
          </a:p>
          <a:p>
            <a:pPr fontAlgn="base"/>
            <a:r>
              <a:rPr lang="en-GB" sz="2000" dirty="0">
                <a:effectLst/>
                <a:ea typeface="Times New Roman" panose="02020603050405020304" pitchFamily="18" charset="0"/>
              </a:rPr>
              <a:t>Please note that in the absence of any negligence or other breach of duty by us, this activity is carried out at your own risk. It is important to take extra care at the stages marked with this symbol:</a:t>
            </a:r>
            <a:r>
              <a:rPr lang="en-GB" sz="2000" dirty="0">
                <a:effectLst/>
                <a:latin typeface="Arial" panose="020B0604020202020204" pitchFamily="34" charset="0"/>
                <a:ea typeface="Times New Roman" panose="02020603050405020304" pitchFamily="18" charset="0"/>
              </a:rPr>
              <a:t> </a:t>
            </a:r>
            <a:r>
              <a:rPr lang="en-GB" sz="2000" dirty="0">
                <a:effectLst/>
                <a:latin typeface="Segoe UI Emoji" panose="020B0502040204020203" pitchFamily="34" charset="0"/>
                <a:ea typeface="Times New Roman" panose="02020603050405020304" pitchFamily="18" charset="0"/>
                <a:cs typeface="Segoe UI Emoji" panose="020B0502040204020203" pitchFamily="34" charset="0"/>
              </a:rPr>
              <a:t>⚠</a:t>
            </a:r>
            <a:r>
              <a:rPr lang="en-GB" sz="2000" dirty="0">
                <a:effectLst/>
                <a:latin typeface="Arial" panose="020B0604020202020204" pitchFamily="34" charset="0"/>
                <a:ea typeface="Times New Roman" panose="02020603050405020304" pitchFamily="18" charset="0"/>
              </a:rPr>
              <a:t> </a:t>
            </a:r>
            <a:endParaRPr lang="en-GB" sz="20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5735086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47DECDE-9857-A90E-1676-6CA5FA219A8B}"/>
              </a:ext>
            </a:extLst>
          </p:cNvPr>
          <p:cNvSpPr txBox="1"/>
          <p:nvPr/>
        </p:nvSpPr>
        <p:spPr>
          <a:xfrm>
            <a:off x="393539" y="1084673"/>
            <a:ext cx="5521124" cy="646331"/>
          </a:xfrm>
          <a:prstGeom prst="rect">
            <a:avLst/>
          </a:prstGeom>
          <a:noFill/>
        </p:spPr>
        <p:txBody>
          <a:bodyPr wrap="square" rtlCol="0">
            <a:spAutoFit/>
          </a:bodyPr>
          <a:lstStyle/>
          <a:p>
            <a:r>
              <a:rPr lang="en-US" sz="3600" b="1" dirty="0">
                <a:latin typeface="Arial" panose="020B0604020202020204" pitchFamily="34" charset="0"/>
                <a:cs typeface="Arial" panose="020B0604020202020204" pitchFamily="34" charset="0"/>
              </a:rPr>
              <a:t>Design brief</a:t>
            </a:r>
          </a:p>
        </p:txBody>
      </p:sp>
      <p:sp>
        <p:nvSpPr>
          <p:cNvPr id="4" name="TextBox 3">
            <a:extLst>
              <a:ext uri="{FF2B5EF4-FFF2-40B4-BE49-F238E27FC236}">
                <a16:creationId xmlns:a16="http://schemas.microsoft.com/office/drawing/2014/main" id="{C676C1AC-D3AA-F561-556B-9FF605B326BE}"/>
              </a:ext>
            </a:extLst>
          </p:cNvPr>
          <p:cNvSpPr txBox="1"/>
          <p:nvPr/>
        </p:nvSpPr>
        <p:spPr>
          <a:xfrm>
            <a:off x="393539" y="2231162"/>
            <a:ext cx="5632126" cy="2564805"/>
          </a:xfrm>
          <a:prstGeom prst="rect">
            <a:avLst/>
          </a:prstGeom>
          <a:noFill/>
        </p:spPr>
        <p:txBody>
          <a:bodyPr wrap="square" rtlCol="0">
            <a:spAutoFit/>
          </a:bodyPr>
          <a:lstStyle/>
          <a:p>
            <a:pPr marL="228600" indent="-228600">
              <a:spcBef>
                <a:spcPts val="1000"/>
              </a:spcBef>
              <a:buFont typeface="Arial" panose="020B0604020202020204" pitchFamily="34" charset="0"/>
              <a:buChar char="•"/>
            </a:pPr>
            <a:r>
              <a:rPr lang="en-GB" sz="2400" dirty="0">
                <a:latin typeface="Arial" panose="020B0604020202020204" pitchFamily="34" charset="0"/>
                <a:cs typeface="Arial" panose="020B0604020202020204" pitchFamily="34" charset="0"/>
              </a:rPr>
              <a:t>The men’s 2022 football World Cup is to be played in November and  December 2022 in Qatar</a:t>
            </a:r>
          </a:p>
          <a:p>
            <a:pPr marL="228600" indent="-228600">
              <a:spcBef>
                <a:spcPts val="1000"/>
              </a:spcBef>
              <a:buFont typeface="Arial" panose="020B0604020202020204" pitchFamily="34" charset="0"/>
              <a:buChar char="•"/>
            </a:pPr>
            <a:endParaRPr lang="en-GB" sz="2400" dirty="0">
              <a:latin typeface="Arial" panose="020B0604020202020204" pitchFamily="34" charset="0"/>
              <a:cs typeface="Arial" panose="020B0604020202020204" pitchFamily="34" charset="0"/>
            </a:endParaRPr>
          </a:p>
          <a:p>
            <a:pPr marL="228600" indent="-228600">
              <a:spcBef>
                <a:spcPts val="1000"/>
              </a:spcBef>
              <a:buFont typeface="Arial" panose="020B0604020202020204" pitchFamily="34" charset="0"/>
              <a:buChar char="•"/>
            </a:pPr>
            <a:r>
              <a:rPr lang="en-GB" sz="2400" dirty="0">
                <a:latin typeface="Arial" panose="020B0604020202020204" pitchFamily="34" charset="0"/>
                <a:cs typeface="Arial" panose="020B0604020202020204" pitchFamily="34" charset="0"/>
              </a:rPr>
              <a:t>Your task is to create a podcast about a team or game at the World Cup</a:t>
            </a:r>
          </a:p>
        </p:txBody>
      </p:sp>
      <p:pic>
        <p:nvPicPr>
          <p:cNvPr id="5" name="Picture 4" descr="World, Cup, Soccer, Gold, Sports, Trophy, Prize, Brazil">
            <a:extLst>
              <a:ext uri="{FF2B5EF4-FFF2-40B4-BE49-F238E27FC236}">
                <a16:creationId xmlns:a16="http://schemas.microsoft.com/office/drawing/2014/main" id="{DC8C1E64-CA14-AFD9-BC22-9F121A297F0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98441" y="1908943"/>
            <a:ext cx="1692298" cy="3384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69893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dark, night, night sky&#10;&#10;Description automatically generated">
            <a:extLst>
              <a:ext uri="{FF2B5EF4-FFF2-40B4-BE49-F238E27FC236}">
                <a16:creationId xmlns:a16="http://schemas.microsoft.com/office/drawing/2014/main" id="{02A6D261-9F95-8D14-B67D-884F4A05281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25974" y="3089953"/>
            <a:ext cx="948502" cy="1897003"/>
          </a:xfrm>
          <a:prstGeom prst="rect">
            <a:avLst/>
          </a:prstGeom>
        </p:spPr>
      </p:pic>
      <p:sp>
        <p:nvSpPr>
          <p:cNvPr id="3" name="TextBox 2">
            <a:extLst>
              <a:ext uri="{FF2B5EF4-FFF2-40B4-BE49-F238E27FC236}">
                <a16:creationId xmlns:a16="http://schemas.microsoft.com/office/drawing/2014/main" id="{5FB99CBC-E27E-9263-7745-04735BFED484}"/>
              </a:ext>
            </a:extLst>
          </p:cNvPr>
          <p:cNvSpPr txBox="1"/>
          <p:nvPr/>
        </p:nvSpPr>
        <p:spPr>
          <a:xfrm>
            <a:off x="246581" y="1909683"/>
            <a:ext cx="8054938" cy="378565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On November 20</a:t>
            </a:r>
            <a:r>
              <a:rPr kumimoji="0" lang="en-GB" sz="2400" b="0" i="0" u="none" strike="noStrike" kern="1200" cap="none" spc="0" normalizeH="0" baseline="30000" noProof="0" dirty="0">
                <a:ln>
                  <a:noFill/>
                </a:ln>
                <a:solidFill>
                  <a:prstClr val="black"/>
                </a:solidFill>
                <a:effectLst/>
                <a:uLnTx/>
                <a:uFillTx/>
                <a:latin typeface="Arial" panose="020B0604020202020204" pitchFamily="34" charset="0"/>
                <a:ea typeface="+mn-ea"/>
                <a:cs typeface="Arial" panose="020B0604020202020204" pitchFamily="34" charset="0"/>
              </a:rPr>
              <a:t>th</a:t>
            </a:r>
            <a:r>
              <a:rPr kumimoji="0" lang="en-GB"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2022 Qatar will host the FIFA World Cup, it will be the first time it has ever been in the Winter!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Quick Start</a:t>
            </a:r>
            <a:endParaRPr kumimoji="0" lang="en-GB"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Where is Qatar?</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What climate does Qatar have?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How many countries in the World Cup can you name?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hlinkClick r:id="rId4">
                  <a:extLst>
                    <a:ext uri="{A12FA001-AC4F-418D-AE19-62706E023703}">
                      <ahyp:hlinkClr xmlns:ahyp="http://schemas.microsoft.com/office/drawing/2018/hyperlinkcolor" val="tx"/>
                    </a:ext>
                  </a:extLst>
                </a:hlinkClick>
              </a:rPr>
              <a:t>World cup soundtrack: </a:t>
            </a:r>
            <a:r>
              <a:rPr kumimoji="0" lang="en-GB"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hlinkClick r:id="rId4"/>
              </a:rPr>
              <a:t>https://www.youtube.com/watch?v=vyDjFVZgJoo</a:t>
            </a:r>
            <a:r>
              <a:rPr kumimoji="0" lang="en-GB"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p>
        </p:txBody>
      </p:sp>
      <p:sp>
        <p:nvSpPr>
          <p:cNvPr id="4" name="TextBox 3">
            <a:extLst>
              <a:ext uri="{FF2B5EF4-FFF2-40B4-BE49-F238E27FC236}">
                <a16:creationId xmlns:a16="http://schemas.microsoft.com/office/drawing/2014/main" id="{B505EB99-A011-F915-700E-DC22EDF44636}"/>
              </a:ext>
            </a:extLst>
          </p:cNvPr>
          <p:cNvSpPr txBox="1"/>
          <p:nvPr/>
        </p:nvSpPr>
        <p:spPr>
          <a:xfrm>
            <a:off x="169523" y="1126118"/>
            <a:ext cx="8804953"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1" i="0" u="none" strike="noStrike" kern="1200" cap="none" spc="0" normalizeH="0" baseline="0" noProof="0" dirty="0">
                <a:ln>
                  <a:noFill/>
                </a:ln>
                <a:solidFill>
                  <a:prstClr val="black"/>
                </a:solidFill>
                <a:effectLst/>
                <a:uLnTx/>
                <a:uFillTx/>
                <a:latin typeface="Calibri"/>
                <a:ea typeface="+mn-ea"/>
                <a:cs typeface="+mn-cs"/>
              </a:rPr>
              <a:t>The Men’s Football World Cup 2022 in Qatar</a:t>
            </a:r>
          </a:p>
        </p:txBody>
      </p:sp>
    </p:spTree>
    <p:extLst>
      <p:ext uri="{BB962C8B-B14F-4D97-AF65-F5344CB8AC3E}">
        <p14:creationId xmlns:p14="http://schemas.microsoft.com/office/powerpoint/2010/main" val="10279427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779BA28-2730-6D00-59F1-F984F33A60C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184374" y="1411355"/>
            <a:ext cx="4572000" cy="4350773"/>
          </a:xfrm>
          <a:prstGeom prst="rect">
            <a:avLst/>
          </a:prstGeom>
        </p:spPr>
      </p:pic>
      <p:pic>
        <p:nvPicPr>
          <p:cNvPr id="3" name="Picture 2" descr="Map&#10;&#10;Description automatically generated">
            <a:extLst>
              <a:ext uri="{FF2B5EF4-FFF2-40B4-BE49-F238E27FC236}">
                <a16:creationId xmlns:a16="http://schemas.microsoft.com/office/drawing/2014/main" id="{61A1F0B3-C2A4-25DA-4A44-2994C666788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10714" y="1203255"/>
            <a:ext cx="3257550" cy="1971261"/>
          </a:xfrm>
          <a:prstGeom prst="rect">
            <a:avLst/>
          </a:prstGeom>
        </p:spPr>
      </p:pic>
      <p:sp>
        <p:nvSpPr>
          <p:cNvPr id="4" name="Oval 3">
            <a:extLst>
              <a:ext uri="{FF2B5EF4-FFF2-40B4-BE49-F238E27FC236}">
                <a16:creationId xmlns:a16="http://schemas.microsoft.com/office/drawing/2014/main" id="{62DE866C-7C7F-C34D-633D-7557ACC7D63F}"/>
              </a:ext>
            </a:extLst>
          </p:cNvPr>
          <p:cNvSpPr/>
          <p:nvPr/>
        </p:nvSpPr>
        <p:spPr>
          <a:xfrm>
            <a:off x="1480827" y="1924567"/>
            <a:ext cx="352425" cy="70485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cxnSp>
        <p:nvCxnSpPr>
          <p:cNvPr id="5" name="Straight Arrow Connector 4">
            <a:extLst>
              <a:ext uri="{FF2B5EF4-FFF2-40B4-BE49-F238E27FC236}">
                <a16:creationId xmlns:a16="http://schemas.microsoft.com/office/drawing/2014/main" id="{3A2972BA-3546-C888-42AE-62C92C5D87E6}"/>
              </a:ext>
            </a:extLst>
          </p:cNvPr>
          <p:cNvCxnSpPr>
            <a:cxnSpLocks/>
          </p:cNvCxnSpPr>
          <p:nvPr/>
        </p:nvCxnSpPr>
        <p:spPr>
          <a:xfrm flipH="1" flipV="1">
            <a:off x="1860120" y="2276992"/>
            <a:ext cx="4461167" cy="200025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6" name="Picture 5" descr="A picture containing outdoor, sky, grass, city&#10;&#10;Description automatically generated">
            <a:extLst>
              <a:ext uri="{FF2B5EF4-FFF2-40B4-BE49-F238E27FC236}">
                <a16:creationId xmlns:a16="http://schemas.microsoft.com/office/drawing/2014/main" id="{419AB591-4FBB-DF02-C464-F1C630780B4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10714" y="3594859"/>
            <a:ext cx="3257550" cy="2171700"/>
          </a:xfrm>
          <a:prstGeom prst="rect">
            <a:avLst/>
          </a:prstGeom>
        </p:spPr>
      </p:pic>
    </p:spTree>
    <p:extLst>
      <p:ext uri="{BB962C8B-B14F-4D97-AF65-F5344CB8AC3E}">
        <p14:creationId xmlns:p14="http://schemas.microsoft.com/office/powerpoint/2010/main" val="32916118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2F4A01F-D195-59E2-6AC4-FDF57B522794}"/>
              </a:ext>
            </a:extLst>
          </p:cNvPr>
          <p:cNvSpPr txBox="1"/>
          <p:nvPr/>
        </p:nvSpPr>
        <p:spPr>
          <a:xfrm>
            <a:off x="828675" y="1569373"/>
            <a:ext cx="7515225" cy="4455835"/>
          </a:xfrm>
          <a:prstGeom prst="rect">
            <a:avLst/>
          </a:prstGeom>
          <a:noFill/>
          <a:ln>
            <a:solidFill>
              <a:schemeClr val="tx1"/>
            </a:solidFill>
            <a:prstDash val="dashDot"/>
            <a:extLst>
              <a:ext uri="{C807C97D-BFC1-408E-A445-0C87EB9F89A2}">
                <ask:lineSketchStyleProps xmlns:ask="http://schemas.microsoft.com/office/drawing/2018/sketchyshapes" sd="2650216993">
                  <a:custGeom>
                    <a:avLst/>
                    <a:gdLst>
                      <a:gd name="connsiteX0" fmla="*/ 0 w 6405770"/>
                      <a:gd name="connsiteY0" fmla="*/ 0 h 4483557"/>
                      <a:gd name="connsiteX1" fmla="*/ 6405770 w 6405770"/>
                      <a:gd name="connsiteY1" fmla="*/ 0 h 4483557"/>
                      <a:gd name="connsiteX2" fmla="*/ 6405770 w 6405770"/>
                      <a:gd name="connsiteY2" fmla="*/ 4483557 h 4483557"/>
                      <a:gd name="connsiteX3" fmla="*/ 0 w 6405770"/>
                      <a:gd name="connsiteY3" fmla="*/ 4483557 h 4483557"/>
                      <a:gd name="connsiteX4" fmla="*/ 0 w 6405770"/>
                      <a:gd name="connsiteY4" fmla="*/ 0 h 44835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5770" h="4483557" extrusionOk="0">
                        <a:moveTo>
                          <a:pt x="0" y="0"/>
                        </a:moveTo>
                        <a:cubicBezTo>
                          <a:pt x="2689190" y="-5264"/>
                          <a:pt x="5076840" y="84467"/>
                          <a:pt x="6405770" y="0"/>
                        </a:cubicBezTo>
                        <a:cubicBezTo>
                          <a:pt x="6277597" y="1553793"/>
                          <a:pt x="6534920" y="3029370"/>
                          <a:pt x="6405770" y="4483557"/>
                        </a:cubicBezTo>
                        <a:cubicBezTo>
                          <a:pt x="4072690" y="4589877"/>
                          <a:pt x="2947186" y="4475908"/>
                          <a:pt x="0" y="4483557"/>
                        </a:cubicBezTo>
                        <a:cubicBezTo>
                          <a:pt x="160128" y="2692867"/>
                          <a:pt x="25049" y="1580145"/>
                          <a:pt x="0" y="0"/>
                        </a:cubicBezTo>
                        <a:close/>
                      </a:path>
                    </a:pathLst>
                  </a:custGeom>
                  <ask:type>
                    <ask:lineSketchNone/>
                  </ask:type>
                </ask:lineSketchStyleProps>
              </a:ext>
            </a:extLst>
          </a:ln>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Group A: </a:t>
            </a:r>
            <a:r>
              <a:rPr kumimoji="0" lang="en-GB"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Qatar, Ecuador, Senegal, Netherlands</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Group B: </a:t>
            </a:r>
            <a:r>
              <a:rPr kumimoji="0" lang="en-GB"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England, Iran, USA, Wales</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Group C: </a:t>
            </a:r>
            <a:r>
              <a:rPr kumimoji="0" lang="en-GB"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Argentina, Saudi Arabia, Mexico, Poland</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Group D: </a:t>
            </a:r>
            <a:r>
              <a:rPr kumimoji="0" lang="en-GB"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France, Australia, Denmark, Tunisia</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Group E: </a:t>
            </a:r>
            <a:r>
              <a:rPr kumimoji="0" lang="en-GB"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Spain, Costa Rica, Germany, Japan</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Group F: </a:t>
            </a:r>
            <a:r>
              <a:rPr kumimoji="0" lang="en-GB"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Belgium, Canada, Morocco, Croatia</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Group G: </a:t>
            </a:r>
            <a:r>
              <a:rPr kumimoji="0" lang="en-GB"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Brazil, Serbia, Switzerland, Cameroon</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Group H: </a:t>
            </a:r>
            <a:r>
              <a:rPr kumimoji="0" lang="en-GB"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Portugal, Ghana, Uruguay, South Korea</a:t>
            </a:r>
          </a:p>
        </p:txBody>
      </p:sp>
      <p:sp>
        <p:nvSpPr>
          <p:cNvPr id="3" name="TextBox 2">
            <a:extLst>
              <a:ext uri="{FF2B5EF4-FFF2-40B4-BE49-F238E27FC236}">
                <a16:creationId xmlns:a16="http://schemas.microsoft.com/office/drawing/2014/main" id="{95E2AF96-2AD9-B9F8-E8CA-15896E61AB75}"/>
              </a:ext>
            </a:extLst>
          </p:cNvPr>
          <p:cNvSpPr txBox="1"/>
          <p:nvPr/>
        </p:nvSpPr>
        <p:spPr>
          <a:xfrm>
            <a:off x="168965" y="1093303"/>
            <a:ext cx="799106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There are 32 countries in the World Cup 2022 in Qatar:</a:t>
            </a:r>
          </a:p>
        </p:txBody>
      </p:sp>
    </p:spTree>
    <p:extLst>
      <p:ext uri="{BB962C8B-B14F-4D97-AF65-F5344CB8AC3E}">
        <p14:creationId xmlns:p14="http://schemas.microsoft.com/office/powerpoint/2010/main" val="36292315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3C42CC3-7EB3-464A-8199-70E1C3640093}"/>
              </a:ext>
            </a:extLst>
          </p:cNvPr>
          <p:cNvSpPr txBox="1"/>
          <p:nvPr/>
        </p:nvSpPr>
        <p:spPr>
          <a:xfrm>
            <a:off x="208108" y="1057986"/>
            <a:ext cx="4864698" cy="646331"/>
          </a:xfrm>
          <a:prstGeom prst="rect">
            <a:avLst/>
          </a:prstGeom>
          <a:noFill/>
        </p:spPr>
        <p:txBody>
          <a:bodyPr wrap="square" rtlCol="0">
            <a:spAutoFit/>
          </a:bodyPr>
          <a:lstStyle/>
          <a:p>
            <a:r>
              <a:rPr lang="en-GB" sz="3600" b="1" dirty="0">
                <a:ea typeface="+mj-ea"/>
                <a:cs typeface="Arial" panose="020B0604020202020204" pitchFamily="34" charset="0"/>
              </a:rPr>
              <a:t>What is a podcast?</a:t>
            </a:r>
          </a:p>
        </p:txBody>
      </p:sp>
      <p:sp>
        <p:nvSpPr>
          <p:cNvPr id="4" name="Rectangle 3">
            <a:extLst>
              <a:ext uri="{FF2B5EF4-FFF2-40B4-BE49-F238E27FC236}">
                <a16:creationId xmlns:a16="http://schemas.microsoft.com/office/drawing/2014/main" id="{52916D42-A07F-413B-B7BD-ADCE30635A58}"/>
              </a:ext>
            </a:extLst>
          </p:cNvPr>
          <p:cNvSpPr/>
          <p:nvPr/>
        </p:nvSpPr>
        <p:spPr>
          <a:xfrm>
            <a:off x="192171" y="1997481"/>
            <a:ext cx="4926565" cy="3508653"/>
          </a:xfrm>
          <a:prstGeom prst="rect">
            <a:avLst/>
          </a:prstGeom>
        </p:spPr>
        <p:txBody>
          <a:bodyPr wrap="square">
            <a:spAutoFit/>
          </a:bodyPr>
          <a:lstStyle/>
          <a:p>
            <a:pPr marL="342900" indent="-342900">
              <a:spcBef>
                <a:spcPts val="600"/>
              </a:spcBef>
              <a:spcAft>
                <a:spcPts val="600"/>
              </a:spcAft>
              <a:buFont typeface="Arial" panose="020B0604020202020204" pitchFamily="34" charset="0"/>
              <a:buChar char="•"/>
            </a:pPr>
            <a:r>
              <a:rPr lang="en-US" sz="2400" dirty="0"/>
              <a:t>A podcast is like a radio show</a:t>
            </a:r>
          </a:p>
          <a:p>
            <a:pPr marL="342900" indent="-342900">
              <a:spcBef>
                <a:spcPts val="600"/>
              </a:spcBef>
              <a:spcAft>
                <a:spcPts val="600"/>
              </a:spcAft>
              <a:buFont typeface="Arial" panose="020B0604020202020204" pitchFamily="34" charset="0"/>
              <a:buChar char="•"/>
            </a:pPr>
            <a:r>
              <a:rPr lang="en-US" sz="2400" dirty="0"/>
              <a:t>But instead of being broadcast live, a podcast is recorded and then put onto the internet</a:t>
            </a:r>
          </a:p>
          <a:p>
            <a:pPr marL="342900" indent="-342900">
              <a:spcBef>
                <a:spcPts val="600"/>
              </a:spcBef>
              <a:spcAft>
                <a:spcPts val="600"/>
              </a:spcAft>
              <a:buFont typeface="Arial" panose="020B0604020202020204" pitchFamily="34" charset="0"/>
              <a:buChar char="•"/>
            </a:pPr>
            <a:r>
              <a:rPr lang="en-US" sz="2400" dirty="0"/>
              <a:t>You can then choose when to listen to it</a:t>
            </a:r>
          </a:p>
          <a:p>
            <a:pPr marL="342900" indent="-342900">
              <a:spcBef>
                <a:spcPts val="600"/>
              </a:spcBef>
              <a:spcAft>
                <a:spcPts val="600"/>
              </a:spcAft>
              <a:buFont typeface="Arial" panose="020B0604020202020204" pitchFamily="34" charset="0"/>
              <a:buChar char="•"/>
            </a:pPr>
            <a:r>
              <a:rPr lang="en-US" sz="2400" dirty="0"/>
              <a:t>There are thousands of podcasts available</a:t>
            </a:r>
            <a:endParaRPr lang="en-GB" sz="6000" dirty="0"/>
          </a:p>
        </p:txBody>
      </p:sp>
      <p:pic>
        <p:nvPicPr>
          <p:cNvPr id="9" name="Picture 8">
            <a:extLst>
              <a:ext uri="{FF2B5EF4-FFF2-40B4-BE49-F238E27FC236}">
                <a16:creationId xmlns:a16="http://schemas.microsoft.com/office/drawing/2014/main" id="{2524ECD1-6F3C-466A-96E3-BE65CB86648A}"/>
              </a:ext>
            </a:extLst>
          </p:cNvPr>
          <p:cNvPicPr/>
          <p:nvPr/>
        </p:nvPicPr>
        <p:blipFill>
          <a:blip r:embed="rId2" cstate="email">
            <a:extLst>
              <a:ext uri="{28A0092B-C50C-407E-A947-70E740481C1C}">
                <a14:useLocalDpi xmlns:a14="http://schemas.microsoft.com/office/drawing/2010/main"/>
              </a:ext>
            </a:extLst>
          </a:blip>
          <a:srcRect/>
          <a:stretch>
            <a:fillRect/>
          </a:stretch>
        </p:blipFill>
        <p:spPr bwMode="auto">
          <a:xfrm>
            <a:off x="5217657" y="1252850"/>
            <a:ext cx="3736111" cy="4029732"/>
          </a:xfrm>
          <a:prstGeom prst="rect">
            <a:avLst/>
          </a:prstGeom>
          <a:noFill/>
          <a:ln>
            <a:noFill/>
          </a:ln>
        </p:spPr>
      </p:pic>
      <p:sp>
        <p:nvSpPr>
          <p:cNvPr id="10" name="TextBox 9">
            <a:extLst>
              <a:ext uri="{FF2B5EF4-FFF2-40B4-BE49-F238E27FC236}">
                <a16:creationId xmlns:a16="http://schemas.microsoft.com/office/drawing/2014/main" id="{C6B3638A-3980-41AF-A7E4-EAF7AF5652F7}"/>
              </a:ext>
            </a:extLst>
          </p:cNvPr>
          <p:cNvSpPr txBox="1"/>
          <p:nvPr/>
        </p:nvSpPr>
        <p:spPr>
          <a:xfrm rot="21183566">
            <a:off x="5587322" y="1744221"/>
            <a:ext cx="2996778" cy="3046988"/>
          </a:xfrm>
          <a:prstGeom prst="rect">
            <a:avLst/>
          </a:prstGeom>
          <a:noFill/>
        </p:spPr>
        <p:txBody>
          <a:bodyPr wrap="square" rtlCol="0">
            <a:spAutoFit/>
          </a:bodyPr>
          <a:lstStyle/>
          <a:p>
            <a:pPr algn="ctr"/>
            <a:endParaRPr lang="en-US" sz="2400" b="1" dirty="0"/>
          </a:p>
          <a:p>
            <a:pPr algn="ctr"/>
            <a:r>
              <a:rPr lang="en-US" sz="2400" b="1" dirty="0"/>
              <a:t>Definition – “Podcast”</a:t>
            </a:r>
          </a:p>
          <a:p>
            <a:pPr algn="ctr"/>
            <a:endParaRPr lang="en-US" sz="2400" b="1" dirty="0"/>
          </a:p>
          <a:p>
            <a:pPr algn="ctr"/>
            <a:r>
              <a:rPr lang="en-US" sz="2400" b="1" dirty="0"/>
              <a:t>a broadcast that is placed on the internet for anyone who wants to listen to or watch it</a:t>
            </a:r>
            <a:endParaRPr lang="en-GB" sz="2400" dirty="0"/>
          </a:p>
        </p:txBody>
      </p:sp>
    </p:spTree>
    <p:extLst>
      <p:ext uri="{BB962C8B-B14F-4D97-AF65-F5344CB8AC3E}">
        <p14:creationId xmlns:p14="http://schemas.microsoft.com/office/powerpoint/2010/main" val="26933649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a:extLst>
              <a:ext uri="{FF2B5EF4-FFF2-40B4-BE49-F238E27FC236}">
                <a16:creationId xmlns:a16="http://schemas.microsoft.com/office/drawing/2014/main" id="{7340D14F-362A-40CD-86FC-93349F9C3157}"/>
              </a:ext>
            </a:extLst>
          </p:cNvPr>
          <p:cNvSpPr txBox="1">
            <a:spLocks/>
          </p:cNvSpPr>
          <p:nvPr/>
        </p:nvSpPr>
        <p:spPr>
          <a:xfrm>
            <a:off x="190459" y="1161503"/>
            <a:ext cx="6764523" cy="723414"/>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600" b="1" dirty="0">
                <a:latin typeface="+mn-lt"/>
                <a:cs typeface="Arial" panose="020B0604020202020204" pitchFamily="34" charset="0"/>
              </a:rPr>
              <a:t>Choose the audience and topic</a:t>
            </a:r>
          </a:p>
        </p:txBody>
      </p:sp>
      <p:sp>
        <p:nvSpPr>
          <p:cNvPr id="2" name="TextBox 1">
            <a:extLst>
              <a:ext uri="{FF2B5EF4-FFF2-40B4-BE49-F238E27FC236}">
                <a16:creationId xmlns:a16="http://schemas.microsoft.com/office/drawing/2014/main" id="{2DAEDD57-FE0E-4B87-A4A5-3996429E62E6}"/>
              </a:ext>
            </a:extLst>
          </p:cNvPr>
          <p:cNvSpPr txBox="1"/>
          <p:nvPr/>
        </p:nvSpPr>
        <p:spPr>
          <a:xfrm>
            <a:off x="216571" y="2108879"/>
            <a:ext cx="4114799" cy="3600986"/>
          </a:xfrm>
          <a:prstGeom prst="rect">
            <a:avLst/>
          </a:prstGeom>
          <a:noFill/>
        </p:spPr>
        <p:txBody>
          <a:bodyPr wrap="square" rtlCol="0">
            <a:spAutoFit/>
          </a:bodyPr>
          <a:lstStyle/>
          <a:p>
            <a:pPr marL="285750" indent="-285750">
              <a:buFont typeface="Arial" panose="020B0604020202020204" pitchFamily="34" charset="0"/>
              <a:buChar char="•"/>
            </a:pPr>
            <a:r>
              <a:rPr lang="en-GB" sz="2400" dirty="0"/>
              <a:t>What will you be creating the podcast for?</a:t>
            </a:r>
          </a:p>
          <a:p>
            <a:pPr marL="285750" indent="-285750">
              <a:buFont typeface="Arial" panose="020B0604020202020204" pitchFamily="34" charset="0"/>
              <a:buChar char="•"/>
            </a:pPr>
            <a:endParaRPr lang="en-GB" sz="2400" dirty="0"/>
          </a:p>
          <a:p>
            <a:pPr marL="285750" indent="-285750">
              <a:buFont typeface="Arial" panose="020B0604020202020204" pitchFamily="34" charset="0"/>
              <a:buChar char="•"/>
            </a:pPr>
            <a:r>
              <a:rPr lang="en-GB" sz="2400" dirty="0"/>
              <a:t>What questions do you want to find answers to?</a:t>
            </a:r>
          </a:p>
          <a:p>
            <a:pPr marL="285750" indent="-285750">
              <a:buFont typeface="Arial" panose="020B0604020202020204" pitchFamily="34" charset="0"/>
              <a:buChar char="•"/>
            </a:pPr>
            <a:endParaRPr lang="en-GB" sz="2400" dirty="0"/>
          </a:p>
          <a:p>
            <a:pPr marL="285750" indent="-285750">
              <a:buFont typeface="Arial" panose="020B0604020202020204" pitchFamily="34" charset="0"/>
              <a:buChar char="•"/>
            </a:pPr>
            <a:r>
              <a:rPr lang="en-GB" sz="2400" dirty="0"/>
              <a:t>What will grab the viewers attention?</a:t>
            </a:r>
          </a:p>
          <a:p>
            <a:endParaRPr lang="en-GB" dirty="0"/>
          </a:p>
          <a:p>
            <a:endParaRPr lang="en-GB" dirty="0"/>
          </a:p>
        </p:txBody>
      </p:sp>
      <p:pic>
        <p:nvPicPr>
          <p:cNvPr id="3" name="Picture 2">
            <a:extLst>
              <a:ext uri="{FF2B5EF4-FFF2-40B4-BE49-F238E27FC236}">
                <a16:creationId xmlns:a16="http://schemas.microsoft.com/office/drawing/2014/main" id="{14E137B7-E605-479F-9779-84486C6ECA11}"/>
              </a:ext>
            </a:extLst>
          </p:cNvPr>
          <p:cNvPicPr>
            <a:picLocks noChangeAspect="1"/>
          </p:cNvPicPr>
          <p:nvPr/>
        </p:nvPicPr>
        <p:blipFill>
          <a:blip r:embed="rId3"/>
          <a:stretch>
            <a:fillRect/>
          </a:stretch>
        </p:blipFill>
        <p:spPr>
          <a:xfrm>
            <a:off x="4812631" y="2361723"/>
            <a:ext cx="4114800" cy="2738914"/>
          </a:xfrm>
          <a:prstGeom prst="rect">
            <a:avLst/>
          </a:prstGeom>
        </p:spPr>
      </p:pic>
    </p:spTree>
    <p:extLst>
      <p:ext uri="{BB962C8B-B14F-4D97-AF65-F5344CB8AC3E}">
        <p14:creationId xmlns:p14="http://schemas.microsoft.com/office/powerpoint/2010/main" val="5250363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a:extLst>
              <a:ext uri="{FF2B5EF4-FFF2-40B4-BE49-F238E27FC236}">
                <a16:creationId xmlns:a16="http://schemas.microsoft.com/office/drawing/2014/main" id="{7340D14F-362A-40CD-86FC-93349F9C3157}"/>
              </a:ext>
            </a:extLst>
          </p:cNvPr>
          <p:cNvSpPr txBox="1">
            <a:spLocks/>
          </p:cNvSpPr>
          <p:nvPr/>
        </p:nvSpPr>
        <p:spPr>
          <a:xfrm>
            <a:off x="190459" y="1065247"/>
            <a:ext cx="6764523" cy="723414"/>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600" b="1" dirty="0">
                <a:latin typeface="+mn-lt"/>
                <a:cs typeface="Arial" panose="020B0604020202020204" pitchFamily="34" charset="0"/>
              </a:rPr>
              <a:t>Introduction</a:t>
            </a:r>
          </a:p>
        </p:txBody>
      </p:sp>
      <p:sp>
        <p:nvSpPr>
          <p:cNvPr id="2" name="TextBox 1">
            <a:extLst>
              <a:ext uri="{FF2B5EF4-FFF2-40B4-BE49-F238E27FC236}">
                <a16:creationId xmlns:a16="http://schemas.microsoft.com/office/drawing/2014/main" id="{2DAEDD57-FE0E-4B87-A4A5-3996429E62E6}"/>
              </a:ext>
            </a:extLst>
          </p:cNvPr>
          <p:cNvSpPr txBox="1"/>
          <p:nvPr/>
        </p:nvSpPr>
        <p:spPr>
          <a:xfrm>
            <a:off x="190459" y="1355518"/>
            <a:ext cx="5139529" cy="4585871"/>
          </a:xfrm>
          <a:prstGeom prst="rect">
            <a:avLst/>
          </a:prstGeom>
          <a:noFill/>
        </p:spPr>
        <p:txBody>
          <a:bodyPr wrap="square" rtlCol="0">
            <a:spAutoFit/>
          </a:bodyPr>
          <a:lstStyle/>
          <a:p>
            <a:endParaRPr lang="en-GB" dirty="0"/>
          </a:p>
          <a:p>
            <a:pPr>
              <a:spcBef>
                <a:spcPts val="600"/>
              </a:spcBef>
              <a:spcAft>
                <a:spcPts val="600"/>
              </a:spcAft>
            </a:pPr>
            <a:r>
              <a:rPr lang="en-US" sz="2400" dirty="0"/>
              <a:t>In your introduction you need to: </a:t>
            </a:r>
          </a:p>
          <a:p>
            <a:pPr marL="285750" indent="-285750">
              <a:spcBef>
                <a:spcPts val="600"/>
              </a:spcBef>
              <a:spcAft>
                <a:spcPts val="600"/>
              </a:spcAft>
              <a:buFont typeface="Arial" panose="020B0604020202020204" pitchFamily="34" charset="0"/>
              <a:buChar char="•"/>
            </a:pPr>
            <a:r>
              <a:rPr lang="en-US" sz="2400" dirty="0"/>
              <a:t>Create interest in your show by starting with a strong statement or language feature</a:t>
            </a:r>
          </a:p>
          <a:p>
            <a:pPr marL="285750" indent="-285750">
              <a:spcBef>
                <a:spcPts val="600"/>
              </a:spcBef>
              <a:spcAft>
                <a:spcPts val="600"/>
              </a:spcAft>
              <a:buFont typeface="Arial" panose="020B0604020202020204" pitchFamily="34" charset="0"/>
              <a:buChar char="•"/>
            </a:pPr>
            <a:r>
              <a:rPr lang="en-US" sz="2400" dirty="0"/>
              <a:t>State the name of your show, your name and the topic you are discussing</a:t>
            </a:r>
          </a:p>
          <a:p>
            <a:pPr marL="285750" indent="-285750">
              <a:spcBef>
                <a:spcPts val="600"/>
              </a:spcBef>
              <a:spcAft>
                <a:spcPts val="600"/>
              </a:spcAft>
              <a:buFont typeface="Arial" panose="020B0604020202020204" pitchFamily="34" charset="0"/>
              <a:buChar char="•"/>
            </a:pPr>
            <a:r>
              <a:rPr lang="en-US" sz="2400" dirty="0"/>
              <a:t>Give a brief outline of what you will be talking about </a:t>
            </a:r>
          </a:p>
          <a:p>
            <a:endParaRPr lang="en-GB" dirty="0"/>
          </a:p>
        </p:txBody>
      </p:sp>
      <p:pic>
        <p:nvPicPr>
          <p:cNvPr id="3" name="Picture 2">
            <a:extLst>
              <a:ext uri="{FF2B5EF4-FFF2-40B4-BE49-F238E27FC236}">
                <a16:creationId xmlns:a16="http://schemas.microsoft.com/office/drawing/2014/main" id="{39339527-A655-40AD-AF09-55305FCE3090}"/>
              </a:ext>
            </a:extLst>
          </p:cNvPr>
          <p:cNvPicPr>
            <a:picLocks noChangeAspect="1"/>
          </p:cNvPicPr>
          <p:nvPr/>
        </p:nvPicPr>
        <p:blipFill>
          <a:blip r:embed="rId2"/>
          <a:stretch>
            <a:fillRect/>
          </a:stretch>
        </p:blipFill>
        <p:spPr>
          <a:xfrm>
            <a:off x="5438274" y="2129590"/>
            <a:ext cx="3544787" cy="2091740"/>
          </a:xfrm>
          <a:prstGeom prst="rect">
            <a:avLst/>
          </a:prstGeom>
        </p:spPr>
      </p:pic>
    </p:spTree>
    <p:extLst>
      <p:ext uri="{BB962C8B-B14F-4D97-AF65-F5344CB8AC3E}">
        <p14:creationId xmlns:p14="http://schemas.microsoft.com/office/powerpoint/2010/main" val="2698190789"/>
      </p:ext>
    </p:extLst>
  </p:cSld>
  <p:clrMapOvr>
    <a:masterClrMapping/>
  </p:clrMapOvr>
</p:sld>
</file>

<file path=ppt/theme/theme1.xml><?xml version="1.0" encoding="utf-8"?>
<a:theme xmlns:a="http://schemas.openxmlformats.org/drawingml/2006/main" name="3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Presentation testing vehicl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137</TotalTime>
  <Words>982</Words>
  <Application>Microsoft Office PowerPoint</Application>
  <PresentationFormat>On-screen Show (4:3)</PresentationFormat>
  <Paragraphs>109</Paragraphs>
  <Slides>17</Slides>
  <Notes>4</Notes>
  <HiddenSlides>0</HiddenSlides>
  <MMClips>0</MMClips>
  <ScaleCrop>false</ScaleCrop>
  <HeadingPairs>
    <vt:vector size="6" baseType="variant">
      <vt:variant>
        <vt:lpstr>Fonts Used</vt:lpstr>
      </vt:variant>
      <vt:variant>
        <vt:i4>6</vt:i4>
      </vt:variant>
      <vt:variant>
        <vt:lpstr>Theme</vt:lpstr>
      </vt:variant>
      <vt:variant>
        <vt:i4>4</vt:i4>
      </vt:variant>
      <vt:variant>
        <vt:lpstr>Slide Titles</vt:lpstr>
      </vt:variant>
      <vt:variant>
        <vt:i4>17</vt:i4>
      </vt:variant>
    </vt:vector>
  </HeadingPairs>
  <TitlesOfParts>
    <vt:vector size="27" baseType="lpstr">
      <vt:lpstr>Arial</vt:lpstr>
      <vt:lpstr>Calibri</vt:lpstr>
      <vt:lpstr>inherit</vt:lpstr>
      <vt:lpstr>Segoe UI Emoji</vt:lpstr>
      <vt:lpstr>Symbol</vt:lpstr>
      <vt:lpstr>Times New Roman</vt:lpstr>
      <vt:lpstr>3_Office Theme</vt:lpstr>
      <vt:lpstr>2_Office Theme</vt:lpstr>
      <vt:lpstr>4_Office Theme</vt:lpstr>
      <vt:lpstr>Presentation testing vehicles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Goal! Create a podcast for a sporting event presentation</dc:title>
  <dc:subject>Understand what podcasts are and how they are used</dc:subject>
  <dc:creator>Attainment in Education</dc:creator>
  <cp:keywords>Podcast creation, Make a podcast, running order, scripts, anecdote, KS2 communication, KS2 English, presenting, record engaing podcast, communicate information. sharing opinions and feelings, role play, discussions</cp:keywords>
  <dc:description/>
  <cp:lastModifiedBy>Kala Raju</cp:lastModifiedBy>
  <cp:revision>145</cp:revision>
  <dcterms:created xsi:type="dcterms:W3CDTF">2017-06-28T15:11:57Z</dcterms:created>
  <dcterms:modified xsi:type="dcterms:W3CDTF">2022-10-05T14:37:27Z</dcterms:modified>
  <cp:category/>
</cp:coreProperties>
</file>