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84" r:id="rId2"/>
    <p:sldMasterId id="2147483708" r:id="rId3"/>
    <p:sldMasterId id="2147483720" r:id="rId4"/>
  </p:sldMasterIdLst>
  <p:notesMasterIdLst>
    <p:notesMasterId r:id="rId17"/>
  </p:notesMasterIdLst>
  <p:handoutMasterIdLst>
    <p:handoutMasterId r:id="rId18"/>
  </p:handoutMasterIdLst>
  <p:sldIdLst>
    <p:sldId id="270" r:id="rId5"/>
    <p:sldId id="257" r:id="rId6"/>
    <p:sldId id="262" r:id="rId7"/>
    <p:sldId id="308" r:id="rId8"/>
    <p:sldId id="309" r:id="rId9"/>
    <p:sldId id="310" r:id="rId10"/>
    <p:sldId id="311" r:id="rId11"/>
    <p:sldId id="312" r:id="rId12"/>
    <p:sldId id="313" r:id="rId13"/>
    <p:sldId id="314" r:id="rId14"/>
    <p:sldId id="315" r:id="rId15"/>
    <p:sldId id="31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6D4AA4-764A-822C-5E12-64A461E97E4A}" name="David Hills-Taylor" initials="DHT" userId="78abecb0f368a2b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p:restoredTop sz="90950" autoAdjust="0"/>
  </p:normalViewPr>
  <p:slideViewPr>
    <p:cSldViewPr snapToGrid="0" snapToObjects="1">
      <p:cViewPr varScale="1">
        <p:scale>
          <a:sx n="88" d="100"/>
          <a:sy n="88" d="100"/>
        </p:scale>
        <p:origin x="84" y="27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3" d="100"/>
          <a:sy n="123" d="100"/>
        </p:scale>
        <p:origin x="244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C82A6D-5B87-78DF-5401-214D5C5032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B7E8D2A-F88C-89E0-3FE0-79B91E9D78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D76EED-233C-454C-A142-7452DC8FE68E}" type="datetimeFigureOut">
              <a:rPr lang="en-GB" smtClean="0"/>
              <a:t>05/10/2022</a:t>
            </a:fld>
            <a:endParaRPr lang="en-GB"/>
          </a:p>
        </p:txBody>
      </p:sp>
      <p:sp>
        <p:nvSpPr>
          <p:cNvPr id="4" name="Footer Placeholder 3">
            <a:extLst>
              <a:ext uri="{FF2B5EF4-FFF2-40B4-BE49-F238E27FC236}">
                <a16:creationId xmlns:a16="http://schemas.microsoft.com/office/drawing/2014/main" id="{8AC2F6D9-6396-8BDC-3680-15C05D1BC5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1786078-9277-4D88-27A3-82186532AF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DF4DE-1335-443F-9BA8-2A04B9526899}" type="slidenum">
              <a:rPr lang="en-GB" smtClean="0"/>
              <a:t>‹#›</a:t>
            </a:fld>
            <a:endParaRPr lang="en-GB"/>
          </a:p>
        </p:txBody>
      </p:sp>
    </p:spTree>
    <p:extLst>
      <p:ext uri="{BB962C8B-B14F-4D97-AF65-F5344CB8AC3E}">
        <p14:creationId xmlns:p14="http://schemas.microsoft.com/office/powerpoint/2010/main" val="4037086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05/10/2022</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how legacy is very important for a world cup – i.e. what the stadia will be used for afterwards.</a:t>
            </a:r>
          </a:p>
        </p:txBody>
      </p:sp>
      <p:sp>
        <p:nvSpPr>
          <p:cNvPr id="4" name="Slide Number Placeholder 3"/>
          <p:cNvSpPr>
            <a:spLocks noGrp="1"/>
          </p:cNvSpPr>
          <p:nvPr>
            <p:ph type="sldNum" sz="quarter" idx="5"/>
          </p:nvPr>
        </p:nvSpPr>
        <p:spPr/>
        <p:txBody>
          <a:bodyPr/>
          <a:lstStyle/>
          <a:p>
            <a:fld id="{37A6C618-01BC-4F34-BEEA-3EF1E0D0278F}" type="slidenum">
              <a:rPr lang="en-GB" smtClean="0"/>
              <a:t>3</a:t>
            </a:fld>
            <a:endParaRPr lang="en-GB"/>
          </a:p>
        </p:txBody>
      </p:sp>
    </p:spTree>
    <p:extLst>
      <p:ext uri="{BB962C8B-B14F-4D97-AF65-F5344CB8AC3E}">
        <p14:creationId xmlns:p14="http://schemas.microsoft.com/office/powerpoint/2010/main" val="2069305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Quick Start</a:t>
            </a:r>
          </a:p>
          <a:p>
            <a:pPr marL="285750" indent="-285750">
              <a:buFont typeface="Arial" panose="020B0604020202020204" pitchFamily="34" charset="0"/>
              <a:buChar char="•"/>
            </a:pPr>
            <a:r>
              <a:rPr lang="en-GB" sz="1200" dirty="0"/>
              <a:t>Where is Qatar?  ANSWER ON SLIDE 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What climate does Qatar have? ANSWER ON SLIDE 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How many countries in the World Cup can you name? ANSWER ON </a:t>
            </a:r>
            <a:r>
              <a:rPr lang="en-GB" sz="1200"/>
              <a:t>SLIDE 6</a:t>
            </a:r>
            <a:endParaRPr lang="en-GB"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t>Official world cup soundtrack: https://www.youtube.com/watch?v=vyDjFVZgJoo </a:t>
            </a:r>
          </a:p>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4</a:t>
            </a:fld>
            <a:endParaRPr lang="en-GB"/>
          </a:p>
        </p:txBody>
      </p:sp>
    </p:spTree>
    <p:extLst>
      <p:ext uri="{BB962C8B-B14F-4D97-AF65-F5344CB8AC3E}">
        <p14:creationId xmlns:p14="http://schemas.microsoft.com/office/powerpoint/2010/main" val="3870013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Qatar is located in the Middle East. Qatar is bordered by the Gulf of Bahrain to the west, the Persian Gulf to the east, and Saudi Arabia to the south. </a:t>
            </a:r>
          </a:p>
          <a:p>
            <a:r>
              <a:rPr lang="en-GB" dirty="0"/>
              <a:t>The 2022 World Cup is taking place in Qatar in the winter months rather than the usual summer ones, </a:t>
            </a:r>
            <a:r>
              <a:rPr lang="en-GB" b="0" dirty="0"/>
              <a:t>due to the heat</a:t>
            </a:r>
            <a:r>
              <a:rPr lang="en-GB" dirty="0"/>
              <a:t>. Qatar has </a:t>
            </a:r>
            <a:r>
              <a:rPr lang="en-GB" b="0" dirty="0"/>
              <a:t>a desert climate</a:t>
            </a:r>
            <a:r>
              <a:rPr lang="en-GB" dirty="0"/>
              <a:t>. The country experiences long summers from May to September characterised by intense dry heat, with temperatures rising above 45°C. Winter temperatures are mild but may fall below 5°C.</a:t>
            </a:r>
          </a:p>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5</a:t>
            </a:fld>
            <a:endParaRPr lang="en-GB"/>
          </a:p>
        </p:txBody>
      </p:sp>
    </p:spTree>
    <p:extLst>
      <p:ext uri="{BB962C8B-B14F-4D97-AF65-F5344CB8AC3E}">
        <p14:creationId xmlns:p14="http://schemas.microsoft.com/office/powerpoint/2010/main" val="3689527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6</a:t>
            </a:fld>
            <a:endParaRPr lang="en-GB"/>
          </a:p>
        </p:txBody>
      </p:sp>
    </p:spTree>
    <p:extLst>
      <p:ext uri="{BB962C8B-B14F-4D97-AF65-F5344CB8AC3E}">
        <p14:creationId xmlns:p14="http://schemas.microsoft.com/office/powerpoint/2010/main" val="287942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issues that should be considered when producing the design. Learners could make a mind map or fishbone diagram of their thoughts. Can they think of any more design considerations? E.g. Qatar will be very hot, even in Winter, so is air conditioning needed?</a:t>
            </a:r>
          </a:p>
        </p:txBody>
      </p:sp>
      <p:sp>
        <p:nvSpPr>
          <p:cNvPr id="4" name="Slide Number Placeholder 3"/>
          <p:cNvSpPr>
            <a:spLocks noGrp="1"/>
          </p:cNvSpPr>
          <p:nvPr>
            <p:ph type="sldNum" sz="quarter" idx="5"/>
          </p:nvPr>
        </p:nvSpPr>
        <p:spPr/>
        <p:txBody>
          <a:bodyPr/>
          <a:lstStyle/>
          <a:p>
            <a:fld id="{37A6C618-01BC-4F34-BEEA-3EF1E0D0278F}" type="slidenum">
              <a:rPr lang="en-GB" smtClean="0"/>
              <a:t>7</a:t>
            </a:fld>
            <a:endParaRPr lang="en-GB"/>
          </a:p>
        </p:txBody>
      </p:sp>
    </p:spTree>
    <p:extLst>
      <p:ext uri="{BB962C8B-B14F-4D97-AF65-F5344CB8AC3E}">
        <p14:creationId xmlns:p14="http://schemas.microsoft.com/office/powerpoint/2010/main" val="3075007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L-R – Wembley Stadium (London, England), </a:t>
            </a:r>
            <a:r>
              <a:rPr lang="en-GB" dirty="0" err="1"/>
              <a:t>Nou</a:t>
            </a:r>
            <a:r>
              <a:rPr lang="en-GB" dirty="0"/>
              <a:t> Camp (Barcelona, Spain), Olympic Stadium (Munich, Germany).</a:t>
            </a:r>
          </a:p>
          <a:p>
            <a:r>
              <a:rPr lang="en-GB" dirty="0"/>
              <a:t>Discuss the main defining features of each and where they could be modernised or improved. E.g. for </a:t>
            </a:r>
            <a:r>
              <a:rPr lang="en-GB" dirty="0" err="1"/>
              <a:t>Nou</a:t>
            </a:r>
            <a:r>
              <a:rPr lang="en-GB" dirty="0"/>
              <a:t> Camp – iconic venue and holds a lot of people, but outdated facilities and not much cover from the weather. </a:t>
            </a:r>
          </a:p>
        </p:txBody>
      </p:sp>
      <p:sp>
        <p:nvSpPr>
          <p:cNvPr id="4" name="Slide Number Placeholder 3"/>
          <p:cNvSpPr>
            <a:spLocks noGrp="1"/>
          </p:cNvSpPr>
          <p:nvPr>
            <p:ph type="sldNum" sz="quarter" idx="5"/>
          </p:nvPr>
        </p:nvSpPr>
        <p:spPr/>
        <p:txBody>
          <a:bodyPr/>
          <a:lstStyle/>
          <a:p>
            <a:fld id="{37A6C618-01BC-4F34-BEEA-3EF1E0D0278F}" type="slidenum">
              <a:rPr lang="en-GB" smtClean="0"/>
              <a:t>8</a:t>
            </a:fld>
            <a:endParaRPr lang="en-GB"/>
          </a:p>
        </p:txBody>
      </p:sp>
    </p:spTree>
    <p:extLst>
      <p:ext uri="{BB962C8B-B14F-4D97-AF65-F5344CB8AC3E}">
        <p14:creationId xmlns:p14="http://schemas.microsoft.com/office/powerpoint/2010/main" val="1847569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sketch their design around the football pitch given on this slide (available as a handout).</a:t>
            </a:r>
          </a:p>
        </p:txBody>
      </p:sp>
      <p:sp>
        <p:nvSpPr>
          <p:cNvPr id="4" name="Slide Number Placeholder 3"/>
          <p:cNvSpPr>
            <a:spLocks noGrp="1"/>
          </p:cNvSpPr>
          <p:nvPr>
            <p:ph type="sldNum" sz="quarter" idx="5"/>
          </p:nvPr>
        </p:nvSpPr>
        <p:spPr/>
        <p:txBody>
          <a:bodyPr/>
          <a:lstStyle/>
          <a:p>
            <a:fld id="{37A6C618-01BC-4F34-BEEA-3EF1E0D0278F}" type="slidenum">
              <a:rPr lang="en-GB" smtClean="0"/>
              <a:t>9</a:t>
            </a:fld>
            <a:endParaRPr lang="en-GB"/>
          </a:p>
        </p:txBody>
      </p:sp>
    </p:spTree>
    <p:extLst>
      <p:ext uri="{BB962C8B-B14F-4D97-AF65-F5344CB8AC3E}">
        <p14:creationId xmlns:p14="http://schemas.microsoft.com/office/powerpoint/2010/main" val="1949199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Images show the Oval Cricket Ground, London.</a:t>
            </a:r>
          </a:p>
          <a:p>
            <a:r>
              <a:rPr lang="en-GB" dirty="0"/>
              <a:t>Learners should think about what would be needed that is different for this sport to football. E.g. a cricket ground should have a pavilion for the players to change and watch from.</a:t>
            </a:r>
          </a:p>
        </p:txBody>
      </p:sp>
      <p:sp>
        <p:nvSpPr>
          <p:cNvPr id="4" name="Slide Number Placeholder 3"/>
          <p:cNvSpPr>
            <a:spLocks noGrp="1"/>
          </p:cNvSpPr>
          <p:nvPr>
            <p:ph type="sldNum" sz="quarter" idx="5"/>
          </p:nvPr>
        </p:nvSpPr>
        <p:spPr/>
        <p:txBody>
          <a:bodyPr/>
          <a:lstStyle/>
          <a:p>
            <a:fld id="{37A6C618-01BC-4F34-BEEA-3EF1E0D0278F}" type="slidenum">
              <a:rPr lang="en-GB" smtClean="0"/>
              <a:t>11</a:t>
            </a:fld>
            <a:endParaRPr lang="en-GB"/>
          </a:p>
        </p:txBody>
      </p:sp>
    </p:spTree>
    <p:extLst>
      <p:ext uri="{BB962C8B-B14F-4D97-AF65-F5344CB8AC3E}">
        <p14:creationId xmlns:p14="http://schemas.microsoft.com/office/powerpoint/2010/main" val="572889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8148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2708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01093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33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1568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6408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62013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51017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031439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63005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389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29245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2696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10411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91094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324384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6475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8014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5038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264545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8548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47348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31486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05905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22808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66182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1257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10/5/2022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550497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414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10/5/2022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3268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10/5/2022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5298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10/5/2022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732940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10/5/2022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973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74426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10/5/2022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79540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10/5/2022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3486164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10/5/2022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9677209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54396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10/5/2022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8782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906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7680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4256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77563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85448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049357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22937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7749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05/10/2022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317843530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35.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hyperlink" Target="https://education.theiet.org/primary/teaching-resources/halloween-maze/" TargetMode="External"/><Relationship Id="rId2" Type="http://schemas.openxmlformats.org/officeDocument/2006/relationships/hyperlink" Target="mailto:IETEducation@theiet.org" TargetMode="Externa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5.xml"/><Relationship Id="rId4" Type="http://schemas.openxmlformats.org/officeDocument/2006/relationships/hyperlink" Target="https://www.youtube.com/watch?v=vyDjFVZgJo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5.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5.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7603" y="1062355"/>
            <a:ext cx="7128792" cy="646331"/>
          </a:xfrm>
          <a:prstGeom prst="rect">
            <a:avLst/>
          </a:prstGeom>
          <a:noFill/>
        </p:spPr>
        <p:txBody>
          <a:bodyPr wrap="square" rtlCol="0">
            <a:spAutoFit/>
          </a:bodyPr>
          <a:lstStyle/>
          <a:p>
            <a:pPr algn="ctr"/>
            <a:r>
              <a:rPr lang="en-GB" sz="3600" b="1" dirty="0">
                <a:solidFill>
                  <a:srgbClr val="0093D3"/>
                </a:solidFill>
                <a:latin typeface="Arial"/>
                <a:cs typeface="Arial"/>
              </a:rPr>
              <a:t>Engineering a Stadium</a:t>
            </a:r>
          </a:p>
        </p:txBody>
      </p:sp>
      <p:sp>
        <p:nvSpPr>
          <p:cNvPr id="4" name="TextBox 3">
            <a:extLst>
              <a:ext uri="{FF2B5EF4-FFF2-40B4-BE49-F238E27FC236}">
                <a16:creationId xmlns:a16="http://schemas.microsoft.com/office/drawing/2014/main" id="{D7D83397-CCC0-4BFA-B43F-C32B14DC99B0}"/>
              </a:ext>
            </a:extLst>
          </p:cNvPr>
          <p:cNvSpPr txBox="1"/>
          <p:nvPr/>
        </p:nvSpPr>
        <p:spPr>
          <a:xfrm>
            <a:off x="1298447" y="5491825"/>
            <a:ext cx="6547104"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Designing the sports stadium of the future</a:t>
            </a:r>
          </a:p>
        </p:txBody>
      </p:sp>
      <p:pic>
        <p:nvPicPr>
          <p:cNvPr id="2050" name="Picture 2" descr="Football, Stadium, Sport, San Mames, Bilbao">
            <a:extLst>
              <a:ext uri="{FF2B5EF4-FFF2-40B4-BE49-F238E27FC236}">
                <a16:creationId xmlns:a16="http://schemas.microsoft.com/office/drawing/2014/main" id="{5016AFBB-D977-DF7D-BDA1-8B1F3D4748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5285" y="1927231"/>
            <a:ext cx="4750309" cy="33845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orld, Cup, Soccer, Gold, Sports, Trophy, Prize, Brazil">
            <a:extLst>
              <a:ext uri="{FF2B5EF4-FFF2-40B4-BE49-F238E27FC236}">
                <a16:creationId xmlns:a16="http://schemas.microsoft.com/office/drawing/2014/main" id="{AF92722E-6A24-FF5E-8202-C871E399E4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6417" y="1908943"/>
            <a:ext cx="1692298" cy="3384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14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A2F655EE-3226-FFAA-D377-924D655D479F}"/>
              </a:ext>
            </a:extLst>
          </p:cNvPr>
          <p:cNvSpPr txBox="1"/>
          <p:nvPr/>
        </p:nvSpPr>
        <p:spPr>
          <a:xfrm>
            <a:off x="305829" y="1130839"/>
            <a:ext cx="412952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Extension 1</a:t>
            </a:r>
          </a:p>
        </p:txBody>
      </p:sp>
      <p:sp>
        <p:nvSpPr>
          <p:cNvPr id="4" name="TextBox 3">
            <a:extLst>
              <a:ext uri="{FF2B5EF4-FFF2-40B4-BE49-F238E27FC236}">
                <a16:creationId xmlns:a16="http://schemas.microsoft.com/office/drawing/2014/main" id="{DB8C7CAE-3B0E-E18C-AF1A-41127636E0EA}"/>
              </a:ext>
            </a:extLst>
          </p:cNvPr>
          <p:cNvSpPr txBox="1"/>
          <p:nvPr/>
        </p:nvSpPr>
        <p:spPr>
          <a:xfrm>
            <a:off x="393536" y="1873246"/>
            <a:ext cx="3965104" cy="3468642"/>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Design a method of holding up the roof structure of your stadium</a:t>
            </a:r>
          </a:p>
          <a:p>
            <a:pPr marL="228600" indent="-2286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Think about how to avoid having pillars that would spoil the view from the seats</a:t>
            </a:r>
          </a:p>
          <a:p>
            <a:pPr marL="228600" indent="-2286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1028" name="Picture 4" descr="Olympic Stadium, Stadium, Architecture, Building">
            <a:extLst>
              <a:ext uri="{FF2B5EF4-FFF2-40B4-BE49-F238E27FC236}">
                <a16:creationId xmlns:a16="http://schemas.microsoft.com/office/drawing/2014/main" id="{68BEC583-974F-72B3-B8B8-DF175F9542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8524" y="1949446"/>
            <a:ext cx="4091940" cy="2727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980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A2F655EE-3226-FFAA-D377-924D655D479F}"/>
              </a:ext>
            </a:extLst>
          </p:cNvPr>
          <p:cNvSpPr txBox="1"/>
          <p:nvPr/>
        </p:nvSpPr>
        <p:spPr>
          <a:xfrm>
            <a:off x="305829" y="1130839"/>
            <a:ext cx="412952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Extension 2</a:t>
            </a:r>
          </a:p>
        </p:txBody>
      </p:sp>
      <p:sp>
        <p:nvSpPr>
          <p:cNvPr id="4" name="TextBox 3">
            <a:extLst>
              <a:ext uri="{FF2B5EF4-FFF2-40B4-BE49-F238E27FC236}">
                <a16:creationId xmlns:a16="http://schemas.microsoft.com/office/drawing/2014/main" id="{DB8C7CAE-3B0E-E18C-AF1A-41127636E0EA}"/>
              </a:ext>
            </a:extLst>
          </p:cNvPr>
          <p:cNvSpPr txBox="1"/>
          <p:nvPr/>
        </p:nvSpPr>
        <p:spPr>
          <a:xfrm>
            <a:off x="393536" y="1873246"/>
            <a:ext cx="8532108" cy="4109843"/>
          </a:xfrm>
          <a:prstGeom prst="rect">
            <a:avLst/>
          </a:prstGeom>
          <a:noFill/>
        </p:spPr>
        <p:txBody>
          <a:bodyPr wrap="square" rtlCol="0">
            <a:spAutoFit/>
          </a:bodyPr>
          <a:lstStyle/>
          <a:p>
            <a:pPr>
              <a:lnSpc>
                <a:spcPct val="90000"/>
              </a:lnSpc>
              <a:spcBef>
                <a:spcPts val="1000"/>
              </a:spcBef>
            </a:pPr>
            <a:r>
              <a:rPr lang="en-GB" sz="2400" dirty="0">
                <a:latin typeface="Arial" panose="020B0604020202020204" pitchFamily="34" charset="0"/>
                <a:cs typeface="Arial" panose="020B0604020202020204" pitchFamily="34" charset="0"/>
              </a:rPr>
              <a:t>Design a new stadium for another sport. For example:</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Cricket</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Rugby</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Athletics</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Tennis</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Hockey</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Basketball</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Baseball</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Or a sport of your choice</a:t>
            </a:r>
          </a:p>
        </p:txBody>
      </p:sp>
      <p:pic>
        <p:nvPicPr>
          <p:cNvPr id="5124" name="Picture 4" descr="May be an image of outdoors">
            <a:extLst>
              <a:ext uri="{FF2B5EF4-FFF2-40B4-BE49-F238E27FC236}">
                <a16:creationId xmlns:a16="http://schemas.microsoft.com/office/drawing/2014/main" id="{FB2BBE0D-145C-6132-5EC5-FB901D3AF9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5571" y="2418938"/>
            <a:ext cx="3259567" cy="244467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May be an image of 2 people and outdoors">
            <a:extLst>
              <a:ext uri="{FF2B5EF4-FFF2-40B4-BE49-F238E27FC236}">
                <a16:creationId xmlns:a16="http://schemas.microsoft.com/office/drawing/2014/main" id="{24E8AF41-54C5-DA6F-52F3-B8C80F9F52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4685" y="3369690"/>
            <a:ext cx="3259567" cy="2444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3E9745-C8EE-C2A1-3997-93F3455D04DC}"/>
              </a:ext>
            </a:extLst>
          </p:cNvPr>
          <p:cNvSpPr>
            <a:spLocks noGrp="1"/>
          </p:cNvSpPr>
          <p:nvPr>
            <p:ph idx="1"/>
          </p:nvPr>
        </p:nvSpPr>
        <p:spPr/>
        <p:txBody>
          <a:bodyPr>
            <a:normAutofit/>
          </a:bodyPr>
          <a:lstStyle/>
          <a:p>
            <a:pPr marL="0" indent="0" algn="ctr" fontAlgn="base">
              <a:buNone/>
            </a:pPr>
            <a:r>
              <a:rPr lang="en-GB" sz="3300" b="0" i="0" dirty="0">
                <a:solidFill>
                  <a:srgbClr val="000000"/>
                </a:solidFill>
                <a:effectLst/>
                <a:latin typeface="inherit"/>
              </a:rPr>
              <a:t>Please do </a:t>
            </a:r>
            <a:r>
              <a:rPr lang="en-GB" sz="3300" b="1" i="0" dirty="0">
                <a:solidFill>
                  <a:srgbClr val="000000"/>
                </a:solidFill>
                <a:effectLst/>
                <a:latin typeface="inherit"/>
              </a:rPr>
              <a:t>share</a:t>
            </a:r>
            <a:r>
              <a:rPr lang="en-GB" sz="3300" b="0" i="0" dirty="0">
                <a:solidFill>
                  <a:srgbClr val="000000"/>
                </a:solidFill>
                <a:effectLst/>
                <a:latin typeface="inherit"/>
              </a:rPr>
              <a:t> your learning highlights and final creations with us so we can display it for other students to see. </a:t>
            </a:r>
          </a:p>
          <a:p>
            <a:pPr marL="0" indent="0" algn="ctr" fontAlgn="base">
              <a:buNone/>
            </a:pPr>
            <a:endParaRPr lang="en-GB" sz="3300" b="0" i="0" dirty="0">
              <a:solidFill>
                <a:srgbClr val="000000"/>
              </a:solidFill>
              <a:effectLst/>
              <a:latin typeface="inherit"/>
            </a:endParaRPr>
          </a:p>
          <a:p>
            <a:pPr marL="0" indent="0" algn="ctr" fontAlgn="base">
              <a:buNone/>
            </a:pPr>
            <a:r>
              <a:rPr lang="en-GB" sz="3300" b="0" i="0" dirty="0">
                <a:solidFill>
                  <a:srgbClr val="000000"/>
                </a:solidFill>
                <a:effectLst/>
                <a:latin typeface="inherit"/>
              </a:rPr>
              <a:t>Share them with us on social media </a:t>
            </a:r>
            <a:r>
              <a:rPr lang="en-GB" sz="3300" b="1" i="0" dirty="0">
                <a:solidFill>
                  <a:srgbClr val="000000"/>
                </a:solidFill>
                <a:effectLst/>
                <a:latin typeface="inherit"/>
              </a:rPr>
              <a:t>@IETeducation </a:t>
            </a:r>
            <a:r>
              <a:rPr lang="en-GB" sz="3300" b="0" i="0" dirty="0">
                <a:solidFill>
                  <a:srgbClr val="000000"/>
                </a:solidFill>
                <a:effectLst/>
                <a:latin typeface="inherit"/>
              </a:rPr>
              <a:t>or send them via email to </a:t>
            </a:r>
            <a:r>
              <a:rPr lang="en-GB" sz="3300" b="1" i="0" dirty="0">
                <a:solidFill>
                  <a:srgbClr val="9C67A8"/>
                </a:solidFill>
                <a:effectLst/>
                <a:latin typeface="inherit"/>
                <a:hlinkClick r:id="rId2"/>
              </a:rPr>
              <a:t>IETEducation@theiet.org</a:t>
            </a:r>
            <a:r>
              <a:rPr lang="en-GB" sz="3300" b="1" i="0" dirty="0">
                <a:solidFill>
                  <a:srgbClr val="000000"/>
                </a:solidFill>
                <a:effectLst/>
                <a:latin typeface="inherit"/>
              </a:rPr>
              <a:t> </a:t>
            </a:r>
            <a:br>
              <a:rPr lang="en-GB" b="0" i="0" u="none" strike="noStrike" dirty="0">
                <a:solidFill>
                  <a:srgbClr val="FFFFFF"/>
                </a:solidFill>
                <a:effectLst/>
                <a:latin typeface="inherit"/>
                <a:hlinkClick r:id="rId3"/>
              </a:rPr>
            </a:br>
            <a:endParaRPr lang="en-GB" dirty="0"/>
          </a:p>
        </p:txBody>
      </p:sp>
    </p:spTree>
    <p:extLst>
      <p:ext uri="{BB962C8B-B14F-4D97-AF65-F5344CB8AC3E}">
        <p14:creationId xmlns:p14="http://schemas.microsoft.com/office/powerpoint/2010/main" val="1200514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554299" y="1102271"/>
            <a:ext cx="8035401"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cs typeface="Arial" panose="020B0604020202020204" pitchFamily="34" charset="0"/>
              </a:rPr>
              <a:t>Stay safe</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p>
          <a:p>
            <a:pPr fontAlgn="base"/>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ensuring that any equipment used for this activity is in good working condition</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behaving sensibly and following any safety instructions so as not to hurt or injure yourself or others </a:t>
            </a:r>
          </a:p>
          <a:p>
            <a:pPr fontAlgn="base"/>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Please note that in the absence of any negligence or other breach of duty by us, this activity is carried out at your own risk. It is important to take extra care at the stages marked with this symbol: ⚠ </a:t>
            </a: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Design brief</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6" y="1796864"/>
            <a:ext cx="5521127" cy="380104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The men’s 2022 football World Cup is to be played in November and  December 2022 in Qatar</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The country has had to design a range of new stadia for the event</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design a new stadium for the 2022 World Cup and the future</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You must label your design to explain the main features </a:t>
            </a:r>
          </a:p>
        </p:txBody>
      </p:sp>
      <p:pic>
        <p:nvPicPr>
          <p:cNvPr id="4" name="Picture 4" descr="World, Cup, Soccer, Gold, Sports, Trophy, Prize, Brazil">
            <a:extLst>
              <a:ext uri="{FF2B5EF4-FFF2-40B4-BE49-F238E27FC236}">
                <a16:creationId xmlns:a16="http://schemas.microsoft.com/office/drawing/2014/main" id="{108F54BD-CC5D-542F-0174-C6555BF4A4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8441" y="1908943"/>
            <a:ext cx="1692298" cy="3384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41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night, night sky&#10;&#10;Description automatically generated">
            <a:extLst>
              <a:ext uri="{FF2B5EF4-FFF2-40B4-BE49-F238E27FC236}">
                <a16:creationId xmlns:a16="http://schemas.microsoft.com/office/drawing/2014/main" id="{E31DEBA0-529F-62A3-E5A4-0753269D46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974" y="3089953"/>
            <a:ext cx="948502" cy="1897003"/>
          </a:xfrm>
          <a:prstGeom prst="rect">
            <a:avLst/>
          </a:prstGeom>
        </p:spPr>
      </p:pic>
      <p:sp>
        <p:nvSpPr>
          <p:cNvPr id="7" name="TextBox 6">
            <a:extLst>
              <a:ext uri="{FF2B5EF4-FFF2-40B4-BE49-F238E27FC236}">
                <a16:creationId xmlns:a16="http://schemas.microsoft.com/office/drawing/2014/main" id="{F56A01A1-F37C-BAB8-0A17-D3EC253B84ED}"/>
              </a:ext>
            </a:extLst>
          </p:cNvPr>
          <p:cNvSpPr txBox="1"/>
          <p:nvPr/>
        </p:nvSpPr>
        <p:spPr>
          <a:xfrm>
            <a:off x="246581" y="1909683"/>
            <a:ext cx="8054938"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 November 20</a:t>
            </a:r>
            <a:r>
              <a:rPr kumimoji="0" lang="en-GB" sz="2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th</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2022 Qatar will host the FIFA World Cup, it will be the first time it has ever been in the Winter!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Quick Start</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Where is Qatar?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What climate does Qatar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How many countries in the World Cup can you name?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World cup soundtrack: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https://www.youtube.com/watch?v=vyDjFVZgJoo</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8" name="TextBox 7">
            <a:extLst>
              <a:ext uri="{FF2B5EF4-FFF2-40B4-BE49-F238E27FC236}">
                <a16:creationId xmlns:a16="http://schemas.microsoft.com/office/drawing/2014/main" id="{9C3806C0-D7B2-0829-01B0-A8AB42C692A9}"/>
              </a:ext>
            </a:extLst>
          </p:cNvPr>
          <p:cNvSpPr txBox="1"/>
          <p:nvPr/>
        </p:nvSpPr>
        <p:spPr>
          <a:xfrm>
            <a:off x="169523" y="1126118"/>
            <a:ext cx="880495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Calibri"/>
                <a:ea typeface="+mn-ea"/>
                <a:cs typeface="+mn-cs"/>
              </a:rPr>
              <a:t>The Men’s Football World Cup 2022 in Qatar</a:t>
            </a:r>
          </a:p>
        </p:txBody>
      </p:sp>
    </p:spTree>
    <p:extLst>
      <p:ext uri="{BB962C8B-B14F-4D97-AF65-F5344CB8AC3E}">
        <p14:creationId xmlns:p14="http://schemas.microsoft.com/office/powerpoint/2010/main" val="4146018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0F5DC9-5A56-E23C-C842-75E1C2F336E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84374" y="1411355"/>
            <a:ext cx="4572000" cy="4350773"/>
          </a:xfrm>
          <a:prstGeom prst="rect">
            <a:avLst/>
          </a:prstGeom>
        </p:spPr>
      </p:pic>
      <p:pic>
        <p:nvPicPr>
          <p:cNvPr id="3" name="Picture 2" descr="Map&#10;&#10;Description automatically generated">
            <a:extLst>
              <a:ext uri="{FF2B5EF4-FFF2-40B4-BE49-F238E27FC236}">
                <a16:creationId xmlns:a16="http://schemas.microsoft.com/office/drawing/2014/main" id="{9F4D94BE-DE63-C7AB-FC9A-A9C6BEB8DD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0714" y="1203255"/>
            <a:ext cx="3257550" cy="1971261"/>
          </a:xfrm>
          <a:prstGeom prst="rect">
            <a:avLst/>
          </a:prstGeom>
        </p:spPr>
      </p:pic>
      <p:sp>
        <p:nvSpPr>
          <p:cNvPr id="4" name="Oval 3">
            <a:extLst>
              <a:ext uri="{FF2B5EF4-FFF2-40B4-BE49-F238E27FC236}">
                <a16:creationId xmlns:a16="http://schemas.microsoft.com/office/drawing/2014/main" id="{6B9D1161-D2D6-BF7A-4928-A8506CDC82FC}"/>
              </a:ext>
            </a:extLst>
          </p:cNvPr>
          <p:cNvSpPr/>
          <p:nvPr/>
        </p:nvSpPr>
        <p:spPr>
          <a:xfrm>
            <a:off x="1480827" y="1924567"/>
            <a:ext cx="352425" cy="7048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5" name="Straight Arrow Connector 4">
            <a:extLst>
              <a:ext uri="{FF2B5EF4-FFF2-40B4-BE49-F238E27FC236}">
                <a16:creationId xmlns:a16="http://schemas.microsoft.com/office/drawing/2014/main" id="{47CFB90F-E8AB-2500-6F02-FEDCD55003FE}"/>
              </a:ext>
            </a:extLst>
          </p:cNvPr>
          <p:cNvCxnSpPr>
            <a:cxnSpLocks/>
          </p:cNvCxnSpPr>
          <p:nvPr/>
        </p:nvCxnSpPr>
        <p:spPr>
          <a:xfrm flipH="1" flipV="1">
            <a:off x="1860120" y="2276992"/>
            <a:ext cx="4461167" cy="20002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A picture containing outdoor, sky, grass, city&#10;&#10;Description automatically generated">
            <a:extLst>
              <a:ext uri="{FF2B5EF4-FFF2-40B4-BE49-F238E27FC236}">
                <a16:creationId xmlns:a16="http://schemas.microsoft.com/office/drawing/2014/main" id="{C489EDF3-2628-8F09-62F2-C745F54AE9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0714" y="3594859"/>
            <a:ext cx="3257550" cy="2171700"/>
          </a:xfrm>
          <a:prstGeom prst="rect">
            <a:avLst/>
          </a:prstGeom>
        </p:spPr>
      </p:pic>
    </p:spTree>
    <p:extLst>
      <p:ext uri="{BB962C8B-B14F-4D97-AF65-F5344CB8AC3E}">
        <p14:creationId xmlns:p14="http://schemas.microsoft.com/office/powerpoint/2010/main" val="3604057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565890-5BD6-35FB-6B29-6436AC943E8D}"/>
              </a:ext>
            </a:extLst>
          </p:cNvPr>
          <p:cNvSpPr txBox="1"/>
          <p:nvPr/>
        </p:nvSpPr>
        <p:spPr>
          <a:xfrm>
            <a:off x="828675" y="1569373"/>
            <a:ext cx="7515225" cy="4455835"/>
          </a:xfrm>
          <a:prstGeom prst="rect">
            <a:avLst/>
          </a:prstGeom>
          <a:noFill/>
          <a:ln>
            <a:solidFill>
              <a:schemeClr val="tx1"/>
            </a:solidFill>
            <a:prstDash val="dashDot"/>
            <a:extLst>
              <a:ext uri="{C807C97D-BFC1-408E-A445-0C87EB9F89A2}">
                <ask:lineSketchStyleProps xmlns:ask="http://schemas.microsoft.com/office/drawing/2018/sketchyshapes" sd="2650216993">
                  <a:custGeom>
                    <a:avLst/>
                    <a:gdLst>
                      <a:gd name="connsiteX0" fmla="*/ 0 w 6405770"/>
                      <a:gd name="connsiteY0" fmla="*/ 0 h 4483557"/>
                      <a:gd name="connsiteX1" fmla="*/ 6405770 w 6405770"/>
                      <a:gd name="connsiteY1" fmla="*/ 0 h 4483557"/>
                      <a:gd name="connsiteX2" fmla="*/ 6405770 w 6405770"/>
                      <a:gd name="connsiteY2" fmla="*/ 4483557 h 4483557"/>
                      <a:gd name="connsiteX3" fmla="*/ 0 w 6405770"/>
                      <a:gd name="connsiteY3" fmla="*/ 4483557 h 4483557"/>
                      <a:gd name="connsiteX4" fmla="*/ 0 w 6405770"/>
                      <a:gd name="connsiteY4" fmla="*/ 0 h 4483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5770" h="4483557" extrusionOk="0">
                        <a:moveTo>
                          <a:pt x="0" y="0"/>
                        </a:moveTo>
                        <a:cubicBezTo>
                          <a:pt x="2689190" y="-5264"/>
                          <a:pt x="5076840" y="84467"/>
                          <a:pt x="6405770" y="0"/>
                        </a:cubicBezTo>
                        <a:cubicBezTo>
                          <a:pt x="6277597" y="1553793"/>
                          <a:pt x="6534920" y="3029370"/>
                          <a:pt x="6405770" y="4483557"/>
                        </a:cubicBezTo>
                        <a:cubicBezTo>
                          <a:pt x="4072690" y="4589877"/>
                          <a:pt x="2947186" y="4475908"/>
                          <a:pt x="0" y="4483557"/>
                        </a:cubicBezTo>
                        <a:cubicBezTo>
                          <a:pt x="160128" y="2692867"/>
                          <a:pt x="25049" y="1580145"/>
                          <a:pt x="0" y="0"/>
                        </a:cubicBezTo>
                        <a:close/>
                      </a:path>
                    </a:pathLst>
                  </a:custGeom>
                  <ask:type>
                    <ask:lineSketchNone/>
                  </ask:type>
                </ask:lineSketchStyleProps>
              </a:ext>
            </a:extLst>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A: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Qatar, Ecuador, Senegal, Netherlands</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B: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England, Iran, USA, Wales</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C: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Argentina, Saudi Arabia, Mexico, Poland</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D: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France, Australia, Denmark, Tunisia</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E: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Spain, Costa Rica, Germany, Japan</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F: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Belgium, Canada, Morocco, Croatia</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G: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Brazil, Serbia, Switzerland, Cameroon</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H: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Portugal, Ghana, Uruguay, South Korea</a:t>
            </a:r>
          </a:p>
        </p:txBody>
      </p:sp>
      <p:sp>
        <p:nvSpPr>
          <p:cNvPr id="3" name="TextBox 2">
            <a:extLst>
              <a:ext uri="{FF2B5EF4-FFF2-40B4-BE49-F238E27FC236}">
                <a16:creationId xmlns:a16="http://schemas.microsoft.com/office/drawing/2014/main" id="{DC33AE90-0272-D5C7-B420-4CDD4BA17298}"/>
              </a:ext>
            </a:extLst>
          </p:cNvPr>
          <p:cNvSpPr txBox="1"/>
          <p:nvPr/>
        </p:nvSpPr>
        <p:spPr>
          <a:xfrm>
            <a:off x="168965" y="1093303"/>
            <a:ext cx="799106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There are 32 countries in the World Cup 2022 in Qatar:</a:t>
            </a:r>
          </a:p>
        </p:txBody>
      </p:sp>
    </p:spTree>
    <p:extLst>
      <p:ext uri="{BB962C8B-B14F-4D97-AF65-F5344CB8AC3E}">
        <p14:creationId xmlns:p14="http://schemas.microsoft.com/office/powerpoint/2010/main" val="343701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Things to think about</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774965"/>
            <a:ext cx="8352432" cy="418576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many people does your stadium need to hold?</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will you make it look visually appealing, both inside and outside?</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Where will the dressing rooms and players’ tunnel go?</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What food and drink outlets will your stadium have?</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will the fans be kept dry and comfortable when seated?</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will you make sure they have a good view of the game?</a:t>
            </a:r>
          </a:p>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can you make sure it is environmentally friendly?</a:t>
            </a:r>
          </a:p>
        </p:txBody>
      </p:sp>
    </p:spTree>
    <p:extLst>
      <p:ext uri="{BB962C8B-B14F-4D97-AF65-F5344CB8AC3E}">
        <p14:creationId xmlns:p14="http://schemas.microsoft.com/office/powerpoint/2010/main" val="491055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7567120"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Examples of existing stadiums</a:t>
            </a:r>
          </a:p>
        </p:txBody>
      </p:sp>
      <p:sp>
        <p:nvSpPr>
          <p:cNvPr id="3" name="TextBox 2">
            <a:extLst>
              <a:ext uri="{FF2B5EF4-FFF2-40B4-BE49-F238E27FC236}">
                <a16:creationId xmlns:a16="http://schemas.microsoft.com/office/drawing/2014/main" id="{A2F655EE-3226-FFAA-D377-924D655D479F}"/>
              </a:ext>
            </a:extLst>
          </p:cNvPr>
          <p:cNvSpPr txBox="1"/>
          <p:nvPr/>
        </p:nvSpPr>
        <p:spPr>
          <a:xfrm>
            <a:off x="6414807" y="4573843"/>
            <a:ext cx="2277085" cy="1089529"/>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How could they be improved?</a:t>
            </a:r>
          </a:p>
        </p:txBody>
      </p:sp>
      <p:pic>
        <p:nvPicPr>
          <p:cNvPr id="3078" name="Picture 6" descr="Wembley, Football, Stadium, Blue Football">
            <a:extLst>
              <a:ext uri="{FF2B5EF4-FFF2-40B4-BE49-F238E27FC236}">
                <a16:creationId xmlns:a16="http://schemas.microsoft.com/office/drawing/2014/main" id="{4075D385-033E-EA89-0571-E6D3A02983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81" y="1810590"/>
            <a:ext cx="3354415" cy="223627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Olympic Stadium, Munich, Stadium, Architecture, Sit">
            <a:extLst>
              <a:ext uri="{FF2B5EF4-FFF2-40B4-BE49-F238E27FC236}">
                <a16:creationId xmlns:a16="http://schemas.microsoft.com/office/drawing/2014/main" id="{BAF6CC8A-5028-60BA-46AD-22621C9DDF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4832" y="1810590"/>
            <a:ext cx="3515780" cy="2343853"/>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Football Stadium, Stadium, Soccer, Camp Nou, Barcelona">
            <a:extLst>
              <a:ext uri="{FF2B5EF4-FFF2-40B4-BE49-F238E27FC236}">
                <a16:creationId xmlns:a16="http://schemas.microsoft.com/office/drawing/2014/main" id="{875A3FE7-6DDA-4BEB-71A8-68C80B0E35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9431" y="3641896"/>
            <a:ext cx="3125138" cy="23438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842247B-0EA5-5382-86A5-B2ECB7167FAC}"/>
              </a:ext>
            </a:extLst>
          </p:cNvPr>
          <p:cNvSpPr txBox="1"/>
          <p:nvPr/>
        </p:nvSpPr>
        <p:spPr>
          <a:xfrm>
            <a:off x="533388" y="4576290"/>
            <a:ext cx="2564817" cy="1089529"/>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What is good about these stadiums?</a:t>
            </a:r>
          </a:p>
        </p:txBody>
      </p:sp>
    </p:spTree>
    <p:extLst>
      <p:ext uri="{BB962C8B-B14F-4D97-AF65-F5344CB8AC3E}">
        <p14:creationId xmlns:p14="http://schemas.microsoft.com/office/powerpoint/2010/main" val="3203122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10658" y="1043633"/>
            <a:ext cx="7341209"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Stadium design worksheet</a:t>
            </a:r>
          </a:p>
        </p:txBody>
      </p:sp>
      <p:pic>
        <p:nvPicPr>
          <p:cNvPr id="1026" name="Picture 2" descr="Free vector graphics of Field">
            <a:extLst>
              <a:ext uri="{FF2B5EF4-FFF2-40B4-BE49-F238E27FC236}">
                <a16:creationId xmlns:a16="http://schemas.microsoft.com/office/drawing/2014/main" id="{2ABD4D7F-58E9-2909-FBD9-C1FF7C7A1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2728" y="2705729"/>
            <a:ext cx="3138544" cy="1991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050924"/>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TotalTime>
  <Words>929</Words>
  <Application>Microsoft Office PowerPoint</Application>
  <PresentationFormat>On-screen Show (4:3)</PresentationFormat>
  <Paragraphs>84</Paragraphs>
  <Slides>12</Slides>
  <Notes>8</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12</vt:i4>
      </vt:variant>
    </vt:vector>
  </HeadingPairs>
  <TitlesOfParts>
    <vt:vector size="20" baseType="lpstr">
      <vt:lpstr>Arial</vt:lpstr>
      <vt:lpstr>Calibri</vt:lpstr>
      <vt:lpstr>inherit</vt:lpstr>
      <vt:lpstr>Symbol</vt:lpstr>
      <vt:lpstr>3_Office Theme</vt:lpstr>
      <vt:lpstr>2_Office Theme</vt:lpstr>
      <vt:lpstr>4_Office Theme</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a stadium presentation</dc:title>
  <dc:subject>Considerations of stadium design, design a sports stadium of the future, present design ideas</dc:subject>
  <dc:creator>Attainment in Education</dc:creator>
  <cp:keywords>Design considerations, football stadium design, modelling, world cup, KS2 DT, Design and technology, designing, engineering</cp:keywords>
  <dc:description/>
  <cp:lastModifiedBy>Kala Raju</cp:lastModifiedBy>
  <cp:revision>142</cp:revision>
  <dcterms:created xsi:type="dcterms:W3CDTF">2017-06-28T15:11:57Z</dcterms:created>
  <dcterms:modified xsi:type="dcterms:W3CDTF">2022-10-05T14:36:52Z</dcterms:modified>
  <cp:category/>
</cp:coreProperties>
</file>