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00"/>
    <a:srgbClr val="007600"/>
    <a:srgbClr val="3737FF"/>
    <a:srgbClr val="5B5BFF"/>
    <a:srgbClr val="000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51" autoAdjust="0"/>
  </p:normalViewPr>
  <p:slideViewPr>
    <p:cSldViewPr snapToGrid="0">
      <p:cViewPr varScale="1">
        <p:scale>
          <a:sx n="99" d="100"/>
          <a:sy n="99" d="100"/>
        </p:scale>
        <p:origin x="72" y="3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3BC92B-20E3-4759-9EA2-4291CE070368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E7C73D-9F36-4409-AC4D-B1068866F4E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12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24406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E7C73D-9F36-4409-AC4D-B1068866F4E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30996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97569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2113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25093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47488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58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9895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81378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7753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767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32567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972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045666-C2DB-4374-98FD-31A24254EBA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48A154-E206-4365-8F5D-0EA04C752E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752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Without bones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457200" y="5055080"/>
            <a:ext cx="8285163" cy="1035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200"/>
              </a:spcAft>
              <a:defRPr/>
            </a:pPr>
            <a:r>
              <a:rPr lang="en-GB" dirty="0"/>
              <a:t>There are many bones in the human body</a:t>
            </a:r>
            <a:r>
              <a:rPr lang="en-GB" dirty="0" smtClean="0"/>
              <a:t>.</a:t>
            </a:r>
          </a:p>
          <a:p>
            <a:pPr lvl="0">
              <a:spcAft>
                <a:spcPts val="1200"/>
              </a:spcAft>
              <a:defRPr/>
            </a:pPr>
            <a:r>
              <a:rPr kumimoji="0" lang="en-GB" sz="1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But</a:t>
            </a:r>
            <a:r>
              <a:rPr kumimoji="0" lang="en-GB" sz="1800" b="0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imagine if </a:t>
            </a:r>
            <a:r>
              <a:rPr kumimoji="0" lang="en-GB" sz="1800" b="0" i="0" u="none" strike="noStrike" kern="1200" cap="none" spc="0" normalizeH="0" noProof="0" smtClean="0">
                <a:ln>
                  <a:noFill/>
                </a:ln>
                <a:effectLst/>
                <a:uLnTx/>
                <a:uFillTx/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 weren’t any…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561" y="848224"/>
            <a:ext cx="1708879" cy="4002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577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45638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Without bones</a:t>
            </a:r>
            <a:endParaRPr lang="en-GB" sz="2400" dirty="0"/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307887" y="800999"/>
            <a:ext cx="8492463" cy="1930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  <a:defRPr/>
            </a:pPr>
            <a:r>
              <a:rPr lang="en-GB" b="1" dirty="0"/>
              <a:t>Part 1</a:t>
            </a:r>
          </a:p>
          <a:p>
            <a:pPr lvl="0">
              <a:spcAft>
                <a:spcPts val="600"/>
              </a:spcAft>
              <a:defRPr/>
            </a:pPr>
            <a:r>
              <a:rPr lang="en-GB" dirty="0" smtClean="0"/>
              <a:t>The </a:t>
            </a:r>
            <a:r>
              <a:rPr lang="en-GB" dirty="0"/>
              <a:t>statements </a:t>
            </a:r>
            <a:r>
              <a:rPr lang="en-GB" dirty="0" smtClean="0"/>
              <a:t>below suggest </a:t>
            </a:r>
            <a:r>
              <a:rPr lang="en-GB" dirty="0"/>
              <a:t>what might happen if there were no bones in the human body.</a:t>
            </a:r>
          </a:p>
          <a:p>
            <a:pPr lvl="0">
              <a:spcAft>
                <a:spcPts val="600"/>
              </a:spcAft>
              <a:defRPr/>
            </a:pPr>
            <a:r>
              <a:rPr lang="en-GB" dirty="0" smtClean="0"/>
              <a:t>What is your decision for each statement?</a:t>
            </a: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14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7887" y="2914258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307887" y="5553530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/>
          <p:cNvSpPr/>
          <p:nvPr/>
        </p:nvSpPr>
        <p:spPr>
          <a:xfrm>
            <a:off x="307887" y="3574076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307887" y="4233894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/>
          <p:cNvSpPr/>
          <p:nvPr/>
        </p:nvSpPr>
        <p:spPr>
          <a:xfrm>
            <a:off x="307887" y="4893712"/>
            <a:ext cx="5687471" cy="540142"/>
          </a:xfrm>
          <a:prstGeom prst="rect">
            <a:avLst/>
          </a:prstGeom>
          <a:solidFill>
            <a:srgbClr val="FAFAEA"/>
          </a:solidFill>
          <a:ln>
            <a:solidFill>
              <a:srgbClr val="10253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345062" y="3001992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64238" y="2999663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 would be like a floppy jellyfish on the floor.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45061" y="3659410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</a:t>
            </a:r>
          </a:p>
        </p:txBody>
      </p:sp>
      <p:sp>
        <p:nvSpPr>
          <p:cNvPr id="42" name="TextBox 41"/>
          <p:cNvSpPr txBox="1"/>
          <p:nvPr/>
        </p:nvSpPr>
        <p:spPr>
          <a:xfrm>
            <a:off x="664237" y="3657081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The heart and lungs could get damaged easily.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303816" y="4319228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22992" y="4316899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 would not be able to walk around.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90246" y="497904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609422" y="497671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 would not be able to breathe.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303816" y="5632516"/>
            <a:ext cx="319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5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622992" y="5630187"/>
            <a:ext cx="5331120" cy="369332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lstStyle/>
          <a:p>
            <a:r>
              <a:rPr lang="en-GB" sz="1700" dirty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We would not be able to make blood.</a:t>
            </a:r>
          </a:p>
        </p:txBody>
      </p:sp>
      <p:grpSp>
        <p:nvGrpSpPr>
          <p:cNvPr id="73" name="Group 72"/>
          <p:cNvGrpSpPr/>
          <p:nvPr/>
        </p:nvGrpSpPr>
        <p:grpSpPr>
          <a:xfrm>
            <a:off x="6070289" y="2914258"/>
            <a:ext cx="2730061" cy="544860"/>
            <a:chOff x="5846013" y="2914258"/>
            <a:chExt cx="2954337" cy="544860"/>
          </a:xfrm>
        </p:grpSpPr>
        <p:sp>
          <p:nvSpPr>
            <p:cNvPr id="49" name="Rectangle 48"/>
            <p:cNvSpPr/>
            <p:nvPr/>
          </p:nvSpPr>
          <p:spPr>
            <a:xfrm>
              <a:off x="5846013" y="2914258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7323826" y="291425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6584919" y="29189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>
              <a:off x="8062087" y="291648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6070289" y="3574076"/>
            <a:ext cx="2730061" cy="544860"/>
            <a:chOff x="5846013" y="3574076"/>
            <a:chExt cx="2954337" cy="544860"/>
          </a:xfrm>
        </p:grpSpPr>
        <p:sp>
          <p:nvSpPr>
            <p:cNvPr id="51" name="Rectangle 50"/>
            <p:cNvSpPr/>
            <p:nvPr/>
          </p:nvSpPr>
          <p:spPr>
            <a:xfrm>
              <a:off x="5846013" y="3574076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7320305" y="357407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6581398" y="3578794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8058566" y="357630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6070289" y="4233894"/>
            <a:ext cx="2730061" cy="549393"/>
            <a:chOff x="5846013" y="4233894"/>
            <a:chExt cx="2954337" cy="549393"/>
          </a:xfrm>
        </p:grpSpPr>
        <p:sp>
          <p:nvSpPr>
            <p:cNvPr id="52" name="Rectangle 51"/>
            <p:cNvSpPr/>
            <p:nvPr/>
          </p:nvSpPr>
          <p:spPr>
            <a:xfrm>
              <a:off x="5846013" y="4233894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0" name="Straight Connector 59"/>
            <p:cNvCxnSpPr/>
            <p:nvPr/>
          </p:nvCxnSpPr>
          <p:spPr>
            <a:xfrm>
              <a:off x="7320305" y="423842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>
              <a:off x="6581398" y="4243145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8058566" y="4240656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6" name="Group 75"/>
          <p:cNvGrpSpPr/>
          <p:nvPr/>
        </p:nvGrpSpPr>
        <p:grpSpPr>
          <a:xfrm>
            <a:off x="6070289" y="4891312"/>
            <a:ext cx="2730061" cy="544860"/>
            <a:chOff x="5846013" y="4891312"/>
            <a:chExt cx="2954337" cy="544860"/>
          </a:xfrm>
        </p:grpSpPr>
        <p:sp>
          <p:nvSpPr>
            <p:cNvPr id="53" name="Rectangle 52"/>
            <p:cNvSpPr/>
            <p:nvPr/>
          </p:nvSpPr>
          <p:spPr>
            <a:xfrm>
              <a:off x="5846013" y="4893712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3" name="Straight Connector 62"/>
            <p:cNvCxnSpPr/>
            <p:nvPr/>
          </p:nvCxnSpPr>
          <p:spPr>
            <a:xfrm>
              <a:off x="7320305" y="4891312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>
              <a:off x="6581398" y="48960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8058566" y="4893541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/>
          <p:cNvGrpSpPr/>
          <p:nvPr/>
        </p:nvGrpSpPr>
        <p:grpSpPr>
          <a:xfrm>
            <a:off x="6070289" y="5553530"/>
            <a:ext cx="2730061" cy="544860"/>
            <a:chOff x="5846013" y="5553530"/>
            <a:chExt cx="2954337" cy="544860"/>
          </a:xfrm>
        </p:grpSpPr>
        <p:sp>
          <p:nvSpPr>
            <p:cNvPr id="50" name="Rectangle 49"/>
            <p:cNvSpPr/>
            <p:nvPr/>
          </p:nvSpPr>
          <p:spPr>
            <a:xfrm>
              <a:off x="5846013" y="5553530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6" name="Straight Connector 65"/>
            <p:cNvCxnSpPr/>
            <p:nvPr/>
          </p:nvCxnSpPr>
          <p:spPr>
            <a:xfrm>
              <a:off x="7320305" y="5553530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6581398" y="555824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58566" y="555575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/>
          <p:cNvGrpSpPr/>
          <p:nvPr/>
        </p:nvGrpSpPr>
        <p:grpSpPr>
          <a:xfrm>
            <a:off x="6070289" y="1958960"/>
            <a:ext cx="2730061" cy="838779"/>
            <a:chOff x="5846013" y="2252879"/>
            <a:chExt cx="2954337" cy="544860"/>
          </a:xfrm>
        </p:grpSpPr>
        <p:sp>
          <p:nvSpPr>
            <p:cNvPr id="69" name="Rectangle 68"/>
            <p:cNvSpPr/>
            <p:nvPr/>
          </p:nvSpPr>
          <p:spPr>
            <a:xfrm>
              <a:off x="5846013" y="2252879"/>
              <a:ext cx="2954337" cy="540142"/>
            </a:xfrm>
            <a:prstGeom prst="rect">
              <a:avLst/>
            </a:prstGeom>
            <a:solidFill>
              <a:srgbClr val="FAFAEA"/>
            </a:solidFill>
            <a:ln>
              <a:solidFill>
                <a:srgbClr val="10253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7323826" y="2252879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584919" y="2257597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8062087" y="2255108"/>
              <a:ext cx="0" cy="540142"/>
            </a:xfrm>
            <a:prstGeom prst="line">
              <a:avLst/>
            </a:prstGeom>
            <a:ln>
              <a:solidFill>
                <a:srgbClr val="10253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Box 5"/>
          <p:cNvSpPr txBox="1"/>
          <p:nvPr/>
        </p:nvSpPr>
        <p:spPr>
          <a:xfrm>
            <a:off x="6070289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756237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right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7435318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think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8118580" y="1962643"/>
            <a:ext cx="684000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I am </a:t>
            </a:r>
            <a:r>
              <a:rPr lang="en-GB" sz="1200" b="1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sure</a:t>
            </a:r>
            <a:r>
              <a:rPr lang="en-GB" sz="1200" dirty="0" smtClean="0">
                <a:solidFill>
                  <a:srgbClr val="10253F"/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this is wrong</a:t>
            </a:r>
            <a:endParaRPr lang="en-GB" sz="1200" dirty="0">
              <a:solidFill>
                <a:srgbClr val="10253F"/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462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44244"/>
            <a:ext cx="9150889" cy="6212362"/>
          </a:xfrm>
          <a:prstGeom prst="rect">
            <a:avLst/>
          </a:prstGeo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3751" y="26336"/>
            <a:ext cx="8820737" cy="576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lvl="0">
              <a:defRPr/>
            </a:pPr>
            <a:r>
              <a:rPr lang="en-US" dirty="0"/>
              <a:t>Without bones</a:t>
            </a:r>
            <a:endParaRPr kumimoji="0" lang="en-GB" sz="20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ext Placeholder 16"/>
          <p:cNvSpPr txBox="1">
            <a:spLocks/>
          </p:cNvSpPr>
          <p:nvPr/>
        </p:nvSpPr>
        <p:spPr>
          <a:xfrm>
            <a:off x="215661" y="698741"/>
            <a:ext cx="5686188" cy="187962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114000"/>
              </a:lnSpc>
              <a:spcBef>
                <a:spcPct val="20000"/>
              </a:spcBef>
              <a:buFont typeface="+mj-lt"/>
              <a:buNone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1485900" indent="-57150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-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974850" indent="-539750" algn="l" defTabSz="91440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2514600" indent="-539750" algn="l" defTabSz="914400" rtl="0" eaLnBrk="1" latinLnBrk="0" hangingPunct="1">
              <a:spcBef>
                <a:spcPct val="20000"/>
              </a:spcBef>
              <a:buFont typeface="Courier New" panose="02070309020205020404" pitchFamily="49" charset="0"/>
              <a:buChar char="o"/>
              <a:defRPr sz="1800" kern="120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400"/>
              </a:spcAft>
              <a:defRPr/>
            </a:pPr>
            <a:r>
              <a:rPr lang="en-GB" sz="1600" b="1" dirty="0"/>
              <a:t>Part 2</a:t>
            </a:r>
          </a:p>
          <a:p>
            <a:pPr lvl="0">
              <a:spcAft>
                <a:spcPts val="400"/>
              </a:spcAft>
              <a:defRPr/>
            </a:pPr>
            <a:r>
              <a:rPr lang="en-GB" sz="1500" dirty="0" smtClean="0"/>
              <a:t>The </a:t>
            </a:r>
            <a:r>
              <a:rPr lang="en-GB" sz="1500" dirty="0"/>
              <a:t>boxes below describe what would happen if there were no bones in the human body.</a:t>
            </a:r>
          </a:p>
          <a:p>
            <a:pPr lvl="0">
              <a:spcAft>
                <a:spcPts val="400"/>
              </a:spcAft>
              <a:defRPr/>
            </a:pPr>
            <a:r>
              <a:rPr lang="en-GB" sz="1500" dirty="0" smtClean="0"/>
              <a:t>What is </a:t>
            </a:r>
            <a:r>
              <a:rPr lang="en-GB" sz="1500" dirty="0"/>
              <a:t>the correct </a:t>
            </a:r>
            <a:r>
              <a:rPr lang="en-GB" sz="1500" b="1" dirty="0" smtClean="0"/>
              <a:t>explanation</a:t>
            </a:r>
            <a:r>
              <a:rPr lang="en-GB" sz="1500" dirty="0" smtClean="0"/>
              <a:t> for each </a:t>
            </a:r>
            <a:r>
              <a:rPr lang="en-GB" sz="1500" b="1" dirty="0" smtClean="0"/>
              <a:t>description</a:t>
            </a:r>
            <a:r>
              <a:rPr lang="en-GB" sz="1500" dirty="0" smtClean="0"/>
              <a:t>?</a:t>
            </a:r>
            <a:endParaRPr lang="en-GB" sz="1500" dirty="0"/>
          </a:p>
        </p:txBody>
      </p:sp>
      <p:sp>
        <p:nvSpPr>
          <p:cNvPr id="6" name="TextBox 5"/>
          <p:cNvSpPr txBox="1"/>
          <p:nvPr/>
        </p:nvSpPr>
        <p:spPr>
          <a:xfrm>
            <a:off x="6208882" y="718977"/>
            <a:ext cx="2786332" cy="575676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Explanation</a:t>
            </a:r>
          </a:p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 why it would happen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60245" y="2027394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digest food and absorb nutrients.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360245" y="3475852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transport food from the mouth.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360245" y="4924308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absorb oxygen.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60244" y="2180344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360244" y="3640106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60244" y="5099866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60244" y="2751623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store and churn food.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60243" y="2910225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360243" y="1303165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dissolve food and absorb nutrients.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360242" y="1450463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360243" y="4200081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release energy from food.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360242" y="4369987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360242" y="5650135"/>
            <a:ext cx="2483612" cy="633454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 algn="ctr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 absorb oxygen.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360241" y="5825693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53686" y="2703858"/>
            <a:ext cx="4833368" cy="575676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Description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what </a:t>
            </a:r>
            <a:r>
              <a:rPr lang="en-GB" sz="1400" b="1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would happen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53689" y="3938953"/>
            <a:ext cx="4833367" cy="43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 heart lungs could get damaged easily.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53689" y="5189005"/>
            <a:ext cx="4833367" cy="43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would not be able to breathe.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53686" y="3996662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3686" y="5257480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4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3688" y="4563979"/>
            <a:ext cx="4833367" cy="43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would not be able to walk around.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53686" y="4627071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53687" y="3313927"/>
            <a:ext cx="4833367" cy="43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would be like a floppy jellyfish on the floor.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53686" y="3366253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53687" y="5814029"/>
            <a:ext cx="4833367" cy="432000"/>
          </a:xfrm>
          <a:prstGeom prst="rect">
            <a:avLst/>
          </a:prstGeom>
          <a:solidFill>
            <a:srgbClr val="FAFAEA"/>
          </a:solidFill>
          <a:ln>
            <a:solidFill>
              <a:schemeClr val="tx2">
                <a:lumMod val="50000"/>
              </a:schemeClr>
            </a:solidFill>
          </a:ln>
        </p:spPr>
        <p:txBody>
          <a:bodyPr wrap="square" rtlCol="0" anchor="ctr" anchorCtr="0">
            <a:noAutofit/>
          </a:bodyPr>
          <a:lstStyle/>
          <a:p>
            <a:pPr marL="357188"/>
            <a:r>
              <a:rPr lang="en-GB" sz="1400" dirty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 would not be able to make blood.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53686" y="5887887"/>
            <a:ext cx="457200" cy="400050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noAutofit/>
          </a:bodyPr>
          <a:lstStyle/>
          <a:p>
            <a:pPr algn="ctr"/>
            <a:r>
              <a:rPr lang="en-GB" sz="1400" b="1" dirty="0" smtClean="0">
                <a:solidFill>
                  <a:schemeClr val="tx2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5</a:t>
            </a:r>
            <a:endParaRPr lang="en-GB" sz="1400" b="1" dirty="0">
              <a:solidFill>
                <a:schemeClr val="tx2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168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.BEST_PPt_First slide ready.pptx" id="{381E4D17-69CB-42C3-85C1-2E8F8736608A}" vid="{03D53ADA-BC75-4EEB-AF83-964927EF2CE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.BEST_PPt_First slide ready</Template>
  <TotalTime>14</TotalTime>
  <Words>261</Words>
  <Application>Microsoft Office PowerPoint</Application>
  <PresentationFormat>On-screen Show (4:3)</PresentationFormat>
  <Paragraphs>55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Verdana</vt:lpstr>
      <vt:lpstr>Office Theme</vt:lpstr>
      <vt:lpstr>PowerPoint Presentation</vt:lpstr>
      <vt:lpstr>PowerPoint Presentation</vt:lpstr>
      <vt:lpstr>PowerPoint Presentation</vt:lpstr>
    </vt:vector>
  </TitlesOfParts>
  <Company>University of York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Alistair Moore</dc:creator>
  <cp:lastModifiedBy>Alistair Moore</cp:lastModifiedBy>
  <cp:revision>6</cp:revision>
  <dcterms:created xsi:type="dcterms:W3CDTF">2019-01-05T17:41:40Z</dcterms:created>
  <dcterms:modified xsi:type="dcterms:W3CDTF">2019-03-14T16:55:09Z</dcterms:modified>
</cp:coreProperties>
</file>