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74" r:id="rId3"/>
    <p:sldId id="256" r:id="rId4"/>
    <p:sldId id="260" r:id="rId5"/>
    <p:sldId id="257" r:id="rId6"/>
    <p:sldId id="258" r:id="rId7"/>
    <p:sldId id="259" r:id="rId8"/>
    <p:sldId id="261" r:id="rId9"/>
    <p:sldId id="262" r:id="rId10"/>
    <p:sldId id="263" r:id="rId11"/>
    <p:sldId id="264" r:id="rId12"/>
    <p:sldId id="265" r:id="rId13"/>
    <p:sldId id="266" r:id="rId14"/>
    <p:sldId id="268" r:id="rId15"/>
    <p:sldId id="267" r:id="rId16"/>
    <p:sldId id="269" r:id="rId17"/>
    <p:sldId id="278" r:id="rId18"/>
    <p:sldId id="279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003300"/>
    <a:srgbClr val="CC0066"/>
    <a:srgbClr val="FF0066"/>
    <a:srgbClr val="FFFFCC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434" autoAdjust="0"/>
  </p:normalViewPr>
  <p:slideViewPr>
    <p:cSldViewPr snapToGrid="0">
      <p:cViewPr varScale="1">
        <p:scale>
          <a:sx n="108" d="100"/>
          <a:sy n="108" d="100"/>
        </p:scale>
        <p:origin x="71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2D66B9-FFD0-487A-9307-FA08CABB51AA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27A979-27C5-4FA0-A438-CCD4CA77FA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0223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66A3B-261D-4834-87CE-13D5F3CECB59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C16C5-41B8-4838-B12F-6F95A35746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2064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66A3B-261D-4834-87CE-13D5F3CECB59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C16C5-41B8-4838-B12F-6F95A35746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050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66A3B-261D-4834-87CE-13D5F3CECB59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C16C5-41B8-4838-B12F-6F95A35746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4813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AL Nexus Resourc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A901B2B-54E0-42C5-947F-48826F0C3351}"/>
              </a:ext>
            </a:extLst>
          </p:cNvPr>
          <p:cNvSpPr/>
          <p:nvPr userDrawn="1"/>
        </p:nvSpPr>
        <p:spPr>
          <a:xfrm>
            <a:off x="0" y="6147054"/>
            <a:ext cx="12192000" cy="710946"/>
          </a:xfrm>
          <a:prstGeom prst="rect">
            <a:avLst/>
          </a:prstGeom>
          <a:solidFill>
            <a:srgbClr val="FBF7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AAB20E3-CF5C-4EF4-8440-6F8EF7BA2A6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240" y="1837029"/>
            <a:ext cx="4163332" cy="369332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None/>
              <a:defRPr sz="2000" b="0">
                <a:solidFill>
                  <a:srgbClr val="5659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 dirty="0"/>
              <a:t>Click to add title</a:t>
            </a:r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1548C47B-9673-44AF-A16F-4FE419CD3C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3240" y="732441"/>
            <a:ext cx="10515600" cy="590931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3600" b="0" i="0">
                <a:solidFill>
                  <a:srgbClr val="5659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58E9F468-F34E-4BC9-9E41-BFDDF30FE9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060950" y="6270743"/>
            <a:ext cx="6610350" cy="4635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EAL Nexus-free  downloadable teaching materials https://bell-foundation.org.uk</a:t>
            </a:r>
          </a:p>
          <a:p>
            <a:r>
              <a:rPr lang="en-GB"/>
              <a:t>© Bell education Trust 2020. This resource was originally developed by A.Surname and has been adapted for EAL Nexus.</a:t>
            </a:r>
            <a:endParaRPr lang="en-GB" dirty="0"/>
          </a:p>
        </p:txBody>
      </p:sp>
      <p:pic>
        <p:nvPicPr>
          <p:cNvPr id="10" name="Image 8">
            <a:extLst>
              <a:ext uri="{FF2B5EF4-FFF2-40B4-BE49-F238E27FC236}">
                <a16:creationId xmlns:a16="http://schemas.microsoft.com/office/drawing/2014/main" id="{E84A37BE-6864-714B-A6F2-D363D29CD5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3651" y="6270743"/>
            <a:ext cx="1049691" cy="463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487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965" y="1"/>
            <a:ext cx="11520491" cy="4858291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4722874"/>
            <a:ext cx="12192000" cy="2135126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4965" y="4858291"/>
            <a:ext cx="10363200" cy="804110"/>
          </a:xfrm>
        </p:spPr>
        <p:txBody>
          <a:bodyPr>
            <a:normAutofit/>
          </a:bodyPr>
          <a:lstStyle>
            <a:lvl1pPr algn="l">
              <a:defRPr sz="3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8544" y="6021288"/>
            <a:ext cx="3066912" cy="569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17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 b="1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34AC5-4D95-CE4C-B523-5098A1A61050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9E7EA-5389-C843-A55C-5AC7CEA933B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6214683"/>
            <a:ext cx="12192000" cy="643317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4205" y="6309321"/>
            <a:ext cx="2218195" cy="412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4725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AL Nexus Resourc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A901B2B-54E0-42C5-947F-48826F0C3351}"/>
              </a:ext>
            </a:extLst>
          </p:cNvPr>
          <p:cNvSpPr/>
          <p:nvPr userDrawn="1"/>
        </p:nvSpPr>
        <p:spPr>
          <a:xfrm>
            <a:off x="0" y="6147054"/>
            <a:ext cx="12192000" cy="710946"/>
          </a:xfrm>
          <a:prstGeom prst="rect">
            <a:avLst/>
          </a:prstGeom>
          <a:solidFill>
            <a:srgbClr val="FBF7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AAB20E3-CF5C-4EF4-8440-6F8EF7BA2A6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240" y="1837029"/>
            <a:ext cx="4163332" cy="369332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None/>
              <a:defRPr sz="2000" b="0">
                <a:solidFill>
                  <a:srgbClr val="5659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 dirty="0"/>
              <a:t>Click to add title</a:t>
            </a:r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1548C47B-9673-44AF-A16F-4FE419CD3C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3240" y="732441"/>
            <a:ext cx="10515600" cy="590931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3600" b="0" i="0">
                <a:solidFill>
                  <a:srgbClr val="5659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58E9F468-F34E-4BC9-9E41-BFDDF30FE9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060950" y="6270743"/>
            <a:ext cx="6610350" cy="4635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EAL Nexus-free  downloadable teaching materials https://bell-foundation.org.uk</a:t>
            </a:r>
          </a:p>
          <a:p>
            <a:r>
              <a:rPr lang="en-GB"/>
              <a:t>© Bell education Trust 2020. This resource was originally developed by A.Surname and has been adapted for EAL Nexus.</a:t>
            </a:r>
            <a:endParaRPr lang="en-GB" dirty="0"/>
          </a:p>
        </p:txBody>
      </p:sp>
      <p:pic>
        <p:nvPicPr>
          <p:cNvPr id="10" name="Image 8">
            <a:extLst>
              <a:ext uri="{FF2B5EF4-FFF2-40B4-BE49-F238E27FC236}">
                <a16:creationId xmlns:a16="http://schemas.microsoft.com/office/drawing/2014/main" id="{E84A37BE-6864-714B-A6F2-D363D29CD5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3651" y="6270743"/>
            <a:ext cx="1049691" cy="463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366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66A3B-261D-4834-87CE-13D5F3CECB59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C16C5-41B8-4838-B12F-6F95A35746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9771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66A3B-261D-4834-87CE-13D5F3CECB59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C16C5-41B8-4838-B12F-6F95A35746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4668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66A3B-261D-4834-87CE-13D5F3CECB59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C16C5-41B8-4838-B12F-6F95A35746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4528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66A3B-261D-4834-87CE-13D5F3CECB59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C16C5-41B8-4838-B12F-6F95A35746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1216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66A3B-261D-4834-87CE-13D5F3CECB59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C16C5-41B8-4838-B12F-6F95A35746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9112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66A3B-261D-4834-87CE-13D5F3CECB59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C16C5-41B8-4838-B12F-6F95A35746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609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66A3B-261D-4834-87CE-13D5F3CECB59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C16C5-41B8-4838-B12F-6F95A35746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2884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66A3B-261D-4834-87CE-13D5F3CECB59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C16C5-41B8-4838-B12F-6F95A35746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104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C66A3B-261D-4834-87CE-13D5F3CECB59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8C16C5-41B8-4838-B12F-6F95A35746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37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E34AC5-4D95-CE4C-B523-5098A1A61050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9E7EA-5389-C843-A55C-5AC7CEA93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955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pixabay.com/users/falkenpost-1987955/" TargetMode="External"/><Relationship Id="rId3" Type="http://schemas.openxmlformats.org/officeDocument/2006/relationships/hyperlink" Target="https://pixabay.com/users/358611-358611/" TargetMode="External"/><Relationship Id="rId7" Type="http://schemas.openxmlformats.org/officeDocument/2006/relationships/hyperlink" Target="https://pixabay.com/photos/desert-dunes-algodones-dunes-1654439/" TargetMode="External"/><Relationship Id="rId2" Type="http://schemas.openxmlformats.org/officeDocument/2006/relationships/hyperlink" Target="https://pixabay.com/photos/iceberg-antarctica-polar-blue-ice-404966/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pixabay.com/users/clker-free-vector-images-3736/" TargetMode="External"/><Relationship Id="rId5" Type="http://schemas.openxmlformats.org/officeDocument/2006/relationships/hyperlink" Target="https://pixabay.com/vectors/camel-pyramid-travel-hump-desert-48307/" TargetMode="External"/><Relationship Id="rId10" Type="http://schemas.openxmlformats.org/officeDocument/2006/relationships/hyperlink" Target="https://pixabay.com/vectors/snowflake-christmas-winter-flake-29366/" TargetMode="External"/><Relationship Id="rId4" Type="http://schemas.openxmlformats.org/officeDocument/2006/relationships/hyperlink" Target="https://pixabay.com/service/license/" TargetMode="External"/><Relationship Id="rId9" Type="http://schemas.openxmlformats.org/officeDocument/2006/relationships/hyperlink" Target="https://pixabay.com/vectors/bear-cub-animal-fur-polar-baby-30787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users/davidrockdesign-2595351/" TargetMode="External"/><Relationship Id="rId2" Type="http://schemas.openxmlformats.org/officeDocument/2006/relationships/hyperlink" Target="https://pixabay.com/illustrations/sun-astro-vector-ray-lights-1789653/" TargetMode="Externa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pixabay.com/service/license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527E47E-70B6-451E-92E3-4CD4BAE8DD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8900873"/>
              </p:ext>
            </p:extLst>
          </p:nvPr>
        </p:nvGraphicFramePr>
        <p:xfrm>
          <a:off x="2663541" y="1929489"/>
          <a:ext cx="6864917" cy="2999021"/>
        </p:xfrm>
        <a:graphic>
          <a:graphicData uri="http://schemas.openxmlformats.org/drawingml/2006/table">
            <a:tbl>
              <a:tblPr firstRow="1" bandRow="1"/>
              <a:tblGrid>
                <a:gridCol w="2089681">
                  <a:extLst>
                    <a:ext uri="{9D8B030D-6E8A-4147-A177-3AD203B41FA5}">
                      <a16:colId xmlns:a16="http://schemas.microsoft.com/office/drawing/2014/main" val="1286923087"/>
                    </a:ext>
                  </a:extLst>
                </a:gridCol>
                <a:gridCol w="4775236">
                  <a:extLst>
                    <a:ext uri="{9D8B030D-6E8A-4147-A177-3AD203B41FA5}">
                      <a16:colId xmlns:a16="http://schemas.microsoft.com/office/drawing/2014/main" val="1646777964"/>
                    </a:ext>
                  </a:extLst>
                </a:gridCol>
              </a:tblGrid>
              <a:tr h="676341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b="1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Answers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845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989100"/>
                  </a:ext>
                </a:extLst>
              </a:tr>
              <a:tr h="580670">
                <a:tc gridSpan="2">
                  <a:txBody>
                    <a:bodyPr/>
                    <a:lstStyle/>
                    <a:p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Adaptation to different habitats</a:t>
                      </a:r>
                      <a:endParaRPr lang="en-GB" sz="24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010815"/>
                  </a:ext>
                </a:extLst>
              </a:tr>
              <a:tr h="5806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Subject(s):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Science and Geography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3930116"/>
                  </a:ext>
                </a:extLst>
              </a:tr>
              <a:tr h="5806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Key Stage: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KS3, KS4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3631289"/>
                  </a:ext>
                </a:extLst>
              </a:tr>
              <a:tr h="5806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Topic: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Adaptation to different habitats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261186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03902EE1-F798-4BE5-8432-0831CA2AF58B}"/>
              </a:ext>
            </a:extLst>
          </p:cNvPr>
          <p:cNvSpPr txBox="1"/>
          <p:nvPr/>
        </p:nvSpPr>
        <p:spPr>
          <a:xfrm>
            <a:off x="534989" y="727788"/>
            <a:ext cx="556101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EAL Nexus Resource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E175523-4DDD-48CD-8AFB-649661FABD3E}"/>
              </a:ext>
            </a:extLst>
          </p:cNvPr>
          <p:cNvSpPr txBox="1"/>
          <p:nvPr/>
        </p:nvSpPr>
        <p:spPr>
          <a:xfrm>
            <a:off x="6480458" y="6317050"/>
            <a:ext cx="562331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495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Bell Educational Trust 2020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495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This resource was originally developed by Alison Fisher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495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and has been adapted for EAL Nexus. 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30049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83" y="365125"/>
            <a:ext cx="11066417" cy="1325563"/>
          </a:xfrm>
          <a:solidFill>
            <a:srgbClr val="00CC00"/>
          </a:solidFill>
          <a:ln>
            <a:solidFill>
              <a:srgbClr val="00CC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GB" sz="4000" b="1" dirty="0">
                <a:solidFill>
                  <a:srgbClr val="00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What are the reasons for the adaptations?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Discuss with a partner the reasons for the camel’s adaptations.</a:t>
            </a:r>
          </a:p>
          <a:p>
            <a:pPr marL="0" indent="0">
              <a:buNone/>
            </a:pPr>
            <a:r>
              <a:rPr lang="en-GB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Think about what it needs to do:</a:t>
            </a:r>
          </a:p>
          <a:p>
            <a:pPr lvl="1"/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protect itself from the heat</a:t>
            </a:r>
          </a:p>
          <a:p>
            <a:pPr lvl="1"/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stay hidden (when there are no trees or rocks)</a:t>
            </a:r>
          </a:p>
          <a:p>
            <a:pPr lvl="1"/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walk on soft sand</a:t>
            </a:r>
          </a:p>
          <a:p>
            <a:pPr lvl="1"/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survive without water.</a:t>
            </a:r>
          </a:p>
          <a:p>
            <a:pPr marL="0" indent="0">
              <a:buNone/>
            </a:pPr>
            <a:r>
              <a:rPr lang="en-GB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Phrases to help you:</a:t>
            </a:r>
          </a:p>
          <a:p>
            <a:pPr lvl="1"/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it needs … so that it can …</a:t>
            </a:r>
          </a:p>
          <a:p>
            <a:pPr lvl="1"/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its … help it …</a:t>
            </a:r>
          </a:p>
          <a:p>
            <a:pPr lvl="1"/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it can … so that …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300396" y="5647830"/>
            <a:ext cx="12389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CC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Camel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1A2ED61A-267F-46A8-AE70-30E2837AAFC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933" y="3384773"/>
            <a:ext cx="2649799" cy="2128120"/>
          </a:xfrm>
          <a:prstGeom prst="rect">
            <a:avLst/>
          </a:prstGeom>
          <a:ln w="38100">
            <a:solidFill>
              <a:srgbClr val="CC0066"/>
            </a:solidFill>
          </a:ln>
        </p:spPr>
      </p:pic>
    </p:spTree>
    <p:extLst>
      <p:ext uri="{BB962C8B-B14F-4D97-AF65-F5344CB8AC3E}">
        <p14:creationId xmlns:p14="http://schemas.microsoft.com/office/powerpoint/2010/main" val="41820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CC00"/>
          </a:solidFill>
          <a:ln>
            <a:solidFill>
              <a:srgbClr val="00CC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GB" dirty="0">
                <a:solidFill>
                  <a:srgbClr val="00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Match the adaptation to the reason.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long eyelashes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long legs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brown fur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thick fur on its hump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nostrils that can close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stores fat in hump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does not sweat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large feet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097641" y="1848576"/>
            <a:ext cx="6988342" cy="43513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LcPeriod"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keep its body away from the hot sand.</a:t>
            </a:r>
          </a:p>
          <a:p>
            <a:pPr marL="514350" indent="-514350">
              <a:buFont typeface="+mj-lt"/>
              <a:buAutoNum type="alphaLcPeriod"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provide energy if it has had no food or water for a while.</a:t>
            </a:r>
          </a:p>
          <a:p>
            <a:pPr marL="514350" indent="-514350">
              <a:buFont typeface="+mj-lt"/>
              <a:buAutoNum type="alphaLcPeriod"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stop sand irritating it.</a:t>
            </a:r>
          </a:p>
          <a:p>
            <a:pPr marL="514350" indent="-514350">
              <a:buFont typeface="+mj-lt"/>
              <a:buAutoNum type="alphaLcPeriod"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prevent water loss.</a:t>
            </a:r>
          </a:p>
          <a:p>
            <a:pPr marL="514350" indent="-514350">
              <a:buFont typeface="+mj-lt"/>
              <a:buAutoNum type="alphaLcPeriod"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protect its back from the sun.</a:t>
            </a:r>
          </a:p>
          <a:p>
            <a:pPr marL="514350" indent="-514350">
              <a:buFont typeface="+mj-lt"/>
              <a:buAutoNum type="alphaLcPeriod"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stop it sinking into the soft sand.</a:t>
            </a:r>
          </a:p>
          <a:p>
            <a:pPr marL="514350" indent="-514350">
              <a:buFont typeface="+mj-lt"/>
              <a:buAutoNum type="alphaLcPeriod"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 it cannot be seen easily.</a:t>
            </a:r>
          </a:p>
          <a:p>
            <a:pPr marL="0" indent="0">
              <a:buNone/>
            </a:pPr>
            <a:endParaRPr lang="en-GB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3747834" y="2017836"/>
            <a:ext cx="1748317" cy="1825294"/>
          </a:xfrm>
          <a:prstGeom prst="line">
            <a:avLst/>
          </a:prstGeom>
          <a:ln w="76200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2936920" y="2073499"/>
            <a:ext cx="2098719" cy="478971"/>
          </a:xfrm>
          <a:prstGeom prst="line">
            <a:avLst/>
          </a:prstGeom>
          <a:ln w="76200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998922" y="3107554"/>
            <a:ext cx="2098719" cy="2869176"/>
          </a:xfrm>
          <a:prstGeom prst="line">
            <a:avLst/>
          </a:prstGeom>
          <a:ln w="76200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757000" y="3686290"/>
            <a:ext cx="610087" cy="1132135"/>
          </a:xfrm>
          <a:prstGeom prst="line">
            <a:avLst/>
          </a:prstGeom>
          <a:ln w="76200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4925989" y="3909773"/>
            <a:ext cx="276247" cy="186632"/>
          </a:xfrm>
          <a:prstGeom prst="line">
            <a:avLst/>
          </a:prstGeom>
          <a:ln w="76200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4388923" y="3244735"/>
            <a:ext cx="991331" cy="1321358"/>
          </a:xfrm>
          <a:prstGeom prst="line">
            <a:avLst/>
          </a:prstGeom>
          <a:ln w="76200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3867935" y="4389038"/>
            <a:ext cx="1334301" cy="792055"/>
          </a:xfrm>
          <a:prstGeom prst="line">
            <a:avLst/>
          </a:prstGeom>
          <a:ln w="76200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2936920" y="5473726"/>
            <a:ext cx="2125123" cy="196688"/>
          </a:xfrm>
          <a:prstGeom prst="line">
            <a:avLst/>
          </a:prstGeom>
          <a:ln w="76200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2037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2522"/>
            <a:ext cx="10515600" cy="1046921"/>
          </a:xfrm>
          <a:solidFill>
            <a:srgbClr val="00CC00"/>
          </a:solidFill>
          <a:ln>
            <a:solidFill>
              <a:srgbClr val="00CC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GB" sz="4000" dirty="0">
                <a:solidFill>
                  <a:srgbClr val="00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Match the adaptation to the reason – </a:t>
            </a:r>
            <a:r>
              <a:rPr lang="en-GB" sz="4000" i="1" dirty="0">
                <a:solidFill>
                  <a:srgbClr val="00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answers.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200" y="1007165"/>
            <a:ext cx="10515600" cy="5632174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lnSpc>
                <a:spcPct val="160000"/>
              </a:lnSpc>
              <a:buFont typeface="+mj-lt"/>
              <a:buAutoNum type="arabicPeriod"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long eyelashes - </a:t>
            </a:r>
            <a:r>
              <a:rPr lang="en-GB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stop sand irritating it.</a:t>
            </a:r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14350" indent="-514350">
              <a:lnSpc>
                <a:spcPct val="160000"/>
              </a:lnSpc>
              <a:buFont typeface="+mj-lt"/>
              <a:buAutoNum type="arabicPeriod"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long legs - </a:t>
            </a:r>
            <a:r>
              <a:rPr lang="en-GB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keep its body away from the hot sand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marL="514350" indent="-514350">
              <a:lnSpc>
                <a:spcPct val="160000"/>
              </a:lnSpc>
              <a:buFont typeface="+mj-lt"/>
              <a:buAutoNum type="arabicPeriod"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brown fur - </a:t>
            </a:r>
            <a:r>
              <a:rPr lang="en-GB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 it cannot be seen easily.</a:t>
            </a:r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14350" indent="-514350">
              <a:lnSpc>
                <a:spcPct val="160000"/>
              </a:lnSpc>
              <a:buFont typeface="+mj-lt"/>
              <a:buAutoNum type="arabicPeriod"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thick fur on its hump - </a:t>
            </a:r>
            <a:r>
              <a:rPr lang="en-GB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protect its back from the sun.</a:t>
            </a:r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14350" indent="-514350">
              <a:lnSpc>
                <a:spcPct val="160000"/>
              </a:lnSpc>
              <a:buFont typeface="+mj-lt"/>
              <a:buAutoNum type="arabicPeriod"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nostrils that can close - </a:t>
            </a:r>
            <a:r>
              <a:rPr lang="en-GB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stop sand irritating it.</a:t>
            </a:r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14350" indent="-514350">
              <a:lnSpc>
                <a:spcPct val="160000"/>
              </a:lnSpc>
              <a:buFont typeface="+mj-lt"/>
              <a:buAutoNum type="arabicPeriod"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stores fat in hump - </a:t>
            </a:r>
            <a:r>
              <a:rPr lang="en-GB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provide energy if it has had no food or water for a while.</a:t>
            </a:r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14350" indent="-514350">
              <a:lnSpc>
                <a:spcPct val="160000"/>
              </a:lnSpc>
              <a:buFont typeface="+mj-lt"/>
              <a:buAutoNum type="arabicPeriod"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does not sweat - </a:t>
            </a:r>
            <a:r>
              <a:rPr lang="en-GB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prevent water loss.</a:t>
            </a:r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14350" indent="-514350">
              <a:lnSpc>
                <a:spcPct val="160000"/>
              </a:lnSpc>
              <a:buFont typeface="+mj-lt"/>
              <a:buAutoNum type="arabicPeriod"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large feet - </a:t>
            </a:r>
            <a:r>
              <a:rPr lang="en-GB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stop it sinking into the soft sand.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36177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CC00"/>
          </a:solidFill>
          <a:ln>
            <a:solidFill>
              <a:srgbClr val="00CC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GB" dirty="0">
                <a:solidFill>
                  <a:srgbClr val="00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Writing task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altLang="en-US" sz="4000" dirty="0">
                <a:latin typeface="Tahoma" panose="020B060403050404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Write a paragraph about what you have learnt. You will need to:</a:t>
            </a:r>
          </a:p>
          <a:p>
            <a:r>
              <a:rPr lang="en-GB" altLang="en-US" sz="4000" dirty="0">
                <a:latin typeface="Tahoma" panose="020B060403050404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describe the Arctic and desert environments</a:t>
            </a:r>
          </a:p>
          <a:p>
            <a:r>
              <a:rPr lang="en-GB" altLang="en-US" sz="4000" dirty="0">
                <a:latin typeface="Tahoma" panose="020B060403050404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explain how the polar bear and camel have  adapted to their environment  </a:t>
            </a:r>
          </a:p>
          <a:p>
            <a:r>
              <a:rPr lang="en-GB" altLang="en-US" sz="4000">
                <a:latin typeface="Tahoma" panose="020B060403050404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compare </a:t>
            </a:r>
            <a:r>
              <a:rPr lang="en-GB" altLang="en-US" sz="4000" dirty="0">
                <a:latin typeface="Tahoma" panose="020B060403050404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and contrast the two animals.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41926776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CC00"/>
          </a:solidFill>
          <a:ln>
            <a:solidFill>
              <a:srgbClr val="00CC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 algn="ctr"/>
            <a:r>
              <a:rPr lang="en-GB" altLang="en-US" dirty="0">
                <a:solidFill>
                  <a:srgbClr val="00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 could start like this:</a:t>
            </a:r>
            <a:endParaRPr lang="en-GB" dirty="0">
              <a:solidFill>
                <a:srgbClr val="0033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8821794"/>
              </p:ext>
            </p:extLst>
          </p:nvPr>
        </p:nvGraphicFramePr>
        <p:xfrm>
          <a:off x="838200" y="4057324"/>
          <a:ext cx="10108097" cy="2465653"/>
        </p:xfrm>
        <a:graphic>
          <a:graphicData uri="http://schemas.openxmlformats.org/drawingml/2006/table">
            <a:tbl>
              <a:tblPr firstRow="1" firstCol="1" bandRow="1">
                <a:tableStyleId>{E8B1032C-EA38-4F05-BA0D-38AFFFC7BED3}</a:tableStyleId>
              </a:tblPr>
              <a:tblGrid>
                <a:gridCol w="33686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697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697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167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>
                          <a:solidFill>
                            <a:srgbClr val="0033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Words to show similarity</a:t>
                      </a:r>
                    </a:p>
                  </a:txBody>
                  <a:tcPr marL="122910" marR="12291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>
                          <a:solidFill>
                            <a:srgbClr val="0033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Words to show difference</a:t>
                      </a:r>
                    </a:p>
                  </a:txBody>
                  <a:tcPr marL="122910" marR="12291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>
                          <a:solidFill>
                            <a:srgbClr val="0033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Words to explain</a:t>
                      </a:r>
                    </a:p>
                  </a:txBody>
                  <a:tcPr marL="122910" marR="12291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>
                        <a:alpha val="7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670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0" dirty="0">
                          <a:solidFill>
                            <a:srgbClr val="0033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as well as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0" dirty="0">
                          <a:solidFill>
                            <a:srgbClr val="0033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similarly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0" dirty="0">
                          <a:solidFill>
                            <a:srgbClr val="0033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this is the same as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0" dirty="0">
                          <a:solidFill>
                            <a:srgbClr val="0033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also</a:t>
                      </a:r>
                    </a:p>
                  </a:txBody>
                  <a:tcPr marL="122910" marR="12291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0" dirty="0">
                          <a:solidFill>
                            <a:srgbClr val="0033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unlike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0" dirty="0">
                          <a:solidFill>
                            <a:srgbClr val="0033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this is different from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0" dirty="0">
                          <a:solidFill>
                            <a:srgbClr val="0033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however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0" dirty="0">
                          <a:solidFill>
                            <a:srgbClr val="0033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although</a:t>
                      </a:r>
                    </a:p>
                  </a:txBody>
                  <a:tcPr marL="122910" marR="12291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0" dirty="0">
                          <a:solidFill>
                            <a:srgbClr val="0033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this is because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0" dirty="0">
                          <a:solidFill>
                            <a:srgbClr val="0033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so that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0" dirty="0">
                          <a:solidFill>
                            <a:srgbClr val="0033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which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0" dirty="0">
                          <a:solidFill>
                            <a:srgbClr val="0033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because it needs to</a:t>
                      </a:r>
                    </a:p>
                  </a:txBody>
                  <a:tcPr marL="122910" marR="12291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437322" y="1981101"/>
            <a:ext cx="1114507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2400" b="1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Both</a:t>
            </a:r>
            <a:r>
              <a:rPr lang="en-GB" alt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the camel and the polar bear are well suited to their environment. A polar bear has white fur </a:t>
            </a:r>
            <a:r>
              <a:rPr lang="en-GB" altLang="en-US" sz="2400" b="1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which</a:t>
            </a:r>
            <a:r>
              <a:rPr lang="en-GB" altLang="en-US" sz="24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alt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...................................... </a:t>
            </a:r>
            <a:r>
              <a:rPr lang="en-GB" altLang="en-US" sz="2400" b="1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On  the other hand</a:t>
            </a:r>
            <a:r>
              <a:rPr lang="en-GB" alt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a camel has.....................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en-US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Try to use all the words in the table below.</a:t>
            </a:r>
          </a:p>
        </p:txBody>
      </p:sp>
    </p:spTree>
    <p:extLst>
      <p:ext uri="{BB962C8B-B14F-4D97-AF65-F5344CB8AC3E}">
        <p14:creationId xmlns:p14="http://schemas.microsoft.com/office/powerpoint/2010/main" val="35257176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823" y="365125"/>
            <a:ext cx="11416937" cy="1163229"/>
          </a:xfrm>
          <a:solidFill>
            <a:srgbClr val="00CC00"/>
          </a:solidFill>
          <a:ln>
            <a:solidFill>
              <a:srgbClr val="00CC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GB" dirty="0">
                <a:solidFill>
                  <a:srgbClr val="00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Check your work.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2718078"/>
              </p:ext>
            </p:extLst>
          </p:nvPr>
        </p:nvGraphicFramePr>
        <p:xfrm>
          <a:off x="378823" y="2200458"/>
          <a:ext cx="11412582" cy="4473652"/>
        </p:xfrm>
        <a:graphic>
          <a:graphicData uri="http://schemas.openxmlformats.org/drawingml/2006/table">
            <a:tbl>
              <a:tblPr firstRow="1" firstCol="1" bandRow="1">
                <a:tableStyleId>{10A1B5D5-9B99-4C35-A422-299274C87663}</a:tableStyleId>
              </a:tblPr>
              <a:tblGrid>
                <a:gridCol w="101708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16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275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>
                          <a:solidFill>
                            <a:srgbClr val="0033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 have: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3200" b="0" dirty="0">
                          <a:solidFill>
                            <a:srgbClr val="003300"/>
                          </a:solidFill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r>
                        <a:rPr lang="en-GB" sz="3200" b="0" dirty="0">
                          <a:solidFill>
                            <a:srgbClr val="003300"/>
                          </a:solidFill>
                          <a:effectLst/>
                        </a:rPr>
                        <a:t> </a:t>
                      </a:r>
                      <a:r>
                        <a:rPr lang="en-GB" sz="2000" b="0" dirty="0">
                          <a:solidFill>
                            <a:srgbClr val="0033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or</a:t>
                      </a:r>
                      <a:r>
                        <a:rPr lang="en-GB" sz="3200" b="0" dirty="0">
                          <a:solidFill>
                            <a:srgbClr val="003300"/>
                          </a:solidFill>
                          <a:effectLst/>
                        </a:rPr>
                        <a:t> </a:t>
                      </a:r>
                      <a:r>
                        <a:rPr lang="en-GB" sz="3200" b="0" dirty="0">
                          <a:solidFill>
                            <a:srgbClr val="003300"/>
                          </a:solidFill>
                          <a:effectLst/>
                          <a:sym typeface="Wingdings" panose="05000000000000000000" pitchFamily="2" charset="2"/>
                        </a:rPr>
                        <a:t></a:t>
                      </a:r>
                      <a:endParaRPr lang="en-GB" sz="1600" b="0" dirty="0">
                        <a:solidFill>
                          <a:srgbClr val="0033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6528">
                <a:tc>
                  <a:txBody>
                    <a:bodyPr/>
                    <a:lstStyle/>
                    <a:p>
                      <a:pPr marL="457200" indent="-4572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400" b="0" dirty="0">
                          <a:solidFill>
                            <a:srgbClr val="0033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described the desert and the Arctic using at least four of the words from my list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rgbClr val="003300"/>
                          </a:solidFill>
                          <a:effectLst/>
                        </a:rPr>
                        <a:t> </a:t>
                      </a:r>
                      <a:endParaRPr lang="en-GB" sz="1100" b="0" dirty="0">
                        <a:solidFill>
                          <a:srgbClr val="0033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86528">
                <a:tc>
                  <a:txBody>
                    <a:bodyPr/>
                    <a:lstStyle/>
                    <a:p>
                      <a:pPr marL="457200" indent="-4572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400" b="0" dirty="0">
                          <a:solidFill>
                            <a:srgbClr val="0033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written about at least three adaptations for the polar bear and the camel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rgbClr val="003300"/>
                          </a:solidFill>
                          <a:effectLst/>
                        </a:rPr>
                        <a:t> </a:t>
                      </a:r>
                      <a:endParaRPr lang="en-GB" sz="1100" b="0" dirty="0">
                        <a:solidFill>
                          <a:srgbClr val="0033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3264">
                <a:tc>
                  <a:txBody>
                    <a:bodyPr/>
                    <a:lstStyle/>
                    <a:p>
                      <a:pPr marL="457200" indent="-4572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400" b="0" dirty="0">
                          <a:solidFill>
                            <a:srgbClr val="0033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explained the reasons for the adaptations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rgbClr val="003300"/>
                          </a:solidFill>
                          <a:effectLst/>
                        </a:rPr>
                        <a:t> </a:t>
                      </a:r>
                      <a:endParaRPr lang="en-GB" sz="1100" b="0" dirty="0">
                        <a:solidFill>
                          <a:srgbClr val="0033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3264">
                <a:tc>
                  <a:txBody>
                    <a:bodyPr/>
                    <a:lstStyle/>
                    <a:p>
                      <a:pPr marL="457200" indent="-4572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400" b="0" dirty="0">
                          <a:solidFill>
                            <a:srgbClr val="0033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used at least six</a:t>
                      </a:r>
                      <a:r>
                        <a:rPr lang="en-GB" sz="2400" b="0" baseline="0" dirty="0">
                          <a:solidFill>
                            <a:srgbClr val="0033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different words to compare, contrast and explain.</a:t>
                      </a:r>
                      <a:endParaRPr lang="en-GB" sz="2400" b="0" dirty="0">
                        <a:solidFill>
                          <a:srgbClr val="0033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rgbClr val="003300"/>
                          </a:solidFill>
                          <a:effectLst/>
                        </a:rPr>
                        <a:t> </a:t>
                      </a:r>
                      <a:endParaRPr lang="en-GB" sz="1100" b="0" dirty="0">
                        <a:solidFill>
                          <a:srgbClr val="0033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86528">
                <a:tc>
                  <a:txBody>
                    <a:bodyPr/>
                    <a:lstStyle/>
                    <a:p>
                      <a:pPr marL="457200" indent="-4572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2400" b="0" dirty="0">
                          <a:solidFill>
                            <a:srgbClr val="0033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described at least one similarity and two differences between the camel and the polar bear.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rgbClr val="003300"/>
                          </a:solidFill>
                          <a:effectLst/>
                        </a:rPr>
                        <a:t> </a:t>
                      </a:r>
                      <a:endParaRPr lang="en-GB" sz="1100" b="0" dirty="0">
                        <a:solidFill>
                          <a:srgbClr val="0033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482002" y="1690688"/>
            <a:ext cx="73421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2800" dirty="0">
                <a:latin typeface="Tahoma" panose="020B060403050404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Polar bear and camel adaptations - Checklist.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7610621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2E175523-4DDD-48CD-8AFB-649661FABD3E}"/>
              </a:ext>
            </a:extLst>
          </p:cNvPr>
          <p:cNvSpPr txBox="1"/>
          <p:nvPr/>
        </p:nvSpPr>
        <p:spPr>
          <a:xfrm>
            <a:off x="6480458" y="6317050"/>
            <a:ext cx="562331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495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Bell Educational Trust 2020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495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This resource was originally developed by Alison Fisher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495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and has been adapted for EAL Nexus. 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FED6E5-6A0E-4BF2-9FB7-83475B9AE15A}"/>
              </a:ext>
            </a:extLst>
          </p:cNvPr>
          <p:cNvSpPr txBox="1">
            <a:spLocks/>
          </p:cNvSpPr>
          <p:nvPr/>
        </p:nvSpPr>
        <p:spPr>
          <a:xfrm>
            <a:off x="1909614" y="288457"/>
            <a:ext cx="8229600" cy="346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77">
              <a:defRPr/>
            </a:pPr>
            <a:r>
              <a:rPr lang="en-GB" sz="2000" b="1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Appendix – Images in this resource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BDA7CC-E3DD-4E33-B2A6-77E1BA3889D4}"/>
              </a:ext>
            </a:extLst>
          </p:cNvPr>
          <p:cNvSpPr txBox="1"/>
          <p:nvPr/>
        </p:nvSpPr>
        <p:spPr>
          <a:xfrm>
            <a:off x="1888926" y="838627"/>
            <a:ext cx="822960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>
              <a:defRPr/>
            </a:pP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Iceberg - Antarctica</a:t>
            </a:r>
          </a:p>
          <a:p>
            <a:pPr defTabSz="914377">
              <a:defRPr/>
            </a:pP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description (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https://pixabay.com/photos/iceberg-antarctica-polar-blue-ice-404966/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 defTabSz="914377">
              <a:defRPr/>
            </a:pP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358611 (</a:t>
            </a: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https://pixabay.com/users/358611-358611/</a:t>
            </a: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defTabSz="457189">
              <a:defRPr/>
            </a:pP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Available under </a:t>
            </a:r>
            <a:r>
              <a:rPr lang="en-GB" sz="1400" dirty="0" err="1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Pixabay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License. For more information see 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https://pixabay.com/service/license/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defTabSz="457189">
              <a:defRPr/>
            </a:pPr>
            <a:endParaRPr lang="en-GB" sz="1400" kern="0" dirty="0">
              <a:solidFill>
                <a:srgbClr val="49586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377">
              <a:defRPr/>
            </a:pP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Camel - Pyramid</a:t>
            </a:r>
          </a:p>
          <a:p>
            <a:pPr defTabSz="914377">
              <a:defRPr/>
            </a:pP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description (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https://pixabay.com/vectors/camel-pyramid-travel-hump-desert-48307/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 defTabSz="914377">
              <a:defRPr/>
            </a:pP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GB" sz="1400" kern="0" dirty="0" err="1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Clker</a:t>
            </a: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-Free-Vector-Images (</a:t>
            </a: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https://pixabay.com/users/clker-free-vector-images-3736/</a:t>
            </a: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defTabSz="457189">
              <a:defRPr/>
            </a:pP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Available under </a:t>
            </a:r>
            <a:r>
              <a:rPr lang="en-GB" sz="1400" dirty="0" err="1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Pixabay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License. For more information see 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https://pixabay.com/service/license/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defTabSz="914377">
              <a:defRPr/>
            </a:pPr>
            <a:endParaRPr lang="en-GB" sz="1400" kern="0" dirty="0">
              <a:solidFill>
                <a:srgbClr val="49586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377">
              <a:defRPr/>
            </a:pP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Desert - Dunes</a:t>
            </a:r>
          </a:p>
          <a:p>
            <a:pPr defTabSz="914377">
              <a:defRPr/>
            </a:pP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description (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https://pixabay.com/photos/desert-dunes-algodones-dunes-1654439/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 defTabSz="914377">
              <a:defRPr/>
            </a:pP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GB" sz="1400" kern="0" dirty="0" err="1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Falkenpost</a:t>
            </a: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https://pixabay.com/users/falkenpost-1987955/</a:t>
            </a: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defTabSz="457189">
              <a:defRPr/>
            </a:pP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Available under </a:t>
            </a:r>
            <a:r>
              <a:rPr lang="en-GB" sz="1400" dirty="0" err="1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Pixabay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License. For more information see 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https://pixabay.com/service/license/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defTabSz="457189">
              <a:defRPr/>
            </a:pPr>
            <a:endParaRPr lang="en-GB" sz="1400" dirty="0">
              <a:solidFill>
                <a:srgbClr val="49586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377">
              <a:defRPr/>
            </a:pP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Bear - Cub</a:t>
            </a:r>
          </a:p>
          <a:p>
            <a:pPr defTabSz="914377">
              <a:defRPr/>
            </a:pP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description (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https://pixabay.com/vectors/bear-cub-animal-fur-polar-baby-30787/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 defTabSz="914377">
              <a:defRPr/>
            </a:pP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GB" sz="1400" kern="0" dirty="0" err="1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Clker</a:t>
            </a: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-Free-Vector-Images (</a:t>
            </a: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https://pixabay.com/users/clker-free-vector-images-3736/</a:t>
            </a: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defTabSz="457189">
              <a:defRPr/>
            </a:pP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Available under </a:t>
            </a:r>
            <a:r>
              <a:rPr lang="en-GB" sz="1400" dirty="0" err="1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Pixabay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License. For more information see 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https://pixabay.com/service/license/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defTabSz="457189">
              <a:defRPr/>
            </a:pPr>
            <a:endParaRPr lang="en-GB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377">
              <a:defRPr/>
            </a:pP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Snowflake - Christmas</a:t>
            </a:r>
          </a:p>
          <a:p>
            <a:pPr defTabSz="914377">
              <a:defRPr/>
            </a:pP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description (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https://pixabay.com/vectors/snowflake-christmas-winter-flake-29366/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 defTabSz="914377">
              <a:defRPr/>
            </a:pP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GB" sz="1400" kern="0" dirty="0" err="1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Clker</a:t>
            </a: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-Free-Vector-Images (</a:t>
            </a: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https://pixabay.com/users/clker-free-vector-images-3736/</a:t>
            </a: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defTabSz="457189">
              <a:defRPr/>
            </a:pP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Available under </a:t>
            </a:r>
            <a:r>
              <a:rPr lang="en-GB" sz="1400" dirty="0" err="1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Pixabay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License. For more information see 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https://pixabay.com/service/license/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defTabSz="457189">
              <a:defRPr/>
            </a:pPr>
            <a:endParaRPr lang="en-GB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55559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2E175523-4DDD-48CD-8AFB-649661FABD3E}"/>
              </a:ext>
            </a:extLst>
          </p:cNvPr>
          <p:cNvSpPr txBox="1"/>
          <p:nvPr/>
        </p:nvSpPr>
        <p:spPr>
          <a:xfrm>
            <a:off x="6480458" y="6317050"/>
            <a:ext cx="562331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495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Bell Educational Trust 2020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495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This resource was originally developed by Alison Fisher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495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and has been adapted for EAL Nexus. 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AA38A19-E64C-43E2-81C6-7B320BCB4363}"/>
              </a:ext>
            </a:extLst>
          </p:cNvPr>
          <p:cNvSpPr txBox="1"/>
          <p:nvPr/>
        </p:nvSpPr>
        <p:spPr>
          <a:xfrm>
            <a:off x="2365658" y="474673"/>
            <a:ext cx="8229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>
              <a:defRPr/>
            </a:pP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 Sun - Astro</a:t>
            </a:r>
          </a:p>
          <a:p>
            <a:pPr defTabSz="914377">
              <a:defRPr/>
            </a:pP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description (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https://pixabay.com/illustrations/sun-astro-vector-ray-lights-1789653/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 defTabSz="914377">
              <a:defRPr/>
            </a:pP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GB" sz="1400" kern="0" dirty="0" err="1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DavidRockDesign</a:t>
            </a: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https://pixabay.com/users/davidrockdesign-2595351/</a:t>
            </a:r>
            <a:r>
              <a:rPr lang="en-GB" sz="1400" kern="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defTabSz="457189">
              <a:defRPr/>
            </a:pP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Available under </a:t>
            </a:r>
            <a:r>
              <a:rPr lang="en-GB" sz="1400" dirty="0" err="1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Pixabay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License. For more information see 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https://pixabay.com/service/license/</a:t>
            </a:r>
            <a:r>
              <a:rPr lang="en-GB" sz="1400" dirty="0">
                <a:solidFill>
                  <a:srgbClr val="495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31326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rgbClr val="00CC00"/>
          </a:solidFill>
          <a:ln>
            <a:solidFill>
              <a:srgbClr val="00CC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GB" sz="7200" dirty="0">
                <a:solidFill>
                  <a:srgbClr val="00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Adaptations to different habitats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994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9026"/>
            <a:ext cx="12191920" cy="1763550"/>
          </a:xfrm>
          <a:solidFill>
            <a:srgbClr val="00CC00"/>
          </a:solidFill>
          <a:ln>
            <a:solidFill>
              <a:srgbClr val="00CC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GB" dirty="0">
                <a:solidFill>
                  <a:srgbClr val="00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Write down as many words as you can to describe each habitat. Then try to find some similarities between the two habitats.</a:t>
            </a: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203916" y="85163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5" name="Picture 4" descr="A body of water with a mountain in the background&#10;&#10;Description automatically generated">
            <a:extLst>
              <a:ext uri="{FF2B5EF4-FFF2-40B4-BE49-F238E27FC236}">
                <a16:creationId xmlns:a16="http://schemas.microsoft.com/office/drawing/2014/main" id="{879A3E56-D22F-47A6-A0CA-D036E47D80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714"/>
          <a:stretch/>
        </p:blipFill>
        <p:spPr>
          <a:xfrm>
            <a:off x="54761" y="2046248"/>
            <a:ext cx="5675706" cy="4720475"/>
          </a:xfrm>
          <a:prstGeom prst="rect">
            <a:avLst/>
          </a:prstGeom>
          <a:ln w="76200">
            <a:solidFill>
              <a:srgbClr val="00CC00"/>
            </a:solidFill>
          </a:ln>
        </p:spPr>
      </p:pic>
      <p:pic>
        <p:nvPicPr>
          <p:cNvPr id="8" name="Picture 7" descr="A close up of a dune&#10;&#10;Description automatically generated">
            <a:extLst>
              <a:ext uri="{FF2B5EF4-FFF2-40B4-BE49-F238E27FC236}">
                <a16:creationId xmlns:a16="http://schemas.microsoft.com/office/drawing/2014/main" id="{5A6909F1-5A2C-4B75-B0E6-A3F4625D84A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17"/>
          <a:stretch/>
        </p:blipFill>
        <p:spPr>
          <a:xfrm>
            <a:off x="6245155" y="2046248"/>
            <a:ext cx="5892084" cy="4720475"/>
          </a:xfrm>
          <a:prstGeom prst="rect">
            <a:avLst/>
          </a:prstGeom>
          <a:ln w="76200">
            <a:solidFill>
              <a:srgbClr val="00CC0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203916" y="5403776"/>
            <a:ext cx="409548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Arctic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299916" y="5282020"/>
            <a:ext cx="39495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Desert</a:t>
            </a:r>
          </a:p>
        </p:txBody>
      </p:sp>
      <p:pic>
        <p:nvPicPr>
          <p:cNvPr id="11" name="Picture 10" descr="A picture containing rain&#10;&#10;Description automatically generated">
            <a:extLst>
              <a:ext uri="{FF2B5EF4-FFF2-40B4-BE49-F238E27FC236}">
                <a16:creationId xmlns:a16="http://schemas.microsoft.com/office/drawing/2014/main" id="{4A3A1393-B336-4961-8E38-5C768B9BF7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916" y="2102113"/>
            <a:ext cx="2038349" cy="3047998"/>
          </a:xfrm>
          <a:prstGeom prst="rect">
            <a:avLst/>
          </a:prstGeom>
        </p:spPr>
      </p:pic>
      <p:pic>
        <p:nvPicPr>
          <p:cNvPr id="13" name="Picture 12" descr="A picture containing text, room&#10;&#10;Description automatically generated">
            <a:extLst>
              <a:ext uri="{FF2B5EF4-FFF2-40B4-BE49-F238E27FC236}">
                <a16:creationId xmlns:a16="http://schemas.microsoft.com/office/drawing/2014/main" id="{C3A559CA-6A89-4D43-9C6E-0B7CFFA349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1974" y="2065860"/>
            <a:ext cx="3437990" cy="3266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974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531" y="72422"/>
            <a:ext cx="10630784" cy="1166853"/>
          </a:xfrm>
          <a:solidFill>
            <a:srgbClr val="00CC00"/>
          </a:solidFill>
          <a:ln>
            <a:solidFill>
              <a:srgbClr val="00CC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GB" dirty="0">
                <a:solidFill>
                  <a:srgbClr val="00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Differences between the Arctic and the desert</a:t>
            </a:r>
            <a:br>
              <a:rPr lang="en-GB" dirty="0">
                <a:solidFill>
                  <a:srgbClr val="00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GB" sz="3600" dirty="0">
                <a:solidFill>
                  <a:srgbClr val="00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Put the words into the correct box.</a:t>
            </a: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203916" y="85163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784856" y="4242650"/>
            <a:ext cx="3304873" cy="1261884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Temperature</a:t>
            </a:r>
          </a:p>
          <a:p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84855" y="5504534"/>
            <a:ext cx="3304873" cy="1261884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Other</a:t>
            </a:r>
            <a:endParaRPr lang="en-GB" sz="2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704157" y="4254832"/>
            <a:ext cx="3695157" cy="1261884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Temperature</a:t>
            </a:r>
          </a:p>
          <a:p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704157" y="5403945"/>
            <a:ext cx="3695157" cy="1261884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Other</a:t>
            </a:r>
          </a:p>
          <a:p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40516" y="4265815"/>
            <a:ext cx="8680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cold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073537" y="4267531"/>
            <a:ext cx="6950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107035" y="5021646"/>
            <a:ext cx="12267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snowy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125169" y="4611982"/>
            <a:ext cx="11155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sunny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236935" y="4619750"/>
            <a:ext cx="11504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sandy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60481" y="4611982"/>
            <a:ext cx="907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dry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921169" y="5369810"/>
            <a:ext cx="6610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icy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150245" y="5002661"/>
            <a:ext cx="831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arid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956955" y="4274140"/>
            <a:ext cx="17187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scorching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441657" y="5021646"/>
            <a:ext cx="1057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dusty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84792" y="5377126"/>
            <a:ext cx="16636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freezing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463197" y="5377126"/>
            <a:ext cx="15510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parched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096660" y="5758492"/>
            <a:ext cx="2024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bitterly cold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737240" y="6132833"/>
            <a:ext cx="21839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searing heat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231213" y="5725290"/>
            <a:ext cx="11521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frosty</a:t>
            </a:r>
          </a:p>
        </p:txBody>
      </p:sp>
      <p:pic>
        <p:nvPicPr>
          <p:cNvPr id="9" name="Picture 8" descr="A body of water with a mountain in the background&#10;&#10;Description automatically generated">
            <a:extLst>
              <a:ext uri="{FF2B5EF4-FFF2-40B4-BE49-F238E27FC236}">
                <a16:creationId xmlns:a16="http://schemas.microsoft.com/office/drawing/2014/main" id="{6B40BF53-6B2B-45A8-B145-A6BCDD4E11E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68" b="9178"/>
          <a:stretch/>
        </p:blipFill>
        <p:spPr>
          <a:xfrm>
            <a:off x="797695" y="1324789"/>
            <a:ext cx="5567799" cy="2932314"/>
          </a:xfrm>
          <a:prstGeom prst="rect">
            <a:avLst/>
          </a:prstGeom>
          <a:ln w="38100">
            <a:solidFill>
              <a:srgbClr val="00CC00"/>
            </a:solidFill>
          </a:ln>
        </p:spPr>
      </p:pic>
      <p:pic>
        <p:nvPicPr>
          <p:cNvPr id="12" name="Picture 11" descr="A close up of a dune&#10;&#10;Description automatically generated">
            <a:extLst>
              <a:ext uri="{FF2B5EF4-FFF2-40B4-BE49-F238E27FC236}">
                <a16:creationId xmlns:a16="http://schemas.microsoft.com/office/drawing/2014/main" id="{CB0FAFFC-20D5-42E1-8933-C0EEDC8768A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00"/>
          <a:stretch/>
        </p:blipFill>
        <p:spPr>
          <a:xfrm>
            <a:off x="6458885" y="1313134"/>
            <a:ext cx="4936229" cy="2950563"/>
          </a:xfrm>
          <a:prstGeom prst="rect">
            <a:avLst/>
          </a:prstGeom>
          <a:ln w="38100">
            <a:solidFill>
              <a:srgbClr val="00CC0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812042" y="3310397"/>
            <a:ext cx="264016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Arctic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416105" y="3262062"/>
            <a:ext cx="264016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Desert</a:t>
            </a:r>
          </a:p>
        </p:txBody>
      </p:sp>
      <p:pic>
        <p:nvPicPr>
          <p:cNvPr id="17" name="Picture 16" descr="A picture containing rain&#10;&#10;Description automatically generated">
            <a:extLst>
              <a:ext uri="{FF2B5EF4-FFF2-40B4-BE49-F238E27FC236}">
                <a16:creationId xmlns:a16="http://schemas.microsoft.com/office/drawing/2014/main" id="{D87C9B3A-A54B-419C-A966-94D3544D68F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445" y="1479009"/>
            <a:ext cx="1304056" cy="1949991"/>
          </a:xfrm>
          <a:prstGeom prst="rect">
            <a:avLst/>
          </a:prstGeom>
        </p:spPr>
      </p:pic>
      <p:pic>
        <p:nvPicPr>
          <p:cNvPr id="23" name="Picture 22" descr="A picture containing text, room&#10;&#10;Description automatically generated">
            <a:extLst>
              <a:ext uri="{FF2B5EF4-FFF2-40B4-BE49-F238E27FC236}">
                <a16:creationId xmlns:a16="http://schemas.microsoft.com/office/drawing/2014/main" id="{53253A24-0CAC-4574-B746-540EE0AE50C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7651" y="1324789"/>
            <a:ext cx="2160524" cy="2052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945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13 -0.00209 L -0.27214 0.0458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63" y="23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3.7037E-7 L 0.20808 0.0592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04" y="29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3.7037E-7 L 0.30299 0.0463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43" y="2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826 -0.00394 L 0.39948 0.15648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55" y="80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4.44444E-6 L 0.40651 0.11898 " pathEditMode="relative" rAng="0" ptsTypes="AA">
                                      <p:cBhvr>
                                        <p:cTn id="62" dur="19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326" y="5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43 -0.00139 L 0.34076 0.1787 " pathEditMode="relative" rAng="0" ptsTypes="AA">
                                      <p:cBhvr>
                                        <p:cTn id="74" dur="16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10" y="90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3.7037E-7 L 0.39115 0.06366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57" y="31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7.40741E-7 L -0.35495 0.17986 " pathEditMode="relative" rAng="0" ptsTypes="AA">
                                      <p:cBhvr>
                                        <p:cTn id="9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865" y="89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3 -0.00185 L 0.11745 0.16551 " pathEditMode="relative" rAng="0" ptsTypes="AA">
                                      <p:cBhvr>
                                        <p:cTn id="110" dur="2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81" y="83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7.40741E-7 L -0.15938 -0.0882 " pathEditMode="relative" rAng="0" ptsTypes="AA">
                                      <p:cBhvr>
                                        <p:cTn id="122" dur="2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69" y="-4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7.40741E-7 L 0.36146 0.12106 " pathEditMode="relative" rAng="0" ptsTypes="AA">
                                      <p:cBhvr>
                                        <p:cTn id="134" dur="2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73" y="60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-2.22222E-6 L -0.33217 0.05926 " pathEditMode="relative" rAng="0" ptsTypes="AA">
                                      <p:cBhvr>
                                        <p:cTn id="146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15" y="29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7 0.00163 L -0.28112 -0.09722 " pathEditMode="relative" rAng="0" ptsTypes="AA">
                                      <p:cBhvr>
                                        <p:cTn id="158" dur="2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84" y="-49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7037E-6 L -0.27982 -0.16944 " pathEditMode="relative" rAng="0" ptsTypes="AA">
                                      <p:cBhvr>
                                        <p:cTn id="170" dur="2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97" y="-84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44444E-6 L 0.24297 -0.18101 " pathEditMode="relative" rAng="0" ptsTypes="AA">
                                      <p:cBhvr>
                                        <p:cTn id="182" dur="2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48" y="-90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  <p:bldP spid="8" grpId="0" build="allAtOnce"/>
      <p:bldP spid="24" grpId="0" build="allAtOnce"/>
      <p:bldP spid="25" grpId="0" build="allAtOnce"/>
      <p:bldP spid="26" grpId="0" build="allAtOnce"/>
      <p:bldP spid="27" grpId="0" build="allAtOnce"/>
      <p:bldP spid="28" grpId="0" build="allAtOnce"/>
      <p:bldP spid="29" grpId="0" build="allAtOnce"/>
      <p:bldP spid="30" grpId="0" build="allAtOnce"/>
      <p:bldP spid="31" grpId="0" build="allAtOnce"/>
      <p:bldP spid="34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863" y="72422"/>
            <a:ext cx="10602453" cy="1364490"/>
          </a:xfrm>
          <a:solidFill>
            <a:srgbClr val="00CC00"/>
          </a:solidFill>
          <a:ln>
            <a:solidFill>
              <a:srgbClr val="00CC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GB" dirty="0">
                <a:solidFill>
                  <a:srgbClr val="00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Similarities between the 2 habitats</a:t>
            </a:r>
            <a:br>
              <a:rPr lang="en-GB" dirty="0">
                <a:solidFill>
                  <a:srgbClr val="00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GB" sz="2800" dirty="0">
                <a:solidFill>
                  <a:srgbClr val="00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Put the words in the correct boxes</a:t>
            </a: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203916" y="85163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802863" y="4462485"/>
            <a:ext cx="2816100" cy="2369880"/>
          </a:xfrm>
          <a:prstGeom prst="rect">
            <a:avLst/>
          </a:prstGeom>
          <a:solidFill>
            <a:srgbClr val="00CC00"/>
          </a:solidFill>
          <a:ln>
            <a:solidFill>
              <a:srgbClr val="00CC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Climate</a:t>
            </a:r>
          </a:p>
          <a:p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589216" y="4456090"/>
            <a:ext cx="2816100" cy="2369880"/>
          </a:xfrm>
          <a:prstGeom prst="rect">
            <a:avLst/>
          </a:prstGeom>
          <a:solidFill>
            <a:srgbClr val="00CC00"/>
          </a:solidFill>
          <a:ln>
            <a:solidFill>
              <a:srgbClr val="00CC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Landscape</a:t>
            </a:r>
          </a:p>
          <a:p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48570" y="5379420"/>
            <a:ext cx="16752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 trees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461470" y="4484431"/>
            <a:ext cx="216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monotonous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721234" y="6180348"/>
            <a:ext cx="2594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harsh weather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762587" y="4899594"/>
            <a:ext cx="45534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severe climatic conditions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775121" y="5379420"/>
            <a:ext cx="33548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sparse vegetation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35419" y="6151424"/>
            <a:ext cx="17294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desolate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663790" y="4497774"/>
            <a:ext cx="27594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glaring sunlight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616932" y="5784232"/>
            <a:ext cx="36712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extreme temperatures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288160" y="5731044"/>
            <a:ext cx="11977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bleak </a:t>
            </a:r>
          </a:p>
        </p:txBody>
      </p:sp>
      <p:pic>
        <p:nvPicPr>
          <p:cNvPr id="23" name="Picture 22" descr="A body of water with a mountain in the background&#10;&#10;Description automatically generated">
            <a:extLst>
              <a:ext uri="{FF2B5EF4-FFF2-40B4-BE49-F238E27FC236}">
                <a16:creationId xmlns:a16="http://schemas.microsoft.com/office/drawing/2014/main" id="{F5186B29-EA5D-404A-AB08-9ABE448E85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68" b="9178"/>
          <a:stretch/>
        </p:blipFill>
        <p:spPr>
          <a:xfrm>
            <a:off x="812042" y="1497156"/>
            <a:ext cx="5494109" cy="2974024"/>
          </a:xfrm>
          <a:prstGeom prst="rect">
            <a:avLst/>
          </a:prstGeom>
          <a:ln w="38100">
            <a:solidFill>
              <a:srgbClr val="00CC00"/>
            </a:solidFill>
          </a:ln>
        </p:spPr>
      </p:pic>
      <p:pic>
        <p:nvPicPr>
          <p:cNvPr id="24" name="Picture 23" descr="A close up of a dune&#10;&#10;Description automatically generated">
            <a:extLst>
              <a:ext uri="{FF2B5EF4-FFF2-40B4-BE49-F238E27FC236}">
                <a16:creationId xmlns:a16="http://schemas.microsoft.com/office/drawing/2014/main" id="{B572D836-97EB-408D-868F-CF504A0AD6A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00"/>
          <a:stretch/>
        </p:blipFill>
        <p:spPr>
          <a:xfrm>
            <a:off x="6443729" y="1511922"/>
            <a:ext cx="4936229" cy="2950563"/>
          </a:xfrm>
          <a:prstGeom prst="rect">
            <a:avLst/>
          </a:prstGeom>
          <a:ln w="38100">
            <a:solidFill>
              <a:srgbClr val="00CC00"/>
            </a:solidFill>
          </a:ln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608E617-0074-4B33-BFB6-9BAEDFDEDDD0}"/>
              </a:ext>
            </a:extLst>
          </p:cNvPr>
          <p:cNvSpPr txBox="1"/>
          <p:nvPr/>
        </p:nvSpPr>
        <p:spPr>
          <a:xfrm>
            <a:off x="820552" y="3473615"/>
            <a:ext cx="264016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Arctic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38CD735-8746-458B-A498-FD4A617A84AE}"/>
              </a:ext>
            </a:extLst>
          </p:cNvPr>
          <p:cNvSpPr txBox="1"/>
          <p:nvPr/>
        </p:nvSpPr>
        <p:spPr>
          <a:xfrm>
            <a:off x="6359263" y="3513890"/>
            <a:ext cx="264016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Desert</a:t>
            </a:r>
          </a:p>
        </p:txBody>
      </p:sp>
      <p:pic>
        <p:nvPicPr>
          <p:cNvPr id="27" name="Picture 26" descr="A picture containing rain&#10;&#10;Description automatically generated">
            <a:extLst>
              <a:ext uri="{FF2B5EF4-FFF2-40B4-BE49-F238E27FC236}">
                <a16:creationId xmlns:a16="http://schemas.microsoft.com/office/drawing/2014/main" id="{E41222C6-3CF6-43CC-A4BA-68386E4E6A4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445" y="1479009"/>
            <a:ext cx="1304056" cy="1949991"/>
          </a:xfrm>
          <a:prstGeom prst="rect">
            <a:avLst/>
          </a:prstGeom>
        </p:spPr>
      </p:pic>
      <p:pic>
        <p:nvPicPr>
          <p:cNvPr id="28" name="Picture 27" descr="A picture containing text, room&#10;&#10;Description automatically generated">
            <a:extLst>
              <a:ext uri="{FF2B5EF4-FFF2-40B4-BE49-F238E27FC236}">
                <a16:creationId xmlns:a16="http://schemas.microsoft.com/office/drawing/2014/main" id="{6A3A7E2A-6426-4D96-9A7F-96AFA37DF72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7012" y="1497156"/>
            <a:ext cx="2160524" cy="2052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923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22222E-6 L -0.23906 0.0361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27" y="16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4 1.85185E-6 L 0.17604 0.0520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50" y="25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7037E-6 L -0.28294 0.03194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54" y="15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48148E-6 L 0.39466 -0.02037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22" y="-11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3.7037E-6 L 0.16224 0.04098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12" y="20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-1.48148E-6 L -0.28477 -0.02616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45" y="-13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59259E-6 L -0.53047 0.05672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523" y="28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4.81481E-6 L 0.39115 0.02083 " pathEditMode="relative" rAng="0" ptsTypes="AA">
                                      <p:cBhvr>
                                        <p:cTn id="9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57" y="10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1.85185E-6 L -0.36523 0.03403 " pathEditMode="relative" rAng="0" ptsTypes="AA">
                                      <p:cBhvr>
                                        <p:cTn id="1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268" y="16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12" grpId="0"/>
      <p:bldP spid="12" grpId="1"/>
      <p:bldP spid="13" grpId="0"/>
      <p:bldP spid="13" grpId="1"/>
      <p:bldP spid="14" grpId="0"/>
      <p:bldP spid="14" grpId="1"/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189" y="205727"/>
            <a:ext cx="11324822" cy="890872"/>
          </a:xfrm>
          <a:solidFill>
            <a:srgbClr val="00CC00"/>
          </a:solidFill>
          <a:ln>
            <a:solidFill>
              <a:srgbClr val="00CC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GB" sz="4000" b="1" dirty="0">
                <a:solidFill>
                  <a:srgbClr val="0033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Match the adaptation to the correct animal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84665" y="1442509"/>
            <a:ext cx="2415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chemeClr val="accent5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Polar bear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554491" y="1433248"/>
            <a:ext cx="18549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CC0066"/>
                </a:solidFill>
                <a:ea typeface="Tahoma" panose="020B0604030504040204" pitchFamily="34" charset="0"/>
                <a:cs typeface="Tahoma" panose="020B0604030504040204" pitchFamily="34" charset="0"/>
              </a:rPr>
              <a:t>Camel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36590" y="4708398"/>
            <a:ext cx="29828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ea typeface="Tahoma" panose="020B0604030504040204" pitchFamily="34" charset="0"/>
                <a:cs typeface="Tahoma" panose="020B0604030504040204" pitchFamily="34" charset="0"/>
              </a:rPr>
              <a:t>transparent fur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566321" y="5403042"/>
            <a:ext cx="48430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ea typeface="Tahoma" panose="020B0604030504040204" pitchFamily="34" charset="0"/>
                <a:cs typeface="Tahoma" panose="020B0604030504040204" pitchFamily="34" charset="0"/>
              </a:rPr>
              <a:t>covered in blubber (fat)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33164" y="4271433"/>
            <a:ext cx="42702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ea typeface="Tahoma" panose="020B0604030504040204" pitchFamily="34" charset="0"/>
                <a:cs typeface="Tahoma" panose="020B0604030504040204" pitchFamily="34" charset="0"/>
              </a:rPr>
              <a:t>fur covered soles of feet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631783" y="6100594"/>
            <a:ext cx="3323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ea typeface="Tahoma" panose="020B0604030504040204" pitchFamily="34" charset="0"/>
                <a:cs typeface="Tahoma" panose="020B0604030504040204" pitchFamily="34" charset="0"/>
              </a:rPr>
              <a:t>small ears and tail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466337" y="4949086"/>
            <a:ext cx="23308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ea typeface="Tahoma" panose="020B0604030504040204" pitchFamily="34" charset="0"/>
                <a:cs typeface="Tahoma" panose="020B0604030504040204" pitchFamily="34" charset="0"/>
              </a:rPr>
              <a:t>black skin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755900" y="2526955"/>
            <a:ext cx="32926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ea typeface="Tahoma" panose="020B0604030504040204" pitchFamily="34" charset="0"/>
                <a:cs typeface="Tahoma" panose="020B0604030504040204" pitchFamily="34" charset="0"/>
              </a:rPr>
              <a:t>nostrils can close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394050" y="6024745"/>
            <a:ext cx="21758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ea typeface="Tahoma" panose="020B0604030504040204" pitchFamily="34" charset="0"/>
                <a:cs typeface="Tahoma" panose="020B0604030504040204" pitchFamily="34" charset="0"/>
              </a:rPr>
              <a:t>large feet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62394" y="1669381"/>
            <a:ext cx="28965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ea typeface="Tahoma" panose="020B0604030504040204" pitchFamily="34" charset="0"/>
                <a:cs typeface="Tahoma" panose="020B0604030504040204" pitchFamily="34" charset="0"/>
              </a:rPr>
              <a:t>long eyelashes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30194" y="5920731"/>
            <a:ext cx="30131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ea typeface="Tahoma" panose="020B0604030504040204" pitchFamily="34" charset="0"/>
                <a:cs typeface="Tahoma" panose="020B0604030504040204" pitchFamily="34" charset="0"/>
              </a:rPr>
              <a:t>does not sweat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23189" y="5241474"/>
            <a:ext cx="34722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ea typeface="Tahoma" panose="020B0604030504040204" pitchFamily="34" charset="0"/>
                <a:cs typeface="Tahoma" panose="020B0604030504040204" pitchFamily="34" charset="0"/>
              </a:rPr>
              <a:t>stores fat in hump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23189" y="4432544"/>
            <a:ext cx="31202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ea typeface="Tahoma" panose="020B0604030504040204" pitchFamily="34" charset="0"/>
                <a:cs typeface="Tahoma" panose="020B0604030504040204" pitchFamily="34" charset="0"/>
              </a:rPr>
              <a:t>hair lined nostrils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536612" y="3372614"/>
            <a:ext cx="18656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ea typeface="Tahoma" panose="020B0604030504040204" pitchFamily="34" charset="0"/>
                <a:cs typeface="Tahoma" panose="020B0604030504040204" pitchFamily="34" charset="0"/>
              </a:rPr>
              <a:t>long legs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556243" y="3390351"/>
            <a:ext cx="18656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ea typeface="Tahoma" panose="020B0604030504040204" pitchFamily="34" charset="0"/>
                <a:cs typeface="Tahoma" panose="020B0604030504040204" pitchFamily="34" charset="0"/>
              </a:rPr>
              <a:t>brown fur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908987" y="5628343"/>
            <a:ext cx="21686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ea typeface="Tahoma" panose="020B0604030504040204" pitchFamily="34" charset="0"/>
                <a:cs typeface="Tahoma" panose="020B0604030504040204" pitchFamily="34" charset="0"/>
              </a:rPr>
              <a:t>thick fur</a:t>
            </a:r>
          </a:p>
        </p:txBody>
      </p:sp>
      <p:pic>
        <p:nvPicPr>
          <p:cNvPr id="21" name="Picture 20" descr="A close up of a logo&#10;&#10;Description automatically generated">
            <a:extLst>
              <a:ext uri="{FF2B5EF4-FFF2-40B4-BE49-F238E27FC236}">
                <a16:creationId xmlns:a16="http://schemas.microsoft.com/office/drawing/2014/main" id="{9EC2A8F5-EF95-49E6-AB34-93A1CDA464F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314" y="2043749"/>
            <a:ext cx="2377079" cy="1931377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</p:pic>
      <p:pic>
        <p:nvPicPr>
          <p:cNvPr id="24" name="Picture 23" descr="A close up of a logo&#10;&#10;Description automatically generated">
            <a:extLst>
              <a:ext uri="{FF2B5EF4-FFF2-40B4-BE49-F238E27FC236}">
                <a16:creationId xmlns:a16="http://schemas.microsoft.com/office/drawing/2014/main" id="{A5E77C25-83A0-4861-87A1-D7FB919DDD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0057" y="2062184"/>
            <a:ext cx="2649799" cy="2128120"/>
          </a:xfrm>
          <a:prstGeom prst="rect">
            <a:avLst/>
          </a:prstGeom>
          <a:ln w="38100">
            <a:solidFill>
              <a:srgbClr val="CC0066"/>
            </a:solidFill>
          </a:ln>
        </p:spPr>
      </p:pic>
    </p:spTree>
    <p:extLst>
      <p:ext uri="{BB962C8B-B14F-4D97-AF65-F5344CB8AC3E}">
        <p14:creationId xmlns:p14="http://schemas.microsoft.com/office/powerpoint/2010/main" val="1548646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7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0066"/>
                                      </p:to>
                                    </p:animClr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0066"/>
                                      </p:to>
                                    </p:animClr>
                                    <p:set>
                                      <p:cBhvr>
                                        <p:cTn id="3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0066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4" grpId="1"/>
      <p:bldP spid="16" grpId="0"/>
      <p:bldP spid="16" grpId="1"/>
      <p:bldP spid="6" grpId="0"/>
      <p:bldP spid="19" grpId="0"/>
      <p:bldP spid="20" grpId="0"/>
      <p:bldP spid="22" grpId="0"/>
      <p:bldP spid="23" grpId="0"/>
      <p:bldP spid="26" grpId="0"/>
      <p:bldP spid="27" grpId="0"/>
      <p:bldP spid="27" grpId="1"/>
      <p:bldP spid="27" grpId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83" y="365125"/>
            <a:ext cx="11066417" cy="1325563"/>
          </a:xfrm>
          <a:solidFill>
            <a:srgbClr val="00CC00"/>
          </a:solidFill>
          <a:ln>
            <a:solidFill>
              <a:srgbClr val="00CC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GB" sz="4000" b="1" dirty="0">
                <a:solidFill>
                  <a:srgbClr val="0033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What are the reasons for the adaptations?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922922" y="5715298"/>
            <a:ext cx="18549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Polar bear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b="1" dirty="0">
                <a:ea typeface="Tahoma" panose="020B0604030504040204" pitchFamily="34" charset="0"/>
                <a:cs typeface="Tahoma" panose="020B0604030504040204" pitchFamily="34" charset="0"/>
              </a:rPr>
              <a:t>Discuss with a partner the reasons for the polar bear’s adaptations</a:t>
            </a:r>
          </a:p>
          <a:p>
            <a:pPr marL="0" indent="0">
              <a:buNone/>
            </a:pPr>
            <a:endParaRPr lang="en-GB" sz="400" b="1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en-GB" b="1" dirty="0">
                <a:ea typeface="Tahoma" panose="020B0604030504040204" pitchFamily="34" charset="0"/>
                <a:cs typeface="Tahoma" panose="020B0604030504040204" pitchFamily="34" charset="0"/>
              </a:rPr>
              <a:t>Think about what it needs to do:</a:t>
            </a:r>
          </a:p>
          <a:p>
            <a:pPr lvl="1"/>
            <a:r>
              <a:rPr lang="en-GB" sz="2800" dirty="0">
                <a:ea typeface="Tahoma" panose="020B0604030504040204" pitchFamily="34" charset="0"/>
                <a:cs typeface="Tahoma" panose="020B0604030504040204" pitchFamily="34" charset="0"/>
              </a:rPr>
              <a:t>protect itself from the cold</a:t>
            </a:r>
          </a:p>
          <a:p>
            <a:pPr lvl="1"/>
            <a:r>
              <a:rPr lang="en-GB" sz="2800" dirty="0">
                <a:ea typeface="Tahoma" panose="020B0604030504040204" pitchFamily="34" charset="0"/>
                <a:cs typeface="Tahoma" panose="020B0604030504040204" pitchFamily="34" charset="0"/>
              </a:rPr>
              <a:t>stay hidden (when there are no trees or rocks)</a:t>
            </a:r>
          </a:p>
          <a:p>
            <a:pPr lvl="1"/>
            <a:r>
              <a:rPr lang="en-GB" sz="2800" dirty="0">
                <a:ea typeface="Tahoma" panose="020B0604030504040204" pitchFamily="34" charset="0"/>
                <a:cs typeface="Tahoma" panose="020B0604030504040204" pitchFamily="34" charset="0"/>
              </a:rPr>
              <a:t>walk on soft snow</a:t>
            </a:r>
          </a:p>
          <a:p>
            <a:pPr lvl="1"/>
            <a:r>
              <a:rPr lang="en-GB" sz="2800" dirty="0">
                <a:ea typeface="Tahoma" panose="020B0604030504040204" pitchFamily="34" charset="0"/>
                <a:cs typeface="Tahoma" panose="020B0604030504040204" pitchFamily="34" charset="0"/>
              </a:rPr>
              <a:t>swim in cold water.</a:t>
            </a:r>
          </a:p>
          <a:p>
            <a:pPr marL="0" indent="0">
              <a:buNone/>
            </a:pPr>
            <a:r>
              <a:rPr lang="en-GB" b="1" dirty="0">
                <a:ea typeface="Tahoma" panose="020B0604030504040204" pitchFamily="34" charset="0"/>
                <a:cs typeface="Tahoma" panose="020B0604030504040204" pitchFamily="34" charset="0"/>
              </a:rPr>
              <a:t>Phrases to help you:</a:t>
            </a:r>
          </a:p>
          <a:p>
            <a:pPr lvl="1"/>
            <a:r>
              <a:rPr lang="en-GB" sz="2800" dirty="0">
                <a:ea typeface="Tahoma" panose="020B0604030504040204" pitchFamily="34" charset="0"/>
                <a:cs typeface="Tahoma" panose="020B0604030504040204" pitchFamily="34" charset="0"/>
              </a:rPr>
              <a:t>It needs … so that it can …</a:t>
            </a:r>
          </a:p>
          <a:p>
            <a:pPr lvl="1"/>
            <a:r>
              <a:rPr lang="en-GB" sz="2800" dirty="0">
                <a:ea typeface="Tahoma" panose="020B0604030504040204" pitchFamily="34" charset="0"/>
                <a:cs typeface="Tahoma" panose="020B0604030504040204" pitchFamily="34" charset="0"/>
              </a:rPr>
              <a:t>Its … help it …</a:t>
            </a:r>
          </a:p>
          <a:p>
            <a:pPr lvl="1"/>
            <a:r>
              <a:rPr lang="en-GB" sz="2800" dirty="0">
                <a:ea typeface="Tahoma" panose="020B0604030504040204" pitchFamily="34" charset="0"/>
                <a:cs typeface="Tahoma" panose="020B0604030504040204" pitchFamily="34" charset="0"/>
              </a:rPr>
              <a:t>It can … so that …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C7ADD449-8232-4D0D-8B19-8D8F3A2DC2A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5234" y="3648984"/>
            <a:ext cx="2377079" cy="1931377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167212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CC00"/>
          </a:solidFill>
          <a:ln>
            <a:solidFill>
              <a:srgbClr val="00CC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GB" dirty="0">
                <a:solidFill>
                  <a:srgbClr val="00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Match the adaptation to the reason.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516228" y="1825625"/>
            <a:ext cx="3965620" cy="4351338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3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black skin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large feet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transparent fur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thick fur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small ears and tail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nostrils can close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fur covered soles of feet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covered in blubber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849149" y="1690688"/>
            <a:ext cx="7188384" cy="4351338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lphaLcPeriod"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reflect the snow so the bear appears white</a:t>
            </a:r>
          </a:p>
          <a:p>
            <a:pPr marL="514350" indent="-514350">
              <a:buFont typeface="+mj-lt"/>
              <a:buAutoNum type="alphaLcPeriod"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have a small surface area so less heat escapes</a:t>
            </a:r>
          </a:p>
          <a:p>
            <a:pPr marL="514350" indent="-514350">
              <a:buFont typeface="+mj-lt"/>
              <a:buAutoNum type="alphaLcPeriod"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provide insulation from the cold</a:t>
            </a:r>
          </a:p>
          <a:p>
            <a:pPr marL="514350" indent="-514350">
              <a:buFont typeface="+mj-lt"/>
              <a:buAutoNum type="alphaLcPeriod"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stop the bear sinking into the snow</a:t>
            </a:r>
          </a:p>
          <a:p>
            <a:pPr marL="514350" indent="-514350">
              <a:buFont typeface="+mj-lt"/>
              <a:buAutoNum type="alphaLcPeriod"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stop cold water going into the bear’s nose</a:t>
            </a:r>
          </a:p>
          <a:p>
            <a:pPr marL="514350" indent="-514350">
              <a:buFont typeface="+mj-lt"/>
              <a:buAutoNum type="alphaLcPeriod"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absorb heat to keep the bear warm</a:t>
            </a:r>
          </a:p>
          <a:p>
            <a:pPr marL="514350" indent="-514350">
              <a:buFont typeface="+mj-lt"/>
              <a:buAutoNum type="alphaLcPeriod"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give a good grip on ice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2627291" y="2021983"/>
            <a:ext cx="2301477" cy="3331895"/>
          </a:xfrm>
          <a:prstGeom prst="line">
            <a:avLst/>
          </a:prstGeom>
          <a:ln w="762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627291" y="2536233"/>
            <a:ext cx="2262909" cy="1618131"/>
          </a:xfrm>
          <a:prstGeom prst="line">
            <a:avLst/>
          </a:prstGeom>
          <a:ln w="762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3500846" y="2175397"/>
            <a:ext cx="1571084" cy="800274"/>
          </a:xfrm>
          <a:prstGeom prst="line">
            <a:avLst/>
          </a:prstGeom>
          <a:ln w="762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434108" y="3423077"/>
            <a:ext cx="2494660" cy="280871"/>
          </a:xfrm>
          <a:prstGeom prst="line">
            <a:avLst/>
          </a:prstGeom>
          <a:ln w="762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4059513" y="3110608"/>
            <a:ext cx="1032840" cy="862397"/>
          </a:xfrm>
          <a:prstGeom prst="line">
            <a:avLst/>
          </a:prstGeom>
          <a:ln w="762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875104" y="4376766"/>
            <a:ext cx="1003643" cy="363115"/>
          </a:xfrm>
          <a:prstGeom prst="line">
            <a:avLst/>
          </a:prstGeom>
          <a:ln w="762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3933576" y="3629751"/>
            <a:ext cx="945171" cy="1574248"/>
          </a:xfrm>
          <a:prstGeom prst="line">
            <a:avLst/>
          </a:prstGeom>
          <a:ln w="762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933576" y="5158813"/>
            <a:ext cx="945171" cy="950600"/>
          </a:xfrm>
          <a:prstGeom prst="line">
            <a:avLst/>
          </a:prstGeom>
          <a:ln w="762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4036652" y="3876066"/>
            <a:ext cx="1007335" cy="1834191"/>
          </a:xfrm>
          <a:prstGeom prst="line">
            <a:avLst/>
          </a:prstGeom>
          <a:ln w="762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4766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0"/>
            <a:ext cx="10853057" cy="1031966"/>
          </a:xfrm>
          <a:solidFill>
            <a:srgbClr val="00CC00"/>
          </a:solidFill>
          <a:ln>
            <a:solidFill>
              <a:srgbClr val="00CC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GB" dirty="0">
                <a:solidFill>
                  <a:srgbClr val="00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Match the adaptation to the reason - </a:t>
            </a:r>
            <a:r>
              <a:rPr lang="en-GB" i="1" dirty="0">
                <a:solidFill>
                  <a:srgbClr val="00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answers</a:t>
            </a:r>
            <a:r>
              <a:rPr lang="en-GB" dirty="0">
                <a:solidFill>
                  <a:srgbClr val="00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" y="914400"/>
            <a:ext cx="11861074" cy="5786846"/>
          </a:xfrm>
        </p:spPr>
        <p:txBody>
          <a:bodyPr>
            <a:no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black skin – </a:t>
            </a:r>
            <a:r>
              <a:rPr lang="en-GB" sz="24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absorb heat to keep the bear warm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large feet -  </a:t>
            </a:r>
            <a:r>
              <a:rPr lang="en-GB" sz="24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stop the bear sinking into the snow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transparent fur – </a:t>
            </a:r>
            <a:r>
              <a:rPr lang="en-GB" sz="24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reflect the snow so the bear appears white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thick fur – </a:t>
            </a:r>
            <a:r>
              <a:rPr lang="en-GB" sz="24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provide insulation from the cold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small ears and tail -  </a:t>
            </a:r>
            <a:r>
              <a:rPr lang="en-GB" sz="24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have a small surface area so less heat escapes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nostrils can close – </a:t>
            </a:r>
            <a:r>
              <a:rPr lang="en-GB" sz="24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stop cold water going into the bear’s nose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fur covered soles of feet – </a:t>
            </a:r>
            <a:r>
              <a:rPr lang="en-GB" sz="24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provide insulation from the cold </a:t>
            </a:r>
            <a:r>
              <a:rPr lang="en-GB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 </a:t>
            </a:r>
            <a:r>
              <a:rPr lang="en-GB" sz="24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give a good grip on ice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covered in blubber – </a:t>
            </a:r>
            <a:r>
              <a:rPr lang="en-GB" sz="24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provide insulation from the cold</a:t>
            </a:r>
          </a:p>
        </p:txBody>
      </p:sp>
    </p:spTree>
    <p:extLst>
      <p:ext uri="{BB962C8B-B14F-4D97-AF65-F5344CB8AC3E}">
        <p14:creationId xmlns:p14="http://schemas.microsoft.com/office/powerpoint/2010/main" val="15979740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877</TotalTime>
  <Words>1311</Words>
  <Application>Microsoft Office PowerPoint</Application>
  <PresentationFormat>Widescreen</PresentationFormat>
  <Paragraphs>223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Tahoma</vt:lpstr>
      <vt:lpstr>Wingdings</vt:lpstr>
      <vt:lpstr>Office Theme</vt:lpstr>
      <vt:lpstr>1_Office Theme</vt:lpstr>
      <vt:lpstr>PowerPoint Presentation</vt:lpstr>
      <vt:lpstr>Adaptations to different habitats</vt:lpstr>
      <vt:lpstr>Write down as many words as you can to describe each habitat. Then try to find some similarities between the two habitats.</vt:lpstr>
      <vt:lpstr>Differences between the Arctic and the desert Put the words into the correct box.</vt:lpstr>
      <vt:lpstr>Similarities between the 2 habitats Put the words in the correct boxes</vt:lpstr>
      <vt:lpstr>Match the adaptation to the correct animal</vt:lpstr>
      <vt:lpstr>What are the reasons for the adaptations?</vt:lpstr>
      <vt:lpstr>Match the adaptation to the reason.</vt:lpstr>
      <vt:lpstr>Match the adaptation to the reason - answers.</vt:lpstr>
      <vt:lpstr>What are the reasons for the adaptations?</vt:lpstr>
      <vt:lpstr>Match the adaptation to the reason.</vt:lpstr>
      <vt:lpstr>Match the adaptation to the reason – answers.</vt:lpstr>
      <vt:lpstr>Writing task</vt:lpstr>
      <vt:lpstr>You could start like this:</vt:lpstr>
      <vt:lpstr>Check your work.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Adaptations to different habitats.</dc:title>
  <dc:creator>alison9f@gmail.com</dc:creator>
  <cp:lastModifiedBy>Elizabeth Hooper</cp:lastModifiedBy>
  <cp:revision>68</cp:revision>
  <dcterms:created xsi:type="dcterms:W3CDTF">2014-07-07T14:22:48Z</dcterms:created>
  <dcterms:modified xsi:type="dcterms:W3CDTF">2021-09-03T14:20:02Z</dcterms:modified>
</cp:coreProperties>
</file>