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60" r:id="rId3"/>
    <p:sldId id="258" r:id="rId4"/>
    <p:sldId id="257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C300"/>
    <a:srgbClr val="00453D"/>
    <a:srgbClr val="808285"/>
    <a:srgbClr val="BCBE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6" d="100"/>
          <a:sy n="36" d="100"/>
        </p:scale>
        <p:origin x="-20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4006F-0F2F-467B-9B08-94F484766F92}" type="datetimeFigureOut">
              <a:rPr lang="en-GB" smtClean="0"/>
              <a:t>05/12/2016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21A2E3-3283-49D9-8D92-CFCDDCA58E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3710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21A2E3-3283-49D9-8D92-CFCDDCA58ECC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8324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394D-C5E8-4C28-9439-FF76C659279B}" type="datetimeFigureOut">
              <a:rPr lang="en-GB" smtClean="0"/>
              <a:t>05/12/2016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A91C-7C60-4DDA-B494-4CBB113C5B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0483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394D-C5E8-4C28-9439-FF76C659279B}" type="datetimeFigureOut">
              <a:rPr lang="en-GB" smtClean="0"/>
              <a:t>05/12/2016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A91C-7C60-4DDA-B494-4CBB113C5B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9546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394D-C5E8-4C28-9439-FF76C659279B}" type="datetimeFigureOut">
              <a:rPr lang="en-GB" smtClean="0"/>
              <a:t>05/12/2016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A91C-7C60-4DDA-B494-4CBB113C5B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8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394D-C5E8-4C28-9439-FF76C659279B}" type="datetimeFigureOut">
              <a:rPr lang="en-GB" smtClean="0"/>
              <a:t>05/12/2016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A91C-7C60-4DDA-B494-4CBB113C5B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572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394D-C5E8-4C28-9439-FF76C659279B}" type="datetimeFigureOut">
              <a:rPr lang="en-GB" smtClean="0"/>
              <a:t>05/12/2016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A91C-7C60-4DDA-B494-4CBB113C5B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985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394D-C5E8-4C28-9439-FF76C659279B}" type="datetimeFigureOut">
              <a:rPr lang="en-GB" smtClean="0"/>
              <a:t>05/12/2016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A91C-7C60-4DDA-B494-4CBB113C5B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179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394D-C5E8-4C28-9439-FF76C659279B}" type="datetimeFigureOut">
              <a:rPr lang="en-GB" smtClean="0"/>
              <a:t>05/12/2016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A91C-7C60-4DDA-B494-4CBB113C5B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0370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394D-C5E8-4C28-9439-FF76C659279B}" type="datetimeFigureOut">
              <a:rPr lang="en-GB" smtClean="0"/>
              <a:t>05/12/2016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A91C-7C60-4DDA-B494-4CBB113C5B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92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394D-C5E8-4C28-9439-FF76C659279B}" type="datetimeFigureOut">
              <a:rPr lang="en-GB" smtClean="0"/>
              <a:t>05/12/2016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A91C-7C60-4DDA-B494-4CBB113C5B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1272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394D-C5E8-4C28-9439-FF76C659279B}" type="datetimeFigureOut">
              <a:rPr lang="en-GB" smtClean="0"/>
              <a:t>05/12/2016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A91C-7C60-4DDA-B494-4CBB113C5B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487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394D-C5E8-4C28-9439-FF76C659279B}" type="datetimeFigureOut">
              <a:rPr lang="en-GB" smtClean="0"/>
              <a:t>05/12/2016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7A91C-7C60-4DDA-B494-4CBB113C5B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7860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2394D-C5E8-4C28-9439-FF76C659279B}" type="datetimeFigureOut">
              <a:rPr lang="en-GB" smtClean="0"/>
              <a:t>05/12/2016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7A91C-7C60-4DDA-B494-4CBB113C5B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420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4549212" y="6318000"/>
            <a:ext cx="86400" cy="540000"/>
          </a:xfrm>
          <a:prstGeom prst="rect">
            <a:avLst/>
          </a:prstGeom>
          <a:solidFill>
            <a:srgbClr val="808285"/>
          </a:solidFill>
          <a:ln w="12700">
            <a:solidFill>
              <a:srgbClr val="8082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116632"/>
            <a:ext cx="1085763" cy="4180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0131" y="78159"/>
            <a:ext cx="810105" cy="67598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451" y="581781"/>
            <a:ext cx="7293099" cy="5648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68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2231" y="5033923"/>
            <a:ext cx="8559538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00453D"/>
                </a:solidFill>
              </a:rPr>
              <a:t>Pathogens are carried to ‘fortress’ plant by</a:t>
            </a:r>
          </a:p>
          <a:p>
            <a:pPr algn="ctr"/>
            <a:r>
              <a:rPr lang="en-GB" sz="2400" dirty="0" smtClean="0">
                <a:solidFill>
                  <a:srgbClr val="00453D"/>
                </a:solidFill>
              </a:rPr>
              <a:t>wind, water and infected animals.</a:t>
            </a:r>
          </a:p>
          <a:p>
            <a:pPr algn="ctr">
              <a:spcBef>
                <a:spcPts val="1800"/>
              </a:spcBef>
            </a:pPr>
            <a:r>
              <a:rPr lang="en-GB" sz="2400" dirty="0" smtClean="0">
                <a:solidFill>
                  <a:srgbClr val="00453D"/>
                </a:solidFill>
              </a:rPr>
              <a:t> They can also get there on infected plant material and tools</a:t>
            </a:r>
            <a:r>
              <a:rPr lang="en-GB" sz="2400" dirty="0" smtClean="0">
                <a:solidFill>
                  <a:srgbClr val="00453D"/>
                </a:solidFill>
              </a:rPr>
              <a:t>. </a:t>
            </a:r>
            <a:endParaRPr lang="en-GB" sz="2400" dirty="0">
              <a:solidFill>
                <a:srgbClr val="00453D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7873" y="1114011"/>
            <a:ext cx="3312979" cy="3182048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9689" y="334828"/>
            <a:ext cx="638181" cy="666756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667" y="158694"/>
            <a:ext cx="638181" cy="666756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554" y="334828"/>
            <a:ext cx="431967" cy="451308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172" y="1605115"/>
            <a:ext cx="638181" cy="666756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010" y="2968249"/>
            <a:ext cx="638181" cy="666756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3465" y="855759"/>
            <a:ext cx="638181" cy="666756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160" y="1379461"/>
            <a:ext cx="431967" cy="451308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457" y="2516941"/>
            <a:ext cx="431967" cy="451308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868" y="2636620"/>
            <a:ext cx="637213" cy="665745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3767" y="3447263"/>
            <a:ext cx="637213" cy="665745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2057" y="1864600"/>
            <a:ext cx="431311" cy="450623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760" y="3751773"/>
            <a:ext cx="431311" cy="450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001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172" y="1605115"/>
            <a:ext cx="638181" cy="66675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010" y="2968249"/>
            <a:ext cx="638181" cy="66675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3465" y="855759"/>
            <a:ext cx="638181" cy="66675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160" y="1379461"/>
            <a:ext cx="431967" cy="45130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457" y="2516941"/>
            <a:ext cx="431967" cy="451308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2227873" y="1038530"/>
            <a:ext cx="3318012" cy="3258300"/>
            <a:chOff x="1308671" y="443060"/>
            <a:chExt cx="4185407" cy="411008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8671" y="533150"/>
              <a:ext cx="4185407" cy="4019996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3940404" y="443060"/>
              <a:ext cx="1084083" cy="95210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292231" y="4492090"/>
            <a:ext cx="855953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00453D"/>
                </a:solidFill>
              </a:rPr>
              <a:t>Pathogens can invade through external openings</a:t>
            </a:r>
          </a:p>
          <a:p>
            <a:pPr algn="ctr"/>
            <a:r>
              <a:rPr lang="en-GB" sz="2400" dirty="0" smtClean="0">
                <a:solidFill>
                  <a:srgbClr val="00453D"/>
                </a:solidFill>
              </a:rPr>
              <a:t>such as </a:t>
            </a:r>
            <a:r>
              <a:rPr lang="en-GB" sz="2400" b="1" dirty="0" smtClean="0">
                <a:solidFill>
                  <a:srgbClr val="09C300"/>
                </a:solidFill>
              </a:rPr>
              <a:t>wounds</a:t>
            </a:r>
            <a:r>
              <a:rPr lang="en-GB" sz="2400" dirty="0" smtClean="0">
                <a:solidFill>
                  <a:srgbClr val="00453D"/>
                </a:solidFill>
              </a:rPr>
              <a:t> and </a:t>
            </a:r>
            <a:r>
              <a:rPr lang="en-GB" sz="2400" b="1" dirty="0" smtClean="0">
                <a:solidFill>
                  <a:srgbClr val="09C300"/>
                </a:solidFill>
              </a:rPr>
              <a:t>open stomata</a:t>
            </a:r>
            <a:r>
              <a:rPr lang="en-GB" sz="2400" dirty="0" smtClean="0">
                <a:solidFill>
                  <a:srgbClr val="00453D"/>
                </a:solidFill>
              </a:rPr>
              <a:t>.</a:t>
            </a:r>
          </a:p>
          <a:p>
            <a:pPr algn="ctr">
              <a:spcBef>
                <a:spcPts val="1800"/>
              </a:spcBef>
            </a:pPr>
            <a:r>
              <a:rPr lang="en-GB" sz="2400" dirty="0" smtClean="0">
                <a:solidFill>
                  <a:srgbClr val="00453D"/>
                </a:solidFill>
              </a:rPr>
              <a:t> Some pathogens can </a:t>
            </a:r>
            <a:r>
              <a:rPr lang="en-GB" sz="2400" b="1" dirty="0" smtClean="0">
                <a:solidFill>
                  <a:srgbClr val="09C300"/>
                </a:solidFill>
              </a:rPr>
              <a:t>puncture</a:t>
            </a:r>
            <a:r>
              <a:rPr lang="en-GB" sz="2400" dirty="0" smtClean="0">
                <a:solidFill>
                  <a:srgbClr val="00453D"/>
                </a:solidFill>
              </a:rPr>
              <a:t> the plant tissue by growing </a:t>
            </a:r>
            <a:r>
              <a:rPr lang="en-GB" sz="2400" dirty="0" smtClean="0">
                <a:solidFill>
                  <a:srgbClr val="00453D"/>
                </a:solidFill>
              </a:rPr>
              <a:t>through cell walls</a:t>
            </a:r>
            <a:r>
              <a:rPr lang="en-GB" sz="2400" dirty="0" smtClean="0">
                <a:solidFill>
                  <a:srgbClr val="00453D"/>
                </a:solidFill>
              </a:rPr>
              <a:t>.</a:t>
            </a:r>
            <a:endParaRPr lang="en-GB" sz="2400" dirty="0" smtClean="0">
              <a:solidFill>
                <a:srgbClr val="00453D"/>
              </a:solidFill>
            </a:endParaRPr>
          </a:p>
          <a:p>
            <a:pPr algn="ctr">
              <a:spcBef>
                <a:spcPts val="1800"/>
              </a:spcBef>
            </a:pPr>
            <a:r>
              <a:rPr lang="en-GB" sz="2400" dirty="0" smtClean="0">
                <a:solidFill>
                  <a:srgbClr val="00453D"/>
                </a:solidFill>
              </a:rPr>
              <a:t>Some pathogens use </a:t>
            </a:r>
            <a:r>
              <a:rPr lang="en-GB" sz="2400" b="1" dirty="0" smtClean="0">
                <a:solidFill>
                  <a:srgbClr val="09C300"/>
                </a:solidFill>
              </a:rPr>
              <a:t>enzymes</a:t>
            </a:r>
            <a:r>
              <a:rPr lang="en-GB" sz="2400" dirty="0" smtClean="0">
                <a:solidFill>
                  <a:srgbClr val="00453D"/>
                </a:solidFill>
              </a:rPr>
              <a:t> to dissolve their way in.</a:t>
            </a:r>
            <a:endParaRPr lang="en-GB" sz="2400" dirty="0">
              <a:solidFill>
                <a:srgbClr val="00453D"/>
              </a:solidFill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868" y="2636620"/>
            <a:ext cx="637213" cy="665745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3767" y="3447263"/>
            <a:ext cx="637213" cy="665745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2057" y="1864600"/>
            <a:ext cx="431311" cy="450623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760" y="3751773"/>
            <a:ext cx="431311" cy="450623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4815" y="1271737"/>
            <a:ext cx="638181" cy="666756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08" y="329530"/>
            <a:ext cx="638181" cy="666756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1647" y="761205"/>
            <a:ext cx="431967" cy="451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458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035429" y="263946"/>
            <a:ext cx="3073143" cy="6594054"/>
            <a:chOff x="3035429" y="263946"/>
            <a:chExt cx="3073143" cy="659405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35429" y="263946"/>
              <a:ext cx="3073143" cy="3091997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4528800" y="3294000"/>
              <a:ext cx="86400" cy="3564000"/>
            </a:xfrm>
            <a:prstGeom prst="rect">
              <a:avLst/>
            </a:prstGeom>
            <a:solidFill>
              <a:srgbClr val="BCBEC0"/>
            </a:solidFill>
            <a:ln w="12700">
              <a:solidFill>
                <a:srgbClr val="BCBE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226" y="3354657"/>
            <a:ext cx="1480248" cy="1602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540" y="4177522"/>
            <a:ext cx="612915" cy="61609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1271" y="4956657"/>
            <a:ext cx="4621458" cy="88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263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2231" y="5033922"/>
            <a:ext cx="8559538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00453D"/>
                </a:solidFill>
              </a:rPr>
              <a:t>Inside ‘fortress’ plant, pathogens </a:t>
            </a:r>
            <a:r>
              <a:rPr lang="en-GB" sz="2400" b="1" dirty="0" smtClean="0">
                <a:solidFill>
                  <a:srgbClr val="09C300"/>
                </a:solidFill>
              </a:rPr>
              <a:t>steal food</a:t>
            </a:r>
            <a:r>
              <a:rPr lang="en-GB" sz="2400" dirty="0" smtClean="0">
                <a:solidFill>
                  <a:srgbClr val="00453D"/>
                </a:solidFill>
              </a:rPr>
              <a:t> from plant cells.</a:t>
            </a:r>
          </a:p>
          <a:p>
            <a:pPr algn="ctr">
              <a:spcBef>
                <a:spcPts val="1800"/>
              </a:spcBef>
            </a:pPr>
            <a:r>
              <a:rPr lang="en-GB" sz="2400" dirty="0" smtClean="0">
                <a:solidFill>
                  <a:srgbClr val="00453D"/>
                </a:solidFill>
              </a:rPr>
              <a:t> Viruses use plant cells to copy their genetic material</a:t>
            </a:r>
          </a:p>
          <a:p>
            <a:pPr algn="ctr"/>
            <a:r>
              <a:rPr lang="en-GB" sz="2400" dirty="0" smtClean="0">
                <a:solidFill>
                  <a:srgbClr val="00453D"/>
                </a:solidFill>
              </a:rPr>
              <a:t>so that the viruses can </a:t>
            </a:r>
            <a:r>
              <a:rPr lang="en-GB" sz="2400" b="1" dirty="0" smtClean="0">
                <a:solidFill>
                  <a:srgbClr val="09C300"/>
                </a:solidFill>
              </a:rPr>
              <a:t>reproduce</a:t>
            </a:r>
            <a:r>
              <a:rPr lang="en-GB" sz="2400" dirty="0" smtClean="0">
                <a:solidFill>
                  <a:srgbClr val="00453D"/>
                </a:solidFill>
              </a:rPr>
              <a:t>.</a:t>
            </a:r>
            <a:endParaRPr lang="en-GB" sz="2400" dirty="0">
              <a:solidFill>
                <a:srgbClr val="00453D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6090" y="562364"/>
            <a:ext cx="4031821" cy="3990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379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2231" y="5175328"/>
            <a:ext cx="85595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Pathogens also release </a:t>
            </a:r>
            <a:r>
              <a:rPr lang="en-GB" sz="2400" b="1" dirty="0" smtClean="0">
                <a:solidFill>
                  <a:srgbClr val="09C300"/>
                </a:solidFill>
              </a:rPr>
              <a:t>toxins</a:t>
            </a:r>
            <a:r>
              <a:rPr lang="en-GB" sz="2400" dirty="0" smtClean="0">
                <a:solidFill>
                  <a:srgbClr val="00453D"/>
                </a:solidFill>
              </a:rPr>
              <a:t>.</a:t>
            </a: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These toxic substances damage the plant cells.</a:t>
            </a:r>
            <a:endParaRPr lang="en-GB" sz="2400" dirty="0">
              <a:solidFill>
                <a:srgbClr val="00453D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0953" y="267874"/>
            <a:ext cx="2922095" cy="472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470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035429" y="263946"/>
            <a:ext cx="3073143" cy="6594054"/>
            <a:chOff x="3035429" y="263946"/>
            <a:chExt cx="3073143" cy="659405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35429" y="263946"/>
              <a:ext cx="3073143" cy="3091997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4528800" y="3294000"/>
              <a:ext cx="86400" cy="3564000"/>
            </a:xfrm>
            <a:prstGeom prst="rect">
              <a:avLst/>
            </a:prstGeom>
            <a:solidFill>
              <a:srgbClr val="BCBEC0"/>
            </a:solidFill>
            <a:ln w="12700">
              <a:solidFill>
                <a:srgbClr val="BCBE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1285" y="3355942"/>
            <a:ext cx="1562143" cy="160071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541" y="4177523"/>
            <a:ext cx="612915" cy="6160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477" y="4956657"/>
            <a:ext cx="4673046" cy="88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398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H="1">
            <a:off x="1769328" y="1805733"/>
            <a:ext cx="288000" cy="0"/>
          </a:xfrm>
          <a:prstGeom prst="line">
            <a:avLst/>
          </a:prstGeom>
          <a:ln w="38100">
            <a:solidFill>
              <a:srgbClr val="8082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207" y="1654014"/>
            <a:ext cx="1279132" cy="29877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92231" y="4892518"/>
            <a:ext cx="85595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Cells in ‘fortress</a:t>
            </a:r>
            <a:r>
              <a:rPr lang="en-GB" sz="2400" dirty="0">
                <a:solidFill>
                  <a:srgbClr val="00453D"/>
                </a:solidFill>
              </a:rPr>
              <a:t>’ plant </a:t>
            </a:r>
            <a:r>
              <a:rPr lang="en-GB" sz="2400" dirty="0" smtClean="0">
                <a:solidFill>
                  <a:srgbClr val="00453D"/>
                </a:solidFill>
              </a:rPr>
              <a:t>respond to the pathogen infection.</a:t>
            </a:r>
            <a:endParaRPr lang="en-GB" sz="2400" dirty="0">
              <a:solidFill>
                <a:srgbClr val="09C3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GB" sz="2400" dirty="0">
                <a:solidFill>
                  <a:srgbClr val="00453D"/>
                </a:solidFill>
              </a:rPr>
              <a:t>C</a:t>
            </a:r>
            <a:r>
              <a:rPr lang="en-GB" sz="2400" dirty="0" smtClean="0">
                <a:solidFill>
                  <a:srgbClr val="00453D"/>
                </a:solidFill>
              </a:rPr>
              <a:t>ell walls are </a:t>
            </a:r>
            <a:r>
              <a:rPr lang="en-GB" sz="2400" b="1" dirty="0" smtClean="0">
                <a:solidFill>
                  <a:srgbClr val="09C300"/>
                </a:solidFill>
              </a:rPr>
              <a:t>strengthened</a:t>
            </a:r>
            <a:r>
              <a:rPr lang="en-GB" sz="2400" dirty="0" smtClean="0">
                <a:solidFill>
                  <a:srgbClr val="00453D"/>
                </a:solidFill>
              </a:rPr>
              <a:t> with extra protein and carbohydrate.</a:t>
            </a:r>
            <a:endParaRPr lang="en-GB" sz="2400" dirty="0">
              <a:solidFill>
                <a:srgbClr val="00453D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This makes it even harder for pathogens to get inside the cells.</a:t>
            </a:r>
            <a:endParaRPr lang="en-GB" sz="2400" dirty="0">
              <a:solidFill>
                <a:srgbClr val="00453D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000" y="851247"/>
            <a:ext cx="5022000" cy="3867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414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2061837" y="348791"/>
            <a:ext cx="5020327" cy="4364611"/>
            <a:chOff x="3009455" y="348791"/>
            <a:chExt cx="5020327" cy="436461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09455" y="348791"/>
              <a:ext cx="5020327" cy="4364611"/>
            </a:xfrm>
            <a:prstGeom prst="rect">
              <a:avLst/>
            </a:prstGeom>
          </p:spPr>
        </p:pic>
        <p:cxnSp>
          <p:nvCxnSpPr>
            <p:cNvPr id="11" name="Straight Connector 10"/>
            <p:cNvCxnSpPr/>
            <p:nvPr/>
          </p:nvCxnSpPr>
          <p:spPr>
            <a:xfrm rot="5400000" flipH="1">
              <a:off x="5071616" y="1293791"/>
              <a:ext cx="1890000" cy="0"/>
            </a:xfrm>
            <a:prstGeom prst="line">
              <a:avLst/>
            </a:prstGeom>
            <a:ln w="38100">
              <a:solidFill>
                <a:srgbClr val="80828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292231" y="5156474"/>
            <a:ext cx="85595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Plant cells use </a:t>
            </a:r>
            <a:r>
              <a:rPr lang="en-GB" sz="2400" b="1" dirty="0" smtClean="0">
                <a:solidFill>
                  <a:srgbClr val="09C300"/>
                </a:solidFill>
              </a:rPr>
              <a:t>chemical defences</a:t>
            </a:r>
            <a:r>
              <a:rPr lang="en-GB" sz="2400" dirty="0" smtClean="0">
                <a:solidFill>
                  <a:srgbClr val="00453D"/>
                </a:solidFill>
              </a:rPr>
              <a:t> against pathogens.</a:t>
            </a:r>
            <a:endParaRPr lang="en-GB" sz="2400" dirty="0">
              <a:solidFill>
                <a:srgbClr val="09C3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They make </a:t>
            </a:r>
            <a:r>
              <a:rPr lang="en-GB" sz="2400" b="1" dirty="0" smtClean="0">
                <a:solidFill>
                  <a:srgbClr val="09C300"/>
                </a:solidFill>
              </a:rPr>
              <a:t>anti-microbial substances</a:t>
            </a:r>
            <a:r>
              <a:rPr lang="en-GB" sz="2400" dirty="0" smtClean="0">
                <a:solidFill>
                  <a:srgbClr val="00453D"/>
                </a:solidFill>
              </a:rPr>
              <a:t> that destroy pathogens.</a:t>
            </a:r>
            <a:endParaRPr lang="en-GB" sz="2400" dirty="0">
              <a:solidFill>
                <a:srgbClr val="0045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796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292231" y="4892518"/>
            <a:ext cx="85595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‘Fortress</a:t>
            </a:r>
            <a:r>
              <a:rPr lang="en-GB" sz="2400" dirty="0">
                <a:solidFill>
                  <a:srgbClr val="00453D"/>
                </a:solidFill>
              </a:rPr>
              <a:t>’ plant </a:t>
            </a:r>
            <a:r>
              <a:rPr lang="en-GB" sz="2400" dirty="0" smtClean="0">
                <a:solidFill>
                  <a:srgbClr val="00453D"/>
                </a:solidFill>
              </a:rPr>
              <a:t>can even sacrifice parts of itself.</a:t>
            </a:r>
            <a:endParaRPr lang="en-GB" sz="2400" dirty="0">
              <a:solidFill>
                <a:srgbClr val="09C3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Healthy cells around the infection commit suicide.</a:t>
            </a:r>
            <a:endParaRPr lang="en-GB" sz="2400" dirty="0">
              <a:solidFill>
                <a:srgbClr val="00453D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GB" sz="2400" b="1" dirty="0" smtClean="0">
                <a:solidFill>
                  <a:srgbClr val="09C300"/>
                </a:solidFill>
              </a:rPr>
              <a:t>Host cell death</a:t>
            </a:r>
            <a:r>
              <a:rPr lang="en-GB" sz="2400" dirty="0" smtClean="0">
                <a:solidFill>
                  <a:srgbClr val="00453D"/>
                </a:solidFill>
              </a:rPr>
              <a:t> stops the infection spreading through the plant.</a:t>
            </a:r>
            <a:endParaRPr lang="en-GB" sz="2400" dirty="0">
              <a:solidFill>
                <a:srgbClr val="00453D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000" y="847701"/>
            <a:ext cx="5022000" cy="1899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797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03" y="574576"/>
            <a:ext cx="2498515" cy="344528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273" y="3390216"/>
            <a:ext cx="763454" cy="76345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1477" y="575396"/>
            <a:ext cx="3268268" cy="344446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92231" y="4722832"/>
            <a:ext cx="8559538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00453D"/>
                </a:solidFill>
              </a:rPr>
              <a:t>Now you know some ways in which plants</a:t>
            </a:r>
          </a:p>
          <a:p>
            <a:pPr algn="ctr"/>
            <a:r>
              <a:rPr lang="en-GB" sz="2400" dirty="0" smtClean="0">
                <a:solidFill>
                  <a:srgbClr val="00453D"/>
                </a:solidFill>
              </a:rPr>
              <a:t>defend themselves against pathogens.</a:t>
            </a:r>
          </a:p>
          <a:p>
            <a:pPr algn="ctr">
              <a:spcBef>
                <a:spcPts val="1800"/>
              </a:spcBef>
            </a:pPr>
            <a:r>
              <a:rPr lang="en-GB" sz="2400" dirty="0" smtClean="0">
                <a:solidFill>
                  <a:srgbClr val="09C300"/>
                </a:solidFill>
              </a:rPr>
              <a:t>For plants, staying healthy is a</a:t>
            </a:r>
          </a:p>
          <a:p>
            <a:pPr algn="ctr"/>
            <a:r>
              <a:rPr lang="en-GB" sz="2400" dirty="0" smtClean="0">
                <a:solidFill>
                  <a:srgbClr val="09C300"/>
                </a:solidFill>
              </a:rPr>
              <a:t>never-ending battle against pathogen attack.</a:t>
            </a:r>
          </a:p>
        </p:txBody>
      </p:sp>
    </p:spTree>
    <p:extLst>
      <p:ext uri="{BB962C8B-B14F-4D97-AF65-F5344CB8AC3E}">
        <p14:creationId xmlns:p14="http://schemas.microsoft.com/office/powerpoint/2010/main" val="1408111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62"/>
          <a:stretch/>
        </p:blipFill>
        <p:spPr>
          <a:xfrm>
            <a:off x="2298753" y="539052"/>
            <a:ext cx="4546494" cy="41177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2231" y="5175328"/>
            <a:ext cx="8559538" cy="114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dirty="0">
                <a:solidFill>
                  <a:srgbClr val="00453D"/>
                </a:solidFill>
              </a:rPr>
              <a:t>Some bacteria, viruses, fungi and protists are </a:t>
            </a:r>
            <a:r>
              <a:rPr lang="en-GB" sz="2400" b="1" dirty="0">
                <a:solidFill>
                  <a:srgbClr val="09C300"/>
                </a:solidFill>
              </a:rPr>
              <a:t>pathogens</a:t>
            </a:r>
            <a:r>
              <a:rPr lang="en-GB" sz="2400" dirty="0">
                <a:solidFill>
                  <a:srgbClr val="00453D"/>
                </a:solidFill>
              </a:rPr>
              <a:t>.</a:t>
            </a:r>
          </a:p>
          <a:p>
            <a:pPr algn="ctr">
              <a:lnSpc>
                <a:spcPct val="150000"/>
              </a:lnSpc>
            </a:pPr>
            <a:r>
              <a:rPr lang="en-GB" sz="2400" dirty="0">
                <a:solidFill>
                  <a:srgbClr val="00453D"/>
                </a:solidFill>
              </a:rPr>
              <a:t>Pathogens can cause disease when they infect plants.</a:t>
            </a:r>
          </a:p>
        </p:txBody>
      </p:sp>
    </p:spTree>
    <p:extLst>
      <p:ext uri="{BB962C8B-B14F-4D97-AF65-F5344CB8AC3E}">
        <p14:creationId xmlns:p14="http://schemas.microsoft.com/office/powerpoint/2010/main" val="250371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231" y="4892518"/>
            <a:ext cx="85595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But a plant is like a fortress.</a:t>
            </a:r>
            <a:endParaRPr lang="en-GB" sz="2400" dirty="0" smtClean="0">
              <a:solidFill>
                <a:srgbClr val="09C3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It has </a:t>
            </a:r>
            <a:r>
              <a:rPr lang="en-GB" sz="2400" b="1" dirty="0" smtClean="0">
                <a:solidFill>
                  <a:srgbClr val="09C300"/>
                </a:solidFill>
              </a:rPr>
              <a:t>defences</a:t>
            </a:r>
            <a:r>
              <a:rPr lang="en-GB" sz="2400" dirty="0" smtClean="0">
                <a:solidFill>
                  <a:srgbClr val="00453D"/>
                </a:solidFill>
              </a:rPr>
              <a:t> against pathogens.</a:t>
            </a: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It can even fight back!</a:t>
            </a:r>
            <a:endParaRPr lang="en-GB" sz="2400" dirty="0">
              <a:solidFill>
                <a:srgbClr val="00453D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070" y="538448"/>
            <a:ext cx="4287860" cy="411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413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03" y="744262"/>
            <a:ext cx="2498515" cy="344528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273" y="3559902"/>
            <a:ext cx="763454" cy="76345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1477" y="745082"/>
            <a:ext cx="3268268" cy="344446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92231" y="4892518"/>
            <a:ext cx="85595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2400" dirty="0" smtClean="0">
              <a:solidFill>
                <a:srgbClr val="09C300"/>
              </a:solidFill>
            </a:endParaRPr>
          </a:p>
          <a:p>
            <a:pPr algn="ctr"/>
            <a:r>
              <a:rPr lang="en-GB" sz="2400" dirty="0" smtClean="0">
                <a:solidFill>
                  <a:srgbClr val="00453D"/>
                </a:solidFill>
              </a:rPr>
              <a:t>In the battle for ‘fortress’ plant,</a:t>
            </a:r>
          </a:p>
          <a:p>
            <a:pPr algn="ctr"/>
            <a:r>
              <a:rPr lang="en-GB" sz="2400" dirty="0" smtClean="0">
                <a:solidFill>
                  <a:srgbClr val="00453D"/>
                </a:solidFill>
              </a:rPr>
              <a:t>it’s plant defences versus invading pathogens!</a:t>
            </a:r>
          </a:p>
        </p:txBody>
      </p:sp>
    </p:spTree>
    <p:extLst>
      <p:ext uri="{BB962C8B-B14F-4D97-AF65-F5344CB8AC3E}">
        <p14:creationId xmlns:p14="http://schemas.microsoft.com/office/powerpoint/2010/main" val="3016762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035429" y="263946"/>
            <a:ext cx="3073143" cy="6594054"/>
            <a:chOff x="3035429" y="263946"/>
            <a:chExt cx="3073143" cy="659405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35429" y="263946"/>
              <a:ext cx="3073143" cy="3091997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4528800" y="3294000"/>
              <a:ext cx="86400" cy="3564000"/>
            </a:xfrm>
            <a:prstGeom prst="rect">
              <a:avLst/>
            </a:prstGeom>
            <a:solidFill>
              <a:srgbClr val="BCBEC0"/>
            </a:solidFill>
            <a:ln w="12700">
              <a:solidFill>
                <a:srgbClr val="BCBE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542" y="4180698"/>
            <a:ext cx="612915" cy="61291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1642" y="4962066"/>
            <a:ext cx="4660715" cy="88714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1285" y="3355942"/>
            <a:ext cx="1562143" cy="1600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045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047" y="338209"/>
            <a:ext cx="4225906" cy="42844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2231" y="4892518"/>
            <a:ext cx="85595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dirty="0">
                <a:solidFill>
                  <a:srgbClr val="00453D"/>
                </a:solidFill>
              </a:rPr>
              <a:t>‘Fortress’ plant has </a:t>
            </a:r>
            <a:r>
              <a:rPr lang="en-GB" sz="2400" b="1" dirty="0">
                <a:solidFill>
                  <a:srgbClr val="09C300"/>
                </a:solidFill>
              </a:rPr>
              <a:t>physical </a:t>
            </a:r>
            <a:r>
              <a:rPr lang="en-GB" sz="2400" b="1" dirty="0" smtClean="0">
                <a:solidFill>
                  <a:srgbClr val="09C300"/>
                </a:solidFill>
              </a:rPr>
              <a:t>defences</a:t>
            </a:r>
            <a:r>
              <a:rPr lang="en-GB" sz="2400" dirty="0" smtClean="0">
                <a:solidFill>
                  <a:srgbClr val="00453D"/>
                </a:solidFill>
              </a:rPr>
              <a:t> against pathogens.</a:t>
            </a:r>
            <a:endParaRPr lang="en-GB" sz="2400" dirty="0">
              <a:solidFill>
                <a:srgbClr val="09C3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GB" sz="2400" dirty="0">
                <a:solidFill>
                  <a:srgbClr val="00453D"/>
                </a:solidFill>
              </a:rPr>
              <a:t>An important first line of physical defence is the </a:t>
            </a:r>
            <a:r>
              <a:rPr lang="en-GB" sz="2400" b="1" dirty="0">
                <a:solidFill>
                  <a:srgbClr val="09C300"/>
                </a:solidFill>
              </a:rPr>
              <a:t>cuticle</a:t>
            </a:r>
            <a:r>
              <a:rPr lang="en-GB" sz="2400" dirty="0">
                <a:solidFill>
                  <a:srgbClr val="00453D"/>
                </a:solidFill>
              </a:rPr>
              <a:t>.</a:t>
            </a:r>
          </a:p>
          <a:p>
            <a:pPr algn="ctr">
              <a:lnSpc>
                <a:spcPct val="150000"/>
              </a:lnSpc>
            </a:pPr>
            <a:r>
              <a:rPr lang="en-GB" sz="2400" dirty="0">
                <a:solidFill>
                  <a:srgbClr val="00453D"/>
                </a:solidFill>
              </a:rPr>
              <a:t>The cuticle is a waxy coating on the plant’s outside surface.</a:t>
            </a:r>
          </a:p>
        </p:txBody>
      </p:sp>
    </p:spTree>
    <p:extLst>
      <p:ext uri="{BB962C8B-B14F-4D97-AF65-F5344CB8AC3E}">
        <p14:creationId xmlns:p14="http://schemas.microsoft.com/office/powerpoint/2010/main" val="1081434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2231" y="5175328"/>
            <a:ext cx="85595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The waxy cuticle </a:t>
            </a:r>
            <a:r>
              <a:rPr lang="en-GB" sz="2400" dirty="0" smtClean="0">
                <a:solidFill>
                  <a:srgbClr val="00453D"/>
                </a:solidFill>
              </a:rPr>
              <a:t>helps keep </a:t>
            </a:r>
            <a:r>
              <a:rPr lang="en-GB" sz="2400" dirty="0" smtClean="0">
                <a:solidFill>
                  <a:srgbClr val="00453D"/>
                </a:solidFill>
              </a:rPr>
              <a:t>pathogens out.</a:t>
            </a:r>
            <a:endParaRPr lang="en-GB" sz="2400" dirty="0">
              <a:solidFill>
                <a:srgbClr val="00453D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It also provides a waterproof coat.</a:t>
            </a:r>
            <a:endParaRPr lang="en-GB" sz="2400" dirty="0">
              <a:solidFill>
                <a:srgbClr val="00453D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4898" y="754143"/>
            <a:ext cx="3594205" cy="3907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848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2231" y="4892518"/>
            <a:ext cx="85595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dirty="0">
                <a:solidFill>
                  <a:srgbClr val="00453D"/>
                </a:solidFill>
              </a:rPr>
              <a:t>Inside the plant, each cell has a tough </a:t>
            </a:r>
            <a:r>
              <a:rPr lang="en-GB" sz="2400" b="1" dirty="0">
                <a:solidFill>
                  <a:srgbClr val="09C300"/>
                </a:solidFill>
              </a:rPr>
              <a:t>cell wall</a:t>
            </a:r>
            <a:r>
              <a:rPr lang="en-GB" sz="2400" dirty="0" smtClean="0">
                <a:solidFill>
                  <a:srgbClr val="00453D"/>
                </a:solidFill>
              </a:rPr>
              <a:t>.</a:t>
            </a: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The cell wall is another type of physical defence.</a:t>
            </a:r>
            <a:endParaRPr lang="en-GB" sz="2400" dirty="0">
              <a:solidFill>
                <a:srgbClr val="00453D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GB" sz="2400" dirty="0" smtClean="0">
                <a:solidFill>
                  <a:srgbClr val="00453D"/>
                </a:solidFill>
              </a:rPr>
              <a:t>A cell wall makes it harder for pathogens to get inside a cell.</a:t>
            </a:r>
            <a:endParaRPr lang="en-GB" sz="2400" dirty="0">
              <a:solidFill>
                <a:srgbClr val="00453D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543973" y="538448"/>
            <a:ext cx="6056055" cy="4118400"/>
            <a:chOff x="2428070" y="538448"/>
            <a:chExt cx="6056055" cy="41184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28070" y="538448"/>
              <a:ext cx="4287860" cy="41184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30323" y="2285422"/>
              <a:ext cx="1453802" cy="312226"/>
            </a:xfrm>
            <a:prstGeom prst="rect">
              <a:avLst/>
            </a:prstGeom>
          </p:spPr>
        </p:pic>
        <p:cxnSp>
          <p:nvCxnSpPr>
            <p:cNvPr id="7" name="Straight Connector 6"/>
            <p:cNvCxnSpPr/>
            <p:nvPr/>
          </p:nvCxnSpPr>
          <p:spPr>
            <a:xfrm flipH="1">
              <a:off x="6268825" y="2441535"/>
              <a:ext cx="684000" cy="0"/>
            </a:xfrm>
            <a:prstGeom prst="line">
              <a:avLst/>
            </a:prstGeom>
            <a:ln w="38100">
              <a:solidFill>
                <a:srgbClr val="80828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268825" y="3385786"/>
              <a:ext cx="1352240" cy="0"/>
            </a:xfrm>
            <a:prstGeom prst="line">
              <a:avLst/>
            </a:prstGeom>
            <a:ln w="38100">
              <a:solidFill>
                <a:srgbClr val="80828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16200000" flipH="1">
              <a:off x="7261065" y="3035213"/>
              <a:ext cx="720000" cy="0"/>
            </a:xfrm>
            <a:prstGeom prst="line">
              <a:avLst/>
            </a:prstGeom>
            <a:ln w="38100">
              <a:solidFill>
                <a:srgbClr val="80828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59604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035429" y="263946"/>
            <a:ext cx="3073143" cy="6594054"/>
            <a:chOff x="3035429" y="263946"/>
            <a:chExt cx="3073143" cy="659405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35429" y="263946"/>
              <a:ext cx="3073143" cy="3091997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4528800" y="3294000"/>
              <a:ext cx="86400" cy="3564000"/>
            </a:xfrm>
            <a:prstGeom prst="rect">
              <a:avLst/>
            </a:prstGeom>
            <a:solidFill>
              <a:srgbClr val="BCBEC0"/>
            </a:solidFill>
            <a:ln w="12700">
              <a:solidFill>
                <a:srgbClr val="BCBE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542" y="4180697"/>
            <a:ext cx="612915" cy="6129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226" y="3354657"/>
            <a:ext cx="1480248" cy="1602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2485" y="4963609"/>
            <a:ext cx="4759027" cy="88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805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357</Words>
  <Application>Microsoft Office PowerPoint</Application>
  <PresentationFormat>On-screen Show (4:3)</PresentationFormat>
  <Paragraphs>41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University of York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Harriet M. Truscott</cp:lastModifiedBy>
  <cp:revision>59</cp:revision>
  <dcterms:created xsi:type="dcterms:W3CDTF">2016-05-09T15:24:08Z</dcterms:created>
  <dcterms:modified xsi:type="dcterms:W3CDTF">2016-12-05T16:02:08Z</dcterms:modified>
</cp:coreProperties>
</file>