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handoutMasterIdLst>
    <p:handoutMasterId r:id="rId37"/>
  </p:handoutMasterIdLst>
  <p:sldIdLst>
    <p:sldId id="258" r:id="rId2"/>
    <p:sldId id="286" r:id="rId3"/>
    <p:sldId id="259" r:id="rId4"/>
    <p:sldId id="287" r:id="rId5"/>
    <p:sldId id="299" r:id="rId6"/>
    <p:sldId id="263" r:id="rId7"/>
    <p:sldId id="265" r:id="rId8"/>
    <p:sldId id="266" r:id="rId9"/>
    <p:sldId id="268" r:id="rId10"/>
    <p:sldId id="288" r:id="rId11"/>
    <p:sldId id="289" r:id="rId12"/>
    <p:sldId id="270" r:id="rId13"/>
    <p:sldId id="271" r:id="rId14"/>
    <p:sldId id="290" r:id="rId15"/>
    <p:sldId id="292" r:id="rId16"/>
    <p:sldId id="291" r:id="rId17"/>
    <p:sldId id="293" r:id="rId18"/>
    <p:sldId id="273" r:id="rId19"/>
    <p:sldId id="294" r:id="rId20"/>
    <p:sldId id="295" r:id="rId21"/>
    <p:sldId id="275" r:id="rId22"/>
    <p:sldId id="276" r:id="rId23"/>
    <p:sldId id="277" r:id="rId24"/>
    <p:sldId id="300" r:id="rId25"/>
    <p:sldId id="278" r:id="rId26"/>
    <p:sldId id="279" r:id="rId27"/>
    <p:sldId id="280" r:id="rId28"/>
    <p:sldId id="281" r:id="rId29"/>
    <p:sldId id="296" r:id="rId30"/>
    <p:sldId id="297" r:id="rId31"/>
    <p:sldId id="282" r:id="rId32"/>
    <p:sldId id="298" r:id="rId33"/>
    <p:sldId id="284" r:id="rId34"/>
    <p:sldId id="285" r:id="rId35"/>
  </p:sldIdLst>
  <p:sldSz cx="9144000" cy="6858000" type="screen4x3"/>
  <p:notesSz cx="6865938" cy="9998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49">
          <p15:clr>
            <a:srgbClr val="A4A3A4"/>
          </p15:clr>
        </p15:guide>
        <p15:guide id="2" pos="216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7953" autoAdjust="0"/>
    <p:restoredTop sz="77909" autoAdjust="0"/>
  </p:normalViewPr>
  <p:slideViewPr>
    <p:cSldViewPr snapToGrid="0" snapToObjects="1">
      <p:cViewPr varScale="1">
        <p:scale>
          <a:sx n="56" d="100"/>
          <a:sy n="56" d="100"/>
        </p:scale>
        <p:origin x="1710" y="78"/>
      </p:cViewPr>
      <p:guideLst>
        <p:guide orient="horz" pos="2160"/>
        <p:guide pos="2880"/>
      </p:guideLst>
    </p:cSldViewPr>
  </p:slideViewPr>
  <p:notesTextViewPr>
    <p:cViewPr>
      <p:scale>
        <a:sx n="100" d="100"/>
        <a:sy n="100" d="100"/>
      </p:scale>
      <p:origin x="0" y="0"/>
    </p:cViewPr>
  </p:notesTextViewPr>
  <p:notesViewPr>
    <p:cSldViewPr snapToGrid="0" snapToObjects="1">
      <p:cViewPr>
        <p:scale>
          <a:sx n="87" d="100"/>
          <a:sy n="87" d="100"/>
        </p:scale>
        <p:origin x="2178" y="60"/>
      </p:cViewPr>
      <p:guideLst>
        <p:guide orient="horz" pos="3149"/>
        <p:guide pos="216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5240" cy="499904"/>
          </a:xfrm>
          <a:prstGeom prst="rect">
            <a:avLst/>
          </a:prstGeom>
        </p:spPr>
        <p:txBody>
          <a:bodyPr vert="horz" lIns="96359" tIns="48180" rIns="96359" bIns="48180" rtlCol="0"/>
          <a:lstStyle>
            <a:lvl1pPr algn="l">
              <a:defRPr sz="1300"/>
            </a:lvl1pPr>
          </a:lstStyle>
          <a:p>
            <a:endParaRPr lang="en-US"/>
          </a:p>
        </p:txBody>
      </p:sp>
      <p:sp>
        <p:nvSpPr>
          <p:cNvPr id="3" name="Date Placeholder 2"/>
          <p:cNvSpPr>
            <a:spLocks noGrp="1"/>
          </p:cNvSpPr>
          <p:nvPr>
            <p:ph type="dt" sz="quarter" idx="1"/>
          </p:nvPr>
        </p:nvSpPr>
        <p:spPr>
          <a:xfrm>
            <a:off x="3889109" y="0"/>
            <a:ext cx="2975240" cy="499904"/>
          </a:xfrm>
          <a:prstGeom prst="rect">
            <a:avLst/>
          </a:prstGeom>
        </p:spPr>
        <p:txBody>
          <a:bodyPr vert="horz" lIns="96359" tIns="48180" rIns="96359" bIns="48180" rtlCol="0"/>
          <a:lstStyle>
            <a:lvl1pPr algn="r">
              <a:defRPr sz="1300"/>
            </a:lvl1pPr>
          </a:lstStyle>
          <a:p>
            <a:fld id="{FEEB9398-49BE-8148-BEF2-4D9C18E76CAE}" type="datetimeFigureOut">
              <a:rPr lang="en-US" smtClean="0"/>
              <a:t>9/7/2018</a:t>
            </a:fld>
            <a:endParaRPr lang="en-US"/>
          </a:p>
        </p:txBody>
      </p:sp>
      <p:sp>
        <p:nvSpPr>
          <p:cNvPr id="4" name="Footer Placeholder 3"/>
          <p:cNvSpPr>
            <a:spLocks noGrp="1"/>
          </p:cNvSpPr>
          <p:nvPr>
            <p:ph type="ftr" sz="quarter" idx="2"/>
          </p:nvPr>
        </p:nvSpPr>
        <p:spPr>
          <a:xfrm>
            <a:off x="0" y="9496436"/>
            <a:ext cx="2975240" cy="499904"/>
          </a:xfrm>
          <a:prstGeom prst="rect">
            <a:avLst/>
          </a:prstGeom>
        </p:spPr>
        <p:txBody>
          <a:bodyPr vert="horz" lIns="96359" tIns="48180" rIns="96359" bIns="48180" rtlCol="0" anchor="b"/>
          <a:lstStyle>
            <a:lvl1pPr algn="l">
              <a:defRPr sz="1300"/>
            </a:lvl1pPr>
          </a:lstStyle>
          <a:p>
            <a:endParaRPr lang="en-US"/>
          </a:p>
        </p:txBody>
      </p:sp>
      <p:sp>
        <p:nvSpPr>
          <p:cNvPr id="5" name="Slide Number Placeholder 4"/>
          <p:cNvSpPr>
            <a:spLocks noGrp="1"/>
          </p:cNvSpPr>
          <p:nvPr>
            <p:ph type="sldNum" sz="quarter" idx="3"/>
          </p:nvPr>
        </p:nvSpPr>
        <p:spPr>
          <a:xfrm>
            <a:off x="3889109" y="9496436"/>
            <a:ext cx="2975240" cy="499904"/>
          </a:xfrm>
          <a:prstGeom prst="rect">
            <a:avLst/>
          </a:prstGeom>
        </p:spPr>
        <p:txBody>
          <a:bodyPr vert="horz" lIns="96359" tIns="48180" rIns="96359" bIns="48180" rtlCol="0" anchor="b"/>
          <a:lstStyle>
            <a:lvl1pPr algn="r">
              <a:defRPr sz="1300"/>
            </a:lvl1pPr>
          </a:lstStyle>
          <a:p>
            <a:fld id="{22CE1E1E-D109-1B41-80E4-FC63463ABABB}" type="slidenum">
              <a:rPr lang="en-US" smtClean="0"/>
              <a:t>‹#›</a:t>
            </a:fld>
            <a:endParaRPr lang="en-US"/>
          </a:p>
        </p:txBody>
      </p:sp>
    </p:spTree>
    <p:extLst>
      <p:ext uri="{BB962C8B-B14F-4D97-AF65-F5344CB8AC3E}">
        <p14:creationId xmlns:p14="http://schemas.microsoft.com/office/powerpoint/2010/main" val="192933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5240" cy="501640"/>
          </a:xfrm>
          <a:prstGeom prst="rect">
            <a:avLst/>
          </a:prstGeom>
        </p:spPr>
        <p:txBody>
          <a:bodyPr vert="horz" lIns="96359" tIns="48180" rIns="96359" bIns="48180" rtlCol="0"/>
          <a:lstStyle>
            <a:lvl1pPr algn="l">
              <a:defRPr sz="1300"/>
            </a:lvl1pPr>
          </a:lstStyle>
          <a:p>
            <a:endParaRPr lang="en-GB"/>
          </a:p>
        </p:txBody>
      </p:sp>
      <p:sp>
        <p:nvSpPr>
          <p:cNvPr id="3" name="Date Placeholder 2"/>
          <p:cNvSpPr>
            <a:spLocks noGrp="1"/>
          </p:cNvSpPr>
          <p:nvPr>
            <p:ph type="dt" idx="1"/>
          </p:nvPr>
        </p:nvSpPr>
        <p:spPr>
          <a:xfrm>
            <a:off x="3889109" y="0"/>
            <a:ext cx="2975240" cy="501640"/>
          </a:xfrm>
          <a:prstGeom prst="rect">
            <a:avLst/>
          </a:prstGeom>
        </p:spPr>
        <p:txBody>
          <a:bodyPr vert="horz" lIns="96359" tIns="48180" rIns="96359" bIns="48180" rtlCol="0"/>
          <a:lstStyle>
            <a:lvl1pPr algn="r">
              <a:defRPr sz="1300"/>
            </a:lvl1pPr>
          </a:lstStyle>
          <a:p>
            <a:fld id="{6D8B79AB-90D0-4DFB-8DAD-1985CD60AB8C}" type="datetimeFigureOut">
              <a:rPr lang="en-GB" smtClean="0"/>
              <a:t>07/09/2018</a:t>
            </a:fld>
            <a:endParaRPr lang="en-GB"/>
          </a:p>
        </p:txBody>
      </p:sp>
      <p:sp>
        <p:nvSpPr>
          <p:cNvPr id="4" name="Slide Image Placeholder 3"/>
          <p:cNvSpPr>
            <a:spLocks noGrp="1" noRot="1" noChangeAspect="1"/>
          </p:cNvSpPr>
          <p:nvPr>
            <p:ph type="sldImg" idx="2"/>
          </p:nvPr>
        </p:nvSpPr>
        <p:spPr>
          <a:xfrm>
            <a:off x="1184275" y="1249363"/>
            <a:ext cx="4497388" cy="3375025"/>
          </a:xfrm>
          <a:prstGeom prst="rect">
            <a:avLst/>
          </a:prstGeom>
          <a:noFill/>
          <a:ln w="12700">
            <a:solidFill>
              <a:prstClr val="black"/>
            </a:solidFill>
          </a:ln>
        </p:spPr>
        <p:txBody>
          <a:bodyPr vert="horz" lIns="96359" tIns="48180" rIns="96359" bIns="48180" rtlCol="0" anchor="ctr"/>
          <a:lstStyle/>
          <a:p>
            <a:endParaRPr lang="en-GB"/>
          </a:p>
        </p:txBody>
      </p:sp>
      <p:sp>
        <p:nvSpPr>
          <p:cNvPr id="5" name="Notes Placeholder 4"/>
          <p:cNvSpPr>
            <a:spLocks noGrp="1"/>
          </p:cNvSpPr>
          <p:nvPr>
            <p:ph type="body" sz="quarter" idx="3"/>
          </p:nvPr>
        </p:nvSpPr>
        <p:spPr>
          <a:xfrm>
            <a:off x="686594" y="4811574"/>
            <a:ext cx="5492750" cy="3936742"/>
          </a:xfrm>
          <a:prstGeom prst="rect">
            <a:avLst/>
          </a:prstGeom>
        </p:spPr>
        <p:txBody>
          <a:bodyPr vert="horz" lIns="96359" tIns="48180" rIns="96359" bIns="4818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96437"/>
            <a:ext cx="2975240" cy="501639"/>
          </a:xfrm>
          <a:prstGeom prst="rect">
            <a:avLst/>
          </a:prstGeom>
        </p:spPr>
        <p:txBody>
          <a:bodyPr vert="horz" lIns="96359" tIns="48180" rIns="96359" bIns="48180" rtlCol="0" anchor="b"/>
          <a:lstStyle>
            <a:lvl1pPr algn="l">
              <a:defRPr sz="1300"/>
            </a:lvl1pPr>
          </a:lstStyle>
          <a:p>
            <a:endParaRPr lang="en-GB"/>
          </a:p>
        </p:txBody>
      </p:sp>
      <p:sp>
        <p:nvSpPr>
          <p:cNvPr id="7" name="Slide Number Placeholder 6"/>
          <p:cNvSpPr>
            <a:spLocks noGrp="1"/>
          </p:cNvSpPr>
          <p:nvPr>
            <p:ph type="sldNum" sz="quarter" idx="5"/>
          </p:nvPr>
        </p:nvSpPr>
        <p:spPr>
          <a:xfrm>
            <a:off x="3889109" y="9496437"/>
            <a:ext cx="2975240" cy="501639"/>
          </a:xfrm>
          <a:prstGeom prst="rect">
            <a:avLst/>
          </a:prstGeom>
        </p:spPr>
        <p:txBody>
          <a:bodyPr vert="horz" lIns="96359" tIns="48180" rIns="96359" bIns="48180" rtlCol="0" anchor="b"/>
          <a:lstStyle>
            <a:lvl1pPr algn="r">
              <a:defRPr sz="1300"/>
            </a:lvl1pPr>
          </a:lstStyle>
          <a:p>
            <a:fld id="{80712C0E-B200-4C71-90D5-2BAF59E3BBD1}" type="slidenum">
              <a:rPr lang="en-GB" smtClean="0"/>
              <a:t>‹#›</a:t>
            </a:fld>
            <a:endParaRPr lang="en-GB"/>
          </a:p>
        </p:txBody>
      </p:sp>
    </p:spTree>
    <p:extLst>
      <p:ext uri="{BB962C8B-B14F-4D97-AF65-F5344CB8AC3E}">
        <p14:creationId xmlns:p14="http://schemas.microsoft.com/office/powerpoint/2010/main" val="3930547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BDEFD9E8-13F6-4DCF-8D75-0285DE4486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CDE1454-36C0-4D39-BDC0-729923C823AA}"/>
              </a:ext>
            </a:extLst>
          </p:cNvPr>
          <p:cNvSpPr>
            <a:spLocks noGrp="1"/>
          </p:cNvSpPr>
          <p:nvPr>
            <p:ph type="body" idx="1"/>
          </p:nvPr>
        </p:nvSpPr>
        <p:spPr>
          <a:xfrm>
            <a:off x="686594" y="5261141"/>
            <a:ext cx="5850352" cy="4400652"/>
          </a:xfrm>
        </p:spPr>
        <p:txBody>
          <a:bodyPr/>
          <a:lstStyle/>
          <a:p>
            <a:pPr marL="332793" indent="-323653" defTabSz="498882">
              <a:spcBef>
                <a:spcPct val="0"/>
              </a:spcBef>
              <a:buSzPct val="100000"/>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solidFill>
                  <a:srgbClr val="000000"/>
                </a:solidFill>
                <a:latin typeface="Arial" charset="0"/>
                <a:ea typeface="Microsoft YaHei" pitchFamily="34" charset="-122"/>
              </a:rPr>
              <a:t>9.15 </a:t>
            </a:r>
          </a:p>
          <a:p>
            <a:pPr defTabSz="498882">
              <a:spcBef>
                <a:spcPct val="0"/>
              </a:spcBef>
              <a:buSzPct val="100000"/>
              <a:tabLst>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dirty="0">
                <a:solidFill>
                  <a:srgbClr val="000000"/>
                </a:solidFill>
                <a:latin typeface="Arial" charset="0"/>
                <a:ea typeface="Microsoft YaHei" pitchFamily="34" charset="-122"/>
              </a:rPr>
              <a:t>As students arrive, get them to fill out Team Registration form and check they have  Faradays.</a:t>
            </a:r>
          </a:p>
          <a:p>
            <a:pPr marL="332793" indent="-323653" defTabSz="498882">
              <a:spcBef>
                <a:spcPct val="0"/>
              </a:spcBef>
              <a:buSzPct val="100000"/>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endParaRPr lang="en-GB" b="1" dirty="0">
              <a:solidFill>
                <a:srgbClr val="000000"/>
              </a:solidFill>
              <a:latin typeface="Arial" charset="0"/>
              <a:ea typeface="Microsoft YaHei" pitchFamily="34" charset="-122"/>
            </a:endParaRPr>
          </a:p>
          <a:p>
            <a:pPr marL="332793" indent="-323653" defTabSz="498882">
              <a:spcBef>
                <a:spcPct val="0"/>
              </a:spcBef>
              <a:buSzPct val="100000"/>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solidFill>
                  <a:srgbClr val="000000"/>
                </a:solidFill>
                <a:latin typeface="Arial" charset="0"/>
                <a:ea typeface="Microsoft YaHei" pitchFamily="34" charset="-122"/>
              </a:rPr>
              <a:t>9.30 </a:t>
            </a:r>
          </a:p>
          <a:p>
            <a:pPr marL="332793" indent="-323653" defTabSz="498882">
              <a:spcBef>
                <a:spcPct val="0"/>
              </a:spcBef>
              <a:buSzPct val="100000"/>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endParaRPr lang="en-GB" b="1" dirty="0">
              <a:solidFill>
                <a:srgbClr val="000000"/>
              </a:solidFill>
              <a:latin typeface="Arial" charset="0"/>
              <a:ea typeface="Microsoft YaHei" pitchFamily="34" charset="-122"/>
            </a:endParaRPr>
          </a:p>
          <a:p>
            <a:pPr marL="332793" indent="-323653" defTabSz="498882">
              <a:spcBef>
                <a:spcPct val="0"/>
              </a:spcBef>
              <a:buSzPct val="100000"/>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solidFill>
                  <a:srgbClr val="000000"/>
                </a:solidFill>
                <a:latin typeface="Arial" charset="0"/>
                <a:ea typeface="Microsoft YaHei" pitchFamily="34" charset="-122"/>
              </a:rPr>
              <a:t>SCRIPT:</a:t>
            </a:r>
          </a:p>
          <a:p>
            <a:pPr marL="332793" indent="-323653" defTabSz="498882">
              <a:spcBef>
                <a:spcPct val="0"/>
              </a:spcBef>
              <a:buSzPct val="100000"/>
              <a:buFont typeface="Arial" panose="020B0604020202020204" pitchFamily="34" charset="0"/>
              <a:buChar char="•"/>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dirty="0">
                <a:solidFill>
                  <a:srgbClr val="000000"/>
                </a:solidFill>
                <a:latin typeface="Arial" charset="0"/>
                <a:ea typeface="Microsoft YaHei" pitchFamily="34" charset="-122"/>
              </a:rPr>
              <a:t>Ask host school to do introduction to school and hosting (fire alarm and toilets)</a:t>
            </a:r>
          </a:p>
          <a:p>
            <a:pPr marL="332793" indent="-323653" defTabSz="498882">
              <a:spcBef>
                <a:spcPct val="0"/>
              </a:spcBef>
              <a:buClr>
                <a:srgbClr val="000000"/>
              </a:buClr>
              <a:buSzPct val="45000"/>
              <a:buFont typeface="Arial" pitchFamily="34" charset="0"/>
              <a:buChar char="•"/>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dirty="0">
                <a:solidFill>
                  <a:srgbClr val="000000"/>
                </a:solidFill>
                <a:latin typeface="Arial" charset="0"/>
                <a:ea typeface="Microsoft YaHei" pitchFamily="34" charset="-122"/>
              </a:rPr>
              <a:t>Welcome to the Institution of Engineering and Technology’s Faraday Challenge Day. My name is </a:t>
            </a:r>
            <a:r>
              <a:rPr lang="en-GB" dirty="0">
                <a:solidFill>
                  <a:srgbClr val="FF0000"/>
                </a:solidFill>
                <a:latin typeface="Arial" charset="0"/>
                <a:ea typeface="Microsoft YaHei" pitchFamily="34" charset="-122"/>
              </a:rPr>
              <a:t>xxxx </a:t>
            </a:r>
            <a:r>
              <a:rPr lang="en-GB" dirty="0">
                <a:solidFill>
                  <a:srgbClr val="000000"/>
                </a:solidFill>
                <a:latin typeface="Arial" charset="0"/>
                <a:ea typeface="Microsoft YaHei" pitchFamily="34" charset="-122"/>
              </a:rPr>
              <a:t>and I will be your Challenge Leader today. </a:t>
            </a:r>
          </a:p>
          <a:p>
            <a:pPr marL="332793" indent="-323653" defTabSz="498882">
              <a:spcBef>
                <a:spcPct val="0"/>
              </a:spcBef>
              <a:buClr>
                <a:srgbClr val="000000"/>
              </a:buClr>
              <a:buSzPct val="45000"/>
              <a:buFont typeface="Arial" pitchFamily="34" charset="0"/>
              <a:buChar char="•"/>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dirty="0">
                <a:solidFill>
                  <a:srgbClr val="000000"/>
                </a:solidFill>
                <a:latin typeface="Arial" charset="0"/>
                <a:ea typeface="Microsoft YaHei" pitchFamily="34" charset="-122"/>
              </a:rPr>
              <a:t>The IET Faraday is a STEM Challenge held in many schools and universities for Year 8 students across the UK, England, Northern Ireland, Wales and Scotland. For your challenge day today you will be working in partnership with Thorpe Park. </a:t>
            </a:r>
          </a:p>
          <a:p>
            <a:pPr marL="332793" indent="-323653" defTabSz="498882">
              <a:spcBef>
                <a:spcPct val="0"/>
              </a:spcBef>
              <a:buClr>
                <a:srgbClr val="000000"/>
              </a:buClr>
              <a:buSzPct val="45000"/>
              <a:buFont typeface="Arial" pitchFamily="34" charset="0"/>
              <a:buChar char="•"/>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dirty="0">
                <a:solidFill>
                  <a:srgbClr val="000000"/>
                </a:solidFill>
                <a:latin typeface="Arial" charset="0"/>
                <a:ea typeface="Microsoft YaHei" pitchFamily="34" charset="-122"/>
              </a:rPr>
              <a:t>Today you are no longer Y8 students, you are teams of engineers and your challenge is to help Thorpe Park design an attraction in their leisure park.</a:t>
            </a:r>
          </a:p>
          <a:p>
            <a:pPr marL="332793" indent="-323653" defTabSz="498882">
              <a:spcBef>
                <a:spcPct val="0"/>
              </a:spcBef>
              <a:buClr>
                <a:srgbClr val="000000"/>
              </a:buClr>
              <a:buSzPct val="45000"/>
              <a:buFont typeface="Arial" pitchFamily="34" charset="0"/>
              <a:buChar char="•"/>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dirty="0">
                <a:solidFill>
                  <a:srgbClr val="000000"/>
                </a:solidFill>
                <a:latin typeface="Arial" charset="0"/>
                <a:ea typeface="Microsoft YaHei" pitchFamily="34" charset="-122"/>
              </a:rPr>
              <a:t>This is a competition and we are looking for the best teams of engineers. </a:t>
            </a:r>
          </a:p>
          <a:p>
            <a:pPr marL="332793" indent="-323653" defTabSz="498882">
              <a:spcBef>
                <a:spcPct val="0"/>
              </a:spcBef>
              <a:buClr>
                <a:srgbClr val="000000"/>
              </a:buClr>
              <a:buSzPct val="45000"/>
              <a:buFont typeface="Arial" pitchFamily="34" charset="0"/>
              <a:buChar char="•"/>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dirty="0">
                <a:solidFill>
                  <a:srgbClr val="000000"/>
                </a:solidFill>
                <a:latin typeface="Arial" charset="0"/>
                <a:ea typeface="Microsoft YaHei" pitchFamily="34" charset="-122"/>
              </a:rPr>
              <a:t>Tell them what they can win (if applicable). </a:t>
            </a:r>
          </a:p>
        </p:txBody>
      </p:sp>
      <p:sp>
        <p:nvSpPr>
          <p:cNvPr id="37892" name="Slide Number Placeholder 3">
            <a:extLst>
              <a:ext uri="{FF2B5EF4-FFF2-40B4-BE49-F238E27FC236}">
                <a16:creationId xmlns:a16="http://schemas.microsoft.com/office/drawing/2014/main" id="{2BA2BF48-0552-4106-AF59-6D2802112C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66EE562-3B94-4732-A406-DB7EFA402206}" type="slidenum">
              <a:rPr lang="en-GB" altLang="en-US" smtClean="0"/>
              <a:pPr/>
              <a:t>1</a:t>
            </a:fld>
            <a:endParaRPr lang="en-GB" altLang="en-US"/>
          </a:p>
        </p:txBody>
      </p:sp>
    </p:spTree>
    <p:extLst>
      <p:ext uri="{BB962C8B-B14F-4D97-AF65-F5344CB8AC3E}">
        <p14:creationId xmlns:p14="http://schemas.microsoft.com/office/powerpoint/2010/main" val="966344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10.02</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Script:</a:t>
            </a:r>
          </a:p>
          <a:p>
            <a:endParaRPr lang="en-GB" dirty="0">
              <a:latin typeface="Arial" panose="020B0604020202020204" pitchFamily="34" charset="0"/>
              <a:cs typeface="Arial" panose="020B0604020202020204" pitchFamily="34" charset="0"/>
            </a:endParaRPr>
          </a:p>
          <a:p>
            <a:pPr marL="180674" indent="-180674">
              <a:buFont typeface="Arial" panose="020B0604020202020204" pitchFamily="34" charset="0"/>
              <a:buChar char="•"/>
            </a:pPr>
            <a:r>
              <a:rPr lang="en-GB" dirty="0">
                <a:latin typeface="Arial" panose="020B0604020202020204" pitchFamily="34" charset="0"/>
                <a:cs typeface="Arial" panose="020B0604020202020204" pitchFamily="34" charset="0"/>
              </a:rPr>
              <a:t>OK you have now completed the Project Brief.</a:t>
            </a:r>
          </a:p>
        </p:txBody>
      </p:sp>
      <p:sp>
        <p:nvSpPr>
          <p:cNvPr id="4" name="Slide Number Placeholder 3"/>
          <p:cNvSpPr>
            <a:spLocks noGrp="1"/>
          </p:cNvSpPr>
          <p:nvPr>
            <p:ph type="sldNum" sz="quarter" idx="10"/>
          </p:nvPr>
        </p:nvSpPr>
        <p:spPr/>
        <p:txBody>
          <a:bodyPr/>
          <a:lstStyle/>
          <a:p>
            <a:fld id="{80712C0E-B200-4C71-90D5-2BAF59E3BBD1}" type="slidenum">
              <a:rPr lang="en-GB" smtClean="0"/>
              <a:t>10</a:t>
            </a:fld>
            <a:endParaRPr lang="en-GB"/>
          </a:p>
        </p:txBody>
      </p:sp>
    </p:spTree>
    <p:extLst>
      <p:ext uri="{BB962C8B-B14F-4D97-AF65-F5344CB8AC3E}">
        <p14:creationId xmlns:p14="http://schemas.microsoft.com/office/powerpoint/2010/main" val="1426050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Now we go on to Planning.</a:t>
            </a:r>
          </a:p>
        </p:txBody>
      </p:sp>
      <p:sp>
        <p:nvSpPr>
          <p:cNvPr id="4" name="Slide Number Placeholder 3"/>
          <p:cNvSpPr>
            <a:spLocks noGrp="1"/>
          </p:cNvSpPr>
          <p:nvPr>
            <p:ph type="sldNum" sz="quarter" idx="10"/>
          </p:nvPr>
        </p:nvSpPr>
        <p:spPr/>
        <p:txBody>
          <a:bodyPr/>
          <a:lstStyle/>
          <a:p>
            <a:fld id="{80712C0E-B200-4C71-90D5-2BAF59E3BBD1}" type="slidenum">
              <a:rPr lang="en-GB" smtClean="0"/>
              <a:t>11</a:t>
            </a:fld>
            <a:endParaRPr lang="en-GB"/>
          </a:p>
        </p:txBody>
      </p:sp>
    </p:spTree>
    <p:extLst>
      <p:ext uri="{BB962C8B-B14F-4D97-AF65-F5344CB8AC3E}">
        <p14:creationId xmlns:p14="http://schemas.microsoft.com/office/powerpoint/2010/main" val="36217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FE818E70-15BB-4615-9395-D0BE0292C7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5613FED-F677-4F3D-BC00-68957D3522E7}"/>
              </a:ext>
            </a:extLst>
          </p:cNvPr>
          <p:cNvSpPr>
            <a:spLocks noGrp="1"/>
          </p:cNvSpPr>
          <p:nvPr>
            <p:ph type="body" idx="1"/>
          </p:nvPr>
        </p:nvSpPr>
        <p:spPr/>
        <p:txBody>
          <a:bodyPr/>
          <a:lstStyle/>
          <a:p>
            <a:pPr>
              <a:defRPr/>
            </a:pPr>
            <a:r>
              <a:rPr lang="en-GB" b="1" dirty="0">
                <a:latin typeface="Arial" charset="0"/>
                <a:ea typeface="Microsoft YaHei" pitchFamily="34" charset="-122"/>
              </a:rPr>
              <a:t>10.05</a:t>
            </a:r>
          </a:p>
          <a:p>
            <a:pPr>
              <a:defRPr/>
            </a:pPr>
            <a:endParaRPr lang="en-GB" b="1" dirty="0">
              <a:latin typeface="Arial" charset="0"/>
              <a:ea typeface="Microsoft YaHei" pitchFamily="34" charset="-122"/>
            </a:endParaRPr>
          </a:p>
          <a:p>
            <a:pPr>
              <a:defRPr/>
            </a:pPr>
            <a:r>
              <a:rPr lang="en-GB" b="1" dirty="0">
                <a:latin typeface="Arial" charset="0"/>
                <a:ea typeface="Microsoft YaHei" pitchFamily="34" charset="-122"/>
              </a:rPr>
              <a:t>SCRIPT:</a:t>
            </a:r>
          </a:p>
          <a:p>
            <a:pPr>
              <a:defRPr/>
            </a:pPr>
            <a:endParaRPr lang="en-GB" dirty="0">
              <a:latin typeface="Arial" charset="0"/>
              <a:ea typeface="Microsoft YaHei" pitchFamily="34" charset="-122"/>
            </a:endParaRPr>
          </a:p>
          <a:p>
            <a:pPr marL="180674" indent="-180674">
              <a:buFont typeface="Arial" panose="020B0604020202020204" pitchFamily="34" charset="0"/>
              <a:buChar char="•"/>
              <a:defRPr/>
            </a:pPr>
            <a:r>
              <a:rPr lang="en-GB" dirty="0">
                <a:latin typeface="Arial" charset="0"/>
                <a:ea typeface="Microsoft YaHei" pitchFamily="34" charset="-122"/>
              </a:rPr>
              <a:t>Planning is essential to a successful project.  We have seen many teams have great ideas and rush into developing them, only to realise that they won’t work, they don’t have enough Faradays or they simply don’t have the time to develop them.</a:t>
            </a:r>
          </a:p>
          <a:p>
            <a:pPr marL="180674" indent="-180674">
              <a:buFont typeface="Arial" panose="020B0604020202020204" pitchFamily="34" charset="0"/>
              <a:buChar char="•"/>
              <a:defRPr/>
            </a:pPr>
            <a:endParaRPr lang="en-GB" dirty="0">
              <a:latin typeface="Arial" charset="0"/>
              <a:ea typeface="Microsoft YaHei" pitchFamily="34" charset="-122"/>
            </a:endParaRPr>
          </a:p>
          <a:p>
            <a:pPr marL="180674" indent="-180674">
              <a:buFont typeface="Arial" panose="020B0604020202020204" pitchFamily="34" charset="0"/>
              <a:buChar char="•"/>
              <a:defRPr/>
            </a:pPr>
            <a:r>
              <a:rPr lang="en-GB" dirty="0">
                <a:latin typeface="Arial" charset="0"/>
                <a:ea typeface="Microsoft YaHei" pitchFamily="34" charset="-122"/>
              </a:rPr>
              <a:t>All projects have a large planning aspect. This is an important stage of your project.</a:t>
            </a:r>
          </a:p>
        </p:txBody>
      </p:sp>
      <p:sp>
        <p:nvSpPr>
          <p:cNvPr id="62468" name="Slide Number Placeholder 3">
            <a:extLst>
              <a:ext uri="{FF2B5EF4-FFF2-40B4-BE49-F238E27FC236}">
                <a16:creationId xmlns:a16="http://schemas.microsoft.com/office/drawing/2014/main" id="{04F7A545-5109-4252-8341-6061228DB7B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9F8EF53-F341-4D71-80B4-F3C97D622C7E}" type="slidenum">
              <a:rPr lang="en-GB" altLang="en-US" smtClean="0"/>
              <a:pPr/>
              <a:t>12</a:t>
            </a:fld>
            <a:endParaRPr lang="en-GB" altLang="en-US"/>
          </a:p>
        </p:txBody>
      </p:sp>
    </p:spTree>
    <p:extLst>
      <p:ext uri="{BB962C8B-B14F-4D97-AF65-F5344CB8AC3E}">
        <p14:creationId xmlns:p14="http://schemas.microsoft.com/office/powerpoint/2010/main" val="990307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51DB36A6-5940-4F26-BD21-425D2F216A9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D2E4180-B7DC-4D34-B814-1BB48997F16E}"/>
              </a:ext>
            </a:extLst>
          </p:cNvPr>
          <p:cNvSpPr>
            <a:spLocks noGrp="1"/>
          </p:cNvSpPr>
          <p:nvPr>
            <p:ph type="body" idx="1"/>
          </p:nvPr>
        </p:nvSpPr>
        <p:spPr>
          <a:xfrm>
            <a:off x="622769" y="4987528"/>
            <a:ext cx="5500698" cy="4641214"/>
          </a:xfrm>
        </p:spPr>
        <p:txBody>
          <a:bodyPr/>
          <a:lstStyle/>
          <a:p>
            <a:pPr marL="334623" indent="-325480">
              <a:lnSpc>
                <a:spcPct val="150000"/>
              </a:lnSpc>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b="1" dirty="0">
                <a:latin typeface="Arial" charset="0"/>
                <a:ea typeface="Microsoft YaHei" pitchFamily="34" charset="-122"/>
              </a:rPr>
              <a:t>10.10</a:t>
            </a:r>
          </a:p>
          <a:p>
            <a:pPr marL="334623" indent="-325480">
              <a:lnSpc>
                <a:spcPct val="150000"/>
              </a:lnSpc>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b="1" dirty="0">
                <a:latin typeface="Arial" charset="0"/>
                <a:ea typeface="Microsoft YaHei" pitchFamily="34" charset="-122"/>
              </a:rPr>
              <a:t>15 mins</a:t>
            </a:r>
          </a:p>
          <a:p>
            <a:pPr marL="334623" indent="-325480">
              <a:lnSpc>
                <a:spcPct val="150000"/>
              </a:lnSpc>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endParaRPr lang="en-GB" b="1" dirty="0">
              <a:latin typeface="Arial" charset="0"/>
              <a:ea typeface="Microsoft YaHei" pitchFamily="34" charset="-122"/>
            </a:endParaRPr>
          </a:p>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SCRIPT:</a:t>
            </a:r>
            <a:endParaRPr lang="en-GB" b="1" dirty="0">
              <a:latin typeface="Arial" panose="020B0604020202020204" pitchFamily="34" charset="0"/>
              <a:cs typeface="Arial" panose="020B0604020202020204" pitchFamily="34" charset="0"/>
            </a:endParaRPr>
          </a:p>
          <a:p>
            <a:pPr marL="190385" indent="-190385">
              <a:buFont typeface="Arial" panose="020B0604020202020204" pitchFamily="34" charset="0"/>
              <a:buChar char="•"/>
              <a:defRPr/>
            </a:pPr>
            <a:r>
              <a:rPr lang="en-GB" dirty="0">
                <a:latin typeface="Arial" panose="020B0604020202020204" pitchFamily="34" charset="0"/>
                <a:cs typeface="Arial" panose="020B0604020202020204" pitchFamily="34" charset="0"/>
              </a:rPr>
              <a:t>You now have the first bit of teamwork to do.  You have 15 minutes to plan out your ideas.</a:t>
            </a:r>
          </a:p>
          <a:p>
            <a:pPr marL="190385" indent="-190385">
              <a:buFont typeface="Arial" panose="020B0604020202020204" pitchFamily="34" charset="0"/>
              <a:buChar char="•"/>
              <a:defRPr/>
            </a:pPr>
            <a:r>
              <a:rPr lang="en-GB" dirty="0">
                <a:latin typeface="Arial" panose="020B0604020202020204" pitchFamily="34" charset="0"/>
                <a:cs typeface="Arial" panose="020B0604020202020204" pitchFamily="34" charset="0"/>
              </a:rPr>
              <a:t>This is the only time I will remind you about the assessment criteria in the Student Booklet. Remember to keep looking at these throughout the day if you want to gain maximum marks.</a:t>
            </a:r>
          </a:p>
          <a:p>
            <a:pPr marL="190385" indent="-190385">
              <a:buFont typeface="Arial" panose="020B0604020202020204" pitchFamily="34" charset="0"/>
              <a:buChar char="•"/>
              <a:defRPr/>
            </a:pPr>
            <a:r>
              <a:rPr lang="en-GB" dirty="0">
                <a:latin typeface="Arial" panose="020B0604020202020204" pitchFamily="34" charset="0"/>
                <a:cs typeface="Arial" panose="020B0604020202020204" pitchFamily="34" charset="0"/>
              </a:rPr>
              <a:t>First you need to draw and/or write about 3 ideas for your attraction. Remember the brief from Thorpe Park. You can find this in your Student Booklet.</a:t>
            </a:r>
          </a:p>
          <a:p>
            <a:pPr marL="190385" indent="-190385">
              <a:buFont typeface="Arial" panose="020B0604020202020204" pitchFamily="34" charset="0"/>
              <a:buChar char="•"/>
              <a:defRPr/>
            </a:pPr>
            <a:r>
              <a:rPr lang="en-GB" dirty="0">
                <a:latin typeface="Arial" panose="020B0604020202020204" pitchFamily="34" charset="0"/>
                <a:cs typeface="Arial" panose="020B0604020202020204" pitchFamily="34" charset="0"/>
              </a:rPr>
              <a:t>Next you need to draw and/or write about 3 ideas for the element you could engineer. This could be an element for each of your ideas for the attraction or three elements of one of your ideas.</a:t>
            </a:r>
          </a:p>
          <a:p>
            <a:pPr marL="190385" indent="-190385">
              <a:buFont typeface="Arial" panose="020B0604020202020204" pitchFamily="34" charset="0"/>
              <a:buChar char="•"/>
              <a:defRPr/>
            </a:pPr>
            <a:r>
              <a:rPr lang="en-GB" dirty="0">
                <a:latin typeface="Arial" panose="020B0604020202020204" pitchFamily="34" charset="0"/>
                <a:cs typeface="Arial" panose="020B0604020202020204" pitchFamily="34" charset="0"/>
              </a:rPr>
              <a:t>You must use the Planning and Reflections sheet to draw and or write about your ideas and you must give us as much detail as possible.</a:t>
            </a:r>
          </a:p>
          <a:p>
            <a:pPr marL="190385" indent="-190385">
              <a:buFont typeface="Arial" panose="020B0604020202020204" pitchFamily="34" charset="0"/>
              <a:buChar char="•"/>
              <a:defRPr/>
            </a:pPr>
            <a:r>
              <a:rPr lang="en-GB" dirty="0">
                <a:latin typeface="Arial" panose="020B0604020202020204" pitchFamily="34" charset="0"/>
                <a:cs typeface="Arial" panose="020B0604020202020204" pitchFamily="34" charset="0"/>
              </a:rPr>
              <a:t>You have 15 minutes from now</a:t>
            </a:r>
          </a:p>
          <a:p>
            <a:pPr marL="9144">
              <a:lnSpc>
                <a:spcPct val="150000"/>
              </a:lnSpc>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endParaRPr lang="en-GB" dirty="0">
              <a:latin typeface="Arial" charset="0"/>
              <a:ea typeface="Microsoft YaHei" pitchFamily="34" charset="-122"/>
            </a:endParaRPr>
          </a:p>
          <a:p>
            <a:pPr marL="9144">
              <a:lnSpc>
                <a:spcPct val="150000"/>
              </a:lnSpc>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b="1" dirty="0">
                <a:latin typeface="Arial" charset="0"/>
                <a:ea typeface="Microsoft YaHei" pitchFamily="34" charset="-122"/>
              </a:rPr>
              <a:t>Notes:</a:t>
            </a:r>
          </a:p>
          <a:p>
            <a:pPr marL="210401" indent="-201257">
              <a:spcBef>
                <a:spcPct val="0"/>
              </a:spcBef>
              <a:buFont typeface="Arial" panose="020B0604020202020204" pitchFamily="34"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Clock will count down in minutes - give them 5 minute warning at 10 minutes</a:t>
            </a:r>
          </a:p>
          <a:p>
            <a:pPr eaLnBrk="1" hangingPunct="1">
              <a:buFont typeface="Times New Roman" charset="0"/>
              <a:buNone/>
              <a:defRPr/>
            </a:pPr>
            <a:endParaRPr lang="en-GB" dirty="0"/>
          </a:p>
        </p:txBody>
      </p:sp>
      <p:sp>
        <p:nvSpPr>
          <p:cNvPr id="64516" name="Slide Number Placeholder 3">
            <a:extLst>
              <a:ext uri="{FF2B5EF4-FFF2-40B4-BE49-F238E27FC236}">
                <a16:creationId xmlns:a16="http://schemas.microsoft.com/office/drawing/2014/main" id="{ED046B65-3D44-457C-B1D1-67A298209B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508564" algn="l"/>
                <a:tab pos="1027165" algn="l"/>
                <a:tab pos="1547440" algn="l"/>
                <a:tab pos="2062695" algn="l"/>
                <a:tab pos="2581297" algn="l"/>
                <a:tab pos="3099898" algn="l"/>
                <a:tab pos="3615154" algn="l"/>
                <a:tab pos="4132082" algn="l"/>
                <a:tab pos="4650683" algn="l"/>
                <a:tab pos="5169284" algn="l"/>
                <a:tab pos="5684540" algn="l"/>
                <a:tab pos="6203141" algn="l"/>
                <a:tab pos="6721742" algn="l"/>
                <a:tab pos="7236998" algn="l"/>
                <a:tab pos="7753927" algn="l"/>
                <a:tab pos="8272528" algn="l"/>
                <a:tab pos="8791129" algn="l"/>
                <a:tab pos="9306385" algn="l"/>
                <a:tab pos="9824986" algn="l"/>
                <a:tab pos="10345260" algn="l"/>
              </a:tabLst>
              <a:defRPr>
                <a:solidFill>
                  <a:schemeClr val="tx1"/>
                </a:solidFill>
                <a:latin typeface="Calibri" panose="020F0502020204030204" pitchFamily="34" charset="0"/>
                <a:cs typeface="Arial" panose="020B0604020202020204" pitchFamily="34" charset="0"/>
              </a:defRPr>
            </a:lvl1pPr>
            <a:lvl2pPr marL="823070" indent="-314507">
              <a:tabLst>
                <a:tab pos="0" algn="l"/>
                <a:tab pos="508564" algn="l"/>
                <a:tab pos="1027165" algn="l"/>
                <a:tab pos="1547440" algn="l"/>
                <a:tab pos="2062695" algn="l"/>
                <a:tab pos="2581297" algn="l"/>
                <a:tab pos="3099898" algn="l"/>
                <a:tab pos="3615154" algn="l"/>
                <a:tab pos="4132082" algn="l"/>
                <a:tab pos="4650683" algn="l"/>
                <a:tab pos="5169284" algn="l"/>
                <a:tab pos="5684540" algn="l"/>
                <a:tab pos="6203141" algn="l"/>
                <a:tab pos="6721742" algn="l"/>
                <a:tab pos="7236998" algn="l"/>
                <a:tab pos="7753927" algn="l"/>
                <a:tab pos="8272528" algn="l"/>
                <a:tab pos="8791129" algn="l"/>
                <a:tab pos="9306385" algn="l"/>
                <a:tab pos="9824986" algn="l"/>
                <a:tab pos="10345260" algn="l"/>
              </a:tabLst>
              <a:defRPr>
                <a:solidFill>
                  <a:schemeClr val="tx1"/>
                </a:solidFill>
                <a:latin typeface="Calibri" panose="020F0502020204030204" pitchFamily="34" charset="0"/>
                <a:cs typeface="Arial" panose="020B0604020202020204" pitchFamily="34" charset="0"/>
              </a:defRPr>
            </a:lvl2pPr>
            <a:lvl3pPr marL="1268064" indent="-250936">
              <a:tabLst>
                <a:tab pos="0" algn="l"/>
                <a:tab pos="508564" algn="l"/>
                <a:tab pos="1027165" algn="l"/>
                <a:tab pos="1547440" algn="l"/>
                <a:tab pos="2062695" algn="l"/>
                <a:tab pos="2581297" algn="l"/>
                <a:tab pos="3099898" algn="l"/>
                <a:tab pos="3615154" algn="l"/>
                <a:tab pos="4132082" algn="l"/>
                <a:tab pos="4650683" algn="l"/>
                <a:tab pos="5169284" algn="l"/>
                <a:tab pos="5684540" algn="l"/>
                <a:tab pos="6203141" algn="l"/>
                <a:tab pos="6721742" algn="l"/>
                <a:tab pos="7236998" algn="l"/>
                <a:tab pos="7753927" algn="l"/>
                <a:tab pos="8272528" algn="l"/>
                <a:tab pos="8791129" algn="l"/>
                <a:tab pos="9306385" algn="l"/>
                <a:tab pos="9824986" algn="l"/>
                <a:tab pos="10345260" algn="l"/>
              </a:tabLst>
              <a:defRPr>
                <a:solidFill>
                  <a:schemeClr val="tx1"/>
                </a:solidFill>
                <a:latin typeface="Calibri" panose="020F0502020204030204" pitchFamily="34" charset="0"/>
                <a:cs typeface="Arial" panose="020B0604020202020204" pitchFamily="34" charset="0"/>
              </a:defRPr>
            </a:lvl3pPr>
            <a:lvl4pPr marL="1776628" indent="-250936">
              <a:tabLst>
                <a:tab pos="0" algn="l"/>
                <a:tab pos="508564" algn="l"/>
                <a:tab pos="1027165" algn="l"/>
                <a:tab pos="1547440" algn="l"/>
                <a:tab pos="2062695" algn="l"/>
                <a:tab pos="2581297" algn="l"/>
                <a:tab pos="3099898" algn="l"/>
                <a:tab pos="3615154" algn="l"/>
                <a:tab pos="4132082" algn="l"/>
                <a:tab pos="4650683" algn="l"/>
                <a:tab pos="5169284" algn="l"/>
                <a:tab pos="5684540" algn="l"/>
                <a:tab pos="6203141" algn="l"/>
                <a:tab pos="6721742" algn="l"/>
                <a:tab pos="7236998" algn="l"/>
                <a:tab pos="7753927" algn="l"/>
                <a:tab pos="8272528" algn="l"/>
                <a:tab pos="8791129" algn="l"/>
                <a:tab pos="9306385" algn="l"/>
                <a:tab pos="9824986" algn="l"/>
                <a:tab pos="10345260" algn="l"/>
              </a:tabLst>
              <a:defRPr>
                <a:solidFill>
                  <a:schemeClr val="tx1"/>
                </a:solidFill>
                <a:latin typeface="Calibri" panose="020F0502020204030204" pitchFamily="34" charset="0"/>
                <a:cs typeface="Arial" panose="020B0604020202020204" pitchFamily="34" charset="0"/>
              </a:defRPr>
            </a:lvl4pPr>
            <a:lvl5pPr marL="2281846" indent="-250936">
              <a:tabLst>
                <a:tab pos="0" algn="l"/>
                <a:tab pos="508564" algn="l"/>
                <a:tab pos="1027165" algn="l"/>
                <a:tab pos="1547440" algn="l"/>
                <a:tab pos="2062695" algn="l"/>
                <a:tab pos="2581297" algn="l"/>
                <a:tab pos="3099898" algn="l"/>
                <a:tab pos="3615154" algn="l"/>
                <a:tab pos="4132082" algn="l"/>
                <a:tab pos="4650683" algn="l"/>
                <a:tab pos="5169284" algn="l"/>
                <a:tab pos="5684540" algn="l"/>
                <a:tab pos="6203141" algn="l"/>
                <a:tab pos="6721742" algn="l"/>
                <a:tab pos="7236998" algn="l"/>
                <a:tab pos="7753927" algn="l"/>
                <a:tab pos="8272528" algn="l"/>
                <a:tab pos="8791129" algn="l"/>
                <a:tab pos="9306385" algn="l"/>
                <a:tab pos="9824986" algn="l"/>
                <a:tab pos="10345260" algn="l"/>
              </a:tabLst>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tabLst>
                <a:tab pos="0" algn="l"/>
                <a:tab pos="508564" algn="l"/>
                <a:tab pos="1027165" algn="l"/>
                <a:tab pos="1547440" algn="l"/>
                <a:tab pos="2062695" algn="l"/>
                <a:tab pos="2581297" algn="l"/>
                <a:tab pos="3099898" algn="l"/>
                <a:tab pos="3615154" algn="l"/>
                <a:tab pos="4132082" algn="l"/>
                <a:tab pos="4650683" algn="l"/>
                <a:tab pos="5169284" algn="l"/>
                <a:tab pos="5684540" algn="l"/>
                <a:tab pos="6203141" algn="l"/>
                <a:tab pos="6721742" algn="l"/>
                <a:tab pos="7236998" algn="l"/>
                <a:tab pos="7753927" algn="l"/>
                <a:tab pos="8272528" algn="l"/>
                <a:tab pos="8791129" algn="l"/>
                <a:tab pos="9306385" algn="l"/>
                <a:tab pos="9824986" algn="l"/>
                <a:tab pos="10345260" algn="l"/>
              </a:tabLs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tabLst>
                <a:tab pos="0" algn="l"/>
                <a:tab pos="508564" algn="l"/>
                <a:tab pos="1027165" algn="l"/>
                <a:tab pos="1547440" algn="l"/>
                <a:tab pos="2062695" algn="l"/>
                <a:tab pos="2581297" algn="l"/>
                <a:tab pos="3099898" algn="l"/>
                <a:tab pos="3615154" algn="l"/>
                <a:tab pos="4132082" algn="l"/>
                <a:tab pos="4650683" algn="l"/>
                <a:tab pos="5169284" algn="l"/>
                <a:tab pos="5684540" algn="l"/>
                <a:tab pos="6203141" algn="l"/>
                <a:tab pos="6721742" algn="l"/>
                <a:tab pos="7236998" algn="l"/>
                <a:tab pos="7753927" algn="l"/>
                <a:tab pos="8272528" algn="l"/>
                <a:tab pos="8791129" algn="l"/>
                <a:tab pos="9306385" algn="l"/>
                <a:tab pos="9824986" algn="l"/>
                <a:tab pos="10345260" algn="l"/>
              </a:tabLs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tabLst>
                <a:tab pos="0" algn="l"/>
                <a:tab pos="508564" algn="l"/>
                <a:tab pos="1027165" algn="l"/>
                <a:tab pos="1547440" algn="l"/>
                <a:tab pos="2062695" algn="l"/>
                <a:tab pos="2581297" algn="l"/>
                <a:tab pos="3099898" algn="l"/>
                <a:tab pos="3615154" algn="l"/>
                <a:tab pos="4132082" algn="l"/>
                <a:tab pos="4650683" algn="l"/>
                <a:tab pos="5169284" algn="l"/>
                <a:tab pos="5684540" algn="l"/>
                <a:tab pos="6203141" algn="l"/>
                <a:tab pos="6721742" algn="l"/>
                <a:tab pos="7236998" algn="l"/>
                <a:tab pos="7753927" algn="l"/>
                <a:tab pos="8272528" algn="l"/>
                <a:tab pos="8791129" algn="l"/>
                <a:tab pos="9306385" algn="l"/>
                <a:tab pos="9824986" algn="l"/>
                <a:tab pos="10345260" algn="l"/>
              </a:tabLs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tabLst>
                <a:tab pos="0" algn="l"/>
                <a:tab pos="508564" algn="l"/>
                <a:tab pos="1027165" algn="l"/>
                <a:tab pos="1547440" algn="l"/>
                <a:tab pos="2062695" algn="l"/>
                <a:tab pos="2581297" algn="l"/>
                <a:tab pos="3099898" algn="l"/>
                <a:tab pos="3615154" algn="l"/>
                <a:tab pos="4132082" algn="l"/>
                <a:tab pos="4650683" algn="l"/>
                <a:tab pos="5169284" algn="l"/>
                <a:tab pos="5684540" algn="l"/>
                <a:tab pos="6203141" algn="l"/>
                <a:tab pos="6721742" algn="l"/>
                <a:tab pos="7236998" algn="l"/>
                <a:tab pos="7753927" algn="l"/>
                <a:tab pos="8272528" algn="l"/>
                <a:tab pos="8791129" algn="l"/>
                <a:tab pos="9306385" algn="l"/>
                <a:tab pos="9824986" algn="l"/>
                <a:tab pos="10345260" algn="l"/>
              </a:tabLst>
              <a:defRPr>
                <a:solidFill>
                  <a:schemeClr val="tx1"/>
                </a:solidFill>
                <a:latin typeface="Calibri" panose="020F0502020204030204" pitchFamily="34" charset="0"/>
                <a:cs typeface="Arial" panose="020B0604020202020204" pitchFamily="34" charset="0"/>
              </a:defRPr>
            </a:lvl9pPr>
          </a:lstStyle>
          <a:p>
            <a:fld id="{FB60D4E9-340E-48F3-B307-33F133236832}" type="slidenum">
              <a:rPr lang="en-GB" altLang="en-US" smtClean="0">
                <a:solidFill>
                  <a:srgbClr val="000000"/>
                </a:solidFill>
                <a:latin typeface="Times New Roman" panose="02020603050405020304" pitchFamily="18" charset="0"/>
                <a:ea typeface="Microsoft YaHei" panose="020B0503020204020204" pitchFamily="34" charset="-122"/>
              </a:rPr>
              <a:pPr/>
              <a:t>13</a:t>
            </a:fld>
            <a:endParaRPr lang="en-GB" altLang="en-US" dirty="0">
              <a:solidFill>
                <a:srgbClr val="000000"/>
              </a:solidFill>
              <a:latin typeface="Times New Roman" panose="02020603050405020304" pitchFamily="18" charset="0"/>
              <a:ea typeface="Microsoft YaHei" panose="020B0503020204020204" pitchFamily="34" charset="-122"/>
            </a:endParaRPr>
          </a:p>
        </p:txBody>
      </p:sp>
    </p:spTree>
    <p:extLst>
      <p:ext uri="{BB962C8B-B14F-4D97-AF65-F5344CB8AC3E}">
        <p14:creationId xmlns:p14="http://schemas.microsoft.com/office/powerpoint/2010/main" val="31607586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10.25</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Script:</a:t>
            </a:r>
          </a:p>
          <a:p>
            <a:r>
              <a:rPr lang="en-GB" dirty="0">
                <a:latin typeface="Arial" panose="020B0604020202020204" pitchFamily="34" charset="0"/>
                <a:cs typeface="Arial" panose="020B0604020202020204" pitchFamily="34" charset="0"/>
              </a:rPr>
              <a:t>You have now completed the Planning part of the project.</a:t>
            </a:r>
          </a:p>
        </p:txBody>
      </p:sp>
      <p:sp>
        <p:nvSpPr>
          <p:cNvPr id="4" name="Slide Number Placeholder 3"/>
          <p:cNvSpPr>
            <a:spLocks noGrp="1"/>
          </p:cNvSpPr>
          <p:nvPr>
            <p:ph type="sldNum" sz="quarter" idx="10"/>
          </p:nvPr>
        </p:nvSpPr>
        <p:spPr/>
        <p:txBody>
          <a:bodyPr/>
          <a:lstStyle/>
          <a:p>
            <a:fld id="{80712C0E-B200-4C71-90D5-2BAF59E3BBD1}" type="slidenum">
              <a:rPr lang="en-GB" smtClean="0"/>
              <a:t>14</a:t>
            </a:fld>
            <a:endParaRPr lang="en-GB"/>
          </a:p>
        </p:txBody>
      </p:sp>
    </p:spTree>
    <p:extLst>
      <p:ext uri="{BB962C8B-B14F-4D97-AF65-F5344CB8AC3E}">
        <p14:creationId xmlns:p14="http://schemas.microsoft.com/office/powerpoint/2010/main" val="6169467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10.20</a:t>
            </a:r>
          </a:p>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endParaRPr lang="en-GB" b="1" dirty="0">
              <a:latin typeface="Arial" charset="0"/>
              <a:ea typeface="Microsoft YaHei" pitchFamily="34" charset="-122"/>
            </a:endParaRPr>
          </a:p>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SCRIPT:</a:t>
            </a:r>
          </a:p>
          <a:p>
            <a:pPr marL="195655" indent="-186511">
              <a:spcBef>
                <a:spcPct val="0"/>
              </a:spcBef>
              <a:buFont typeface="Arial" charset="0"/>
              <a:buChar char="•"/>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r>
              <a:rPr lang="en-GB" dirty="0">
                <a:latin typeface="Arial" charset="0"/>
                <a:ea typeface="Microsoft YaHei" pitchFamily="34" charset="-122"/>
              </a:rPr>
              <a:t>In real life, engineers work in teams and their ability to work well as a team is key to their success. Today, you are going to take on real–life engineering roles to experience what it is like to be part of a problem solving team.</a:t>
            </a:r>
          </a:p>
          <a:p>
            <a:pPr marL="195655" indent="-186511">
              <a:spcBef>
                <a:spcPct val="0"/>
              </a:spcBef>
              <a:buFont typeface="Arial" charset="0"/>
              <a:buChar char="•"/>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endParaRPr lang="en-GB" dirty="0">
              <a:latin typeface="Arial" charset="0"/>
              <a:ea typeface="Microsoft YaHei" pitchFamily="34" charset="-122"/>
            </a:endParaRPr>
          </a:p>
          <a:p>
            <a:pPr marL="195655" indent="-186511">
              <a:spcBef>
                <a:spcPct val="0"/>
              </a:spcBef>
              <a:buFont typeface="Arial" charset="0"/>
              <a:buChar char="•"/>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r>
              <a:rPr lang="en-GB" dirty="0">
                <a:latin typeface="Arial" charset="0"/>
                <a:ea typeface="Microsoft YaHei" pitchFamily="34" charset="-122"/>
              </a:rPr>
              <a:t>You will all be working as Engineers but you may decide you need to take on other roles in order to be successful.</a:t>
            </a:r>
          </a:p>
          <a:p>
            <a:pPr marL="195655" indent="-186511">
              <a:spcBef>
                <a:spcPct val="0"/>
              </a:spcBef>
              <a:buFont typeface="Arial" charset="0"/>
              <a:buChar char="•"/>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endParaRPr lang="en-GB" dirty="0">
              <a:latin typeface="Arial" charset="0"/>
              <a:ea typeface="Microsoft YaHei" pitchFamily="34" charset="-122"/>
            </a:endParaRPr>
          </a:p>
          <a:p>
            <a:pPr marL="195655" indent="-186511">
              <a:spcBef>
                <a:spcPct val="0"/>
              </a:spcBef>
              <a:buFont typeface="Arial" charset="0"/>
              <a:buChar char="•"/>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r>
              <a:rPr lang="en-GB" dirty="0">
                <a:latin typeface="Arial" charset="0"/>
                <a:ea typeface="Microsoft YaHei" pitchFamily="34" charset="-122"/>
              </a:rPr>
              <a:t>Look at the roles and responsibilities sheet on your table and decide which roles you need and who would be best in each role. Think about how best to use the skills your team has.</a:t>
            </a:r>
          </a:p>
          <a:p>
            <a:pPr marL="195655" indent="-186511">
              <a:spcBef>
                <a:spcPct val="0"/>
              </a:spcBef>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endParaRPr lang="en-GB" dirty="0">
              <a:latin typeface="Arial" charset="0"/>
              <a:ea typeface="Microsoft YaHei" pitchFamily="34" charset="-122"/>
            </a:endParaRPr>
          </a:p>
          <a:p>
            <a:pPr marL="195655" indent="-186511">
              <a:spcBef>
                <a:spcPct val="0"/>
              </a:spcBef>
              <a:buFont typeface="Arial" charset="0"/>
              <a:buChar char="•"/>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r>
              <a:rPr lang="en-GB" dirty="0">
                <a:latin typeface="Arial" charset="0"/>
                <a:ea typeface="Microsoft YaHei" pitchFamily="34" charset="-122"/>
              </a:rPr>
              <a:t>There is no time to lose so you have 5 minutes to allocate roles, fill out name stickers and attach them in a sensible place where the Challenge Leader can see them</a:t>
            </a:r>
          </a:p>
          <a:p>
            <a:pPr marL="195655" indent="-186511">
              <a:spcBef>
                <a:spcPct val="0"/>
              </a:spcBef>
              <a:buFont typeface="Arial" charset="0"/>
              <a:buChar char="•"/>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endParaRPr lang="en-GB" dirty="0">
              <a:latin typeface="Arial" charset="0"/>
              <a:ea typeface="Microsoft YaHei" pitchFamily="34" charset="-122"/>
            </a:endParaRPr>
          </a:p>
          <a:p>
            <a:pPr marL="195655" indent="-186511">
              <a:spcBef>
                <a:spcPct val="0"/>
              </a:spcBef>
              <a:buFont typeface="Arial" charset="0"/>
              <a:buChar char="•"/>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r>
              <a:rPr lang="en-GB" dirty="0">
                <a:latin typeface="Arial" charset="0"/>
                <a:ea typeface="Microsoft YaHei" pitchFamily="34" charset="-122"/>
              </a:rPr>
              <a:t>Remember we are already marking your teamwork.</a:t>
            </a:r>
          </a:p>
          <a:p>
            <a:pPr marL="195655" indent="-186511">
              <a:spcBef>
                <a:spcPct val="0"/>
              </a:spcBef>
              <a:buFont typeface="Arial" charset="0"/>
              <a:buChar char="•"/>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endParaRPr lang="en-GB" dirty="0">
              <a:latin typeface="Arial" charset="0"/>
              <a:ea typeface="Microsoft YaHei" pitchFamily="34" charset="-122"/>
            </a:endParaRPr>
          </a:p>
          <a:p>
            <a:pPr marL="9144">
              <a:spcBef>
                <a:spcPct val="0"/>
              </a:spcBef>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r>
              <a:rPr lang="en-GB" b="1" dirty="0">
                <a:latin typeface="Arial" charset="0"/>
                <a:ea typeface="Microsoft YaHei" pitchFamily="34" charset="-122"/>
              </a:rPr>
              <a:t>Notes:</a:t>
            </a:r>
          </a:p>
          <a:p>
            <a:pPr marL="195655" indent="-186511">
              <a:spcBef>
                <a:spcPct val="0"/>
              </a:spcBef>
              <a:buSzPct val="45000"/>
              <a:buFont typeface="Arial" charset="0"/>
              <a:buChar char="•"/>
              <a:tabLst>
                <a:tab pos="195655" algn="l"/>
                <a:tab pos="711301" algn="l"/>
                <a:tab pos="1228777" algn="l"/>
                <a:tab pos="1746254" algn="l"/>
                <a:tab pos="2263727" algn="l"/>
                <a:tab pos="2781205" algn="l"/>
                <a:tab pos="3298681" algn="l"/>
                <a:tab pos="3816158" algn="l"/>
                <a:tab pos="4333632" algn="l"/>
                <a:tab pos="4851108" algn="l"/>
                <a:tab pos="5368583" algn="l"/>
                <a:tab pos="5886059" algn="l"/>
                <a:tab pos="6403536" algn="l"/>
                <a:tab pos="6921014" algn="l"/>
                <a:tab pos="7438487" algn="l"/>
                <a:tab pos="7955963" algn="l"/>
                <a:tab pos="8473440" algn="l"/>
                <a:tab pos="8990916" algn="l"/>
                <a:tab pos="9508392" algn="l"/>
                <a:tab pos="10025867" algn="l"/>
                <a:tab pos="10543343" algn="l"/>
              </a:tabLst>
              <a:defRPr/>
            </a:pPr>
            <a:r>
              <a:rPr lang="en-GB" dirty="0">
                <a:latin typeface="Arial" charset="0"/>
                <a:ea typeface="Microsoft YaHei" pitchFamily="34" charset="-122"/>
              </a:rPr>
              <a:t>Give 1 minute warning.</a:t>
            </a:r>
          </a:p>
        </p:txBody>
      </p:sp>
      <p:sp>
        <p:nvSpPr>
          <p:cNvPr id="4" name="Slide Number Placeholder 3"/>
          <p:cNvSpPr>
            <a:spLocks noGrp="1"/>
          </p:cNvSpPr>
          <p:nvPr>
            <p:ph type="sldNum" sz="quarter" idx="10"/>
          </p:nvPr>
        </p:nvSpPr>
        <p:spPr/>
        <p:txBody>
          <a:bodyPr/>
          <a:lstStyle/>
          <a:p>
            <a:fld id="{80712C0E-B200-4C71-90D5-2BAF59E3BBD1}" type="slidenum">
              <a:rPr lang="en-GB" smtClean="0"/>
              <a:t>15</a:t>
            </a:fld>
            <a:endParaRPr lang="en-GB"/>
          </a:p>
        </p:txBody>
      </p:sp>
    </p:spTree>
    <p:extLst>
      <p:ext uri="{BB962C8B-B14F-4D97-AF65-F5344CB8AC3E}">
        <p14:creationId xmlns:p14="http://schemas.microsoft.com/office/powerpoint/2010/main" val="40741419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You have now completed the Team Roles selection</a:t>
            </a:r>
            <a:r>
              <a:rPr lang="en-GB" dirty="0"/>
              <a:t>.</a:t>
            </a:r>
          </a:p>
        </p:txBody>
      </p:sp>
      <p:sp>
        <p:nvSpPr>
          <p:cNvPr id="4" name="Slide Number Placeholder 3"/>
          <p:cNvSpPr>
            <a:spLocks noGrp="1"/>
          </p:cNvSpPr>
          <p:nvPr>
            <p:ph type="sldNum" sz="quarter" idx="10"/>
          </p:nvPr>
        </p:nvSpPr>
        <p:spPr/>
        <p:txBody>
          <a:bodyPr/>
          <a:lstStyle/>
          <a:p>
            <a:fld id="{80712C0E-B200-4C71-90D5-2BAF59E3BBD1}" type="slidenum">
              <a:rPr lang="en-GB" smtClean="0"/>
              <a:t>16</a:t>
            </a:fld>
            <a:endParaRPr lang="en-GB"/>
          </a:p>
        </p:txBody>
      </p:sp>
    </p:spTree>
    <p:extLst>
      <p:ext uri="{BB962C8B-B14F-4D97-AF65-F5344CB8AC3E}">
        <p14:creationId xmlns:p14="http://schemas.microsoft.com/office/powerpoint/2010/main" val="2573353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We are now moving on to The Apprenticeship</a:t>
            </a:r>
          </a:p>
        </p:txBody>
      </p:sp>
      <p:sp>
        <p:nvSpPr>
          <p:cNvPr id="4" name="Slide Number Placeholder 3"/>
          <p:cNvSpPr>
            <a:spLocks noGrp="1"/>
          </p:cNvSpPr>
          <p:nvPr>
            <p:ph type="sldNum" sz="quarter" idx="10"/>
          </p:nvPr>
        </p:nvSpPr>
        <p:spPr/>
        <p:txBody>
          <a:bodyPr/>
          <a:lstStyle/>
          <a:p>
            <a:fld id="{80712C0E-B200-4C71-90D5-2BAF59E3BBD1}" type="slidenum">
              <a:rPr lang="en-GB" smtClean="0"/>
              <a:t>17</a:t>
            </a:fld>
            <a:endParaRPr lang="en-GB"/>
          </a:p>
        </p:txBody>
      </p:sp>
    </p:spTree>
    <p:extLst>
      <p:ext uri="{BB962C8B-B14F-4D97-AF65-F5344CB8AC3E}">
        <p14:creationId xmlns:p14="http://schemas.microsoft.com/office/powerpoint/2010/main" val="17059174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C3A3A7DC-F7CE-4D1C-99FC-839F477338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3D97F0E2-2627-476C-9762-AE59E1748724}"/>
              </a:ext>
            </a:extLst>
          </p:cNvPr>
          <p:cNvSpPr>
            <a:spLocks noGrp="1"/>
          </p:cNvSpPr>
          <p:nvPr>
            <p:ph type="body" idx="1"/>
          </p:nvPr>
        </p:nvSpPr>
        <p:spPr bwMode="auto">
          <a:xfrm>
            <a:off x="686594" y="4857103"/>
            <a:ext cx="5500698" cy="463933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94057" indent="-185693">
              <a:spcBef>
                <a:spcPct val="0"/>
              </a:spcBef>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r>
              <a:rPr lang="en-GB" altLang="en-US" b="1" dirty="0">
                <a:latin typeface="Arial" panose="020B0604020202020204" pitchFamily="34" charset="0"/>
                <a:ea typeface="Microsoft YaHei" panose="020B0503020204020204" pitchFamily="34" charset="-122"/>
              </a:rPr>
              <a:t>10.30 am</a:t>
            </a:r>
          </a:p>
          <a:p>
            <a:pPr marL="194057" indent="-185693">
              <a:spcBef>
                <a:spcPct val="0"/>
              </a:spcBef>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endParaRPr lang="en-GB" altLang="en-US" b="1" dirty="0">
              <a:latin typeface="Arial" panose="020B0604020202020204" pitchFamily="34" charset="0"/>
              <a:ea typeface="Microsoft YaHei" panose="020B0503020204020204" pitchFamily="34" charset="-122"/>
            </a:endParaRPr>
          </a:p>
          <a:p>
            <a:pPr marL="194057" indent="-185693">
              <a:spcBef>
                <a:spcPct val="0"/>
              </a:spcBef>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r>
              <a:rPr lang="en-GB" altLang="en-US" b="1" dirty="0">
                <a:latin typeface="Arial" panose="020B0604020202020204" pitchFamily="34" charset="0"/>
                <a:ea typeface="Microsoft YaHei" panose="020B0503020204020204" pitchFamily="34" charset="-122"/>
              </a:rPr>
              <a:t>SCRIPT:</a:t>
            </a:r>
          </a:p>
          <a:p>
            <a:pPr marL="194057" indent="-185693">
              <a:spcBef>
                <a:spcPts val="632"/>
              </a:spcBef>
              <a:buFontTx/>
              <a:buChar char="•"/>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r>
              <a:rPr lang="en-GB" altLang="en-US" dirty="0">
                <a:latin typeface="Arial" panose="020B0604020202020204" pitchFamily="34" charset="0"/>
                <a:ea typeface="Microsoft YaHei" panose="020B0503020204020204" pitchFamily="34" charset="-122"/>
              </a:rPr>
              <a:t>All engineers need to complete an apprenticeship. You will need to work as a team to develop an electrical circuit which has a sensor that detects light levels.  As the light increases, an LED lights up. All the equipment you need is in the box on your table.</a:t>
            </a:r>
          </a:p>
          <a:p>
            <a:pPr marL="194057" indent="-185693">
              <a:spcBef>
                <a:spcPts val="632"/>
              </a:spcBef>
              <a:buFontTx/>
              <a:buChar char="•"/>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r>
              <a:rPr lang="en-GB" altLang="en-US" dirty="0">
                <a:latin typeface="Arial" panose="020B0604020202020204" pitchFamily="34" charset="0"/>
                <a:ea typeface="Microsoft YaHei" panose="020B0503020204020204" pitchFamily="34" charset="-122"/>
              </a:rPr>
              <a:t>This apprenticeship will be helpful in making your electrical circuits today so make sure you read the explanation.</a:t>
            </a:r>
          </a:p>
          <a:p>
            <a:pPr marL="194057" indent="-185693">
              <a:spcBef>
                <a:spcPts val="632"/>
              </a:spcBef>
              <a:buFontTx/>
              <a:buChar char="•"/>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r>
              <a:rPr lang="en-GB" altLang="en-US" dirty="0">
                <a:latin typeface="Arial" panose="020B0604020202020204" pitchFamily="34" charset="0"/>
                <a:ea typeface="Microsoft YaHei" panose="020B0503020204020204" pitchFamily="34" charset="-122"/>
              </a:rPr>
              <a:t>You need to read the sheet titled Engineering Apprenticeship very carefully and start building the circuit as soon as you are ready.</a:t>
            </a:r>
          </a:p>
          <a:p>
            <a:pPr marL="194057" indent="-185693">
              <a:spcBef>
                <a:spcPts val="632"/>
              </a:spcBef>
              <a:buFontTx/>
              <a:buChar char="•"/>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r>
              <a:rPr lang="en-GB" altLang="en-US" dirty="0">
                <a:latin typeface="Arial" panose="020B0604020202020204" pitchFamily="34" charset="0"/>
                <a:ea typeface="Microsoft YaHei" panose="020B0503020204020204" pitchFamily="34" charset="-122"/>
              </a:rPr>
              <a:t>When you have finished this you need to show it to me and I will then allow you to move on to Development if I am happy with your team’s apprenticeship.</a:t>
            </a:r>
          </a:p>
          <a:p>
            <a:pPr marL="194057" indent="-185693">
              <a:spcBef>
                <a:spcPts val="632"/>
              </a:spcBef>
              <a:buFontTx/>
              <a:buChar char="•"/>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r>
              <a:rPr lang="en-GB" altLang="en-US" dirty="0">
                <a:latin typeface="Arial" panose="020B0604020202020204" pitchFamily="34" charset="0"/>
                <a:ea typeface="Microsoft YaHei" panose="020B0503020204020204" pitchFamily="34" charset="-122"/>
              </a:rPr>
              <a:t>Make sure you do not lose anything from the pack </a:t>
            </a:r>
            <a:r>
              <a:rPr lang="en-GB" altLang="en-US" dirty="0">
                <a:latin typeface="Arial" charset="0"/>
                <a:ea typeface="Microsoft YaHei" pitchFamily="34" charset="-122"/>
              </a:rPr>
              <a:t>as y</a:t>
            </a:r>
            <a:r>
              <a:rPr lang="en-GB" dirty="0">
                <a:latin typeface="Arial" charset="0"/>
                <a:ea typeface="Microsoft YaHei" pitchFamily="34" charset="-122"/>
              </a:rPr>
              <a:t>ou will need to hand in your complete apprenticeship pack first before you can start buying things from the shop.</a:t>
            </a:r>
          </a:p>
          <a:p>
            <a:pPr marL="194057" indent="-185693">
              <a:spcBef>
                <a:spcPts val="632"/>
              </a:spcBef>
              <a:buFontTx/>
              <a:buChar char="•"/>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endParaRPr lang="en-GB" altLang="en-US" dirty="0">
              <a:latin typeface="Arial" panose="020B0604020202020204" pitchFamily="34" charset="0"/>
              <a:ea typeface="Microsoft YaHei" panose="020B0503020204020204" pitchFamily="34" charset="-122"/>
            </a:endParaRPr>
          </a:p>
          <a:p>
            <a:pPr marL="194057" indent="-185693">
              <a:spcBef>
                <a:spcPct val="0"/>
              </a:spcBef>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r>
              <a:rPr lang="en-GB" altLang="en-US" b="1" dirty="0">
                <a:latin typeface="Arial" panose="020B0604020202020204" pitchFamily="34" charset="0"/>
                <a:ea typeface="Microsoft YaHei" panose="020B0503020204020204" pitchFamily="34" charset="-122"/>
              </a:rPr>
              <a:t>NOTES:</a:t>
            </a:r>
          </a:p>
          <a:p>
            <a:pPr marL="194057" indent="-185693">
              <a:spcBef>
                <a:spcPct val="0"/>
              </a:spcBef>
              <a:buFontTx/>
              <a:buChar char="•"/>
              <a:tabLst>
                <a:tab pos="194057" algn="l"/>
                <a:tab pos="710986" algn="l"/>
                <a:tab pos="1227914" algn="l"/>
                <a:tab pos="1744843" algn="l"/>
                <a:tab pos="2263444" algn="l"/>
                <a:tab pos="2780372" algn="l"/>
                <a:tab pos="3297301" algn="l"/>
                <a:tab pos="3815903" algn="l"/>
                <a:tab pos="4332830" algn="l"/>
                <a:tab pos="4849759" algn="l"/>
                <a:tab pos="5368361" algn="l"/>
                <a:tab pos="5885289" algn="l"/>
                <a:tab pos="6402218" algn="l"/>
                <a:tab pos="6920819" algn="l"/>
                <a:tab pos="7437747" algn="l"/>
                <a:tab pos="7954676" algn="l"/>
                <a:tab pos="8473277" algn="l"/>
                <a:tab pos="8990205" algn="l"/>
                <a:tab pos="9507134" algn="l"/>
                <a:tab pos="10025735" algn="l"/>
                <a:tab pos="10542663" algn="l"/>
              </a:tabLst>
            </a:pPr>
            <a:r>
              <a:rPr lang="en-GB" altLang="en-US" dirty="0">
                <a:latin typeface="Arial" panose="020B0604020202020204" pitchFamily="34" charset="0"/>
                <a:ea typeface="Microsoft YaHei" panose="020B0503020204020204" pitchFamily="34" charset="-122"/>
              </a:rPr>
              <a:t>Watch for them splitting in to boys groups and girls groups – you may want to point out that each gender brings strengths and they should work across the team wherever possible.</a:t>
            </a:r>
          </a:p>
        </p:txBody>
      </p:sp>
      <p:sp>
        <p:nvSpPr>
          <p:cNvPr id="68612" name="Slide Number Placeholder 3">
            <a:extLst>
              <a:ext uri="{FF2B5EF4-FFF2-40B4-BE49-F238E27FC236}">
                <a16:creationId xmlns:a16="http://schemas.microsoft.com/office/drawing/2014/main" id="{BEB9EA0F-95A8-4F80-B55F-F0153AC72F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7763AF8-B329-4717-9526-58D73F0A166B}" type="slidenum">
              <a:rPr lang="en-GB" altLang="en-US" smtClean="0"/>
              <a:pPr/>
              <a:t>18</a:t>
            </a:fld>
            <a:endParaRPr lang="en-GB" altLang="en-US" dirty="0"/>
          </a:p>
        </p:txBody>
      </p:sp>
    </p:spTree>
    <p:extLst>
      <p:ext uri="{BB962C8B-B14F-4D97-AF65-F5344CB8AC3E}">
        <p14:creationId xmlns:p14="http://schemas.microsoft.com/office/powerpoint/2010/main" val="3293778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Notes:</a:t>
            </a:r>
          </a:p>
          <a:p>
            <a:pPr marL="180674" indent="-180674">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180674" indent="-180674">
              <a:buFont typeface="Arial" panose="020B0604020202020204" pitchFamily="34" charset="0"/>
              <a:buChar char="•"/>
            </a:pPr>
            <a:r>
              <a:rPr lang="en-GB" dirty="0">
                <a:latin typeface="Arial" panose="020B0604020202020204" pitchFamily="34" charset="0"/>
                <a:cs typeface="Arial" panose="020B0604020202020204" pitchFamily="34" charset="0"/>
              </a:rPr>
              <a:t>The room may be noisy now and some teams would have started their developments a while ago but call for quiet and advise that they have all now completed the Apprenticeship. </a:t>
            </a:r>
          </a:p>
          <a:p>
            <a:pPr marL="180674" indent="-180674">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180674" indent="-180674">
              <a:buFont typeface="Arial" panose="020B0604020202020204" pitchFamily="34" charset="0"/>
              <a:buChar char="•"/>
            </a:pPr>
            <a:r>
              <a:rPr lang="en-GB" dirty="0">
                <a:latin typeface="Arial" panose="020B0604020202020204" pitchFamily="34" charset="0"/>
                <a:cs typeface="Arial" panose="020B0604020202020204" pitchFamily="34" charset="0"/>
              </a:rPr>
              <a:t>Encourage them to give themselves a round of applause.</a:t>
            </a:r>
          </a:p>
        </p:txBody>
      </p:sp>
      <p:sp>
        <p:nvSpPr>
          <p:cNvPr id="4" name="Slide Number Placeholder 3"/>
          <p:cNvSpPr>
            <a:spLocks noGrp="1"/>
          </p:cNvSpPr>
          <p:nvPr>
            <p:ph type="sldNum" sz="quarter" idx="10"/>
          </p:nvPr>
        </p:nvSpPr>
        <p:spPr/>
        <p:txBody>
          <a:bodyPr/>
          <a:lstStyle/>
          <a:p>
            <a:fld id="{80712C0E-B200-4C71-90D5-2BAF59E3BBD1}" type="slidenum">
              <a:rPr lang="en-GB" smtClean="0"/>
              <a:t>19</a:t>
            </a:fld>
            <a:endParaRPr lang="en-GB"/>
          </a:p>
        </p:txBody>
      </p:sp>
    </p:spTree>
    <p:extLst>
      <p:ext uri="{BB962C8B-B14F-4D97-AF65-F5344CB8AC3E}">
        <p14:creationId xmlns:p14="http://schemas.microsoft.com/office/powerpoint/2010/main" val="3506809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09:35</a:t>
            </a:r>
          </a:p>
          <a:p>
            <a:r>
              <a:rPr lang="en-GB" b="1" dirty="0">
                <a:latin typeface="Arial" panose="020B0604020202020204" pitchFamily="34" charset="0"/>
                <a:cs typeface="Arial" panose="020B0604020202020204" pitchFamily="34" charset="0"/>
              </a:rPr>
              <a:t>3 minutes</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Script</a:t>
            </a:r>
          </a:p>
          <a:p>
            <a:r>
              <a:rPr lang="en-GB" dirty="0">
                <a:latin typeface="Arial" panose="020B0604020202020204" pitchFamily="34" charset="0"/>
                <a:cs typeface="Arial" panose="020B0604020202020204" pitchFamily="34" charset="0"/>
              </a:rPr>
              <a:t>Today you will be working as real-life engineers. </a:t>
            </a:r>
          </a:p>
          <a:p>
            <a:r>
              <a:rPr lang="en-GB" dirty="0">
                <a:latin typeface="Arial" panose="020B0604020202020204" pitchFamily="34" charset="0"/>
                <a:cs typeface="Arial" panose="020B0604020202020204" pitchFamily="34" charset="0"/>
              </a:rPr>
              <a:t>You will be following an engineering project flow as shown.</a:t>
            </a:r>
          </a:p>
          <a:p>
            <a:r>
              <a:rPr lang="en-GB" dirty="0">
                <a:latin typeface="Arial" panose="020B0604020202020204" pitchFamily="34" charset="0"/>
                <a:cs typeface="Arial" panose="020B0604020202020204" pitchFamily="34" charset="0"/>
              </a:rPr>
              <a:t>We will explain each of these stages when we get to them so you will need to listen carefully to make sure your team completes each section of the project.</a:t>
            </a:r>
          </a:p>
        </p:txBody>
      </p:sp>
      <p:sp>
        <p:nvSpPr>
          <p:cNvPr id="4" name="Slide Number Placeholder 3"/>
          <p:cNvSpPr>
            <a:spLocks noGrp="1"/>
          </p:cNvSpPr>
          <p:nvPr>
            <p:ph type="sldNum" sz="quarter" idx="10"/>
          </p:nvPr>
        </p:nvSpPr>
        <p:spPr/>
        <p:txBody>
          <a:bodyPr/>
          <a:lstStyle/>
          <a:p>
            <a:fld id="{80712C0E-B200-4C71-90D5-2BAF59E3BBD1}" type="slidenum">
              <a:rPr lang="en-GB" smtClean="0"/>
              <a:t>2</a:t>
            </a:fld>
            <a:endParaRPr lang="en-GB"/>
          </a:p>
        </p:txBody>
      </p:sp>
    </p:spTree>
    <p:extLst>
      <p:ext uri="{BB962C8B-B14F-4D97-AF65-F5344CB8AC3E}">
        <p14:creationId xmlns:p14="http://schemas.microsoft.com/office/powerpoint/2010/main" val="29173466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SCRIPT:</a:t>
            </a:r>
          </a:p>
          <a:p>
            <a:endParaRPr lang="en-GB" dirty="0">
              <a:latin typeface="Arial" panose="020B0604020202020204" pitchFamily="34" charset="0"/>
              <a:cs typeface="Arial" panose="020B0604020202020204" pitchFamily="34" charset="0"/>
            </a:endParaRPr>
          </a:p>
          <a:p>
            <a:pPr marL="180674" indent="-180674">
              <a:buFont typeface="Arial" panose="020B0604020202020204" pitchFamily="34" charset="0"/>
              <a:buChar char="•"/>
            </a:pPr>
            <a:r>
              <a:rPr lang="en-GB" dirty="0">
                <a:latin typeface="Arial" panose="020B0604020202020204" pitchFamily="34" charset="0"/>
                <a:cs typeface="Arial" panose="020B0604020202020204" pitchFamily="34" charset="0"/>
              </a:rPr>
              <a:t>Now you have completed your apprenticeship, Thorpe Park are happy for you to begin work on their project. Remember to keep referring to the details of the brief in your Student Booklet.</a:t>
            </a:r>
          </a:p>
          <a:p>
            <a:pPr marL="180674" indent="-180674">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180674" indent="-180674">
              <a:buFont typeface="Arial" panose="020B0604020202020204" pitchFamily="34" charset="0"/>
              <a:buChar char="•"/>
            </a:pPr>
            <a:r>
              <a:rPr lang="en-GB" dirty="0">
                <a:latin typeface="Arial" panose="020B0604020202020204" pitchFamily="34" charset="0"/>
                <a:cs typeface="Arial" panose="020B0604020202020204" pitchFamily="34" charset="0"/>
              </a:rPr>
              <a:t>Good luck engineers!</a:t>
            </a:r>
          </a:p>
        </p:txBody>
      </p:sp>
      <p:sp>
        <p:nvSpPr>
          <p:cNvPr id="4" name="Slide Number Placeholder 3"/>
          <p:cNvSpPr>
            <a:spLocks noGrp="1"/>
          </p:cNvSpPr>
          <p:nvPr>
            <p:ph type="sldNum" sz="quarter" idx="10"/>
          </p:nvPr>
        </p:nvSpPr>
        <p:spPr/>
        <p:txBody>
          <a:bodyPr/>
          <a:lstStyle/>
          <a:p>
            <a:fld id="{80712C0E-B200-4C71-90D5-2BAF59E3BBD1}" type="slidenum">
              <a:rPr lang="en-GB" smtClean="0"/>
              <a:t>20</a:t>
            </a:fld>
            <a:endParaRPr lang="en-GB"/>
          </a:p>
        </p:txBody>
      </p:sp>
    </p:spTree>
    <p:extLst>
      <p:ext uri="{BB962C8B-B14F-4D97-AF65-F5344CB8AC3E}">
        <p14:creationId xmlns:p14="http://schemas.microsoft.com/office/powerpoint/2010/main" val="32481349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8F63F0F2-8FE8-48AB-9FB9-2F67F1C685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ED6C91F-8A70-47FB-8243-1816BEE30CD9}"/>
              </a:ext>
            </a:extLst>
          </p:cNvPr>
          <p:cNvSpPr>
            <a:spLocks noGrp="1"/>
          </p:cNvSpPr>
          <p:nvPr>
            <p:ph type="body" idx="1"/>
          </p:nvPr>
        </p:nvSpPr>
        <p:spPr/>
        <p:txBody>
          <a:bodyPr/>
          <a:lstStyle/>
          <a:p>
            <a:pPr marL="334623" indent="-325480">
              <a:lnSpc>
                <a:spcPct val="150000"/>
              </a:lnSpc>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b="1" dirty="0">
                <a:latin typeface="Arial" charset="0"/>
                <a:ea typeface="Microsoft YaHei" pitchFamily="34" charset="-122"/>
              </a:rPr>
              <a:t>10.35</a:t>
            </a:r>
          </a:p>
          <a:p>
            <a:pPr marL="334623" indent="-325480">
              <a:lnSpc>
                <a:spcPct val="150000"/>
              </a:lnSpc>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endParaRPr lang="en-GB" b="1" dirty="0">
              <a:latin typeface="Arial" charset="0"/>
              <a:ea typeface="Microsoft YaHei" pitchFamily="34" charset="-122"/>
            </a:endParaRPr>
          </a:p>
          <a:p>
            <a:pPr marL="332793" indent="-323653">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SCRIPT:</a:t>
            </a:r>
          </a:p>
          <a:p>
            <a:pPr marL="334623" indent="-325480">
              <a:buFont typeface="Arial"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Shop open for business!  You MUST hand in your apprenticeship pack before you can buy anything.</a:t>
            </a:r>
          </a:p>
          <a:p>
            <a:pPr marL="334623" indent="-325480">
              <a:buFont typeface="Arial"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endParaRPr lang="en-GB" dirty="0">
              <a:latin typeface="Arial" charset="0"/>
              <a:ea typeface="Microsoft YaHei" pitchFamily="34" charset="-122"/>
            </a:endParaRPr>
          </a:p>
          <a:p>
            <a:pPr marL="334623" indent="-325480">
              <a:buFont typeface="Arial"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You will need to choose one person who is responsible for purchasing things from the shop – this is usually the accountant. They will be the only person who can buy things from the shop but they may take one person with them for support and advice. </a:t>
            </a:r>
          </a:p>
          <a:p>
            <a:pPr marL="9143" indent="0">
              <a:buFont typeface="Arial" charset="0"/>
              <a:buNone/>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endParaRPr lang="en-GB" dirty="0">
              <a:latin typeface="Arial" charset="0"/>
              <a:ea typeface="Microsoft YaHei" pitchFamily="34" charset="-122"/>
            </a:endParaRPr>
          </a:p>
          <a:p>
            <a:pPr marL="334623" indent="-325480">
              <a:buFont typeface="Arial"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If we see more than two members of your team at the shop at any one time we will ban you from the shop for 15 minutes! </a:t>
            </a:r>
          </a:p>
          <a:p>
            <a:pPr marL="334623" indent="-325480">
              <a:buFont typeface="Arial"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endParaRPr lang="en-GB" dirty="0">
              <a:latin typeface="Arial" charset="0"/>
              <a:ea typeface="Microsoft YaHei" pitchFamily="34" charset="-122"/>
            </a:endParaRPr>
          </a:p>
          <a:p>
            <a:pPr marL="334623" indent="-325480">
              <a:buFont typeface="Arial"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I will be coming round to mark your planning sheet and the product design section soon. Make sure you have completed these soon.</a:t>
            </a:r>
          </a:p>
        </p:txBody>
      </p:sp>
      <p:sp>
        <p:nvSpPr>
          <p:cNvPr id="72708" name="Slide Number Placeholder 3">
            <a:extLst>
              <a:ext uri="{FF2B5EF4-FFF2-40B4-BE49-F238E27FC236}">
                <a16:creationId xmlns:a16="http://schemas.microsoft.com/office/drawing/2014/main" id="{E5E3ABA9-C4A0-499A-B4E8-C3445FF8DA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03CDFDA-0914-4D88-96AA-7DB21FF7E98F}" type="slidenum">
              <a:rPr lang="en-GB" altLang="en-US" smtClean="0"/>
              <a:pPr/>
              <a:t>21</a:t>
            </a:fld>
            <a:endParaRPr lang="en-GB" altLang="en-US" dirty="0"/>
          </a:p>
        </p:txBody>
      </p:sp>
    </p:spTree>
    <p:extLst>
      <p:ext uri="{BB962C8B-B14F-4D97-AF65-F5344CB8AC3E}">
        <p14:creationId xmlns:p14="http://schemas.microsoft.com/office/powerpoint/2010/main" val="28913379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2492C78D-7DBE-4F5E-8F94-64EA9993DB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3E971CA-4A1E-434D-A2CD-1B7BC4AC437C}"/>
              </a:ext>
            </a:extLst>
          </p:cNvPr>
          <p:cNvSpPr>
            <a:spLocks noGrp="1"/>
          </p:cNvSpPr>
          <p:nvPr>
            <p:ph type="body" idx="1"/>
          </p:nvPr>
        </p:nvSpPr>
        <p:spPr/>
        <p:txBody>
          <a:bodyPr/>
          <a:lstStyle/>
          <a:p>
            <a:pPr>
              <a:defRPr/>
            </a:pPr>
            <a:r>
              <a:rPr lang="en-GB" b="1" dirty="0">
                <a:latin typeface="Arial" charset="0"/>
                <a:ea typeface="Microsoft YaHei" pitchFamily="34" charset="-122"/>
              </a:rPr>
              <a:t>11.00-11.10</a:t>
            </a:r>
          </a:p>
          <a:p>
            <a:pPr>
              <a:defRPr/>
            </a:pPr>
            <a:endParaRPr lang="en-GB" dirty="0"/>
          </a:p>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SCRIPT:</a:t>
            </a:r>
          </a:p>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endParaRPr lang="en-GB" dirty="0"/>
          </a:p>
          <a:p>
            <a:pPr marL="197493" indent="-197493">
              <a:buFont typeface="Arial" panose="020B0604020202020204" pitchFamily="34" charset="0"/>
              <a:buChar char="•"/>
              <a:defRPr/>
            </a:pPr>
            <a:r>
              <a:rPr lang="en-GB" dirty="0">
                <a:latin typeface="Arial" pitchFamily="34" charset="0"/>
                <a:cs typeface="Arial" pitchFamily="34" charset="0"/>
              </a:rPr>
              <a:t>This is a working break so you may continue to work on your prototypes if you wish</a:t>
            </a:r>
            <a:r>
              <a:rPr lang="en-GB" dirty="0"/>
              <a:t>.</a:t>
            </a:r>
          </a:p>
          <a:p>
            <a:pPr>
              <a:defRPr/>
            </a:pPr>
            <a:endParaRPr lang="en-GB" dirty="0"/>
          </a:p>
          <a:p>
            <a:pPr marL="197493" indent="-197493">
              <a:buFont typeface="Arial" panose="020B0604020202020204" pitchFamily="34" charset="0"/>
              <a:buChar char="•"/>
              <a:defRPr/>
            </a:pPr>
            <a:r>
              <a:rPr lang="en-GB" dirty="0">
                <a:latin typeface="Arial" panose="020B0604020202020204" pitchFamily="34" charset="0"/>
                <a:cs typeface="Arial" panose="020B0604020202020204" pitchFamily="34" charset="0"/>
              </a:rPr>
              <a:t>Keep food and drink away from the electrical components and resources please!</a:t>
            </a:r>
          </a:p>
          <a:p>
            <a:pPr>
              <a:defRPr/>
            </a:pPr>
            <a:endParaRPr lang="en-GB" dirty="0"/>
          </a:p>
        </p:txBody>
      </p:sp>
      <p:sp>
        <p:nvSpPr>
          <p:cNvPr id="74756" name="Slide Number Placeholder 3">
            <a:extLst>
              <a:ext uri="{FF2B5EF4-FFF2-40B4-BE49-F238E27FC236}">
                <a16:creationId xmlns:a16="http://schemas.microsoft.com/office/drawing/2014/main" id="{1D10BCE9-EA66-4B2F-851A-9C671D2FE87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FE3C28F-F3FF-4A0B-B89B-B8516CDFA625}" type="slidenum">
              <a:rPr lang="en-GB" altLang="en-US" smtClean="0"/>
              <a:pPr/>
              <a:t>22</a:t>
            </a:fld>
            <a:endParaRPr lang="en-GB" altLang="en-US" dirty="0"/>
          </a:p>
        </p:txBody>
      </p:sp>
    </p:spTree>
    <p:extLst>
      <p:ext uri="{BB962C8B-B14F-4D97-AF65-F5344CB8AC3E}">
        <p14:creationId xmlns:p14="http://schemas.microsoft.com/office/powerpoint/2010/main" val="868967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17BF592E-D97E-4D96-975B-046A558E674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6F5A77E-BAED-4674-A6AA-C0C18CFE98B1}"/>
              </a:ext>
            </a:extLst>
          </p:cNvPr>
          <p:cNvSpPr>
            <a:spLocks noGrp="1"/>
          </p:cNvSpPr>
          <p:nvPr>
            <p:ph type="body" idx="1"/>
          </p:nvPr>
        </p:nvSpPr>
        <p:spPr>
          <a:xfrm>
            <a:off x="686594" y="4875799"/>
            <a:ext cx="5500698" cy="4999493"/>
          </a:xfrm>
        </p:spPr>
        <p:txBody>
          <a:bodyPr/>
          <a:lstStyle/>
          <a:p>
            <a:pPr marL="334623" indent="-323653">
              <a:lnSpc>
                <a:spcPct val="150000"/>
              </a:lnSpc>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b="1" dirty="0">
                <a:latin typeface="Arial" charset="0"/>
                <a:ea typeface="Microsoft YaHei" pitchFamily="34" charset="-122"/>
              </a:rPr>
              <a:t>11.20 am</a:t>
            </a:r>
          </a:p>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SCRIPT:</a:t>
            </a:r>
            <a:endParaRPr lang="en-GB" dirty="0">
              <a:latin typeface="Arial" charset="0"/>
              <a:ea typeface="Microsoft YaHei" pitchFamily="34" charset="-122"/>
            </a:endParaRPr>
          </a:p>
          <a:p>
            <a:pPr marL="212227" indent="-201257">
              <a:spcBef>
                <a:spcPct val="0"/>
              </a:spcBef>
              <a:spcAft>
                <a:spcPts val="666"/>
              </a:spcAft>
              <a:buFont typeface="Arial" panose="020B0604020202020204" pitchFamily="34"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You have one hour before lunch and it is always good as engineers to take a bit of time to regroup and reflect on your progress.</a:t>
            </a:r>
          </a:p>
          <a:p>
            <a:pPr marL="212227" indent="-201257">
              <a:spcBef>
                <a:spcPct val="0"/>
              </a:spcBef>
              <a:spcAft>
                <a:spcPts val="666"/>
              </a:spcAft>
              <a:buFont typeface="Arial" panose="020B0604020202020204" pitchFamily="34"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Are you working together as a whole team? Take a little bit of time to come together as a group and decide how best to proceed. </a:t>
            </a:r>
          </a:p>
          <a:p>
            <a:pPr marL="212227" indent="-201257">
              <a:spcBef>
                <a:spcPct val="0"/>
              </a:spcBef>
              <a:spcAft>
                <a:spcPts val="666"/>
              </a:spcAft>
              <a:buFont typeface="Arial" panose="020B0604020202020204" pitchFamily="34"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Is your approach to this challenge working – is the idea working? Can you help each other out with the any aspect of your work?</a:t>
            </a:r>
          </a:p>
          <a:p>
            <a:pPr marL="212227" indent="-201257">
              <a:spcBef>
                <a:spcPct val="0"/>
              </a:spcBef>
              <a:spcAft>
                <a:spcPts val="666"/>
              </a:spcAft>
              <a:buFont typeface="Arial" panose="020B0604020202020204" pitchFamily="34"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Are you keeping a record of your purchases from the shop?</a:t>
            </a:r>
          </a:p>
          <a:p>
            <a:pPr marL="212227" indent="-201257">
              <a:spcBef>
                <a:spcPct val="0"/>
              </a:spcBef>
              <a:spcAft>
                <a:spcPts val="666"/>
              </a:spcAft>
              <a:buFont typeface="Arial" panose="020B0604020202020204" pitchFamily="34"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Have you looked at the marking criteria to make sure you can get the highest marks?</a:t>
            </a:r>
          </a:p>
          <a:p>
            <a:pPr marL="212227" indent="-201257">
              <a:spcBef>
                <a:spcPct val="0"/>
              </a:spcBef>
              <a:spcAft>
                <a:spcPts val="666"/>
              </a:spcAft>
              <a:buFont typeface="Arial" panose="020B0604020202020204" pitchFamily="34"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I will brief the teams on the presentation at 12:10 so be ready to send two of your team to this when asked.</a:t>
            </a:r>
          </a:p>
          <a:p>
            <a:pPr marL="212227" indent="-201257">
              <a:spcBef>
                <a:spcPct val="0"/>
              </a:spcBef>
              <a:spcAft>
                <a:spcPts val="666"/>
              </a:spcAft>
              <a:buFont typeface="Arial" panose="020B0604020202020204" pitchFamily="34"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Are you keeping to time – remember you cannot work on your design over the lunch break?</a:t>
            </a:r>
          </a:p>
          <a:p>
            <a:pPr marL="10970">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endParaRPr lang="en-GB" dirty="0">
              <a:latin typeface="Arial" charset="0"/>
              <a:ea typeface="Microsoft YaHei" pitchFamily="34" charset="-122"/>
            </a:endParaRPr>
          </a:p>
          <a:p>
            <a:pPr marL="10970">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N</a:t>
            </a:r>
            <a:r>
              <a:rPr lang="en-GB" b="1" dirty="0">
                <a:latin typeface="Arial" charset="0"/>
                <a:ea typeface="Microsoft YaHei" pitchFamily="34" charset="-122"/>
              </a:rPr>
              <a:t>otes:</a:t>
            </a:r>
          </a:p>
          <a:p>
            <a:pPr marL="212227" indent="-201257">
              <a:spcBef>
                <a:spcPct val="0"/>
              </a:spcBef>
              <a:buFont typeface="Arial" panose="020B0604020202020204" pitchFamily="34" charset="0"/>
              <a:buChar char="•"/>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r>
              <a:rPr lang="en-GB" dirty="0">
                <a:latin typeface="Arial" charset="0"/>
                <a:ea typeface="Microsoft YaHei" pitchFamily="34" charset="-122"/>
              </a:rPr>
              <a:t>Go round to each team and mark the planning paperwork. Discuss progress with each team to ensure they are on track.</a:t>
            </a:r>
          </a:p>
          <a:p>
            <a:pPr marL="10970">
              <a:spcBef>
                <a:spcPct val="0"/>
              </a:spcBef>
              <a:tabLst>
                <a:tab pos="334623" algn="l"/>
                <a:tab pos="850270" algn="l"/>
                <a:tab pos="1367747" algn="l"/>
                <a:tab pos="1885221" algn="l"/>
                <a:tab pos="2402696" algn="l"/>
                <a:tab pos="2920175" algn="l"/>
                <a:tab pos="3437648" algn="l"/>
                <a:tab pos="3955125" algn="l"/>
                <a:tab pos="4472600" algn="l"/>
                <a:tab pos="4990076" algn="l"/>
                <a:tab pos="5507553" algn="l"/>
                <a:tab pos="6025030" algn="l"/>
                <a:tab pos="6542504" algn="l"/>
                <a:tab pos="7059981" algn="l"/>
                <a:tab pos="7577456" algn="l"/>
                <a:tab pos="8094931" algn="l"/>
                <a:tab pos="8612408" algn="l"/>
                <a:tab pos="9129886" algn="l"/>
                <a:tab pos="9647358" algn="l"/>
                <a:tab pos="10164836" algn="l"/>
                <a:tab pos="10682313" algn="l"/>
              </a:tabLst>
              <a:defRPr/>
            </a:pPr>
            <a:endParaRPr lang="en-GB" dirty="0">
              <a:latin typeface="Arial" charset="0"/>
              <a:ea typeface="Microsoft YaHei" pitchFamily="34" charset="-122"/>
            </a:endParaRPr>
          </a:p>
        </p:txBody>
      </p:sp>
      <p:sp>
        <p:nvSpPr>
          <p:cNvPr id="76804" name="Slide Number Placeholder 3">
            <a:extLst>
              <a:ext uri="{FF2B5EF4-FFF2-40B4-BE49-F238E27FC236}">
                <a16:creationId xmlns:a16="http://schemas.microsoft.com/office/drawing/2014/main" id="{CED32B2D-5CC5-4102-8724-336AD197009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B9CA4F0-6D07-4309-B5A9-F3D6B56425D7}" type="slidenum">
              <a:rPr lang="en-GB" altLang="en-US" smtClean="0"/>
              <a:pPr/>
              <a:t>23</a:t>
            </a:fld>
            <a:endParaRPr lang="en-GB" altLang="en-US" dirty="0"/>
          </a:p>
        </p:txBody>
      </p:sp>
    </p:spTree>
    <p:extLst>
      <p:ext uri="{BB962C8B-B14F-4D97-AF65-F5344CB8AC3E}">
        <p14:creationId xmlns:p14="http://schemas.microsoft.com/office/powerpoint/2010/main" val="2112994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11.40</a:t>
            </a:r>
          </a:p>
          <a:p>
            <a:endParaRPr lang="en-GB" b="1" dirty="0"/>
          </a:p>
          <a:p>
            <a:r>
              <a:rPr lang="en-GB" b="1" dirty="0"/>
              <a:t>SCRIPT:</a:t>
            </a:r>
          </a:p>
          <a:p>
            <a:pPr marL="171450" indent="-171450">
              <a:buFont typeface="Arial" panose="020B0604020202020204" pitchFamily="34" charset="0"/>
              <a:buChar char="•"/>
            </a:pPr>
            <a:r>
              <a:rPr lang="en-GB" dirty="0"/>
              <a:t>Remember the brief from Thorpe Park. Look at the space you have available for your attraction.</a:t>
            </a:r>
          </a:p>
          <a:p>
            <a:pPr marL="171450" indent="-171450">
              <a:buFont typeface="Arial" panose="020B0604020202020204" pitchFamily="34" charset="0"/>
              <a:buChar char="•"/>
            </a:pPr>
            <a:r>
              <a:rPr lang="en-GB" dirty="0"/>
              <a:t>You need to draw out your attraction on the A3 paper available on my table.</a:t>
            </a:r>
          </a:p>
          <a:p>
            <a:pPr marL="171450" indent="-171450">
              <a:buFont typeface="Arial" panose="020B0604020202020204" pitchFamily="34" charset="0"/>
              <a:buChar char="•"/>
            </a:pPr>
            <a:r>
              <a:rPr lang="en-GB" dirty="0"/>
              <a:t>We are not looking for a pretty drawing but something which tells us you have understood the considerations and restrictions Thorpe Park needs to work within.</a:t>
            </a:r>
          </a:p>
        </p:txBody>
      </p:sp>
      <p:sp>
        <p:nvSpPr>
          <p:cNvPr id="4" name="Slide Number Placeholder 3"/>
          <p:cNvSpPr>
            <a:spLocks noGrp="1"/>
          </p:cNvSpPr>
          <p:nvPr>
            <p:ph type="sldNum" sz="quarter" idx="10"/>
          </p:nvPr>
        </p:nvSpPr>
        <p:spPr/>
        <p:txBody>
          <a:bodyPr/>
          <a:lstStyle/>
          <a:p>
            <a:fld id="{80712C0E-B200-4C71-90D5-2BAF59E3BBD1}" type="slidenum">
              <a:rPr lang="en-GB" smtClean="0"/>
              <a:t>24</a:t>
            </a:fld>
            <a:endParaRPr lang="en-GB"/>
          </a:p>
        </p:txBody>
      </p:sp>
    </p:spTree>
    <p:extLst>
      <p:ext uri="{BB962C8B-B14F-4D97-AF65-F5344CB8AC3E}">
        <p14:creationId xmlns:p14="http://schemas.microsoft.com/office/powerpoint/2010/main" val="3255475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5C5A5712-6034-4A9B-8B8F-12F807D51F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E79DC4EF-8FBE-4206-95A5-35BF774D6FE9}"/>
              </a:ext>
            </a:extLst>
          </p:cNvPr>
          <p:cNvSpPr>
            <a:spLocks noGrp="1"/>
          </p:cNvSpPr>
          <p:nvPr>
            <p:ph type="body" idx="1"/>
          </p:nvPr>
        </p:nvSpPr>
        <p:spPr bwMode="auto">
          <a:xfrm>
            <a:off x="686594" y="5261140"/>
            <a:ext cx="5500698" cy="306255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0028">
              <a:spcBef>
                <a:spcPct val="0"/>
              </a:spcBef>
              <a:tabLst>
                <a:tab pos="334280" algn="l"/>
                <a:tab pos="849072" algn="l"/>
                <a:tab pos="1367206" algn="l"/>
                <a:tab pos="1883671" algn="l"/>
                <a:tab pos="2401805" algn="l"/>
                <a:tab pos="2919940" algn="l"/>
                <a:tab pos="3436402" algn="l"/>
                <a:tab pos="3954537" algn="l"/>
                <a:tab pos="4471000" algn="l"/>
                <a:tab pos="4989135" algn="l"/>
                <a:tab pos="5507269" algn="l"/>
                <a:tab pos="6023733" algn="l"/>
                <a:tab pos="6541867" algn="l"/>
                <a:tab pos="7058330" algn="l"/>
                <a:tab pos="7576465" algn="l"/>
                <a:tab pos="8094600" algn="l"/>
                <a:tab pos="8611062" algn="l"/>
                <a:tab pos="9129197" algn="l"/>
                <a:tab pos="9647331" algn="l"/>
                <a:tab pos="10163796" algn="l"/>
                <a:tab pos="10681930" algn="l"/>
              </a:tabLst>
              <a:defRPr/>
            </a:pPr>
            <a:r>
              <a:rPr lang="en-GB" altLang="en-US" b="1" dirty="0">
                <a:latin typeface="Arial" panose="020B0604020202020204" pitchFamily="34" charset="0"/>
                <a:ea typeface="Microsoft YaHei" panose="020B0503020204020204" pitchFamily="34" charset="-122"/>
              </a:rPr>
              <a:t>12:10</a:t>
            </a:r>
          </a:p>
          <a:p>
            <a:pPr marL="10028">
              <a:spcBef>
                <a:spcPct val="0"/>
              </a:spcBef>
              <a:tabLst>
                <a:tab pos="334280" algn="l"/>
                <a:tab pos="849072" algn="l"/>
                <a:tab pos="1367206" algn="l"/>
                <a:tab pos="1883671" algn="l"/>
                <a:tab pos="2401805" algn="l"/>
                <a:tab pos="2919940" algn="l"/>
                <a:tab pos="3436402" algn="l"/>
                <a:tab pos="3954537" algn="l"/>
                <a:tab pos="4471000" algn="l"/>
                <a:tab pos="4989135" algn="l"/>
                <a:tab pos="5507269" algn="l"/>
                <a:tab pos="6023733" algn="l"/>
                <a:tab pos="6541867" algn="l"/>
                <a:tab pos="7058330" algn="l"/>
                <a:tab pos="7576465" algn="l"/>
                <a:tab pos="8094600" algn="l"/>
                <a:tab pos="8611062" algn="l"/>
                <a:tab pos="9129197" algn="l"/>
                <a:tab pos="9647331" algn="l"/>
                <a:tab pos="10163796" algn="l"/>
                <a:tab pos="10681930" algn="l"/>
              </a:tabLst>
              <a:defRPr/>
            </a:pPr>
            <a:endParaRPr lang="en-GB" altLang="en-US" b="1" dirty="0">
              <a:latin typeface="Arial" panose="020B0604020202020204" pitchFamily="34" charset="0"/>
              <a:ea typeface="Microsoft YaHei" panose="020B0503020204020204" pitchFamily="34" charset="-122"/>
            </a:endParaRPr>
          </a:p>
          <a:p>
            <a:pPr marL="10028">
              <a:spcBef>
                <a:spcPct val="0"/>
              </a:spcBef>
              <a:tabLst>
                <a:tab pos="334280" algn="l"/>
                <a:tab pos="849072" algn="l"/>
                <a:tab pos="1367206" algn="l"/>
                <a:tab pos="1883671" algn="l"/>
                <a:tab pos="2401805" algn="l"/>
                <a:tab pos="2919940" algn="l"/>
                <a:tab pos="3436402" algn="l"/>
                <a:tab pos="3954537" algn="l"/>
                <a:tab pos="4471000" algn="l"/>
                <a:tab pos="4989135" algn="l"/>
                <a:tab pos="5507269" algn="l"/>
                <a:tab pos="6023733" algn="l"/>
                <a:tab pos="6541867" algn="l"/>
                <a:tab pos="7058330" algn="l"/>
                <a:tab pos="7576465" algn="l"/>
                <a:tab pos="8094600" algn="l"/>
                <a:tab pos="8611062" algn="l"/>
                <a:tab pos="9129197" algn="l"/>
                <a:tab pos="9647331" algn="l"/>
                <a:tab pos="10163796" algn="l"/>
                <a:tab pos="10681930" algn="l"/>
              </a:tabLst>
              <a:defRPr/>
            </a:pPr>
            <a:r>
              <a:rPr lang="en-GB" altLang="en-US" b="1" dirty="0">
                <a:latin typeface="Arial" panose="020B0604020202020204" pitchFamily="34" charset="0"/>
                <a:ea typeface="Microsoft YaHei" panose="020B0503020204020204" pitchFamily="34" charset="-122"/>
              </a:rPr>
              <a:t>Notes:</a:t>
            </a:r>
          </a:p>
          <a:p>
            <a:pPr marL="190540" indent="-180512">
              <a:spcBef>
                <a:spcPct val="0"/>
              </a:spcBef>
              <a:buFont typeface="Arial" panose="020B0604020202020204" pitchFamily="34" charset="0"/>
              <a:buChar char="•"/>
              <a:tabLst>
                <a:tab pos="334280" algn="l"/>
                <a:tab pos="849072" algn="l"/>
                <a:tab pos="1367206" algn="l"/>
                <a:tab pos="1883671" algn="l"/>
                <a:tab pos="2401805" algn="l"/>
                <a:tab pos="2919940" algn="l"/>
                <a:tab pos="3436402" algn="l"/>
                <a:tab pos="3954537" algn="l"/>
                <a:tab pos="4471000" algn="l"/>
                <a:tab pos="4989135" algn="l"/>
                <a:tab pos="5507269" algn="l"/>
                <a:tab pos="6023733" algn="l"/>
                <a:tab pos="6541867" algn="l"/>
                <a:tab pos="7058330" algn="l"/>
                <a:tab pos="7576465" algn="l"/>
                <a:tab pos="8094600" algn="l"/>
                <a:tab pos="8611062" algn="l"/>
                <a:tab pos="9129197" algn="l"/>
                <a:tab pos="9647331" algn="l"/>
                <a:tab pos="10163796" algn="l"/>
                <a:tab pos="10681930" algn="l"/>
              </a:tabLst>
              <a:defRPr/>
            </a:pPr>
            <a:r>
              <a:rPr lang="en-GB" altLang="en-US" dirty="0">
                <a:latin typeface="Arial" panose="020B0604020202020204" pitchFamily="34" charset="0"/>
                <a:ea typeface="Microsoft YaHei" panose="020B0503020204020204" pitchFamily="34" charset="-122"/>
              </a:rPr>
              <a:t>CL to get project/marketing manager to front to talk through the pitch. </a:t>
            </a:r>
          </a:p>
          <a:p>
            <a:pPr marL="10028" indent="0">
              <a:spcBef>
                <a:spcPct val="0"/>
              </a:spcBef>
              <a:buFont typeface="Arial" panose="020B0604020202020204" pitchFamily="34" charset="0"/>
              <a:buNone/>
              <a:tabLst>
                <a:tab pos="334280" algn="l"/>
                <a:tab pos="849072" algn="l"/>
                <a:tab pos="1367206" algn="l"/>
                <a:tab pos="1883671" algn="l"/>
                <a:tab pos="2401805" algn="l"/>
                <a:tab pos="2919940" algn="l"/>
                <a:tab pos="3436402" algn="l"/>
                <a:tab pos="3954537" algn="l"/>
                <a:tab pos="4471000" algn="l"/>
                <a:tab pos="4989135" algn="l"/>
                <a:tab pos="5507269" algn="l"/>
                <a:tab pos="6023733" algn="l"/>
                <a:tab pos="6541867" algn="l"/>
                <a:tab pos="7058330" algn="l"/>
                <a:tab pos="7576465" algn="l"/>
                <a:tab pos="8094600" algn="l"/>
                <a:tab pos="8611062" algn="l"/>
                <a:tab pos="9129197" algn="l"/>
                <a:tab pos="9647331" algn="l"/>
                <a:tab pos="10163796" algn="l"/>
                <a:tab pos="10681930" algn="l"/>
              </a:tabLst>
              <a:defRPr/>
            </a:pPr>
            <a:endParaRPr lang="en-GB" altLang="en-US" dirty="0">
              <a:latin typeface="Arial" panose="020B0604020202020204" pitchFamily="34" charset="0"/>
              <a:ea typeface="Microsoft YaHei" panose="020B0503020204020204" pitchFamily="34" charset="-122"/>
            </a:endParaRPr>
          </a:p>
          <a:p>
            <a:pPr marL="190540" indent="-180512">
              <a:spcBef>
                <a:spcPct val="0"/>
              </a:spcBef>
              <a:buFont typeface="Arial" panose="020B0604020202020204" pitchFamily="34" charset="0"/>
              <a:buChar char="•"/>
              <a:tabLst>
                <a:tab pos="334280" algn="l"/>
                <a:tab pos="849072" algn="l"/>
                <a:tab pos="1367206" algn="l"/>
                <a:tab pos="1883671" algn="l"/>
                <a:tab pos="2401805" algn="l"/>
                <a:tab pos="2919940" algn="l"/>
                <a:tab pos="3436402" algn="l"/>
                <a:tab pos="3954537" algn="l"/>
                <a:tab pos="4471000" algn="l"/>
                <a:tab pos="4989135" algn="l"/>
                <a:tab pos="5507269" algn="l"/>
                <a:tab pos="6023733" algn="l"/>
                <a:tab pos="6541867" algn="l"/>
                <a:tab pos="7058330" algn="l"/>
                <a:tab pos="7576465" algn="l"/>
                <a:tab pos="8094600" algn="l"/>
                <a:tab pos="8611062" algn="l"/>
                <a:tab pos="9129197" algn="l"/>
                <a:tab pos="9647331" algn="l"/>
                <a:tab pos="10163796" algn="l"/>
                <a:tab pos="10681930" algn="l"/>
              </a:tabLst>
              <a:defRPr/>
            </a:pPr>
            <a:r>
              <a:rPr lang="en-GB" altLang="en-US" dirty="0">
                <a:latin typeface="Arial" panose="020B0604020202020204" pitchFamily="34" charset="0"/>
                <a:ea typeface="Microsoft YaHei" panose="020B0503020204020204" pitchFamily="34" charset="-122"/>
              </a:rPr>
              <a:t>Show them the A4 paper for making notes for their presentation.</a:t>
            </a:r>
          </a:p>
          <a:p>
            <a:pPr marL="190540" indent="-180512">
              <a:spcBef>
                <a:spcPct val="0"/>
              </a:spcBef>
              <a:buFont typeface="Arial" panose="020B0604020202020204" pitchFamily="34" charset="0"/>
              <a:buChar char="•"/>
              <a:tabLst>
                <a:tab pos="334280" algn="l"/>
                <a:tab pos="849072" algn="l"/>
                <a:tab pos="1367206" algn="l"/>
                <a:tab pos="1883671" algn="l"/>
                <a:tab pos="2401805" algn="l"/>
                <a:tab pos="2919940" algn="l"/>
                <a:tab pos="3436402" algn="l"/>
                <a:tab pos="3954537" algn="l"/>
                <a:tab pos="4471000" algn="l"/>
                <a:tab pos="4989135" algn="l"/>
                <a:tab pos="5507269" algn="l"/>
                <a:tab pos="6023733" algn="l"/>
                <a:tab pos="6541867" algn="l"/>
                <a:tab pos="7058330" algn="l"/>
                <a:tab pos="7576465" algn="l"/>
                <a:tab pos="8094600" algn="l"/>
                <a:tab pos="8611062" algn="l"/>
                <a:tab pos="9129197" algn="l"/>
                <a:tab pos="9647331" algn="l"/>
                <a:tab pos="10163796" algn="l"/>
                <a:tab pos="10681930" algn="l"/>
              </a:tabLst>
              <a:defRPr/>
            </a:pPr>
            <a:endParaRPr lang="en-GB" altLang="en-US" dirty="0">
              <a:latin typeface="Arial" panose="020B0604020202020204" pitchFamily="34" charset="0"/>
              <a:ea typeface="Microsoft YaHei" panose="020B0503020204020204" pitchFamily="34" charset="-122"/>
            </a:endParaRPr>
          </a:p>
          <a:p>
            <a:pPr marL="190540" indent="-180512">
              <a:spcBef>
                <a:spcPct val="0"/>
              </a:spcBef>
              <a:buFont typeface="Arial" panose="020B0604020202020204" pitchFamily="34" charset="0"/>
              <a:buChar char="•"/>
              <a:tabLst>
                <a:tab pos="334280" algn="l"/>
                <a:tab pos="849072" algn="l"/>
                <a:tab pos="1367206" algn="l"/>
                <a:tab pos="1883671" algn="l"/>
                <a:tab pos="2401805" algn="l"/>
                <a:tab pos="2919940" algn="l"/>
                <a:tab pos="3436402" algn="l"/>
                <a:tab pos="3954537" algn="l"/>
                <a:tab pos="4471000" algn="l"/>
                <a:tab pos="4989135" algn="l"/>
                <a:tab pos="5507269" algn="l"/>
                <a:tab pos="6023733" algn="l"/>
                <a:tab pos="6541867" algn="l"/>
                <a:tab pos="7058330" algn="l"/>
                <a:tab pos="7576465" algn="l"/>
                <a:tab pos="8094600" algn="l"/>
                <a:tab pos="8611062" algn="l"/>
                <a:tab pos="9129197" algn="l"/>
                <a:tab pos="9647331" algn="l"/>
                <a:tab pos="10163796" algn="l"/>
                <a:tab pos="10681930" algn="l"/>
              </a:tabLst>
              <a:defRPr/>
            </a:pPr>
            <a:r>
              <a:rPr lang="en-GB" altLang="en-US" dirty="0">
                <a:latin typeface="Arial" panose="020B0604020202020204" pitchFamily="34" charset="0"/>
                <a:ea typeface="Microsoft YaHei" panose="020B0503020204020204" pitchFamily="34" charset="-122"/>
              </a:rPr>
              <a:t>Remind them they can use role play if they wish.</a:t>
            </a:r>
          </a:p>
          <a:p>
            <a:pPr marL="10028">
              <a:spcBef>
                <a:spcPct val="0"/>
              </a:spcBef>
              <a:tabLst>
                <a:tab pos="334280" algn="l"/>
                <a:tab pos="849072" algn="l"/>
                <a:tab pos="1367206" algn="l"/>
                <a:tab pos="1883671" algn="l"/>
                <a:tab pos="2401805" algn="l"/>
                <a:tab pos="2919940" algn="l"/>
                <a:tab pos="3436402" algn="l"/>
                <a:tab pos="3954537" algn="l"/>
                <a:tab pos="4471000" algn="l"/>
                <a:tab pos="4989135" algn="l"/>
                <a:tab pos="5507269" algn="l"/>
                <a:tab pos="6023733" algn="l"/>
                <a:tab pos="6541867" algn="l"/>
                <a:tab pos="7058330" algn="l"/>
                <a:tab pos="7576465" algn="l"/>
                <a:tab pos="8094600" algn="l"/>
                <a:tab pos="8611062" algn="l"/>
                <a:tab pos="9129197" algn="l"/>
                <a:tab pos="9647331" algn="l"/>
                <a:tab pos="10163796" algn="l"/>
                <a:tab pos="10681930" algn="l"/>
              </a:tabLst>
              <a:defRPr/>
            </a:pPr>
            <a:endParaRPr lang="en-GB" altLang="en-US" dirty="0">
              <a:latin typeface="Arial" panose="020B0604020202020204" pitchFamily="34" charset="0"/>
              <a:ea typeface="Microsoft YaHei" panose="020B0503020204020204" pitchFamily="34" charset="-122"/>
            </a:endParaRPr>
          </a:p>
          <a:p>
            <a:pPr marL="10028">
              <a:spcBef>
                <a:spcPct val="0"/>
              </a:spcBef>
              <a:tabLst>
                <a:tab pos="334280" algn="l"/>
                <a:tab pos="849072" algn="l"/>
                <a:tab pos="1367206" algn="l"/>
                <a:tab pos="1883671" algn="l"/>
                <a:tab pos="2401805" algn="l"/>
                <a:tab pos="2919940" algn="l"/>
                <a:tab pos="3436402" algn="l"/>
                <a:tab pos="3954537" algn="l"/>
                <a:tab pos="4471000" algn="l"/>
                <a:tab pos="4989135" algn="l"/>
                <a:tab pos="5507269" algn="l"/>
                <a:tab pos="6023733" algn="l"/>
                <a:tab pos="6541867" algn="l"/>
                <a:tab pos="7058330" algn="l"/>
                <a:tab pos="7576465" algn="l"/>
                <a:tab pos="8094600" algn="l"/>
                <a:tab pos="8611062" algn="l"/>
                <a:tab pos="9129197" algn="l"/>
                <a:tab pos="9647331" algn="l"/>
                <a:tab pos="10163796" algn="l"/>
                <a:tab pos="10681930" algn="l"/>
              </a:tabLst>
              <a:defRPr/>
            </a:pPr>
            <a:endParaRPr lang="en-GB" altLang="en-US" dirty="0">
              <a:latin typeface="Arial" panose="020B0604020202020204" pitchFamily="34" charset="0"/>
              <a:ea typeface="Microsoft YaHei" panose="020B0503020204020204" pitchFamily="34" charset="-122"/>
            </a:endParaRPr>
          </a:p>
        </p:txBody>
      </p:sp>
      <p:sp>
        <p:nvSpPr>
          <p:cNvPr id="78852" name="Slide Number Placeholder 3">
            <a:extLst>
              <a:ext uri="{FF2B5EF4-FFF2-40B4-BE49-F238E27FC236}">
                <a16:creationId xmlns:a16="http://schemas.microsoft.com/office/drawing/2014/main" id="{2A3B20A0-0130-48E7-BE20-7BD9219149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E3E5A8E-18D1-4C4D-A38A-81D5301B8374}" type="slidenum">
              <a:rPr lang="en-GB" altLang="en-US" smtClean="0"/>
              <a:pPr/>
              <a:t>25</a:t>
            </a:fld>
            <a:endParaRPr lang="en-GB" altLang="en-US" dirty="0"/>
          </a:p>
        </p:txBody>
      </p:sp>
    </p:spTree>
    <p:extLst>
      <p:ext uri="{BB962C8B-B14F-4D97-AF65-F5344CB8AC3E}">
        <p14:creationId xmlns:p14="http://schemas.microsoft.com/office/powerpoint/2010/main" val="2552362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84EFEE7A-28A4-47D7-95B9-60EE966AD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B383837-92F1-4CB5-8BF3-D74394897653}"/>
              </a:ext>
            </a:extLst>
          </p:cNvPr>
          <p:cNvSpPr>
            <a:spLocks noGrp="1"/>
          </p:cNvSpPr>
          <p:nvPr>
            <p:ph type="body" idx="1"/>
          </p:nvPr>
        </p:nvSpPr>
        <p:spPr/>
        <p:txBody>
          <a:bodyPr/>
          <a:lstStyle/>
          <a:p>
            <a:pPr>
              <a:spcBef>
                <a:spcPct val="0"/>
              </a:spcBef>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b="1" dirty="0">
                <a:latin typeface="Arial" charset="0"/>
                <a:ea typeface="Microsoft YaHei" pitchFamily="34" charset="-122"/>
              </a:rPr>
              <a:t>12.30 – 1.00 pm</a:t>
            </a:r>
          </a:p>
          <a:p>
            <a:pPr>
              <a:spcBef>
                <a:spcPct val="0"/>
              </a:spcBef>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b="1" dirty="0">
              <a:latin typeface="Arial" charset="0"/>
              <a:ea typeface="Microsoft YaHei" pitchFamily="34" charset="-122"/>
            </a:endParaRPr>
          </a:p>
          <a:p>
            <a:pPr>
              <a:spcBef>
                <a:spcPct val="0"/>
              </a:spcBef>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b="1" dirty="0">
                <a:latin typeface="Arial" charset="0"/>
                <a:ea typeface="Microsoft YaHei" pitchFamily="34" charset="-122"/>
              </a:rPr>
              <a:t>Notes:</a:t>
            </a:r>
          </a:p>
          <a:p>
            <a:pPr marL="201140" indent="-201140">
              <a:spcBef>
                <a:spcPct val="0"/>
              </a:spcBef>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dirty="0">
              <a:latin typeface="Arial" charset="0"/>
              <a:ea typeface="Microsoft YaHei" pitchFamily="34" charset="-122"/>
            </a:endParaRPr>
          </a:p>
          <a:p>
            <a:pPr marL="201140" indent="-201140">
              <a:spcBef>
                <a:spcPct val="0"/>
              </a:spcBef>
              <a:buFont typeface="Arial"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dirty="0">
                <a:latin typeface="Arial" charset="0"/>
                <a:ea typeface="Microsoft YaHei" pitchFamily="34" charset="-122"/>
              </a:rPr>
              <a:t>Ask students to sit away from their tables if they are remaining in the room for lunch.</a:t>
            </a:r>
          </a:p>
          <a:p>
            <a:pPr marL="201140" indent="-201140">
              <a:spcBef>
                <a:spcPct val="0"/>
              </a:spcBef>
              <a:buFont typeface="Arial"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dirty="0">
              <a:latin typeface="Arial" charset="0"/>
              <a:ea typeface="Microsoft YaHei" pitchFamily="34" charset="-122"/>
            </a:endParaRPr>
          </a:p>
          <a:p>
            <a:pPr marL="201140" indent="-201140">
              <a:spcBef>
                <a:spcPct val="0"/>
              </a:spcBef>
              <a:buFont typeface="Arial"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dirty="0">
                <a:latin typeface="Arial" charset="0"/>
                <a:ea typeface="Microsoft YaHei" pitchFamily="34" charset="-122"/>
              </a:rPr>
              <a:t>Ensure all tools are at the cutting station before the students leave the room</a:t>
            </a:r>
          </a:p>
          <a:p>
            <a:pPr>
              <a:spcBef>
                <a:spcPct val="0"/>
              </a:spcBef>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dirty="0">
              <a:latin typeface="Arial" charset="0"/>
              <a:ea typeface="Microsoft YaHei" pitchFamily="34" charset="-122"/>
            </a:endParaRPr>
          </a:p>
          <a:p>
            <a:pPr marL="201140" indent="-201140">
              <a:spcBef>
                <a:spcPct val="0"/>
              </a:spcBef>
              <a:buFont typeface="Arial"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dirty="0">
                <a:latin typeface="Arial" charset="0"/>
                <a:ea typeface="Microsoft YaHei" pitchFamily="34" charset="-122"/>
              </a:rPr>
              <a:t>Mark paperwork</a:t>
            </a:r>
          </a:p>
          <a:p>
            <a:pPr marL="201140" indent="-201140">
              <a:spcBef>
                <a:spcPct val="0"/>
              </a:spcBef>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dirty="0">
              <a:latin typeface="Arial" charset="0"/>
              <a:ea typeface="Microsoft YaHei" pitchFamily="34" charset="-122"/>
            </a:endParaRPr>
          </a:p>
          <a:p>
            <a:pPr>
              <a:defRPr/>
            </a:pPr>
            <a:endParaRPr lang="en-GB" dirty="0"/>
          </a:p>
        </p:txBody>
      </p:sp>
      <p:sp>
        <p:nvSpPr>
          <p:cNvPr id="80900" name="Slide Number Placeholder 3">
            <a:extLst>
              <a:ext uri="{FF2B5EF4-FFF2-40B4-BE49-F238E27FC236}">
                <a16:creationId xmlns:a16="http://schemas.microsoft.com/office/drawing/2014/main" id="{E3CEEDEE-B044-4EBC-9A48-6C6EE6855A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7265C38-C593-4078-86B0-9EB4F561EC20}" type="slidenum">
              <a:rPr lang="en-GB" altLang="en-US" smtClean="0"/>
              <a:pPr/>
              <a:t>26</a:t>
            </a:fld>
            <a:endParaRPr lang="en-GB" altLang="en-US" dirty="0"/>
          </a:p>
        </p:txBody>
      </p:sp>
    </p:spTree>
    <p:extLst>
      <p:ext uri="{BB962C8B-B14F-4D97-AF65-F5344CB8AC3E}">
        <p14:creationId xmlns:p14="http://schemas.microsoft.com/office/powerpoint/2010/main" val="31647747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7284F7DB-1051-4D51-A8A5-4B1B72D313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5221CB9A-5109-4EA3-9290-8C4E5831CE7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13.00</a:t>
            </a:r>
          </a:p>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endParaRPr lang="en-GB" b="1" dirty="0">
              <a:latin typeface="Arial" charset="0"/>
              <a:ea typeface="Microsoft YaHei" pitchFamily="34" charset="-122"/>
            </a:endParaRPr>
          </a:p>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Notes:</a:t>
            </a:r>
          </a:p>
          <a:p>
            <a:pPr marL="332793" indent="-323653">
              <a:spcBef>
                <a:spcPct val="0"/>
              </a:spcBef>
              <a:buFont typeface="Arial" panose="020B0604020202020204" pitchFamily="34" charset="0"/>
              <a:buChar char="•"/>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dirty="0">
                <a:latin typeface="Arial" charset="0"/>
                <a:ea typeface="Microsoft YaHei" pitchFamily="34" charset="-122"/>
              </a:rPr>
              <a:t>Focus the students on reflecting on what is achievable. </a:t>
            </a:r>
          </a:p>
          <a:p>
            <a:pPr marL="9140">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endParaRPr lang="en-GB" b="1" dirty="0">
              <a:latin typeface="Arial" charset="0"/>
              <a:ea typeface="Microsoft YaHei" pitchFamily="34" charset="-122"/>
            </a:endParaRPr>
          </a:p>
          <a:p>
            <a:pPr marL="9140">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SCRIPT:</a:t>
            </a:r>
          </a:p>
          <a:p>
            <a:pPr marL="9140">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endParaRPr lang="en-GB" dirty="0">
              <a:latin typeface="Arial" charset="0"/>
              <a:ea typeface="Microsoft YaHei" pitchFamily="34" charset="-122"/>
            </a:endParaRPr>
          </a:p>
          <a:p>
            <a:pPr marL="332793" indent="-323653">
              <a:spcBef>
                <a:spcPct val="0"/>
              </a:spcBef>
              <a:buFont typeface="Arial" panose="020B0604020202020204" pitchFamily="34" charset="0"/>
              <a:buChar char="•"/>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dirty="0">
                <a:latin typeface="Arial" charset="0"/>
                <a:ea typeface="Microsoft YaHei" pitchFamily="34" charset="-122"/>
              </a:rPr>
              <a:t>The shop will close at 1.30 pm so make sure you have bought or sold back any items. You must be ready to submit your accounts sheets to the shop when it closes.</a:t>
            </a:r>
          </a:p>
          <a:p>
            <a:pPr marL="332793" indent="-323653">
              <a:spcBef>
                <a:spcPct val="0"/>
              </a:spcBef>
              <a:buFont typeface="Arial" panose="020B0604020202020204" pitchFamily="34" charset="0"/>
              <a:buChar char="•"/>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endParaRPr lang="en-GB" dirty="0">
              <a:latin typeface="Arial" charset="0"/>
              <a:ea typeface="Microsoft YaHei" pitchFamily="34" charset="-122"/>
            </a:endParaRPr>
          </a:p>
          <a:p>
            <a:pPr marL="332793" indent="-323653">
              <a:spcBef>
                <a:spcPct val="0"/>
              </a:spcBef>
              <a:buFont typeface="Arial" panose="020B0604020202020204" pitchFamily="34" charset="0"/>
              <a:buChar char="•"/>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dirty="0">
                <a:latin typeface="Arial" charset="0"/>
                <a:ea typeface="Microsoft YaHei" pitchFamily="34" charset="-122"/>
              </a:rPr>
              <a:t>You must be ready to present your pitch at 14:00. so spend time practising it. You will not be allowed to work further on your developments soon.</a:t>
            </a:r>
          </a:p>
        </p:txBody>
      </p:sp>
      <p:sp>
        <p:nvSpPr>
          <p:cNvPr id="82948" name="Slide Number Placeholder 3">
            <a:extLst>
              <a:ext uri="{FF2B5EF4-FFF2-40B4-BE49-F238E27FC236}">
                <a16:creationId xmlns:a16="http://schemas.microsoft.com/office/drawing/2014/main" id="{1D61FF63-5735-4750-8880-B9657D5A50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6747EF6-184B-4F8C-BA94-9C1902C4C0C1}" type="slidenum">
              <a:rPr lang="en-GB" altLang="en-US" smtClean="0"/>
              <a:pPr/>
              <a:t>27</a:t>
            </a:fld>
            <a:endParaRPr lang="en-GB" altLang="en-US" dirty="0"/>
          </a:p>
        </p:txBody>
      </p:sp>
    </p:spTree>
    <p:extLst>
      <p:ext uri="{BB962C8B-B14F-4D97-AF65-F5344CB8AC3E}">
        <p14:creationId xmlns:p14="http://schemas.microsoft.com/office/powerpoint/2010/main" val="33042559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B3EB074D-33FD-40CD-BCC9-320A49DAB69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E7D19A9E-92FA-46D2-8775-E87A6009C0D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330937" indent="-322581">
              <a:spcBef>
                <a:spcPct val="0"/>
              </a:spcBef>
              <a:tabLst>
                <a:tab pos="330937" algn="l"/>
                <a:tab pos="847402" algn="l"/>
                <a:tab pos="1363864" algn="l"/>
                <a:tab pos="1881998" algn="l"/>
                <a:tab pos="2398462" algn="l"/>
                <a:tab pos="2916597" algn="l"/>
                <a:tab pos="3434731" algn="l"/>
                <a:tab pos="3951194" algn="l"/>
                <a:tab pos="4469329" algn="l"/>
                <a:tab pos="4985792" algn="l"/>
                <a:tab pos="5503927" algn="l"/>
                <a:tab pos="6020390" algn="l"/>
                <a:tab pos="6538524" algn="l"/>
                <a:tab pos="7054988" algn="l"/>
                <a:tab pos="7574793" algn="l"/>
                <a:tab pos="8091257" algn="l"/>
                <a:tab pos="8609392" algn="l"/>
                <a:tab pos="9127527" algn="l"/>
                <a:tab pos="9643989" algn="l"/>
                <a:tab pos="10162123" algn="l"/>
                <a:tab pos="10678587" algn="l"/>
              </a:tabLst>
              <a:defRPr/>
            </a:pPr>
            <a:r>
              <a:rPr lang="en-GB" altLang="en-US" b="1" dirty="0">
                <a:latin typeface="Arial" panose="020B0604020202020204" pitchFamily="34" charset="0"/>
                <a:ea typeface="Microsoft YaHei" panose="020B0503020204020204" pitchFamily="34" charset="-122"/>
              </a:rPr>
              <a:t>13.30 pm</a:t>
            </a:r>
          </a:p>
          <a:p>
            <a:pPr marL="330937" indent="-322581">
              <a:spcBef>
                <a:spcPct val="0"/>
              </a:spcBef>
              <a:tabLst>
                <a:tab pos="330937" algn="l"/>
                <a:tab pos="847402" algn="l"/>
                <a:tab pos="1363864" algn="l"/>
                <a:tab pos="1881998" algn="l"/>
                <a:tab pos="2398462" algn="l"/>
                <a:tab pos="2916597" algn="l"/>
                <a:tab pos="3434731" algn="l"/>
                <a:tab pos="3951194" algn="l"/>
                <a:tab pos="4469329" algn="l"/>
                <a:tab pos="4985792" algn="l"/>
                <a:tab pos="5503927" algn="l"/>
                <a:tab pos="6020390" algn="l"/>
                <a:tab pos="6538524" algn="l"/>
                <a:tab pos="7054988" algn="l"/>
                <a:tab pos="7574793" algn="l"/>
                <a:tab pos="8091257" algn="l"/>
                <a:tab pos="8609392" algn="l"/>
                <a:tab pos="9127527" algn="l"/>
                <a:tab pos="9643989" algn="l"/>
                <a:tab pos="10162123" algn="l"/>
                <a:tab pos="10678587" algn="l"/>
              </a:tabLst>
              <a:defRPr/>
            </a:pPr>
            <a:endParaRPr lang="en-GB" altLang="en-US" b="1" dirty="0">
              <a:latin typeface="Arial" panose="020B0604020202020204" pitchFamily="34" charset="0"/>
              <a:ea typeface="Microsoft YaHei" panose="020B0503020204020204" pitchFamily="34" charset="-122"/>
            </a:endParaRPr>
          </a:p>
          <a:p>
            <a:pPr marL="330937" indent="-322581">
              <a:spcBef>
                <a:spcPct val="0"/>
              </a:spcBef>
              <a:tabLst>
                <a:tab pos="330937" algn="l"/>
                <a:tab pos="847402" algn="l"/>
                <a:tab pos="1363864" algn="l"/>
                <a:tab pos="1881998" algn="l"/>
                <a:tab pos="2398462" algn="l"/>
                <a:tab pos="2916597" algn="l"/>
                <a:tab pos="3434731" algn="l"/>
                <a:tab pos="3951194" algn="l"/>
                <a:tab pos="4469329" algn="l"/>
                <a:tab pos="4985792" algn="l"/>
                <a:tab pos="5503927" algn="l"/>
                <a:tab pos="6020390" algn="l"/>
                <a:tab pos="6538524" algn="l"/>
                <a:tab pos="7054988" algn="l"/>
                <a:tab pos="7574793" algn="l"/>
                <a:tab pos="8091257" algn="l"/>
                <a:tab pos="8609392" algn="l"/>
                <a:tab pos="9127527" algn="l"/>
                <a:tab pos="9643989" algn="l"/>
                <a:tab pos="10162123" algn="l"/>
                <a:tab pos="10678587" algn="l"/>
              </a:tabLst>
              <a:defRPr/>
            </a:pPr>
            <a:r>
              <a:rPr lang="en-GB" altLang="en-US" b="1" dirty="0">
                <a:latin typeface="Arial" panose="020B0604020202020204" pitchFamily="34" charset="0"/>
                <a:ea typeface="Microsoft YaHei" panose="020B0503020204020204" pitchFamily="34" charset="-122"/>
              </a:rPr>
              <a:t>Notes:</a:t>
            </a:r>
          </a:p>
          <a:p>
            <a:pPr marL="330937" indent="-322581">
              <a:spcBef>
                <a:spcPct val="0"/>
              </a:spcBef>
              <a:tabLst>
                <a:tab pos="330937" algn="l"/>
                <a:tab pos="847402" algn="l"/>
                <a:tab pos="1363864" algn="l"/>
                <a:tab pos="1881998" algn="l"/>
                <a:tab pos="2398462" algn="l"/>
                <a:tab pos="2916597" algn="l"/>
                <a:tab pos="3434731" algn="l"/>
                <a:tab pos="3951194" algn="l"/>
                <a:tab pos="4469329" algn="l"/>
                <a:tab pos="4985792" algn="l"/>
                <a:tab pos="5503927" algn="l"/>
                <a:tab pos="6020390" algn="l"/>
                <a:tab pos="6538524" algn="l"/>
                <a:tab pos="7054988" algn="l"/>
                <a:tab pos="7574793" algn="l"/>
                <a:tab pos="8091257" algn="l"/>
                <a:tab pos="8609392" algn="l"/>
                <a:tab pos="9127527" algn="l"/>
                <a:tab pos="9643989" algn="l"/>
                <a:tab pos="10162123" algn="l"/>
                <a:tab pos="10678587" algn="l"/>
              </a:tabLst>
              <a:defRPr/>
            </a:pPr>
            <a:endParaRPr lang="en-GB" altLang="en-US" b="1" dirty="0">
              <a:latin typeface="Arial" panose="020B0604020202020204" pitchFamily="34" charset="0"/>
              <a:ea typeface="Microsoft YaHei" panose="020B0503020204020204" pitchFamily="34" charset="-122"/>
            </a:endParaRPr>
          </a:p>
          <a:p>
            <a:pPr marL="330937" indent="-322581">
              <a:spcBef>
                <a:spcPct val="0"/>
              </a:spcBef>
              <a:buFontTx/>
              <a:buChar char="•"/>
              <a:tabLst>
                <a:tab pos="330937" algn="l"/>
                <a:tab pos="847402" algn="l"/>
                <a:tab pos="1363864" algn="l"/>
                <a:tab pos="1881998" algn="l"/>
                <a:tab pos="2398462" algn="l"/>
                <a:tab pos="2916597" algn="l"/>
                <a:tab pos="3434731" algn="l"/>
                <a:tab pos="3951194" algn="l"/>
                <a:tab pos="4469329" algn="l"/>
                <a:tab pos="4985792" algn="l"/>
                <a:tab pos="5503927" algn="l"/>
                <a:tab pos="6020390" algn="l"/>
                <a:tab pos="6538524" algn="l"/>
                <a:tab pos="7054988" algn="l"/>
                <a:tab pos="7574793" algn="l"/>
                <a:tab pos="8091257" algn="l"/>
                <a:tab pos="8609392" algn="l"/>
                <a:tab pos="9127527" algn="l"/>
                <a:tab pos="9643989" algn="l"/>
                <a:tab pos="10162123" algn="l"/>
                <a:tab pos="10678587" algn="l"/>
              </a:tabLst>
              <a:defRPr/>
            </a:pPr>
            <a:r>
              <a:rPr lang="en-GB" altLang="en-US" dirty="0">
                <a:latin typeface="Arial" panose="020B0604020202020204" pitchFamily="34" charset="0"/>
                <a:ea typeface="Microsoft YaHei" panose="020B0503020204020204" pitchFamily="34" charset="-122"/>
              </a:rPr>
              <a:t>Accountants to submit sheets and remaining Faradays to shop. Ask shopkeeper to note any discrepancies and then to return accountancy sheets to you and sort out Faradays in the box.</a:t>
            </a:r>
          </a:p>
          <a:p>
            <a:pPr marL="330937" indent="-322581">
              <a:spcBef>
                <a:spcPct val="0"/>
              </a:spcBef>
              <a:buFontTx/>
              <a:buChar char="•"/>
              <a:tabLst>
                <a:tab pos="330937" algn="l"/>
                <a:tab pos="847402" algn="l"/>
                <a:tab pos="1363864" algn="l"/>
                <a:tab pos="1881998" algn="l"/>
                <a:tab pos="2398462" algn="l"/>
                <a:tab pos="2916597" algn="l"/>
                <a:tab pos="3434731" algn="l"/>
                <a:tab pos="3951194" algn="l"/>
                <a:tab pos="4469329" algn="l"/>
                <a:tab pos="4985792" algn="l"/>
                <a:tab pos="5503927" algn="l"/>
                <a:tab pos="6020390" algn="l"/>
                <a:tab pos="6538524" algn="l"/>
                <a:tab pos="7054988" algn="l"/>
                <a:tab pos="7574793" algn="l"/>
                <a:tab pos="8091257" algn="l"/>
                <a:tab pos="8609392" algn="l"/>
                <a:tab pos="9127527" algn="l"/>
                <a:tab pos="9643989" algn="l"/>
                <a:tab pos="10162123" algn="l"/>
                <a:tab pos="10678587" algn="l"/>
              </a:tabLst>
              <a:defRPr/>
            </a:pPr>
            <a:endParaRPr lang="en-GB" altLang="en-US" dirty="0">
              <a:latin typeface="Arial" panose="020B0604020202020204" pitchFamily="34" charset="0"/>
              <a:ea typeface="Microsoft YaHei" panose="020B0503020204020204" pitchFamily="34" charset="-122"/>
            </a:endParaRPr>
          </a:p>
          <a:p>
            <a:pPr marL="330937" indent="-322581">
              <a:spcBef>
                <a:spcPct val="0"/>
              </a:spcBef>
              <a:buFontTx/>
              <a:buChar char="•"/>
              <a:tabLst>
                <a:tab pos="330937" algn="l"/>
                <a:tab pos="847402" algn="l"/>
                <a:tab pos="1363864" algn="l"/>
                <a:tab pos="1881998" algn="l"/>
                <a:tab pos="2398462" algn="l"/>
                <a:tab pos="2916597" algn="l"/>
                <a:tab pos="3434731" algn="l"/>
                <a:tab pos="3951194" algn="l"/>
                <a:tab pos="4469329" algn="l"/>
                <a:tab pos="4985792" algn="l"/>
                <a:tab pos="5503927" algn="l"/>
                <a:tab pos="6020390" algn="l"/>
                <a:tab pos="6538524" algn="l"/>
                <a:tab pos="7054988" algn="l"/>
                <a:tab pos="7574793" algn="l"/>
                <a:tab pos="8091257" algn="l"/>
                <a:tab pos="8609392" algn="l"/>
                <a:tab pos="9127527" algn="l"/>
                <a:tab pos="9643989" algn="l"/>
                <a:tab pos="10162123" algn="l"/>
                <a:tab pos="10678587" algn="l"/>
              </a:tabLst>
              <a:defRPr/>
            </a:pPr>
            <a:r>
              <a:rPr lang="en-GB" altLang="en-US" dirty="0">
                <a:latin typeface="Arial" panose="020B0604020202020204" pitchFamily="34" charset="0"/>
                <a:ea typeface="Microsoft YaHei" panose="020B0503020204020204" pitchFamily="34" charset="-122"/>
              </a:rPr>
              <a:t>Remind teams of importance of doing an interesting, rehearsed presentation and that this is part of the marking criteria.</a:t>
            </a:r>
          </a:p>
          <a:p>
            <a:pPr marL="8357">
              <a:spcBef>
                <a:spcPct val="0"/>
              </a:spcBef>
              <a:tabLst>
                <a:tab pos="330937" algn="l"/>
                <a:tab pos="847402" algn="l"/>
                <a:tab pos="1363864" algn="l"/>
                <a:tab pos="1881998" algn="l"/>
                <a:tab pos="2398462" algn="l"/>
                <a:tab pos="2916597" algn="l"/>
                <a:tab pos="3434731" algn="l"/>
                <a:tab pos="3951194" algn="l"/>
                <a:tab pos="4469329" algn="l"/>
                <a:tab pos="4985792" algn="l"/>
                <a:tab pos="5503927" algn="l"/>
                <a:tab pos="6020390" algn="l"/>
                <a:tab pos="6538524" algn="l"/>
                <a:tab pos="7054988" algn="l"/>
                <a:tab pos="7574793" algn="l"/>
                <a:tab pos="8091257" algn="l"/>
                <a:tab pos="8609392" algn="l"/>
                <a:tab pos="9127527" algn="l"/>
                <a:tab pos="9643989" algn="l"/>
                <a:tab pos="10162123" algn="l"/>
                <a:tab pos="10678587" algn="l"/>
              </a:tabLst>
              <a:defRPr/>
            </a:pPr>
            <a:endParaRPr lang="en-GB" altLang="en-US" dirty="0">
              <a:latin typeface="Arial" panose="020B0604020202020204" pitchFamily="34" charset="0"/>
              <a:ea typeface="Microsoft YaHei" panose="020B0503020204020204" pitchFamily="34" charset="-122"/>
            </a:endParaRPr>
          </a:p>
        </p:txBody>
      </p:sp>
      <p:sp>
        <p:nvSpPr>
          <p:cNvPr id="84996" name="Slide Number Placeholder 3">
            <a:extLst>
              <a:ext uri="{FF2B5EF4-FFF2-40B4-BE49-F238E27FC236}">
                <a16:creationId xmlns:a16="http://schemas.microsoft.com/office/drawing/2014/main" id="{093022CB-0A63-4DA4-AC50-0F76A97BE9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BC1287A-28D3-42F8-B69E-29CE8F2895A1}" type="slidenum">
              <a:rPr lang="en-GB" altLang="en-US" smtClean="0"/>
              <a:pPr/>
              <a:t>28</a:t>
            </a:fld>
            <a:endParaRPr lang="en-GB" altLang="en-US" dirty="0"/>
          </a:p>
        </p:txBody>
      </p:sp>
    </p:spTree>
    <p:extLst>
      <p:ext uri="{BB962C8B-B14F-4D97-AF65-F5344CB8AC3E}">
        <p14:creationId xmlns:p14="http://schemas.microsoft.com/office/powerpoint/2010/main" val="5107174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You have now completed your development section</a:t>
            </a:r>
            <a:r>
              <a:rPr lang="en-GB" dirty="0"/>
              <a:t>.</a:t>
            </a:r>
          </a:p>
        </p:txBody>
      </p:sp>
      <p:sp>
        <p:nvSpPr>
          <p:cNvPr id="4" name="Slide Number Placeholder 3"/>
          <p:cNvSpPr>
            <a:spLocks noGrp="1"/>
          </p:cNvSpPr>
          <p:nvPr>
            <p:ph type="sldNum" sz="quarter" idx="10"/>
          </p:nvPr>
        </p:nvSpPr>
        <p:spPr/>
        <p:txBody>
          <a:bodyPr/>
          <a:lstStyle/>
          <a:p>
            <a:fld id="{80712C0E-B200-4C71-90D5-2BAF59E3BBD1}" type="slidenum">
              <a:rPr lang="en-GB" smtClean="0"/>
              <a:t>29</a:t>
            </a:fld>
            <a:endParaRPr lang="en-GB"/>
          </a:p>
        </p:txBody>
      </p:sp>
    </p:spTree>
    <p:extLst>
      <p:ext uri="{BB962C8B-B14F-4D97-AF65-F5344CB8AC3E}">
        <p14:creationId xmlns:p14="http://schemas.microsoft.com/office/powerpoint/2010/main" val="456246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636FE2E8-6C4E-404B-8AE7-4827769B89E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43BA18F-C1EE-4047-A9A6-9C418127B0F7}"/>
              </a:ext>
            </a:extLst>
          </p:cNvPr>
          <p:cNvSpPr>
            <a:spLocks noGrp="1"/>
          </p:cNvSpPr>
          <p:nvPr>
            <p:ph type="body" idx="1"/>
          </p:nvPr>
        </p:nvSpPr>
        <p:spPr>
          <a:xfrm>
            <a:off x="688184" y="5262876"/>
            <a:ext cx="5508644" cy="3914844"/>
          </a:xfrm>
        </p:spPr>
        <p:txBody>
          <a:bodyPr/>
          <a:lstStyle/>
          <a:p>
            <a:pPr marL="333092" indent="-323944">
              <a:spcBef>
                <a:spcPct val="0"/>
              </a:spcBef>
              <a:tabLst>
                <a:tab pos="333092" algn="l"/>
                <a:tab pos="849206" algn="l"/>
                <a:tab pos="1367148" algn="l"/>
                <a:tab pos="1885089" algn="l"/>
                <a:tab pos="2403032" algn="l"/>
                <a:tab pos="2920973" algn="l"/>
                <a:tab pos="3438917" algn="l"/>
                <a:tab pos="3956858" algn="l"/>
                <a:tab pos="4474800" algn="l"/>
                <a:tab pos="4992741" algn="l"/>
                <a:tab pos="5510685" algn="l"/>
                <a:tab pos="6028625" algn="l"/>
                <a:tab pos="6546568" algn="l"/>
                <a:tab pos="7064509" algn="l"/>
                <a:tab pos="7582452" algn="l"/>
                <a:tab pos="8100394" algn="l"/>
                <a:tab pos="8618336" algn="l"/>
                <a:tab pos="9136278" algn="l"/>
                <a:tab pos="9654220" algn="l"/>
                <a:tab pos="10172162" algn="l"/>
                <a:tab pos="10690105" algn="l"/>
              </a:tabLst>
              <a:defRPr/>
            </a:pPr>
            <a:r>
              <a:rPr lang="en-GB" b="1" dirty="0">
                <a:latin typeface="Arial" charset="0"/>
                <a:ea typeface="Microsoft YaHei" pitchFamily="34" charset="-122"/>
              </a:rPr>
              <a:t>09.38</a:t>
            </a:r>
          </a:p>
          <a:p>
            <a:pPr marL="333092" indent="-323944">
              <a:spcBef>
                <a:spcPct val="0"/>
              </a:spcBef>
              <a:tabLst>
                <a:tab pos="333092" algn="l"/>
                <a:tab pos="849206" algn="l"/>
                <a:tab pos="1367148" algn="l"/>
                <a:tab pos="1885089" algn="l"/>
                <a:tab pos="2403032" algn="l"/>
                <a:tab pos="2920973" algn="l"/>
                <a:tab pos="3438917" algn="l"/>
                <a:tab pos="3956858" algn="l"/>
                <a:tab pos="4474800" algn="l"/>
                <a:tab pos="4992741" algn="l"/>
                <a:tab pos="5510685" algn="l"/>
                <a:tab pos="6028625" algn="l"/>
                <a:tab pos="6546568" algn="l"/>
                <a:tab pos="7064509" algn="l"/>
                <a:tab pos="7582452" algn="l"/>
                <a:tab pos="8100394" algn="l"/>
                <a:tab pos="8618336" algn="l"/>
                <a:tab pos="9136278" algn="l"/>
                <a:tab pos="9654220" algn="l"/>
                <a:tab pos="10172162" algn="l"/>
                <a:tab pos="10690105" algn="l"/>
              </a:tabLst>
              <a:defRPr/>
            </a:pPr>
            <a:endParaRPr lang="en-GB" b="1" dirty="0">
              <a:latin typeface="Arial" charset="0"/>
              <a:ea typeface="Microsoft YaHei" pitchFamily="34" charset="-122"/>
            </a:endParaRPr>
          </a:p>
          <a:p>
            <a:pPr marL="333092" indent="-323944">
              <a:spcBef>
                <a:spcPct val="0"/>
              </a:spcBef>
              <a:tabLst>
                <a:tab pos="333092" algn="l"/>
                <a:tab pos="849206" algn="l"/>
                <a:tab pos="1367148" algn="l"/>
                <a:tab pos="1885089" algn="l"/>
                <a:tab pos="2403032" algn="l"/>
                <a:tab pos="2920973" algn="l"/>
                <a:tab pos="3438917" algn="l"/>
                <a:tab pos="3956858" algn="l"/>
                <a:tab pos="4474800" algn="l"/>
                <a:tab pos="4992741" algn="l"/>
                <a:tab pos="5510685" algn="l"/>
                <a:tab pos="6028625" algn="l"/>
                <a:tab pos="6546568" algn="l"/>
                <a:tab pos="7064509" algn="l"/>
                <a:tab pos="7582452" algn="l"/>
                <a:tab pos="8100394" algn="l"/>
                <a:tab pos="8618336" algn="l"/>
                <a:tab pos="9136278" algn="l"/>
                <a:tab pos="9654220" algn="l"/>
                <a:tab pos="10172162" algn="l"/>
                <a:tab pos="10690105" algn="l"/>
              </a:tabLst>
              <a:defRPr/>
            </a:pPr>
            <a:r>
              <a:rPr lang="en-GB" b="1" dirty="0">
                <a:latin typeface="Arial" charset="0"/>
                <a:ea typeface="Microsoft YaHei" pitchFamily="34" charset="-122"/>
              </a:rPr>
              <a:t>4 minutes</a:t>
            </a:r>
          </a:p>
          <a:p>
            <a:pPr>
              <a:spcBef>
                <a:spcPct val="0"/>
              </a:spcBef>
              <a:tabLst>
                <a:tab pos="0" algn="l"/>
                <a:tab pos="514283" algn="l"/>
                <a:tab pos="1032224" algn="l"/>
                <a:tab pos="1550167" algn="l"/>
                <a:tab pos="2068108" algn="l"/>
                <a:tab pos="2586050" algn="l"/>
                <a:tab pos="3103992" algn="l"/>
                <a:tab pos="3621935" algn="l"/>
                <a:tab pos="4139875" algn="l"/>
                <a:tab pos="4657818" algn="l"/>
                <a:tab pos="5175760" algn="l"/>
                <a:tab pos="5693702" algn="l"/>
                <a:tab pos="6211644" algn="l"/>
                <a:tab pos="6729588" algn="l"/>
                <a:tab pos="7247527" algn="l"/>
                <a:tab pos="7765470" algn="l"/>
                <a:tab pos="8283413" algn="l"/>
                <a:tab pos="8801356" algn="l"/>
                <a:tab pos="9319296" algn="l"/>
                <a:tab pos="9837239" algn="l"/>
                <a:tab pos="10355179" algn="l"/>
              </a:tabLst>
              <a:defRPr/>
            </a:pPr>
            <a:endParaRPr lang="en-GB" b="1" dirty="0">
              <a:latin typeface="Arial" charset="0"/>
            </a:endParaRPr>
          </a:p>
          <a:p>
            <a:pPr marL="333092" indent="-323944">
              <a:spcBef>
                <a:spcPct val="0"/>
              </a:spcBef>
              <a:tabLst>
                <a:tab pos="333092" algn="l"/>
                <a:tab pos="849206" algn="l"/>
                <a:tab pos="1367148" algn="l"/>
                <a:tab pos="1885089" algn="l"/>
                <a:tab pos="2403032" algn="l"/>
                <a:tab pos="2920973" algn="l"/>
                <a:tab pos="3438917" algn="l"/>
                <a:tab pos="3956858" algn="l"/>
                <a:tab pos="4474800" algn="l"/>
                <a:tab pos="4992741" algn="l"/>
                <a:tab pos="5510685" algn="l"/>
                <a:tab pos="6028625" algn="l"/>
                <a:tab pos="6546568" algn="l"/>
                <a:tab pos="7064509" algn="l"/>
                <a:tab pos="7582452" algn="l"/>
                <a:tab pos="8100394" algn="l"/>
                <a:tab pos="8618336" algn="l"/>
                <a:tab pos="9136278" algn="l"/>
                <a:tab pos="9654220" algn="l"/>
                <a:tab pos="10172162" algn="l"/>
                <a:tab pos="10690105" algn="l"/>
              </a:tabLst>
              <a:defRPr/>
            </a:pPr>
            <a:r>
              <a:rPr lang="en-GB" b="1" dirty="0">
                <a:latin typeface="Arial" charset="0"/>
                <a:ea typeface="Microsoft YaHei" pitchFamily="34" charset="-122"/>
              </a:rPr>
              <a:t>SCRIPT:</a:t>
            </a:r>
            <a:endParaRPr lang="en-GB" dirty="0">
              <a:latin typeface="Arial" charset="0"/>
              <a:ea typeface="Microsoft YaHei" pitchFamily="34" charset="-122"/>
            </a:endParaRPr>
          </a:p>
          <a:p>
            <a:pPr marL="210586" indent="-201438">
              <a:spcBef>
                <a:spcPct val="0"/>
              </a:spcBef>
              <a:buFont typeface="Arial" panose="020B0604020202020204" pitchFamily="34" charset="0"/>
              <a:buChar char="•"/>
              <a:tabLst>
                <a:tab pos="333092" algn="l"/>
                <a:tab pos="849206" algn="l"/>
                <a:tab pos="1367148" algn="l"/>
                <a:tab pos="1885089" algn="l"/>
                <a:tab pos="2403032" algn="l"/>
                <a:tab pos="2920973" algn="l"/>
                <a:tab pos="3438917" algn="l"/>
                <a:tab pos="3956858" algn="l"/>
                <a:tab pos="4474800" algn="l"/>
                <a:tab pos="4992741" algn="l"/>
                <a:tab pos="5510685" algn="l"/>
                <a:tab pos="6028625" algn="l"/>
                <a:tab pos="6546568" algn="l"/>
                <a:tab pos="7064509" algn="l"/>
                <a:tab pos="7582452" algn="l"/>
                <a:tab pos="8100394" algn="l"/>
                <a:tab pos="8618336" algn="l"/>
                <a:tab pos="9136278" algn="l"/>
                <a:tab pos="9654220" algn="l"/>
                <a:tab pos="10172162" algn="l"/>
                <a:tab pos="10690105" algn="l"/>
              </a:tabLst>
              <a:defRPr/>
            </a:pPr>
            <a:r>
              <a:rPr lang="en-GB" dirty="0">
                <a:latin typeface="Arial" charset="0"/>
                <a:ea typeface="Microsoft YaHei" pitchFamily="34" charset="-122"/>
              </a:rPr>
              <a:t>But before you can be engineers we need to know what engineers do!  Ask the students the question ‘What is engineering?’ and ‘What in this room has an engineer been involved in the creation of?’ </a:t>
            </a:r>
            <a:r>
              <a:rPr lang="en-GB" b="1" i="1" dirty="0">
                <a:latin typeface="Arial" charset="0"/>
                <a:ea typeface="Microsoft YaHei" pitchFamily="34" charset="-122"/>
              </a:rPr>
              <a:t>*It is up to the CL which are used based on the responses of the students and the time available.*</a:t>
            </a:r>
          </a:p>
          <a:p>
            <a:pPr>
              <a:spcBef>
                <a:spcPct val="0"/>
              </a:spcBef>
              <a:tabLst>
                <a:tab pos="0" algn="l"/>
                <a:tab pos="514283" algn="l"/>
                <a:tab pos="1032224" algn="l"/>
                <a:tab pos="1550167" algn="l"/>
                <a:tab pos="2068108" algn="l"/>
                <a:tab pos="2586050" algn="l"/>
                <a:tab pos="3103992" algn="l"/>
                <a:tab pos="3621935" algn="l"/>
                <a:tab pos="4139875" algn="l"/>
                <a:tab pos="4657818" algn="l"/>
                <a:tab pos="5175760" algn="l"/>
                <a:tab pos="5693702" algn="l"/>
                <a:tab pos="6211644" algn="l"/>
                <a:tab pos="6729588" algn="l"/>
                <a:tab pos="7247527" algn="l"/>
                <a:tab pos="7765470" algn="l"/>
                <a:tab pos="8283413" algn="l"/>
                <a:tab pos="8801356" algn="l"/>
                <a:tab pos="9319296" algn="l"/>
                <a:tab pos="9837239" algn="l"/>
                <a:tab pos="10355179" algn="l"/>
              </a:tabLst>
              <a:defRPr/>
            </a:pPr>
            <a:endParaRPr lang="en-GB" dirty="0">
              <a:latin typeface="Arial" charset="0"/>
            </a:endParaRPr>
          </a:p>
          <a:p>
            <a:pPr marL="201438" indent="-201438">
              <a:spcBef>
                <a:spcPct val="0"/>
              </a:spcBef>
              <a:buFont typeface="Arial" panose="020B0604020202020204" pitchFamily="34" charset="0"/>
              <a:buChar char="•"/>
              <a:tabLst>
                <a:tab pos="0" algn="l"/>
                <a:tab pos="514283" algn="l"/>
                <a:tab pos="1032224" algn="l"/>
                <a:tab pos="1550167" algn="l"/>
                <a:tab pos="2068108" algn="l"/>
                <a:tab pos="2586050" algn="l"/>
                <a:tab pos="3103992" algn="l"/>
                <a:tab pos="3621935" algn="l"/>
                <a:tab pos="4139875" algn="l"/>
                <a:tab pos="4657818" algn="l"/>
                <a:tab pos="5175760" algn="l"/>
                <a:tab pos="5693702" algn="l"/>
                <a:tab pos="6211644" algn="l"/>
                <a:tab pos="6729588" algn="l"/>
                <a:tab pos="7247527" algn="l"/>
                <a:tab pos="7765470" algn="l"/>
                <a:tab pos="8283413" algn="l"/>
                <a:tab pos="8801356" algn="l"/>
                <a:tab pos="9319296" algn="l"/>
                <a:tab pos="9837239" algn="l"/>
                <a:tab pos="10355179" algn="l"/>
              </a:tabLst>
              <a:defRPr/>
            </a:pPr>
            <a:r>
              <a:rPr lang="en-GB" b="1" i="1" dirty="0">
                <a:latin typeface="Arial" charset="0"/>
              </a:rPr>
              <a:t>On click</a:t>
            </a:r>
            <a:r>
              <a:rPr lang="en-GB" b="1" dirty="0">
                <a:latin typeface="Arial" charset="0"/>
              </a:rPr>
              <a:t> </a:t>
            </a:r>
            <a:r>
              <a:rPr lang="en-GB" dirty="0">
                <a:latin typeface="Arial" charset="0"/>
              </a:rPr>
              <a:t>- Engineering is the application of knowledge to the needs of humanity!  Engineers use science, technology and mathematics along with creativity, language and design skills to create things which help people.</a:t>
            </a:r>
          </a:p>
          <a:p>
            <a:pPr>
              <a:spcBef>
                <a:spcPct val="0"/>
              </a:spcBef>
              <a:tabLst>
                <a:tab pos="0" algn="l"/>
                <a:tab pos="514283" algn="l"/>
                <a:tab pos="1032224" algn="l"/>
                <a:tab pos="1550167" algn="l"/>
                <a:tab pos="2068108" algn="l"/>
                <a:tab pos="2586050" algn="l"/>
                <a:tab pos="3103992" algn="l"/>
                <a:tab pos="3621935" algn="l"/>
                <a:tab pos="4139875" algn="l"/>
                <a:tab pos="4657818" algn="l"/>
                <a:tab pos="5175760" algn="l"/>
                <a:tab pos="5693702" algn="l"/>
                <a:tab pos="6211644" algn="l"/>
                <a:tab pos="6729588" algn="l"/>
                <a:tab pos="7247527" algn="l"/>
                <a:tab pos="7765470" algn="l"/>
                <a:tab pos="8283413" algn="l"/>
                <a:tab pos="8801356" algn="l"/>
                <a:tab pos="9319296" algn="l"/>
                <a:tab pos="9837239" algn="l"/>
                <a:tab pos="10355179" algn="l"/>
              </a:tabLst>
              <a:defRPr/>
            </a:pPr>
            <a:endParaRPr lang="en-GB" dirty="0">
              <a:latin typeface="Arial" charset="0"/>
            </a:endParaRPr>
          </a:p>
          <a:p>
            <a:pPr marL="201438" indent="-201438">
              <a:spcBef>
                <a:spcPct val="0"/>
              </a:spcBef>
              <a:buFont typeface="Arial" panose="020B0604020202020204" pitchFamily="34" charset="0"/>
              <a:buChar char="•"/>
              <a:tabLst>
                <a:tab pos="0" algn="l"/>
                <a:tab pos="514283" algn="l"/>
                <a:tab pos="1032224" algn="l"/>
                <a:tab pos="1550167" algn="l"/>
                <a:tab pos="2068108" algn="l"/>
                <a:tab pos="2586050" algn="l"/>
                <a:tab pos="3103992" algn="l"/>
                <a:tab pos="3621935" algn="l"/>
                <a:tab pos="4139875" algn="l"/>
                <a:tab pos="4657818" algn="l"/>
                <a:tab pos="5175760" algn="l"/>
                <a:tab pos="5693702" algn="l"/>
                <a:tab pos="6211644" algn="l"/>
                <a:tab pos="6729588" algn="l"/>
                <a:tab pos="7247527" algn="l"/>
                <a:tab pos="7765470" algn="l"/>
                <a:tab pos="8283413" algn="l"/>
                <a:tab pos="8801356" algn="l"/>
                <a:tab pos="9319296" algn="l"/>
                <a:tab pos="9837239" algn="l"/>
                <a:tab pos="10355179" algn="l"/>
              </a:tabLst>
              <a:defRPr/>
            </a:pPr>
            <a:r>
              <a:rPr lang="en-GB" dirty="0">
                <a:latin typeface="Arial" charset="0"/>
              </a:rPr>
              <a:t>There are many different areas of engineering.  All require creativity and innovative problem-solving.  Engineering use their knowledge and ideas to come up with new products or adapt existing products.  They challenge themselves. You can use the fidget spinner as an example of a simple idea developed into a product.</a:t>
            </a:r>
          </a:p>
          <a:p>
            <a:pPr>
              <a:spcBef>
                <a:spcPct val="0"/>
              </a:spcBef>
              <a:tabLst>
                <a:tab pos="0" algn="l"/>
                <a:tab pos="514283" algn="l"/>
                <a:tab pos="1032224" algn="l"/>
                <a:tab pos="1550167" algn="l"/>
                <a:tab pos="2068108" algn="l"/>
                <a:tab pos="2586050" algn="l"/>
                <a:tab pos="3103992" algn="l"/>
                <a:tab pos="3621935" algn="l"/>
                <a:tab pos="4139875" algn="l"/>
                <a:tab pos="4657818" algn="l"/>
                <a:tab pos="5175760" algn="l"/>
                <a:tab pos="5693702" algn="l"/>
                <a:tab pos="6211644" algn="l"/>
                <a:tab pos="6729588" algn="l"/>
                <a:tab pos="7247527" algn="l"/>
                <a:tab pos="7765470" algn="l"/>
                <a:tab pos="8283413" algn="l"/>
                <a:tab pos="8801356" algn="l"/>
                <a:tab pos="9319296" algn="l"/>
                <a:tab pos="9837239" algn="l"/>
                <a:tab pos="10355179" algn="l"/>
              </a:tabLst>
              <a:defRPr/>
            </a:pPr>
            <a:endParaRPr lang="en-GB" dirty="0">
              <a:latin typeface="Arial" charset="0"/>
            </a:endParaRPr>
          </a:p>
        </p:txBody>
      </p:sp>
      <p:sp>
        <p:nvSpPr>
          <p:cNvPr id="39940" name="Slide Number Placeholder 3">
            <a:extLst>
              <a:ext uri="{FF2B5EF4-FFF2-40B4-BE49-F238E27FC236}">
                <a16:creationId xmlns:a16="http://schemas.microsoft.com/office/drawing/2014/main" id="{7A9C7CFA-9AB4-4B11-ABEB-245DA15EB7E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4744" indent="-316180">
              <a:defRPr>
                <a:solidFill>
                  <a:schemeClr val="tx1"/>
                </a:solidFill>
                <a:latin typeface="Calibri" panose="020F0502020204030204" pitchFamily="34" charset="0"/>
                <a:cs typeface="Arial" panose="020B0604020202020204" pitchFamily="34" charset="0"/>
              </a:defRPr>
            </a:lvl2pPr>
            <a:lvl3pPr marL="1269737" indent="-252610">
              <a:defRPr>
                <a:solidFill>
                  <a:schemeClr val="tx1"/>
                </a:solidFill>
                <a:latin typeface="Calibri" panose="020F0502020204030204" pitchFamily="34" charset="0"/>
                <a:cs typeface="Arial" panose="020B0604020202020204" pitchFamily="34" charset="0"/>
              </a:defRPr>
            </a:lvl3pPr>
            <a:lvl4pPr marL="1778301" indent="-252610">
              <a:defRPr>
                <a:solidFill>
                  <a:schemeClr val="tx1"/>
                </a:solidFill>
                <a:latin typeface="Calibri" panose="020F0502020204030204" pitchFamily="34" charset="0"/>
                <a:cs typeface="Arial" panose="020B0604020202020204" pitchFamily="34" charset="0"/>
              </a:defRPr>
            </a:lvl4pPr>
            <a:lvl5pPr marL="2285192" indent="-252610">
              <a:defRPr>
                <a:solidFill>
                  <a:schemeClr val="tx1"/>
                </a:solidFill>
                <a:latin typeface="Calibri" panose="020F0502020204030204" pitchFamily="34" charset="0"/>
                <a:cs typeface="Arial" panose="020B0604020202020204" pitchFamily="34" charset="0"/>
              </a:defRPr>
            </a:lvl5pPr>
            <a:lvl6pPr marL="2766989" indent="-252610"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8786" indent="-252610"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30584" indent="-252610"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12381" indent="-252610"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4B47731-90BD-4830-93C4-7C504D3AC515}" type="slidenum">
              <a:rPr lang="en-GB" altLang="en-US" smtClean="0"/>
              <a:pPr/>
              <a:t>3</a:t>
            </a:fld>
            <a:endParaRPr lang="en-GB" altLang="en-US"/>
          </a:p>
        </p:txBody>
      </p:sp>
    </p:spTree>
    <p:extLst>
      <p:ext uri="{BB962C8B-B14F-4D97-AF65-F5344CB8AC3E}">
        <p14:creationId xmlns:p14="http://schemas.microsoft.com/office/powerpoint/2010/main" val="38976619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This is the time that the engineers would present their ideas to their client; in this case, Thorpe Park. </a:t>
            </a:r>
          </a:p>
        </p:txBody>
      </p:sp>
      <p:sp>
        <p:nvSpPr>
          <p:cNvPr id="4" name="Slide Number Placeholder 3"/>
          <p:cNvSpPr>
            <a:spLocks noGrp="1"/>
          </p:cNvSpPr>
          <p:nvPr>
            <p:ph type="sldNum" sz="quarter" idx="10"/>
          </p:nvPr>
        </p:nvSpPr>
        <p:spPr/>
        <p:txBody>
          <a:bodyPr/>
          <a:lstStyle/>
          <a:p>
            <a:fld id="{80712C0E-B200-4C71-90D5-2BAF59E3BBD1}" type="slidenum">
              <a:rPr lang="en-GB" smtClean="0"/>
              <a:t>30</a:t>
            </a:fld>
            <a:endParaRPr lang="en-GB"/>
          </a:p>
        </p:txBody>
      </p:sp>
    </p:spTree>
    <p:extLst>
      <p:ext uri="{BB962C8B-B14F-4D97-AF65-F5344CB8AC3E}">
        <p14:creationId xmlns:p14="http://schemas.microsoft.com/office/powerpoint/2010/main" val="8847056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A5AA9F76-B731-488E-82B5-B4C2646ABB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D3F61857-7FEA-490D-88F2-51E9859B2694}"/>
              </a:ext>
            </a:extLst>
          </p:cNvPr>
          <p:cNvSpPr>
            <a:spLocks noGrp="1"/>
          </p:cNvSpPr>
          <p:nvPr>
            <p:ph type="body" idx="1"/>
          </p:nvPr>
        </p:nvSpPr>
        <p:spPr bwMode="auto">
          <a:xfrm>
            <a:off x="686594" y="5261141"/>
            <a:ext cx="5500698" cy="40503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tabLst>
                <a:tab pos="0" algn="l"/>
                <a:tab pos="515256" algn="l"/>
                <a:tab pos="1032184" algn="l"/>
                <a:tab pos="1549112" algn="l"/>
                <a:tab pos="2067714" algn="l"/>
                <a:tab pos="2584643" algn="l"/>
                <a:tab pos="3101571" algn="l"/>
                <a:tab pos="3620172" algn="l"/>
                <a:tab pos="4137101" algn="l"/>
                <a:tab pos="4654029" algn="l"/>
                <a:tab pos="5172630" algn="l"/>
                <a:tab pos="5689559" algn="l"/>
                <a:tab pos="6206487" algn="l"/>
                <a:tab pos="6725088" algn="l"/>
                <a:tab pos="7242017" algn="l"/>
                <a:tab pos="7758945" algn="l"/>
                <a:tab pos="8277546" algn="l"/>
                <a:tab pos="8794475" algn="l"/>
                <a:tab pos="9311403" algn="l"/>
                <a:tab pos="9830004" algn="l"/>
                <a:tab pos="10346933" algn="l"/>
              </a:tabLst>
            </a:pPr>
            <a:r>
              <a:rPr lang="en-GB" altLang="en-US" b="1" dirty="0">
                <a:latin typeface="Arial" panose="020B0604020202020204" pitchFamily="34" charset="0"/>
                <a:ea typeface="Microsoft YaHei" panose="020B0503020204020204" pitchFamily="34" charset="-122"/>
              </a:rPr>
              <a:t>14:00</a:t>
            </a:r>
          </a:p>
          <a:p>
            <a:pPr>
              <a:spcBef>
                <a:spcPct val="0"/>
              </a:spcBef>
              <a:tabLst>
                <a:tab pos="0" algn="l"/>
                <a:tab pos="515256" algn="l"/>
                <a:tab pos="1032184" algn="l"/>
                <a:tab pos="1549112" algn="l"/>
                <a:tab pos="2067714" algn="l"/>
                <a:tab pos="2584643" algn="l"/>
                <a:tab pos="3101571" algn="l"/>
                <a:tab pos="3620172" algn="l"/>
                <a:tab pos="4137101" algn="l"/>
                <a:tab pos="4654029" algn="l"/>
                <a:tab pos="5172630" algn="l"/>
                <a:tab pos="5689559" algn="l"/>
                <a:tab pos="6206487" algn="l"/>
                <a:tab pos="6725088" algn="l"/>
                <a:tab pos="7242017" algn="l"/>
                <a:tab pos="7758945" algn="l"/>
                <a:tab pos="8277546" algn="l"/>
                <a:tab pos="8794475" algn="l"/>
                <a:tab pos="9311403" algn="l"/>
                <a:tab pos="9830004" algn="l"/>
                <a:tab pos="10346933" algn="l"/>
              </a:tabLst>
            </a:pPr>
            <a:endParaRPr lang="en-GB" altLang="en-US" b="1" dirty="0">
              <a:latin typeface="Arial" panose="020B0604020202020204" pitchFamily="34" charset="0"/>
              <a:ea typeface="Microsoft YaHei" panose="020B0503020204020204" pitchFamily="34" charset="-122"/>
            </a:endParaRPr>
          </a:p>
          <a:p>
            <a:pPr>
              <a:spcBef>
                <a:spcPct val="0"/>
              </a:spcBef>
              <a:tabLst>
                <a:tab pos="0" algn="l"/>
                <a:tab pos="515256" algn="l"/>
                <a:tab pos="1032184" algn="l"/>
                <a:tab pos="1549112" algn="l"/>
                <a:tab pos="2067714" algn="l"/>
                <a:tab pos="2584643" algn="l"/>
                <a:tab pos="3101571" algn="l"/>
                <a:tab pos="3620172" algn="l"/>
                <a:tab pos="4137101" algn="l"/>
                <a:tab pos="4654029" algn="l"/>
                <a:tab pos="5172630" algn="l"/>
                <a:tab pos="5689559" algn="l"/>
                <a:tab pos="6206487" algn="l"/>
                <a:tab pos="6725088" algn="l"/>
                <a:tab pos="7242017" algn="l"/>
                <a:tab pos="7758945" algn="l"/>
                <a:tab pos="8277546" algn="l"/>
                <a:tab pos="8794475" algn="l"/>
                <a:tab pos="9311403" algn="l"/>
                <a:tab pos="9830004" algn="l"/>
                <a:tab pos="10346933" algn="l"/>
              </a:tabLst>
            </a:pPr>
            <a:r>
              <a:rPr lang="en-GB" altLang="en-US" b="1" dirty="0">
                <a:latin typeface="Arial" panose="020B0604020202020204" pitchFamily="34" charset="0"/>
                <a:ea typeface="Microsoft YaHei" panose="020B0503020204020204" pitchFamily="34" charset="-122"/>
              </a:rPr>
              <a:t>SCRIPT:</a:t>
            </a:r>
            <a:endParaRPr lang="en-GB" altLang="en-US" dirty="0">
              <a:latin typeface="Arial" panose="020B0604020202020204" pitchFamily="34" charset="0"/>
              <a:ea typeface="Microsoft YaHei" panose="020B0503020204020204" pitchFamily="34" charset="-122"/>
            </a:endParaRPr>
          </a:p>
          <a:p>
            <a:pPr marL="180674" indent="-180674">
              <a:spcBef>
                <a:spcPct val="0"/>
              </a:spcBef>
              <a:buFont typeface="Arial" panose="020B0604020202020204" pitchFamily="34" charset="0"/>
              <a:buChar char="•"/>
              <a:tabLst>
                <a:tab pos="0" algn="l"/>
                <a:tab pos="515256" algn="l"/>
                <a:tab pos="1032184" algn="l"/>
                <a:tab pos="1549112" algn="l"/>
                <a:tab pos="2067714" algn="l"/>
                <a:tab pos="2584643" algn="l"/>
                <a:tab pos="3101571" algn="l"/>
                <a:tab pos="3620172" algn="l"/>
                <a:tab pos="4137101" algn="l"/>
                <a:tab pos="4654029" algn="l"/>
                <a:tab pos="5172630" algn="l"/>
                <a:tab pos="5689559" algn="l"/>
                <a:tab pos="6206487" algn="l"/>
                <a:tab pos="6725088" algn="l"/>
                <a:tab pos="7242017" algn="l"/>
                <a:tab pos="7758945" algn="l"/>
                <a:tab pos="8277546" algn="l"/>
                <a:tab pos="8794475" algn="l"/>
                <a:tab pos="9311403" algn="l"/>
                <a:tab pos="9830004" algn="l"/>
                <a:tab pos="10346933" algn="l"/>
              </a:tabLst>
            </a:pPr>
            <a:r>
              <a:rPr lang="en-GB" altLang="en-US" dirty="0">
                <a:latin typeface="Arial" panose="020B0604020202020204" pitchFamily="34" charset="0"/>
                <a:ea typeface="Microsoft YaHei" panose="020B0503020204020204" pitchFamily="34" charset="-122"/>
              </a:rPr>
              <a:t>Telling others about your ideas is fun. There may be problems or issues with prototypes but it is important to be relaxed! Remember I am marking on a number of different things and the competition is not won or lost on the performance of the prototypes. I am using all of the sections of the marking criteria to award marks.</a:t>
            </a:r>
          </a:p>
          <a:p>
            <a:pPr>
              <a:spcBef>
                <a:spcPct val="0"/>
              </a:spcBef>
              <a:tabLst>
                <a:tab pos="0" algn="l"/>
                <a:tab pos="515256" algn="l"/>
                <a:tab pos="1032184" algn="l"/>
                <a:tab pos="1549112" algn="l"/>
                <a:tab pos="2067714" algn="l"/>
                <a:tab pos="2584643" algn="l"/>
                <a:tab pos="3101571" algn="l"/>
                <a:tab pos="3620172" algn="l"/>
                <a:tab pos="4137101" algn="l"/>
                <a:tab pos="4654029" algn="l"/>
                <a:tab pos="5172630" algn="l"/>
                <a:tab pos="5689559" algn="l"/>
                <a:tab pos="6206487" algn="l"/>
                <a:tab pos="6725088" algn="l"/>
                <a:tab pos="7242017" algn="l"/>
                <a:tab pos="7758945" algn="l"/>
                <a:tab pos="8277546" algn="l"/>
                <a:tab pos="8794475" algn="l"/>
                <a:tab pos="9311403" algn="l"/>
                <a:tab pos="9830004" algn="l"/>
                <a:tab pos="10346933" algn="l"/>
              </a:tabLst>
            </a:pPr>
            <a:endParaRPr lang="en-GB" altLang="en-US" dirty="0">
              <a:latin typeface="Arial" panose="020B0604020202020204" pitchFamily="34" charset="0"/>
              <a:ea typeface="Microsoft YaHei" panose="020B0503020204020204" pitchFamily="34" charset="-122"/>
            </a:endParaRPr>
          </a:p>
          <a:p>
            <a:pPr>
              <a:spcBef>
                <a:spcPct val="0"/>
              </a:spcBef>
              <a:tabLst>
                <a:tab pos="0" algn="l"/>
                <a:tab pos="515256" algn="l"/>
                <a:tab pos="1032184" algn="l"/>
                <a:tab pos="1549112" algn="l"/>
                <a:tab pos="2067714" algn="l"/>
                <a:tab pos="2584643" algn="l"/>
                <a:tab pos="3101571" algn="l"/>
                <a:tab pos="3620172" algn="l"/>
                <a:tab pos="4137101" algn="l"/>
                <a:tab pos="4654029" algn="l"/>
                <a:tab pos="5172630" algn="l"/>
                <a:tab pos="5689559" algn="l"/>
                <a:tab pos="6206487" algn="l"/>
                <a:tab pos="6725088" algn="l"/>
                <a:tab pos="7242017" algn="l"/>
                <a:tab pos="7758945" algn="l"/>
                <a:tab pos="8277546" algn="l"/>
                <a:tab pos="8794475" algn="l"/>
                <a:tab pos="9311403" algn="l"/>
                <a:tab pos="9830004" algn="l"/>
                <a:tab pos="10346933" algn="l"/>
              </a:tabLst>
            </a:pPr>
            <a:r>
              <a:rPr lang="en-GB" altLang="en-US" b="1" dirty="0">
                <a:latin typeface="Arial" panose="020B0604020202020204" pitchFamily="34" charset="0"/>
                <a:ea typeface="Microsoft YaHei" panose="020B0503020204020204" pitchFamily="34" charset="-122"/>
              </a:rPr>
              <a:t>Notes:</a:t>
            </a:r>
            <a:endParaRPr lang="en-GB" altLang="en-US" dirty="0">
              <a:latin typeface="Arial" panose="020B0604020202020204" pitchFamily="34" charset="0"/>
              <a:ea typeface="Microsoft YaHei" panose="020B0503020204020204" pitchFamily="34" charset="-122"/>
            </a:endParaRPr>
          </a:p>
          <a:p>
            <a:pPr marL="180674" indent="-180674">
              <a:spcBef>
                <a:spcPct val="0"/>
              </a:spcBef>
              <a:spcAft>
                <a:spcPts val="672"/>
              </a:spcAft>
              <a:buFont typeface="Arial" panose="020B0604020202020204" pitchFamily="34" charset="0"/>
              <a:buChar char="•"/>
              <a:tabLst>
                <a:tab pos="0" algn="l"/>
                <a:tab pos="515256" algn="l"/>
                <a:tab pos="1032184" algn="l"/>
                <a:tab pos="1549112" algn="l"/>
                <a:tab pos="2067714" algn="l"/>
                <a:tab pos="2584643" algn="l"/>
                <a:tab pos="3101571" algn="l"/>
                <a:tab pos="3620172" algn="l"/>
                <a:tab pos="4137101" algn="l"/>
                <a:tab pos="4654029" algn="l"/>
                <a:tab pos="5172630" algn="l"/>
                <a:tab pos="5689559" algn="l"/>
                <a:tab pos="6206487" algn="l"/>
                <a:tab pos="6725088" algn="l"/>
                <a:tab pos="7242017" algn="l"/>
                <a:tab pos="7758945" algn="l"/>
                <a:tab pos="8277546" algn="l"/>
                <a:tab pos="8794475" algn="l"/>
                <a:tab pos="9311403" algn="l"/>
                <a:tab pos="9830004" algn="l"/>
                <a:tab pos="10346933" algn="l"/>
              </a:tabLst>
            </a:pPr>
            <a:r>
              <a:rPr lang="en-GB" altLang="en-US" dirty="0">
                <a:latin typeface="Arial" panose="020B0604020202020204" pitchFamily="34" charset="0"/>
                <a:ea typeface="Microsoft YaHei" panose="020B0503020204020204" pitchFamily="34" charset="-122"/>
              </a:rPr>
              <a:t>Ask students to come and sit in a semi-circle around the presentation area. Leave products on tables until ready to present. Run through how the presentations will work e.g. numerical order, once the previous team has finished – round of applause and then the next team can stand up and get ready.</a:t>
            </a:r>
          </a:p>
          <a:p>
            <a:pPr marL="180674" indent="-180674">
              <a:spcBef>
                <a:spcPct val="0"/>
              </a:spcBef>
              <a:spcAft>
                <a:spcPts val="672"/>
              </a:spcAft>
              <a:buFont typeface="Arial" panose="020B0604020202020204" pitchFamily="34" charset="0"/>
              <a:buChar char="•"/>
              <a:tabLst>
                <a:tab pos="0" algn="l"/>
                <a:tab pos="515256" algn="l"/>
                <a:tab pos="1032184" algn="l"/>
                <a:tab pos="1549112" algn="l"/>
                <a:tab pos="2067714" algn="l"/>
                <a:tab pos="2584643" algn="l"/>
                <a:tab pos="3101571" algn="l"/>
                <a:tab pos="3620172" algn="l"/>
                <a:tab pos="4137101" algn="l"/>
                <a:tab pos="4654029" algn="l"/>
                <a:tab pos="5172630" algn="l"/>
                <a:tab pos="5689559" algn="l"/>
                <a:tab pos="6206487" algn="l"/>
                <a:tab pos="6725088" algn="l"/>
                <a:tab pos="7242017" algn="l"/>
                <a:tab pos="7758945" algn="l"/>
                <a:tab pos="8277546" algn="l"/>
                <a:tab pos="8794475" algn="l"/>
                <a:tab pos="9311403" algn="l"/>
                <a:tab pos="9830004" algn="l"/>
                <a:tab pos="10346933" algn="l"/>
              </a:tabLst>
            </a:pPr>
            <a:r>
              <a:rPr lang="en-GB" altLang="en-US" dirty="0">
                <a:latin typeface="Arial" panose="020B0604020202020204" pitchFamily="34" charset="0"/>
                <a:ea typeface="Microsoft YaHei" panose="020B0503020204020204" pitchFamily="34" charset="-122"/>
              </a:rPr>
              <a:t>Remind them we will cut them off if they go over time.</a:t>
            </a:r>
          </a:p>
          <a:p>
            <a:pPr marL="180674" indent="-180674">
              <a:spcBef>
                <a:spcPct val="0"/>
              </a:spcBef>
              <a:spcAft>
                <a:spcPts val="672"/>
              </a:spcAft>
              <a:buFont typeface="Arial" panose="020B0604020202020204" pitchFamily="34" charset="0"/>
              <a:buChar char="•"/>
              <a:tabLst>
                <a:tab pos="0" algn="l"/>
                <a:tab pos="515256" algn="l"/>
                <a:tab pos="1032184" algn="l"/>
                <a:tab pos="1549112" algn="l"/>
                <a:tab pos="2067714" algn="l"/>
                <a:tab pos="2584643" algn="l"/>
                <a:tab pos="3101571" algn="l"/>
                <a:tab pos="3620172" algn="l"/>
                <a:tab pos="4137101" algn="l"/>
                <a:tab pos="4654029" algn="l"/>
                <a:tab pos="5172630" algn="l"/>
                <a:tab pos="5689559" algn="l"/>
                <a:tab pos="6206487" algn="l"/>
                <a:tab pos="6725088" algn="l"/>
                <a:tab pos="7242017" algn="l"/>
                <a:tab pos="7758945" algn="l"/>
                <a:tab pos="8277546" algn="l"/>
                <a:tab pos="8794475" algn="l"/>
                <a:tab pos="9311403" algn="l"/>
                <a:tab pos="9830004" algn="l"/>
                <a:tab pos="10346933" algn="l"/>
              </a:tabLst>
            </a:pPr>
            <a:r>
              <a:rPr lang="en-GB" altLang="en-US" dirty="0">
                <a:latin typeface="Arial" panose="020B0604020202020204" pitchFamily="34" charset="0"/>
                <a:ea typeface="Microsoft YaHei" panose="020B0503020204020204" pitchFamily="34" charset="-122"/>
              </a:rPr>
              <a:t>There may be questions if you have time or if anything needs clarifying.  Do not allow questions from students or teachers.</a:t>
            </a:r>
          </a:p>
        </p:txBody>
      </p:sp>
      <p:sp>
        <p:nvSpPr>
          <p:cNvPr id="87044" name="Slide Number Placeholder 3">
            <a:extLst>
              <a:ext uri="{FF2B5EF4-FFF2-40B4-BE49-F238E27FC236}">
                <a16:creationId xmlns:a16="http://schemas.microsoft.com/office/drawing/2014/main" id="{FB4333BC-EC15-4968-BEB6-3095A0FA2A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670057C-51EF-4F55-8050-9A2A1AC77BF6}" type="slidenum">
              <a:rPr lang="en-GB" altLang="en-US" smtClean="0"/>
              <a:pPr/>
              <a:t>31</a:t>
            </a:fld>
            <a:endParaRPr lang="en-GB" altLang="en-US"/>
          </a:p>
        </p:txBody>
      </p:sp>
    </p:spTree>
    <p:extLst>
      <p:ext uri="{BB962C8B-B14F-4D97-AF65-F5344CB8AC3E}">
        <p14:creationId xmlns:p14="http://schemas.microsoft.com/office/powerpoint/2010/main" val="13033884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14.45</a:t>
            </a:r>
          </a:p>
          <a:p>
            <a:endParaRPr lang="en-GB" b="1" dirty="0"/>
          </a:p>
          <a:p>
            <a:r>
              <a:rPr lang="en-GB" b="1" dirty="0"/>
              <a:t>SCRIPT:</a:t>
            </a:r>
          </a:p>
          <a:p>
            <a:endParaRPr lang="en-GB" b="1" dirty="0"/>
          </a:p>
          <a:p>
            <a:pPr marL="180674" indent="-180674">
              <a:buFont typeface="Arial" panose="020B0604020202020204" pitchFamily="34" charset="0"/>
              <a:buChar char="•"/>
            </a:pPr>
            <a:r>
              <a:rPr lang="en-GB" dirty="0">
                <a:latin typeface="Arial" panose="020B0604020202020204" pitchFamily="34" charset="0"/>
                <a:cs typeface="Arial" panose="020B0604020202020204" pitchFamily="34" charset="0"/>
              </a:rPr>
              <a:t>You have now completed the whole project and worked in the way engineers work in real-life. Well done to all of you. You should be very proud of your achievements today.</a:t>
            </a:r>
          </a:p>
          <a:p>
            <a:endParaRPr lang="en-GB" dirty="0">
              <a:latin typeface="Arial" panose="020B0604020202020204" pitchFamily="34" charset="0"/>
              <a:cs typeface="Arial" panose="020B0604020202020204" pitchFamily="34" charset="0"/>
            </a:endParaRPr>
          </a:p>
          <a:p>
            <a:pPr marL="180674" indent="-180674" defTabSz="963595">
              <a:buFont typeface="Arial" panose="020B0604020202020204" pitchFamily="34" charset="0"/>
              <a:buChar char="•"/>
            </a:pPr>
            <a:r>
              <a:rPr lang="en-GB" dirty="0">
                <a:latin typeface="Arial" panose="020B0604020202020204" pitchFamily="34" charset="0"/>
                <a:cs typeface="Arial" panose="020B0604020202020204" pitchFamily="34" charset="0"/>
              </a:rPr>
              <a:t>Give brief feedback to each team about their strengths if there is time. </a:t>
            </a:r>
          </a:p>
          <a:p>
            <a:endParaRPr lang="en-GB" dirty="0"/>
          </a:p>
        </p:txBody>
      </p:sp>
      <p:sp>
        <p:nvSpPr>
          <p:cNvPr id="4" name="Slide Number Placeholder 3"/>
          <p:cNvSpPr>
            <a:spLocks noGrp="1"/>
          </p:cNvSpPr>
          <p:nvPr>
            <p:ph type="sldNum" sz="quarter" idx="10"/>
          </p:nvPr>
        </p:nvSpPr>
        <p:spPr/>
        <p:txBody>
          <a:bodyPr/>
          <a:lstStyle/>
          <a:p>
            <a:fld id="{80712C0E-B200-4C71-90D5-2BAF59E3BBD1}" type="slidenum">
              <a:rPr lang="en-GB" smtClean="0"/>
              <a:t>32</a:t>
            </a:fld>
            <a:endParaRPr lang="en-GB"/>
          </a:p>
        </p:txBody>
      </p:sp>
    </p:spTree>
    <p:extLst>
      <p:ext uri="{BB962C8B-B14F-4D97-AF65-F5344CB8AC3E}">
        <p14:creationId xmlns:p14="http://schemas.microsoft.com/office/powerpoint/2010/main" val="15322168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695CBE92-DE0A-48A6-BE68-F07141569DF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B426613-E98A-453A-92C3-0666FDD40629}"/>
              </a:ext>
            </a:extLst>
          </p:cNvPr>
          <p:cNvSpPr>
            <a:spLocks noGrp="1"/>
          </p:cNvSpPr>
          <p:nvPr>
            <p:ph type="body" idx="1"/>
          </p:nvPr>
        </p:nvSpPr>
        <p:spPr>
          <a:xfrm>
            <a:off x="686594" y="5261141"/>
            <a:ext cx="5500698" cy="4367602"/>
          </a:xfrm>
        </p:spPr>
        <p:txBody>
          <a:bodyPr/>
          <a:lstStyle/>
          <a:p>
            <a:pPr>
              <a:spcBef>
                <a:spcPts val="691"/>
              </a:spcBef>
              <a:defRPr/>
            </a:pPr>
            <a:r>
              <a:rPr lang="en-GB" b="1" dirty="0">
                <a:latin typeface="Arial" pitchFamily="34" charset="0"/>
                <a:cs typeface="Arial" pitchFamily="34" charset="0"/>
              </a:rPr>
              <a:t>14.50</a:t>
            </a:r>
          </a:p>
          <a:p>
            <a:pPr>
              <a:spcBef>
                <a:spcPts val="691"/>
              </a:spcBef>
              <a:defRPr/>
            </a:pPr>
            <a:endParaRPr lang="en-GB" b="1" dirty="0">
              <a:latin typeface="Arial" pitchFamily="34" charset="0"/>
              <a:cs typeface="Arial" pitchFamily="34" charset="0"/>
            </a:endParaRPr>
          </a:p>
          <a:p>
            <a:pPr>
              <a:spcBef>
                <a:spcPts val="691"/>
              </a:spcBef>
              <a:defRPr/>
            </a:pPr>
            <a:r>
              <a:rPr lang="en-GB" b="1" dirty="0">
                <a:latin typeface="Arial" pitchFamily="34" charset="0"/>
                <a:cs typeface="Arial" pitchFamily="34" charset="0"/>
              </a:rPr>
              <a:t>Notes:</a:t>
            </a:r>
          </a:p>
          <a:p>
            <a:pPr marL="197482" indent="-197482">
              <a:spcBef>
                <a:spcPts val="691"/>
              </a:spcBef>
              <a:buFont typeface="Arial" pitchFamily="34" charset="0"/>
              <a:buChar char="•"/>
              <a:defRPr/>
            </a:pPr>
            <a:r>
              <a:rPr lang="en-GB" dirty="0">
                <a:latin typeface="Arial" pitchFamily="34" charset="0"/>
                <a:cs typeface="Arial" pitchFamily="34" charset="0"/>
              </a:rPr>
              <a:t>Present any prizes.</a:t>
            </a:r>
          </a:p>
        </p:txBody>
      </p:sp>
      <p:sp>
        <p:nvSpPr>
          <p:cNvPr id="91140" name="Slide Number Placeholder 3">
            <a:extLst>
              <a:ext uri="{FF2B5EF4-FFF2-40B4-BE49-F238E27FC236}">
                <a16:creationId xmlns:a16="http://schemas.microsoft.com/office/drawing/2014/main" id="{75508DE8-A436-423C-8686-6E5D17EFE8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4C6536B-8360-411D-AB3D-80E870A59300}" type="slidenum">
              <a:rPr lang="en-GB" altLang="en-US" smtClean="0"/>
              <a:pPr/>
              <a:t>33</a:t>
            </a:fld>
            <a:endParaRPr lang="en-GB" altLang="en-US"/>
          </a:p>
        </p:txBody>
      </p:sp>
    </p:spTree>
    <p:extLst>
      <p:ext uri="{BB962C8B-B14F-4D97-AF65-F5344CB8AC3E}">
        <p14:creationId xmlns:p14="http://schemas.microsoft.com/office/powerpoint/2010/main" val="32679240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 to be shown as students/teachers leave</a:t>
            </a:r>
          </a:p>
        </p:txBody>
      </p:sp>
      <p:sp>
        <p:nvSpPr>
          <p:cNvPr id="4" name="Slide Number Placeholder 3"/>
          <p:cNvSpPr>
            <a:spLocks noGrp="1"/>
          </p:cNvSpPr>
          <p:nvPr>
            <p:ph type="sldNum" sz="quarter" idx="10"/>
          </p:nvPr>
        </p:nvSpPr>
        <p:spPr/>
        <p:txBody>
          <a:bodyPr/>
          <a:lstStyle/>
          <a:p>
            <a:fld id="{80712C0E-B200-4C71-90D5-2BAF59E3BBD1}" type="slidenum">
              <a:rPr lang="en-GB" smtClean="0"/>
              <a:t>34</a:t>
            </a:fld>
            <a:endParaRPr lang="en-GB"/>
          </a:p>
        </p:txBody>
      </p:sp>
    </p:spTree>
    <p:extLst>
      <p:ext uri="{BB962C8B-B14F-4D97-AF65-F5344CB8AC3E}">
        <p14:creationId xmlns:p14="http://schemas.microsoft.com/office/powerpoint/2010/main" val="124702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594" y="4811573"/>
            <a:ext cx="5492750" cy="1443633"/>
          </a:xfrm>
        </p:spPr>
        <p:txBody>
          <a:bodyPr/>
          <a:lstStyle/>
          <a:p>
            <a:r>
              <a:rPr lang="en-GB" b="1" dirty="0">
                <a:latin typeface="Arial" panose="020B0604020202020204" pitchFamily="34" charset="0"/>
                <a:cs typeface="Arial" panose="020B0604020202020204" pitchFamily="34" charset="0"/>
              </a:rPr>
              <a:t>09:42</a:t>
            </a:r>
          </a:p>
          <a:p>
            <a:r>
              <a:rPr lang="en-GB" b="1" dirty="0">
                <a:latin typeface="Arial" panose="020B0604020202020204" pitchFamily="34" charset="0"/>
                <a:cs typeface="Arial" panose="020B0604020202020204" pitchFamily="34" charset="0"/>
              </a:rPr>
              <a:t>Minimal</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We are now going straight on to the Project Brief</a:t>
            </a:r>
          </a:p>
          <a:p>
            <a:r>
              <a:rPr lang="en-GB" dirty="0">
                <a:latin typeface="Arial" panose="020B0604020202020204" pitchFamily="34" charset="0"/>
                <a:cs typeface="Arial" panose="020B0604020202020204" pitchFamily="34" charset="0"/>
              </a:rPr>
              <a:t>Watch this video carefully and take notes if you wish, it will not be shown again</a:t>
            </a:r>
            <a:r>
              <a:rPr lang="en-GB" dirty="0"/>
              <a:t>.</a:t>
            </a:r>
          </a:p>
          <a:p>
            <a:endParaRPr lang="en-GB" dirty="0"/>
          </a:p>
        </p:txBody>
      </p:sp>
      <p:sp>
        <p:nvSpPr>
          <p:cNvPr id="4" name="Slide Number Placeholder 3"/>
          <p:cNvSpPr>
            <a:spLocks noGrp="1"/>
          </p:cNvSpPr>
          <p:nvPr>
            <p:ph type="sldNum" sz="quarter" idx="10"/>
          </p:nvPr>
        </p:nvSpPr>
        <p:spPr/>
        <p:txBody>
          <a:bodyPr/>
          <a:lstStyle/>
          <a:p>
            <a:fld id="{80712C0E-B200-4C71-90D5-2BAF59E3BBD1}" type="slidenum">
              <a:rPr lang="en-GB" smtClean="0"/>
              <a:t>4</a:t>
            </a:fld>
            <a:endParaRPr lang="en-GB"/>
          </a:p>
        </p:txBody>
      </p:sp>
    </p:spTree>
    <p:extLst>
      <p:ext uri="{BB962C8B-B14F-4D97-AF65-F5344CB8AC3E}">
        <p14:creationId xmlns:p14="http://schemas.microsoft.com/office/powerpoint/2010/main" val="124460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Video is not embedded and should be played from the website</a:t>
            </a:r>
            <a:r>
              <a:rPr lang="en-GB" baseline="0" dirty="0">
                <a:latin typeface="Arial" panose="020B0604020202020204" pitchFamily="34" charset="0"/>
                <a:cs typeface="Arial" panose="020B0604020202020204" pitchFamily="34" charset="0"/>
              </a:rPr>
              <a:t> or downloaded prior to the event.</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80712C0E-B200-4C71-90D5-2BAF59E3BBD1}" type="slidenum">
              <a:rPr lang="en-GB" smtClean="0"/>
              <a:t>5</a:t>
            </a:fld>
            <a:endParaRPr lang="en-GB"/>
          </a:p>
        </p:txBody>
      </p:sp>
    </p:spTree>
    <p:extLst>
      <p:ext uri="{BB962C8B-B14F-4D97-AF65-F5344CB8AC3E}">
        <p14:creationId xmlns:p14="http://schemas.microsoft.com/office/powerpoint/2010/main" val="3514458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DC9D36F9-9E1A-48C2-81AB-EA7DD1B768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56CAA33-5E35-474E-B2A3-800C6D0179FC}"/>
              </a:ext>
            </a:extLst>
          </p:cNvPr>
          <p:cNvSpPr>
            <a:spLocks noGrp="1"/>
          </p:cNvSpPr>
          <p:nvPr>
            <p:ph type="body" idx="1"/>
          </p:nvPr>
        </p:nvSpPr>
        <p:spPr>
          <a:xfrm>
            <a:off x="686594" y="4624620"/>
            <a:ext cx="5500698" cy="4871818"/>
          </a:xfrm>
        </p:spPr>
        <p:txBody>
          <a:bodyPr/>
          <a:lstStyle/>
          <a:p>
            <a:pPr marL="332793" indent="-323653">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SCRIPT:</a:t>
            </a:r>
            <a:endParaRPr lang="en-GB" dirty="0">
              <a:latin typeface="Arial" charset="0"/>
            </a:endParaRPr>
          </a:p>
          <a:p>
            <a:pPr marL="197482" indent="-197482">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sz="1100" dirty="0">
                <a:latin typeface="Arial" panose="020B0604020202020204" pitchFamily="34" charset="0"/>
                <a:cs typeface="Arial" panose="020B0604020202020204" pitchFamily="34" charset="0"/>
              </a:rPr>
              <a:t>Now is your chance to develop something new and make a difference! </a:t>
            </a:r>
          </a:p>
          <a:p>
            <a:pPr marL="197482" indent="-197482">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sz="1100" dirty="0">
              <a:latin typeface="Arial" panose="020B0604020202020204" pitchFamily="34" charset="0"/>
              <a:cs typeface="Arial" panose="020B0604020202020204" pitchFamily="34" charset="0"/>
            </a:endParaRPr>
          </a:p>
          <a:p>
            <a:pPr marL="197482" indent="-197482">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sz="1100" b="1" dirty="0">
                <a:latin typeface="Arial" panose="020B0604020202020204" pitchFamily="34" charset="0"/>
                <a:cs typeface="Arial" panose="020B0604020202020204" pitchFamily="34" charset="0"/>
              </a:rPr>
              <a:t>On click: </a:t>
            </a:r>
            <a:r>
              <a:rPr lang="en-GB" sz="1100" dirty="0">
                <a:latin typeface="Arial" panose="020B0604020202020204" pitchFamily="34" charset="0"/>
                <a:cs typeface="Arial" panose="020B0604020202020204" pitchFamily="34" charset="0"/>
              </a:rPr>
              <a:t>You will develop a detailed drawing of an attraction that will fill the space at Thorpe Park. Look at the map on your table to give you an idea of the space available. Remember that your attraction should complement what is already in the park and encourage a wide range of visitors.</a:t>
            </a:r>
          </a:p>
          <a:p>
            <a:pP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sz="1100" dirty="0">
              <a:latin typeface="Arial" panose="020B0604020202020204" pitchFamily="34" charset="0"/>
              <a:cs typeface="Arial" panose="020B0604020202020204" pitchFamily="34" charset="0"/>
            </a:endParaRPr>
          </a:p>
          <a:p>
            <a:pPr marL="197493" indent="-197493">
              <a:buFont typeface="Arial" panose="020B0604020202020204" pitchFamily="34" charset="0"/>
              <a:buChar char="•"/>
              <a:defRPr/>
            </a:pPr>
            <a:r>
              <a:rPr lang="en-GB" sz="1100" b="1" dirty="0">
                <a:latin typeface="Arial" panose="020B0604020202020204" pitchFamily="34" charset="0"/>
                <a:cs typeface="Arial" panose="020B0604020202020204" pitchFamily="34" charset="0"/>
              </a:rPr>
              <a:t>On click: </a:t>
            </a:r>
            <a:r>
              <a:rPr lang="en-GB" sz="1100" dirty="0">
                <a:latin typeface="Arial" panose="020B0604020202020204" pitchFamily="34" charset="0"/>
                <a:cs typeface="Arial" panose="020B0604020202020204" pitchFamily="34" charset="0"/>
              </a:rPr>
              <a:t>Design and engineer one aspect of your attraction. Remember what the engineers told you about the park and the things they need to consider. Read your Student Booklet </a:t>
            </a:r>
            <a:r>
              <a:rPr lang="en-GB" sz="1100" b="1" dirty="0">
                <a:latin typeface="Arial" panose="020B0604020202020204" pitchFamily="34" charset="0"/>
                <a:cs typeface="Arial" panose="020B0604020202020204" pitchFamily="34" charset="0"/>
              </a:rPr>
              <a:t>[point this out] </a:t>
            </a:r>
            <a:r>
              <a:rPr lang="en-GB" sz="1100" dirty="0">
                <a:latin typeface="Arial" panose="020B0604020202020204" pitchFamily="34" charset="0"/>
                <a:cs typeface="Arial" panose="020B0604020202020204" pitchFamily="34" charset="0"/>
              </a:rPr>
              <a:t>to remind you of these. </a:t>
            </a:r>
          </a:p>
          <a:p>
            <a:pPr marL="197493" indent="-197493">
              <a:buFont typeface="Arial" panose="020B0604020202020204" pitchFamily="34" charset="0"/>
              <a:buChar char="•"/>
              <a:defRPr/>
            </a:pPr>
            <a:endParaRPr lang="en-GB" sz="1100" b="1" dirty="0">
              <a:latin typeface="Arial" panose="020B0604020202020204" pitchFamily="34" charset="0"/>
              <a:cs typeface="Arial" panose="020B0604020202020204" pitchFamily="34" charset="0"/>
            </a:endParaRPr>
          </a:p>
          <a:p>
            <a:pPr marL="197493" indent="-197493">
              <a:buFont typeface="Arial" panose="020B0604020202020204" pitchFamily="34" charset="0"/>
              <a:buChar char="•"/>
              <a:defRPr/>
            </a:pPr>
            <a:r>
              <a:rPr lang="en-US" sz="1100" dirty="0">
                <a:latin typeface="Arial" panose="020B0604020202020204" pitchFamily="34" charset="0"/>
                <a:cs typeface="Arial" panose="020B0604020202020204" pitchFamily="34" charset="0"/>
              </a:rPr>
              <a:t>Your design will be a prototype. Does any one know what I mean when I say prototype? (Seek responses from students and emphasize that their design may not be the finished product, that the point is to try out ideas  to see if they work. There may be further work to be done but we should be able to see the idea behind their design).</a:t>
            </a:r>
          </a:p>
          <a:p>
            <a:pPr marL="197493" indent="-197493">
              <a:buFont typeface="Arial" panose="020B0604020202020204" pitchFamily="34" charset="0"/>
              <a:buChar char="•"/>
              <a:defRPr/>
            </a:pPr>
            <a:endParaRPr lang="en-US" sz="1100" dirty="0">
              <a:latin typeface="Arial" panose="020B0604020202020204" pitchFamily="34" charset="0"/>
              <a:cs typeface="Arial" panose="020B0604020202020204" pitchFamily="34" charset="0"/>
            </a:endParaRPr>
          </a:p>
          <a:p>
            <a:pPr marL="197493" indent="-197493">
              <a:buFont typeface="Arial" panose="020B0604020202020204" pitchFamily="34" charset="0"/>
              <a:buChar char="•"/>
              <a:defRPr/>
            </a:pPr>
            <a:r>
              <a:rPr lang="en-GB" sz="1100" b="1" dirty="0">
                <a:latin typeface="Arial" panose="020B0604020202020204" pitchFamily="34" charset="0"/>
                <a:cs typeface="Arial" panose="020B0604020202020204" pitchFamily="34" charset="0"/>
              </a:rPr>
              <a:t>On click: </a:t>
            </a:r>
            <a:r>
              <a:rPr lang="en-US" sz="1100" dirty="0">
                <a:latin typeface="Arial" panose="020B0604020202020204" pitchFamily="34" charset="0"/>
                <a:cs typeface="Arial" panose="020B0604020202020204" pitchFamily="34" charset="0"/>
              </a:rPr>
              <a:t>Keep a record of your work on the Planning and reflections sheet </a:t>
            </a:r>
            <a:r>
              <a:rPr lang="en-GB" sz="1100" b="1" dirty="0">
                <a:latin typeface="Arial" panose="020B0604020202020204" pitchFamily="34" charset="0"/>
                <a:cs typeface="Arial" panose="020B0604020202020204" pitchFamily="34" charset="0"/>
              </a:rPr>
              <a:t>[point this out]. </a:t>
            </a:r>
            <a:r>
              <a:rPr lang="en-GB" sz="1100" dirty="0">
                <a:latin typeface="Arial" panose="020B0604020202020204" pitchFamily="34" charset="0"/>
                <a:cs typeface="Arial" panose="020B0604020202020204" pitchFamily="34" charset="0"/>
              </a:rPr>
              <a:t>Good engineers need to reflect on what they have done and how they might improve it.</a:t>
            </a:r>
            <a:endParaRPr lang="en-US" sz="1100" dirty="0">
              <a:latin typeface="Arial" panose="020B0604020202020204" pitchFamily="34" charset="0"/>
              <a:cs typeface="Arial" panose="020B0604020202020204" pitchFamily="34" charset="0"/>
            </a:endParaRPr>
          </a:p>
          <a:p>
            <a:pPr marL="197493" indent="-197493">
              <a:buFont typeface="Arial" panose="020B0604020202020204" pitchFamily="34" charset="0"/>
              <a:buChar char="•"/>
              <a:defRPr/>
            </a:pPr>
            <a:endParaRPr lang="en-US" sz="1100" dirty="0">
              <a:latin typeface="Arial" panose="020B0604020202020204" pitchFamily="34" charset="0"/>
              <a:cs typeface="Arial" panose="020B0604020202020204" pitchFamily="34" charset="0"/>
            </a:endParaRPr>
          </a:p>
          <a:p>
            <a:pPr marL="197493" indent="-197493">
              <a:buFont typeface="Arial" panose="020B0604020202020204" pitchFamily="34" charset="0"/>
              <a:buChar char="•"/>
              <a:defRPr/>
            </a:pPr>
            <a:r>
              <a:rPr lang="en-GB" sz="1100" b="1" dirty="0">
                <a:latin typeface="Arial" panose="020B0604020202020204" pitchFamily="34" charset="0"/>
                <a:cs typeface="Arial" panose="020B0604020202020204" pitchFamily="34" charset="0"/>
              </a:rPr>
              <a:t>On click: </a:t>
            </a:r>
            <a:r>
              <a:rPr lang="en-US" sz="1100" dirty="0">
                <a:latin typeface="Arial" panose="020B0604020202020204" pitchFamily="34" charset="0"/>
                <a:cs typeface="Arial" panose="020B0604020202020204" pitchFamily="34" charset="0"/>
              </a:rPr>
              <a:t>Finally you will need to present your product to the judge(s) this afternoon. Engineers need to be able to develop their ideas but they also need to be able to tell people about these so that they can be used in the real world – we don’t want these ideas to be a secret! We will brief you about what should be in your presentation at 12.10 so don’t start writing this until then.</a:t>
            </a:r>
          </a:p>
        </p:txBody>
      </p:sp>
      <p:sp>
        <p:nvSpPr>
          <p:cNvPr id="48132" name="Slide Number Placeholder 3">
            <a:extLst>
              <a:ext uri="{FF2B5EF4-FFF2-40B4-BE49-F238E27FC236}">
                <a16:creationId xmlns:a16="http://schemas.microsoft.com/office/drawing/2014/main" id="{B8950E98-AF95-430E-9764-5F2F47A5F46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3CBA437-42B0-40F1-A0C3-1706F5907EA3}" type="slidenum">
              <a:rPr lang="en-GB" altLang="en-US" smtClean="0"/>
              <a:pPr/>
              <a:t>6</a:t>
            </a:fld>
            <a:endParaRPr lang="en-GB" altLang="en-US"/>
          </a:p>
        </p:txBody>
      </p:sp>
    </p:spTree>
    <p:extLst>
      <p:ext uri="{BB962C8B-B14F-4D97-AF65-F5344CB8AC3E}">
        <p14:creationId xmlns:p14="http://schemas.microsoft.com/office/powerpoint/2010/main" val="4266747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C7929C93-54E9-4AD2-8539-FDBEC02D014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51083BE-C3C9-4A1A-A9CD-64898767FFE9}"/>
              </a:ext>
            </a:extLst>
          </p:cNvPr>
          <p:cNvSpPr>
            <a:spLocks noGrp="1"/>
          </p:cNvSpPr>
          <p:nvPr>
            <p:ph type="body" idx="1"/>
          </p:nvPr>
        </p:nvSpPr>
        <p:spPr>
          <a:xfrm>
            <a:off x="686594" y="4875673"/>
            <a:ext cx="5500698" cy="3628714"/>
          </a:xfrm>
        </p:spPr>
        <p:txBody>
          <a:bodyPr/>
          <a:lstStyle/>
          <a:p>
            <a:pPr>
              <a:spcBef>
                <a:spcPct val="0"/>
              </a:spcBef>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b="1" dirty="0">
                <a:latin typeface="Arial" charset="0"/>
                <a:ea typeface="Microsoft YaHei" pitchFamily="34" charset="-122"/>
              </a:rPr>
              <a:t>9:50 am</a:t>
            </a:r>
          </a:p>
          <a:p>
            <a:pPr>
              <a:spcBef>
                <a:spcPct val="0"/>
              </a:spcBef>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b="1" dirty="0">
              <a:latin typeface="Arial" charset="0"/>
              <a:ea typeface="Microsoft YaHei" pitchFamily="34" charset="-122"/>
            </a:endParaRPr>
          </a:p>
          <a:p>
            <a:pPr>
              <a:spcBef>
                <a:spcPct val="0"/>
              </a:spcBef>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b="1" dirty="0">
              <a:latin typeface="Arial" charset="0"/>
              <a:ea typeface="Microsoft YaHei" pitchFamily="34" charset="-122"/>
            </a:endParaRPr>
          </a:p>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SCRIPT:</a:t>
            </a:r>
          </a:p>
          <a:p>
            <a:pPr marL="201257" indent="-201257">
              <a:spcBef>
                <a:spcPct val="0"/>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dirty="0">
                <a:latin typeface="Arial" charset="0"/>
              </a:rPr>
              <a:t>You will be scored on all of your work today. It isn’t just about your finished product, it is also about how you arrive at your prototype ideas and how you evaluate your prototypes and teamwork.  The marking criteria can be found on the back pages of your  Thorpe Park Team Brief (direct students to look at pages) so it is a good idea to have a look at this to see how you can score marks. You will need to do well in all the areas in order to score highly.</a:t>
            </a:r>
          </a:p>
          <a:p>
            <a:pPr marL="201257" indent="-201257">
              <a:spcBef>
                <a:spcPct val="0"/>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dirty="0">
              <a:latin typeface="Arial" charset="0"/>
            </a:endParaRPr>
          </a:p>
          <a:p>
            <a:pPr marL="201257" indent="-201257">
              <a:spcBef>
                <a:spcPct val="0"/>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dirty="0">
                <a:latin typeface="Arial" charset="0"/>
              </a:rPr>
              <a:t>If we have two teams on the same number of points at the end of the challenge we will look at a combination of specific areas to decide who wins. This </a:t>
            </a:r>
            <a:r>
              <a:rPr lang="en-GB" b="1" dirty="0">
                <a:latin typeface="Arial" charset="0"/>
              </a:rPr>
              <a:t>will not </a:t>
            </a:r>
            <a:r>
              <a:rPr lang="en-GB" dirty="0">
                <a:latin typeface="Arial" charset="0"/>
              </a:rPr>
              <a:t>be based on how much money you have left.</a:t>
            </a:r>
          </a:p>
          <a:p>
            <a:pPr marL="201257" indent="-201257">
              <a:spcBef>
                <a:spcPct val="0"/>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dirty="0">
              <a:latin typeface="Arial" charset="0"/>
            </a:endParaRPr>
          </a:p>
          <a:p>
            <a:pPr marL="197482" indent="-197482">
              <a:spcBef>
                <a:spcPct val="0"/>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dirty="0">
              <a:latin typeface="Arial" charset="0"/>
              <a:ea typeface="Microsoft YaHei" pitchFamily="34" charset="-122"/>
            </a:endParaRPr>
          </a:p>
          <a:p>
            <a:pPr>
              <a:spcBef>
                <a:spcPct val="0"/>
              </a:spcBef>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dirty="0">
              <a:latin typeface="Arial" charset="0"/>
            </a:endParaRPr>
          </a:p>
          <a:p>
            <a:pPr>
              <a:defRPr/>
            </a:pPr>
            <a:endParaRPr lang="en-GB" dirty="0"/>
          </a:p>
        </p:txBody>
      </p:sp>
      <p:sp>
        <p:nvSpPr>
          <p:cNvPr id="52228" name="Slide Number Placeholder 3">
            <a:extLst>
              <a:ext uri="{FF2B5EF4-FFF2-40B4-BE49-F238E27FC236}">
                <a16:creationId xmlns:a16="http://schemas.microsoft.com/office/drawing/2014/main" id="{525AF75A-C622-4DE6-A63B-07A145B0AB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E51DECC-FEB5-40AD-8B7D-964D244190D4}" type="slidenum">
              <a:rPr lang="en-GB" altLang="en-US" smtClean="0"/>
              <a:pPr/>
              <a:t>7</a:t>
            </a:fld>
            <a:endParaRPr lang="en-GB" altLang="en-US"/>
          </a:p>
        </p:txBody>
      </p:sp>
    </p:spTree>
    <p:extLst>
      <p:ext uri="{BB962C8B-B14F-4D97-AF65-F5344CB8AC3E}">
        <p14:creationId xmlns:p14="http://schemas.microsoft.com/office/powerpoint/2010/main" val="1313162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C546B4C6-8B5E-4E94-800A-64D6C0A4DD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FDAB70D-34CA-4602-9C13-61FBB7B04C14}"/>
              </a:ext>
            </a:extLst>
          </p:cNvPr>
          <p:cNvSpPr>
            <a:spLocks noGrp="1"/>
          </p:cNvSpPr>
          <p:nvPr>
            <p:ph type="body" idx="1"/>
          </p:nvPr>
        </p:nvSpPr>
        <p:spPr>
          <a:xfrm>
            <a:off x="682620" y="4851581"/>
            <a:ext cx="5957210" cy="4778144"/>
          </a:xfrm>
        </p:spPr>
        <p:txBody>
          <a:bodyPr/>
          <a:lstStyle/>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9:55</a:t>
            </a:r>
          </a:p>
          <a:p>
            <a:pPr marL="332793" indent="-323653">
              <a:spcBef>
                <a:spcPct val="0"/>
              </a:spcBef>
              <a:tabLst>
                <a:tab pos="332793" algn="l"/>
                <a:tab pos="848442" algn="l"/>
                <a:tab pos="1365918" algn="l"/>
                <a:tab pos="1883392" algn="l"/>
                <a:tab pos="2400869" algn="l"/>
                <a:tab pos="2918344" algn="l"/>
                <a:tab pos="3435822" algn="l"/>
                <a:tab pos="3953297" algn="l"/>
                <a:tab pos="4470773" algn="l"/>
                <a:tab pos="4988248" algn="l"/>
                <a:tab pos="5505726" algn="l"/>
                <a:tab pos="6023199" algn="l"/>
                <a:tab pos="6540676" algn="l"/>
                <a:tab pos="7058151" algn="l"/>
                <a:tab pos="7575628" algn="l"/>
                <a:tab pos="8093104" algn="l"/>
                <a:tab pos="8610579" algn="l"/>
                <a:tab pos="9128056" algn="l"/>
                <a:tab pos="9645532" algn="l"/>
                <a:tab pos="10163006" algn="l"/>
                <a:tab pos="10680484" algn="l"/>
              </a:tabLst>
              <a:defRPr/>
            </a:pPr>
            <a:r>
              <a:rPr lang="en-GB" b="1" dirty="0">
                <a:latin typeface="Arial" charset="0"/>
                <a:ea typeface="Microsoft YaHei" pitchFamily="34" charset="-122"/>
              </a:rPr>
              <a:t>SCRIPT:</a:t>
            </a:r>
          </a:p>
          <a:p>
            <a:pPr marL="197482" indent="-197482">
              <a:spcBef>
                <a:spcPts val="632"/>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sz="1100" b="1" dirty="0">
                <a:latin typeface="Arial" charset="0"/>
                <a:ea typeface="Microsoft YaHei" pitchFamily="34" charset="-122"/>
              </a:rPr>
              <a:t>Engineering Shop </a:t>
            </a:r>
            <a:r>
              <a:rPr lang="en-GB" sz="1100" dirty="0">
                <a:latin typeface="Arial" charset="0"/>
                <a:ea typeface="Microsoft YaHei" pitchFamily="34" charset="-122"/>
              </a:rPr>
              <a:t>– This will open later. Supplies are limited. If you buy something you don’t need/want you can sell some of these back to the shop for half price as long as they unused. The shop does not negotiate and does not do deals so don’t even try! Details of what is available to buy are in your Student Handbook.</a:t>
            </a:r>
          </a:p>
          <a:p>
            <a:pPr marL="197482" indent="-197482" defTabSz="963595">
              <a:spcBef>
                <a:spcPts val="632"/>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sz="1100" b="1" dirty="0">
                <a:latin typeface="Arial" charset="0"/>
                <a:ea typeface="Microsoft YaHei" pitchFamily="34" charset="-122"/>
              </a:rPr>
              <a:t>Cutting Station </a:t>
            </a:r>
            <a:r>
              <a:rPr lang="en-GB" sz="1100" dirty="0">
                <a:latin typeface="Arial" charset="0"/>
                <a:ea typeface="Microsoft YaHei" pitchFamily="34" charset="-122"/>
              </a:rPr>
              <a:t>– Only 3 students allowed there at any one time and NONE of the tools can be taken away from the station. Please make sure you use the cutting mats and the bench </a:t>
            </a:r>
            <a:r>
              <a:rPr lang="en-GB" sz="1100">
                <a:latin typeface="Arial" charset="0"/>
                <a:ea typeface="Microsoft YaHei" pitchFamily="34" charset="-122"/>
              </a:rPr>
              <a:t>hook safely.</a:t>
            </a:r>
            <a:endParaRPr lang="en-GB" sz="1100" dirty="0">
              <a:latin typeface="Arial" charset="0"/>
              <a:ea typeface="Microsoft YaHei" pitchFamily="34" charset="-122"/>
            </a:endParaRPr>
          </a:p>
          <a:p>
            <a:pPr marL="197482" indent="-197482" defTabSz="963595">
              <a:spcBef>
                <a:spcPts val="632"/>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sz="1100" b="1" dirty="0">
                <a:latin typeface="Arial" charset="0"/>
                <a:ea typeface="Microsoft YaHei" pitchFamily="34" charset="-122"/>
              </a:rPr>
              <a:t>Access cards </a:t>
            </a:r>
            <a:r>
              <a:rPr lang="en-GB" sz="1100" dirty="0">
                <a:latin typeface="Arial" charset="0"/>
                <a:ea typeface="Microsoft YaHei" pitchFamily="34" charset="-122"/>
              </a:rPr>
              <a:t>– Each team can buy an access card which can be used for some items. You can only take one item from this list at a time.</a:t>
            </a:r>
          </a:p>
          <a:p>
            <a:pPr marL="197482" indent="-197482">
              <a:spcBef>
                <a:spcPts val="632"/>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sz="1100" b="1" dirty="0">
                <a:latin typeface="Arial" charset="0"/>
                <a:ea typeface="Microsoft YaHei" pitchFamily="34" charset="-122"/>
              </a:rPr>
              <a:t>Budget </a:t>
            </a:r>
            <a:r>
              <a:rPr lang="en-GB" sz="1100" dirty="0">
                <a:latin typeface="Arial" charset="0"/>
                <a:ea typeface="Microsoft YaHei" pitchFamily="34" charset="-122"/>
              </a:rPr>
              <a:t>- Keep accurate records of your purchases on the Accounts sheet on your table. Use your budget carefully to make your product even better. You will not get extra marks for having Faradays left at the end of the challenge but we will be judging how wisely you spend your budget. </a:t>
            </a:r>
          </a:p>
          <a:p>
            <a:pPr marL="197482" indent="-197482">
              <a:spcBef>
                <a:spcPts val="632"/>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sz="1100" b="1" dirty="0">
                <a:latin typeface="Arial" charset="0"/>
                <a:ea typeface="Microsoft YaHei" pitchFamily="34" charset="-122"/>
              </a:rPr>
              <a:t>How To sheets </a:t>
            </a:r>
            <a:r>
              <a:rPr lang="en-GB" sz="1100" dirty="0">
                <a:latin typeface="Arial" charset="0"/>
                <a:ea typeface="Microsoft YaHei" pitchFamily="34" charset="-122"/>
              </a:rPr>
              <a:t>– you can take these to your table but please return them to the centre table when you have finished with them. These sheets will help you with some of the aspects of your designs.</a:t>
            </a:r>
          </a:p>
          <a:p>
            <a:pPr marL="197482" indent="-197482">
              <a:spcBef>
                <a:spcPts val="632"/>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sz="1100" b="1" dirty="0">
                <a:latin typeface="Arial" charset="0"/>
                <a:ea typeface="Microsoft YaHei" pitchFamily="34" charset="-122"/>
              </a:rPr>
              <a:t>Thorpe Park Team booklet</a:t>
            </a:r>
            <a:r>
              <a:rPr lang="en-GB" sz="1100" dirty="0">
                <a:latin typeface="Arial" charset="0"/>
                <a:ea typeface="Microsoft YaHei" pitchFamily="34" charset="-122"/>
              </a:rPr>
              <a:t>.  This MUST be read if you want to have any chance of winning.  There are many things in the book that are essential to score marks that your challenge leader will not tell you and you will only find out by reading.</a:t>
            </a:r>
          </a:p>
          <a:p>
            <a:pPr marL="197482" indent="-197482">
              <a:spcBef>
                <a:spcPts val="632"/>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r>
              <a:rPr lang="en-GB" sz="1100" b="1" dirty="0">
                <a:latin typeface="Arial" charset="0"/>
                <a:ea typeface="Microsoft YaHei" pitchFamily="34" charset="-122"/>
              </a:rPr>
              <a:t>STEM consultant </a:t>
            </a:r>
            <a:r>
              <a:rPr lang="en-GB" sz="1100" dirty="0">
                <a:latin typeface="Arial" charset="0"/>
                <a:ea typeface="Microsoft YaHei" pitchFamily="34" charset="-122"/>
              </a:rPr>
              <a:t>– </a:t>
            </a:r>
            <a:r>
              <a:rPr lang="en-GB" sz="1100" dirty="0">
                <a:solidFill>
                  <a:srgbClr val="000000"/>
                </a:solidFill>
                <a:latin typeface="Arial" charset="0"/>
                <a:ea typeface="Microsoft YaHei" pitchFamily="34" charset="-122"/>
              </a:rPr>
              <a:t>Does anyone know what STEM stands for?  Elicit responses from students or tell them.  We will hep you as much as we can but if you rely on us too much we will charge you some Faradays for our time.  We will warn you before charging you though.</a:t>
            </a:r>
          </a:p>
          <a:p>
            <a:pPr marL="197482" indent="-197482">
              <a:spcBef>
                <a:spcPts val="632"/>
              </a:spcBef>
              <a:buFont typeface="Arial" pitchFamily="34" charset="0"/>
              <a:buChar char="•"/>
              <a:tabLst>
                <a:tab pos="0" algn="l"/>
                <a:tab pos="515648" algn="l"/>
                <a:tab pos="1033123" algn="l"/>
                <a:tab pos="1550598" algn="l"/>
                <a:tab pos="2068076" algn="l"/>
                <a:tab pos="2585551" algn="l"/>
                <a:tab pos="3103027" algn="l"/>
                <a:tab pos="3620503" algn="l"/>
                <a:tab pos="4137979" algn="l"/>
                <a:tab pos="4655454" algn="l"/>
                <a:tab pos="5172931" algn="l"/>
                <a:tab pos="5690406" algn="l"/>
                <a:tab pos="6207883" algn="l"/>
                <a:tab pos="6725358" algn="l"/>
                <a:tab pos="7242835" algn="l"/>
                <a:tab pos="7760311" algn="l"/>
                <a:tab pos="8277787" algn="l"/>
                <a:tab pos="8795261" algn="l"/>
                <a:tab pos="9312737" algn="l"/>
                <a:tab pos="9830214" algn="l"/>
                <a:tab pos="10347692" algn="l"/>
              </a:tabLst>
              <a:defRPr/>
            </a:pPr>
            <a:endParaRPr lang="en-GB" dirty="0">
              <a:latin typeface="Arial" charset="0"/>
              <a:ea typeface="Microsoft YaHei" pitchFamily="34" charset="-122"/>
            </a:endParaRPr>
          </a:p>
        </p:txBody>
      </p:sp>
      <p:sp>
        <p:nvSpPr>
          <p:cNvPr id="54276" name="Slide Number Placeholder 3">
            <a:extLst>
              <a:ext uri="{FF2B5EF4-FFF2-40B4-BE49-F238E27FC236}">
                <a16:creationId xmlns:a16="http://schemas.microsoft.com/office/drawing/2014/main" id="{CE480A80-5CE2-4F5C-99E8-FF55AC5E87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969C6BE-5CE1-4413-8B5E-B3B2D1738921}" type="slidenum">
              <a:rPr lang="en-GB" altLang="en-US" smtClean="0"/>
              <a:pPr/>
              <a:t>8</a:t>
            </a:fld>
            <a:endParaRPr lang="en-GB" altLang="en-US"/>
          </a:p>
        </p:txBody>
      </p:sp>
    </p:spTree>
    <p:extLst>
      <p:ext uri="{BB962C8B-B14F-4D97-AF65-F5344CB8AC3E}">
        <p14:creationId xmlns:p14="http://schemas.microsoft.com/office/powerpoint/2010/main" val="1422748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832290DE-1FC4-46C9-81EF-780507B2A3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4B84A7B-19B1-40A6-A0BE-4433278C01A9}"/>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tabLst>
                <a:tab pos="0" algn="l"/>
                <a:tab pos="509778" algn="l"/>
                <a:tab pos="1027912" algn="l"/>
                <a:tab pos="1547718" algn="l"/>
                <a:tab pos="2064181" algn="l"/>
                <a:tab pos="2582317" algn="l"/>
                <a:tab pos="3100451" algn="l"/>
                <a:tab pos="3615243" algn="l"/>
                <a:tab pos="4133378" algn="l"/>
                <a:tab pos="4651512" algn="l"/>
                <a:tab pos="5169647" algn="l"/>
                <a:tab pos="5686109" algn="l"/>
                <a:tab pos="6204243" algn="l"/>
                <a:tab pos="6722379" algn="l"/>
                <a:tab pos="7237171" algn="l"/>
                <a:tab pos="7755305" algn="l"/>
                <a:tab pos="8273440" algn="l"/>
                <a:tab pos="8791574" algn="l"/>
                <a:tab pos="9308037" algn="l"/>
                <a:tab pos="9826172" algn="l"/>
                <a:tab pos="10345978" algn="l"/>
              </a:tabLst>
              <a:defRPr/>
            </a:pPr>
            <a:r>
              <a:rPr lang="en-GB" altLang="en-US" b="1" dirty="0">
                <a:latin typeface="Arial" panose="020B0604020202020204" pitchFamily="34" charset="0"/>
                <a:ea typeface="Microsoft YaHei" panose="020B0503020204020204" pitchFamily="34" charset="-122"/>
              </a:rPr>
              <a:t>10.00 am</a:t>
            </a:r>
          </a:p>
          <a:p>
            <a:pPr>
              <a:spcBef>
                <a:spcPct val="0"/>
              </a:spcBef>
              <a:tabLst>
                <a:tab pos="0" algn="l"/>
                <a:tab pos="509778" algn="l"/>
                <a:tab pos="1027912" algn="l"/>
                <a:tab pos="1547718" algn="l"/>
                <a:tab pos="2064181" algn="l"/>
                <a:tab pos="2582317" algn="l"/>
                <a:tab pos="3100451" algn="l"/>
                <a:tab pos="3615243" algn="l"/>
                <a:tab pos="4133378" algn="l"/>
                <a:tab pos="4651512" algn="l"/>
                <a:tab pos="5169647" algn="l"/>
                <a:tab pos="5686109" algn="l"/>
                <a:tab pos="6204243" algn="l"/>
                <a:tab pos="6722379" algn="l"/>
                <a:tab pos="7237171" algn="l"/>
                <a:tab pos="7755305" algn="l"/>
                <a:tab pos="8273440" algn="l"/>
                <a:tab pos="8791574" algn="l"/>
                <a:tab pos="9308037" algn="l"/>
                <a:tab pos="9826172" algn="l"/>
                <a:tab pos="10345978" algn="l"/>
              </a:tabLst>
              <a:defRPr/>
            </a:pPr>
            <a:endParaRPr lang="en-GB" altLang="en-US" b="1" dirty="0">
              <a:latin typeface="Arial" panose="020B0604020202020204" pitchFamily="34" charset="0"/>
              <a:ea typeface="Microsoft YaHei" panose="020B0503020204020204" pitchFamily="34" charset="-122"/>
            </a:endParaRPr>
          </a:p>
          <a:p>
            <a:pPr>
              <a:spcBef>
                <a:spcPct val="0"/>
              </a:spcBef>
              <a:tabLst>
                <a:tab pos="0" algn="l"/>
                <a:tab pos="509778" algn="l"/>
                <a:tab pos="1027912" algn="l"/>
                <a:tab pos="1547718" algn="l"/>
                <a:tab pos="2064181" algn="l"/>
                <a:tab pos="2582317" algn="l"/>
                <a:tab pos="3100451" algn="l"/>
                <a:tab pos="3615243" algn="l"/>
                <a:tab pos="4133378" algn="l"/>
                <a:tab pos="4651512" algn="l"/>
                <a:tab pos="5169647" algn="l"/>
                <a:tab pos="5686109" algn="l"/>
                <a:tab pos="6204243" algn="l"/>
                <a:tab pos="6722379" algn="l"/>
                <a:tab pos="7237171" algn="l"/>
                <a:tab pos="7755305" algn="l"/>
                <a:tab pos="8273440" algn="l"/>
                <a:tab pos="8791574" algn="l"/>
                <a:tab pos="9308037" algn="l"/>
                <a:tab pos="9826172" algn="l"/>
                <a:tab pos="10345978" algn="l"/>
              </a:tabLst>
              <a:defRPr/>
            </a:pPr>
            <a:r>
              <a:rPr lang="en-GB" altLang="en-US" b="1" dirty="0">
                <a:latin typeface="Arial" panose="020B0604020202020204" pitchFamily="34" charset="0"/>
                <a:ea typeface="Microsoft YaHei" panose="020B0503020204020204" pitchFamily="34" charset="-122"/>
              </a:rPr>
              <a:t>2 mins</a:t>
            </a:r>
          </a:p>
          <a:p>
            <a:pPr>
              <a:spcBef>
                <a:spcPct val="0"/>
              </a:spcBef>
              <a:tabLst>
                <a:tab pos="0" algn="l"/>
                <a:tab pos="509778" algn="l"/>
                <a:tab pos="1027912" algn="l"/>
                <a:tab pos="1547718" algn="l"/>
                <a:tab pos="2064181" algn="l"/>
                <a:tab pos="2582317" algn="l"/>
                <a:tab pos="3100451" algn="l"/>
                <a:tab pos="3615243" algn="l"/>
                <a:tab pos="4133378" algn="l"/>
                <a:tab pos="4651512" algn="l"/>
                <a:tab pos="5169647" algn="l"/>
                <a:tab pos="5686109" algn="l"/>
                <a:tab pos="6204243" algn="l"/>
                <a:tab pos="6722379" algn="l"/>
                <a:tab pos="7237171" algn="l"/>
                <a:tab pos="7755305" algn="l"/>
                <a:tab pos="8273440" algn="l"/>
                <a:tab pos="8791574" algn="l"/>
                <a:tab pos="9308037" algn="l"/>
                <a:tab pos="9826172" algn="l"/>
                <a:tab pos="10345978" algn="l"/>
              </a:tabLst>
              <a:defRPr/>
            </a:pPr>
            <a:endParaRPr lang="en-GB" altLang="en-US" b="1" dirty="0">
              <a:latin typeface="Arial" panose="020B0604020202020204" pitchFamily="34" charset="0"/>
              <a:ea typeface="Microsoft YaHei" panose="020B0503020204020204" pitchFamily="34" charset="-122"/>
            </a:endParaRPr>
          </a:p>
          <a:p>
            <a:pPr>
              <a:spcBef>
                <a:spcPct val="0"/>
              </a:spcBef>
              <a:tabLst>
                <a:tab pos="0" algn="l"/>
                <a:tab pos="509778" algn="l"/>
                <a:tab pos="1027912" algn="l"/>
                <a:tab pos="1547718" algn="l"/>
                <a:tab pos="2064181" algn="l"/>
                <a:tab pos="2582317" algn="l"/>
                <a:tab pos="3100451" algn="l"/>
                <a:tab pos="3615243" algn="l"/>
                <a:tab pos="4133378" algn="l"/>
                <a:tab pos="4651512" algn="l"/>
                <a:tab pos="5169647" algn="l"/>
                <a:tab pos="5686109" algn="l"/>
                <a:tab pos="6204243" algn="l"/>
                <a:tab pos="6722379" algn="l"/>
                <a:tab pos="7237171" algn="l"/>
                <a:tab pos="7755305" algn="l"/>
                <a:tab pos="8273440" algn="l"/>
                <a:tab pos="8791574" algn="l"/>
                <a:tab pos="9308037" algn="l"/>
                <a:tab pos="9826172" algn="l"/>
                <a:tab pos="10345978" algn="l"/>
              </a:tabLst>
              <a:defRPr/>
            </a:pPr>
            <a:r>
              <a:rPr lang="en-GB" altLang="en-US" b="1" dirty="0">
                <a:latin typeface="Arial" panose="020B0604020202020204" pitchFamily="34" charset="0"/>
                <a:ea typeface="Microsoft YaHei" panose="020B0503020204020204" pitchFamily="34" charset="-122"/>
              </a:rPr>
              <a:t>Notes:</a:t>
            </a:r>
          </a:p>
          <a:p>
            <a:pPr marL="180512" indent="-180512">
              <a:spcBef>
                <a:spcPts val="632"/>
              </a:spcBef>
              <a:buFont typeface="Arial" panose="020B0604020202020204" pitchFamily="34" charset="0"/>
              <a:buChar char="•"/>
              <a:tabLst>
                <a:tab pos="0" algn="l"/>
                <a:tab pos="509778" algn="l"/>
                <a:tab pos="1027912" algn="l"/>
                <a:tab pos="1547718" algn="l"/>
                <a:tab pos="2064181" algn="l"/>
                <a:tab pos="2582317" algn="l"/>
                <a:tab pos="3100451" algn="l"/>
                <a:tab pos="3615243" algn="l"/>
                <a:tab pos="4133378" algn="l"/>
                <a:tab pos="4651512" algn="l"/>
                <a:tab pos="5169647" algn="l"/>
                <a:tab pos="5686109" algn="l"/>
                <a:tab pos="6204243" algn="l"/>
                <a:tab pos="6722379" algn="l"/>
                <a:tab pos="7237171" algn="l"/>
                <a:tab pos="7755305" algn="l"/>
                <a:tab pos="8273440" algn="l"/>
                <a:tab pos="8791574" algn="l"/>
                <a:tab pos="9308037" algn="l"/>
                <a:tab pos="9826172" algn="l"/>
                <a:tab pos="10345978" algn="l"/>
              </a:tabLst>
              <a:defRPr/>
            </a:pPr>
            <a:r>
              <a:rPr lang="en-GB" altLang="en-US" dirty="0">
                <a:latin typeface="Arial" panose="020B0604020202020204" pitchFamily="34" charset="0"/>
                <a:ea typeface="Microsoft YaHei" panose="020B0503020204020204" pitchFamily="34" charset="-122"/>
              </a:rPr>
              <a:t>Go through the tips for safe working!</a:t>
            </a:r>
          </a:p>
          <a:p>
            <a:pPr marL="180512" indent="-180512">
              <a:spcBef>
                <a:spcPts val="632"/>
              </a:spcBef>
              <a:buFont typeface="Arial" panose="020B0604020202020204" pitchFamily="34" charset="0"/>
              <a:buChar char="•"/>
              <a:tabLst>
                <a:tab pos="0" algn="l"/>
                <a:tab pos="509778" algn="l"/>
                <a:tab pos="1027912" algn="l"/>
                <a:tab pos="1547718" algn="l"/>
                <a:tab pos="2064181" algn="l"/>
                <a:tab pos="2582317" algn="l"/>
                <a:tab pos="3100451" algn="l"/>
                <a:tab pos="3615243" algn="l"/>
                <a:tab pos="4133378" algn="l"/>
                <a:tab pos="4651512" algn="l"/>
                <a:tab pos="5169647" algn="l"/>
                <a:tab pos="5686109" algn="l"/>
                <a:tab pos="6204243" algn="l"/>
                <a:tab pos="6722379" algn="l"/>
                <a:tab pos="7237171" algn="l"/>
                <a:tab pos="7755305" algn="l"/>
                <a:tab pos="8273440" algn="l"/>
                <a:tab pos="8791574" algn="l"/>
                <a:tab pos="9308037" algn="l"/>
                <a:tab pos="9826172" algn="l"/>
                <a:tab pos="10345978" algn="l"/>
              </a:tabLst>
              <a:defRPr/>
            </a:pPr>
            <a:r>
              <a:rPr lang="en-GB" altLang="en-US" dirty="0">
                <a:latin typeface="Arial" panose="020B0604020202020204" pitchFamily="34" charset="0"/>
                <a:ea typeface="Microsoft YaHei" panose="020B0503020204020204" pitchFamily="34" charset="-122"/>
              </a:rPr>
              <a:t>Re-emphasise the rules of the Cutting Station</a:t>
            </a:r>
          </a:p>
          <a:p>
            <a:pPr marL="180512" indent="-180512">
              <a:spcBef>
                <a:spcPts val="632"/>
              </a:spcBef>
              <a:buFont typeface="Arial" panose="020B0604020202020204" pitchFamily="34" charset="0"/>
              <a:buChar char="•"/>
              <a:tabLst>
                <a:tab pos="0" algn="l"/>
                <a:tab pos="509778" algn="l"/>
                <a:tab pos="1027912" algn="l"/>
                <a:tab pos="1547718" algn="l"/>
                <a:tab pos="2064181" algn="l"/>
                <a:tab pos="2582317" algn="l"/>
                <a:tab pos="3100451" algn="l"/>
                <a:tab pos="3615243" algn="l"/>
                <a:tab pos="4133378" algn="l"/>
                <a:tab pos="4651512" algn="l"/>
                <a:tab pos="5169647" algn="l"/>
                <a:tab pos="5686109" algn="l"/>
                <a:tab pos="6204243" algn="l"/>
                <a:tab pos="6722379" algn="l"/>
                <a:tab pos="7237171" algn="l"/>
                <a:tab pos="7755305" algn="l"/>
                <a:tab pos="8273440" algn="l"/>
                <a:tab pos="8791574" algn="l"/>
                <a:tab pos="9308037" algn="l"/>
                <a:tab pos="9826172" algn="l"/>
                <a:tab pos="10345978" algn="l"/>
              </a:tabLst>
              <a:defRPr/>
            </a:pPr>
            <a:endParaRPr lang="en-GB" altLang="en-US" dirty="0"/>
          </a:p>
        </p:txBody>
      </p:sp>
      <p:sp>
        <p:nvSpPr>
          <p:cNvPr id="58372" name="Slide Number Placeholder 3">
            <a:extLst>
              <a:ext uri="{FF2B5EF4-FFF2-40B4-BE49-F238E27FC236}">
                <a16:creationId xmlns:a16="http://schemas.microsoft.com/office/drawing/2014/main" id="{EEAA1DF0-5D4B-4415-B662-437452549B6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23070" indent="-314507">
              <a:defRPr>
                <a:solidFill>
                  <a:schemeClr val="tx1"/>
                </a:solidFill>
                <a:latin typeface="Calibri" panose="020F0502020204030204" pitchFamily="34" charset="0"/>
                <a:cs typeface="Arial" panose="020B0604020202020204" pitchFamily="34" charset="0"/>
              </a:defRPr>
            </a:lvl2pPr>
            <a:lvl3pPr marL="1268064" indent="-250936">
              <a:defRPr>
                <a:solidFill>
                  <a:schemeClr val="tx1"/>
                </a:solidFill>
                <a:latin typeface="Calibri" panose="020F0502020204030204" pitchFamily="34" charset="0"/>
                <a:cs typeface="Arial" panose="020B0604020202020204" pitchFamily="34" charset="0"/>
              </a:defRPr>
            </a:lvl3pPr>
            <a:lvl4pPr marL="1776628" indent="-250936">
              <a:defRPr>
                <a:solidFill>
                  <a:schemeClr val="tx1"/>
                </a:solidFill>
                <a:latin typeface="Calibri" panose="020F0502020204030204" pitchFamily="34" charset="0"/>
                <a:cs typeface="Arial" panose="020B0604020202020204" pitchFamily="34" charset="0"/>
              </a:defRPr>
            </a:lvl4pPr>
            <a:lvl5pPr marL="2281846" indent="-250936">
              <a:defRPr>
                <a:solidFill>
                  <a:schemeClr val="tx1"/>
                </a:solidFill>
                <a:latin typeface="Calibri" panose="020F0502020204030204" pitchFamily="34" charset="0"/>
                <a:cs typeface="Arial" panose="020B0604020202020204" pitchFamily="34" charset="0"/>
              </a:defRPr>
            </a:lvl5pPr>
            <a:lvl6pPr marL="2763643"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245441"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727238"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209035" indent="-250936" defTabSz="481797"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5B0D3A5-95CB-4938-AD62-9B10A5759BF9}" type="slidenum">
              <a:rPr lang="en-GB" altLang="en-US" smtClean="0"/>
              <a:pPr/>
              <a:t>9</a:t>
            </a:fld>
            <a:endParaRPr lang="en-GB" altLang="en-US"/>
          </a:p>
        </p:txBody>
      </p:sp>
    </p:spTree>
    <p:extLst>
      <p:ext uri="{BB962C8B-B14F-4D97-AF65-F5344CB8AC3E}">
        <p14:creationId xmlns:p14="http://schemas.microsoft.com/office/powerpoint/2010/main" val="2233295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3C973A3-3102-8040-8F57-781F24139851}" type="datetimeFigureOut">
              <a:rPr lang="en-US" smtClean="0"/>
              <a:t>9/7/2018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3C973A3-3102-8040-8F57-781F24139851}" type="datetimeFigureOut">
              <a:rPr lang="en-US" smtClean="0"/>
              <a:t>9/7/2018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3C973A3-3102-8040-8F57-781F24139851}" type="datetimeFigureOut">
              <a:rPr lang="en-US" smtClean="0"/>
              <a:t>9/7/2018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3C973A3-3102-8040-8F57-781F24139851}" type="datetimeFigureOut">
              <a:rPr lang="en-US" smtClean="0"/>
              <a:t>9/7/2018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3C973A3-3102-8040-8F57-781F24139851}" type="datetimeFigureOut">
              <a:rPr lang="en-US" smtClean="0"/>
              <a:t>9/7/2018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43C973A3-3102-8040-8F57-781F24139851}" type="datetimeFigureOut">
              <a:rPr lang="en-US" smtClean="0"/>
              <a:t>9/7/2018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3C973A3-3102-8040-8F57-781F24139851}" type="datetimeFigureOut">
              <a:rPr lang="en-US" smtClean="0"/>
              <a:t>9/7/2018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43C973A3-3102-8040-8F57-781F24139851}" type="datetimeFigureOut">
              <a:rPr lang="en-US" smtClean="0"/>
              <a:t>9/7/2018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C973A3-3102-8040-8F57-781F24139851}" type="datetimeFigureOut">
              <a:rPr lang="en-US" smtClean="0"/>
              <a:t>9/7/2018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43C973A3-3102-8040-8F57-781F24139851}" type="datetimeFigureOut">
              <a:rPr lang="en-US" smtClean="0"/>
              <a:t>9/7/2018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43C973A3-3102-8040-8F57-781F24139851}" type="datetimeFigureOut">
              <a:rPr lang="en-US" smtClean="0"/>
              <a:t>9/7/2018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9A5E69-BB9A-DF4E-8DF3-CBFBC8681BB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SSD2222 Faraday FCD 10 Years Thorpe Park PowerPoint-v2.jpg"/>
          <p:cNvPicPr>
            <a:picLocks noChangeAspect="1"/>
          </p:cNvPicPr>
          <p:nvPr userDrawn="1"/>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1417638"/>
            <a:ext cx="8229600" cy="1143000"/>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2745482"/>
            <a:ext cx="8229600" cy="3133347"/>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C973A3-3102-8040-8F57-781F24139851}" type="datetimeFigureOut">
              <a:rPr lang="en-US" smtClean="0"/>
              <a:t>9/7/2018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9A5E69-BB9A-DF4E-8DF3-CBFBC8681BB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jpeg"/><Relationship Id="rId7"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3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faraday-secondary.theiet.org/resource-pages/thorpe-park-fcd/"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tv.theiet.org/?videoid=12408"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B747D2E6-4396-4CE7-88EB-9347024068EB}"/>
              </a:ext>
            </a:extLst>
          </p:cNvPr>
          <p:cNvSpPr>
            <a:spLocks noGrp="1"/>
          </p:cNvSpPr>
          <p:nvPr>
            <p:ph type="ctrTitle"/>
          </p:nvPr>
        </p:nvSpPr>
        <p:spPr>
          <a:xfrm>
            <a:off x="4279114" y="2095130"/>
            <a:ext cx="4665663" cy="2479675"/>
          </a:xfrm>
        </p:spPr>
        <p:txBody>
          <a:bodyPr anchor="t"/>
          <a:lstStyle/>
          <a:p>
            <a:pPr eaLnBrk="1" hangingPunct="1"/>
            <a:r>
              <a:rPr lang="en-GB" altLang="en-US" sz="5000" dirty="0">
                <a:latin typeface="Arial" panose="020B0604020202020204" pitchFamily="34" charset="0"/>
                <a:cs typeface="Arial" panose="020B0604020202020204" pitchFamily="34" charset="0"/>
              </a:rPr>
              <a:t>The IET Faraday Challenge Day</a:t>
            </a:r>
            <a:endParaRPr lang="en-GB" altLang="en-US" sz="5000" dirty="0"/>
          </a:p>
        </p:txBody>
      </p:sp>
      <p:pic>
        <p:nvPicPr>
          <p:cNvPr id="3" name="Picture 2">
            <a:extLst>
              <a:ext uri="{FF2B5EF4-FFF2-40B4-BE49-F238E27FC236}">
                <a16:creationId xmlns:a16="http://schemas.microsoft.com/office/drawing/2014/main" id="{4E4AEBB9-8691-4379-BE08-1F631F2EBECD}"/>
              </a:ext>
            </a:extLst>
          </p:cNvPr>
          <p:cNvPicPr>
            <a:picLocks noChangeAspect="1"/>
          </p:cNvPicPr>
          <p:nvPr/>
        </p:nvPicPr>
        <p:blipFill>
          <a:blip r:embed="rId3"/>
          <a:stretch>
            <a:fillRect/>
          </a:stretch>
        </p:blipFill>
        <p:spPr>
          <a:xfrm>
            <a:off x="240344" y="2028018"/>
            <a:ext cx="3878895" cy="2862238"/>
          </a:xfrm>
          <a:prstGeom prst="rect">
            <a:avLst/>
          </a:prstGeom>
        </p:spPr>
      </p:pic>
    </p:spTree>
    <p:extLst>
      <p:ext uri="{BB962C8B-B14F-4D97-AF65-F5344CB8AC3E}">
        <p14:creationId xmlns:p14="http://schemas.microsoft.com/office/powerpoint/2010/main" val="16879002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spTree>
    <p:extLst>
      <p:ext uri="{BB962C8B-B14F-4D97-AF65-F5344CB8AC3E}">
        <p14:creationId xmlns:p14="http://schemas.microsoft.com/office/powerpoint/2010/main" val="3188140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solidFill>
                  <a:schemeClr val="bg2">
                    <a:lumMod val="90000"/>
                  </a:schemeClr>
                </a:solidFill>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solidFill>
                  <a:schemeClr val="bg2">
                    <a:lumMod val="90000"/>
                  </a:schemeClr>
                </a:solidFill>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solidFill>
                  <a:schemeClr val="bg2">
                    <a:lumMod val="90000"/>
                  </a:schemeClr>
                </a:solidFill>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solidFill>
                  <a:schemeClr val="bg2">
                    <a:lumMod val="90000"/>
                  </a:schemeClr>
                </a:solidFill>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solidFill>
                  <a:schemeClr val="bg2">
                    <a:lumMod val="90000"/>
                  </a:schemeClr>
                </a:solidFill>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95386" y="1856044"/>
            <a:ext cx="628835" cy="628835"/>
          </a:xfrm>
          <a:prstGeom prst="rect">
            <a:avLst/>
          </a:prstGeom>
        </p:spPr>
      </p:pic>
    </p:spTree>
    <p:extLst>
      <p:ext uri="{BB962C8B-B14F-4D97-AF65-F5344CB8AC3E}">
        <p14:creationId xmlns:p14="http://schemas.microsoft.com/office/powerpoint/2010/main" val="2039041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a:extLst>
              <a:ext uri="{FF2B5EF4-FFF2-40B4-BE49-F238E27FC236}">
                <a16:creationId xmlns:a16="http://schemas.microsoft.com/office/drawing/2014/main" id="{67CA177A-F6B1-4E25-A7B4-7A57861381F1}"/>
              </a:ext>
            </a:extLst>
          </p:cNvPr>
          <p:cNvSpPr>
            <a:spLocks noChangeArrowheads="1"/>
          </p:cNvSpPr>
          <p:nvPr/>
        </p:nvSpPr>
        <p:spPr bwMode="auto">
          <a:xfrm>
            <a:off x="2148334" y="3356285"/>
            <a:ext cx="49688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eaLnBrk="1" hangingPunct="1">
              <a:lnSpc>
                <a:spcPct val="100000"/>
              </a:lnSpc>
              <a:spcBef>
                <a:spcPct val="0"/>
              </a:spcBef>
              <a:buFont typeface="Times New Roman" panose="02020603050405020304" pitchFamily="18" charset="0"/>
              <a:buNone/>
            </a:pPr>
            <a:r>
              <a:rPr lang="en-GB" altLang="en-US" sz="4400" b="1" dirty="0">
                <a:solidFill>
                  <a:srgbClr val="0070C0"/>
                </a:solidFill>
                <a:latin typeface="Arial" panose="020B0604020202020204" pitchFamily="34" charset="0"/>
                <a:ea typeface="Microsoft YaHei" panose="020B0503020204020204" pitchFamily="34" charset="-122"/>
              </a:rPr>
              <a:t>Planning</a:t>
            </a:r>
          </a:p>
        </p:txBody>
      </p:sp>
      <p:pic>
        <p:nvPicPr>
          <p:cNvPr id="61444" name="Picture 7">
            <a:extLst>
              <a:ext uri="{FF2B5EF4-FFF2-40B4-BE49-F238E27FC236}">
                <a16:creationId xmlns:a16="http://schemas.microsoft.com/office/drawing/2014/main" id="{525F2FB3-C29F-49E0-BE18-B3DB4FE262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683" y="3874653"/>
            <a:ext cx="1895475" cy="186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1">
            <a:extLst>
              <a:ext uri="{FF2B5EF4-FFF2-40B4-BE49-F238E27FC236}">
                <a16:creationId xmlns:a16="http://schemas.microsoft.com/office/drawing/2014/main" id="{60890940-149D-4322-9F4A-2703C35334B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24824" y="1750805"/>
            <a:ext cx="1754188"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ABB53E06-91DE-4B2F-983F-1DB698D49C05}"/>
              </a:ext>
            </a:extLst>
          </p:cNvPr>
          <p:cNvSpPr txBox="1"/>
          <p:nvPr/>
        </p:nvSpPr>
        <p:spPr>
          <a:xfrm rot="20534171">
            <a:off x="136978" y="1782608"/>
            <a:ext cx="3737499" cy="1938992"/>
          </a:xfrm>
          <a:prstGeom prst="rect">
            <a:avLst/>
          </a:prstGeom>
          <a:noFill/>
        </p:spPr>
        <p:txBody>
          <a:bodyPr wrap="square" rtlCol="0">
            <a:spAutoFit/>
          </a:bodyPr>
          <a:lstStyle/>
          <a:p>
            <a:pPr algn="ctr"/>
            <a:r>
              <a:rPr lang="en-GB" sz="4000" dirty="0">
                <a:solidFill>
                  <a:srgbClr val="FF0000"/>
                </a:solidFill>
                <a:latin typeface="Comic Sans MS" panose="030F0702030302020204" pitchFamily="66" charset="0"/>
              </a:rPr>
              <a:t>“Failing to plan is planning to fail”</a:t>
            </a:r>
          </a:p>
        </p:txBody>
      </p:sp>
      <p:sp>
        <p:nvSpPr>
          <p:cNvPr id="3" name="TextBox 2">
            <a:extLst>
              <a:ext uri="{FF2B5EF4-FFF2-40B4-BE49-F238E27FC236}">
                <a16:creationId xmlns:a16="http://schemas.microsoft.com/office/drawing/2014/main" id="{275AEFA6-AF94-4F1C-AE46-6A4B00C6C1F5}"/>
              </a:ext>
            </a:extLst>
          </p:cNvPr>
          <p:cNvSpPr txBox="1"/>
          <p:nvPr/>
        </p:nvSpPr>
        <p:spPr>
          <a:xfrm rot="696038">
            <a:off x="3569994" y="1634731"/>
            <a:ext cx="2712526" cy="1200329"/>
          </a:xfrm>
          <a:prstGeom prst="rect">
            <a:avLst/>
          </a:prstGeom>
          <a:noFill/>
        </p:spPr>
        <p:txBody>
          <a:bodyPr wrap="square" rtlCol="0">
            <a:spAutoFit/>
          </a:bodyPr>
          <a:lstStyle/>
          <a:p>
            <a:pPr algn="ctr"/>
            <a:r>
              <a:rPr lang="en-GB" sz="3600" dirty="0">
                <a:solidFill>
                  <a:schemeClr val="accent6">
                    <a:lumMod val="75000"/>
                  </a:schemeClr>
                </a:solidFill>
                <a:latin typeface="Lucida Console" panose="020B0609040504020204" pitchFamily="49" charset="0"/>
              </a:rPr>
              <a:t>Be creative!</a:t>
            </a:r>
          </a:p>
        </p:txBody>
      </p:sp>
      <p:sp>
        <p:nvSpPr>
          <p:cNvPr id="4" name="TextBox 3">
            <a:extLst>
              <a:ext uri="{FF2B5EF4-FFF2-40B4-BE49-F238E27FC236}">
                <a16:creationId xmlns:a16="http://schemas.microsoft.com/office/drawing/2014/main" id="{B93907EB-94C5-46D6-8398-B55B5F17DFB6}"/>
              </a:ext>
            </a:extLst>
          </p:cNvPr>
          <p:cNvSpPr txBox="1"/>
          <p:nvPr/>
        </p:nvSpPr>
        <p:spPr>
          <a:xfrm>
            <a:off x="2911877" y="5104661"/>
            <a:ext cx="5743624" cy="830997"/>
          </a:xfrm>
          <a:prstGeom prst="rect">
            <a:avLst/>
          </a:prstGeom>
          <a:noFill/>
        </p:spPr>
        <p:txBody>
          <a:bodyPr wrap="none" rtlCol="0">
            <a:spAutoFit/>
          </a:bodyPr>
          <a:lstStyle/>
          <a:p>
            <a:r>
              <a:rPr lang="en-GB" sz="4800" dirty="0">
                <a:solidFill>
                  <a:schemeClr val="bg1">
                    <a:lumMod val="65000"/>
                  </a:schemeClr>
                </a:solidFill>
                <a:latin typeface="Copperplate Gothic Light" panose="020E0507020206020404" pitchFamily="34" charset="0"/>
              </a:rPr>
              <a:t>Think </a:t>
            </a:r>
            <a:r>
              <a:rPr lang="en-GB" sz="4800" dirty="0" err="1">
                <a:solidFill>
                  <a:schemeClr val="bg1">
                    <a:lumMod val="65000"/>
                  </a:schemeClr>
                </a:solidFill>
                <a:latin typeface="Copperplate Gothic Light" panose="020E0507020206020404" pitchFamily="34" charset="0"/>
              </a:rPr>
              <a:t>think</a:t>
            </a:r>
            <a:r>
              <a:rPr lang="en-GB" sz="4800" dirty="0">
                <a:solidFill>
                  <a:schemeClr val="bg1">
                    <a:lumMod val="65000"/>
                  </a:schemeClr>
                </a:solidFill>
                <a:latin typeface="Copperplate Gothic Light" panose="020E0507020206020404" pitchFamily="34" charset="0"/>
              </a:rPr>
              <a:t> </a:t>
            </a:r>
            <a:r>
              <a:rPr lang="en-GB" sz="4800" dirty="0" err="1">
                <a:solidFill>
                  <a:schemeClr val="bg1">
                    <a:lumMod val="65000"/>
                  </a:schemeClr>
                </a:solidFill>
                <a:latin typeface="Copperplate Gothic Light" panose="020E0507020206020404" pitchFamily="34" charset="0"/>
              </a:rPr>
              <a:t>think</a:t>
            </a:r>
            <a:endParaRPr lang="en-GB" sz="4800" dirty="0">
              <a:solidFill>
                <a:schemeClr val="bg1">
                  <a:lumMod val="65000"/>
                </a:schemeClr>
              </a:solidFill>
              <a:latin typeface="Copperplate Gothic Light" panose="020E0507020206020404" pitchFamily="34" charset="0"/>
            </a:endParaRPr>
          </a:p>
        </p:txBody>
      </p:sp>
    </p:spTree>
    <p:extLst>
      <p:ext uri="{BB962C8B-B14F-4D97-AF65-F5344CB8AC3E}">
        <p14:creationId xmlns:p14="http://schemas.microsoft.com/office/powerpoint/2010/main" val="3288614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a:extLst>
              <a:ext uri="{FF2B5EF4-FFF2-40B4-BE49-F238E27FC236}">
                <a16:creationId xmlns:a16="http://schemas.microsoft.com/office/drawing/2014/main" id="{D9FA899E-6CF9-494B-AEF6-E71D01C2C619}"/>
              </a:ext>
            </a:extLst>
          </p:cNvPr>
          <p:cNvSpPr>
            <a:spLocks noChangeArrowheads="1"/>
          </p:cNvSpPr>
          <p:nvPr/>
        </p:nvSpPr>
        <p:spPr bwMode="auto">
          <a:xfrm>
            <a:off x="4149725" y="4173538"/>
            <a:ext cx="4681538" cy="1944687"/>
          </a:xfrm>
          <a:prstGeom prst="roundRect">
            <a:avLst>
              <a:gd name="adj" fmla="val 16667"/>
            </a:avLst>
          </a:prstGeom>
          <a:solidFill>
            <a:srgbClr val="0070C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Time is up</a:t>
            </a:r>
          </a:p>
        </p:txBody>
      </p:sp>
      <p:sp>
        <p:nvSpPr>
          <p:cNvPr id="13" name="Rounded Rectangle 12">
            <a:extLst>
              <a:ext uri="{FF2B5EF4-FFF2-40B4-BE49-F238E27FC236}">
                <a16:creationId xmlns:a16="http://schemas.microsoft.com/office/drawing/2014/main" id="{9933662B-164A-4F1D-A4C8-F23BAF62A41D}"/>
              </a:ext>
            </a:extLst>
          </p:cNvPr>
          <p:cNvSpPr>
            <a:spLocks noChangeArrowheads="1"/>
          </p:cNvSpPr>
          <p:nvPr/>
        </p:nvSpPr>
        <p:spPr bwMode="auto">
          <a:xfrm>
            <a:off x="4149725" y="4173538"/>
            <a:ext cx="4679950" cy="1943100"/>
          </a:xfrm>
          <a:prstGeom prst="roundRect">
            <a:avLst>
              <a:gd name="adj" fmla="val 16667"/>
            </a:avLst>
          </a:prstGeom>
          <a:solidFill>
            <a:srgbClr val="FF000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1 minute</a:t>
            </a:r>
          </a:p>
        </p:txBody>
      </p:sp>
      <p:sp>
        <p:nvSpPr>
          <p:cNvPr id="12" name="Rounded Rectangle 11">
            <a:extLst>
              <a:ext uri="{FF2B5EF4-FFF2-40B4-BE49-F238E27FC236}">
                <a16:creationId xmlns:a16="http://schemas.microsoft.com/office/drawing/2014/main" id="{959B3872-6263-4AB7-85EF-FCED188D5D74}"/>
              </a:ext>
            </a:extLst>
          </p:cNvPr>
          <p:cNvSpPr>
            <a:spLocks noChangeArrowheads="1"/>
          </p:cNvSpPr>
          <p:nvPr/>
        </p:nvSpPr>
        <p:spPr bwMode="auto">
          <a:xfrm>
            <a:off x="4159250" y="4173538"/>
            <a:ext cx="4681538" cy="1943100"/>
          </a:xfrm>
          <a:prstGeom prst="roundRect">
            <a:avLst>
              <a:gd name="adj" fmla="val 16667"/>
            </a:avLst>
          </a:prstGeom>
          <a:solidFill>
            <a:srgbClr val="FF000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2 minutes</a:t>
            </a:r>
          </a:p>
        </p:txBody>
      </p:sp>
      <p:sp>
        <p:nvSpPr>
          <p:cNvPr id="11" name="Rounded Rectangle 10">
            <a:extLst>
              <a:ext uri="{FF2B5EF4-FFF2-40B4-BE49-F238E27FC236}">
                <a16:creationId xmlns:a16="http://schemas.microsoft.com/office/drawing/2014/main" id="{0B410268-666E-4A98-8235-BDD7A5D528AA}"/>
              </a:ext>
            </a:extLst>
          </p:cNvPr>
          <p:cNvSpPr>
            <a:spLocks noChangeArrowheads="1"/>
          </p:cNvSpPr>
          <p:nvPr/>
        </p:nvSpPr>
        <p:spPr bwMode="auto">
          <a:xfrm>
            <a:off x="4149725" y="4159250"/>
            <a:ext cx="4679950" cy="1943100"/>
          </a:xfrm>
          <a:prstGeom prst="roundRect">
            <a:avLst>
              <a:gd name="adj" fmla="val 16667"/>
            </a:avLst>
          </a:prstGeom>
          <a:solidFill>
            <a:srgbClr val="FF000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3 minutes</a:t>
            </a:r>
          </a:p>
        </p:txBody>
      </p:sp>
      <p:sp>
        <p:nvSpPr>
          <p:cNvPr id="10" name="Rounded Rectangle 9">
            <a:extLst>
              <a:ext uri="{FF2B5EF4-FFF2-40B4-BE49-F238E27FC236}">
                <a16:creationId xmlns:a16="http://schemas.microsoft.com/office/drawing/2014/main" id="{432FC183-EDF1-4B1F-8E0A-23EEBAF5FC51}"/>
              </a:ext>
            </a:extLst>
          </p:cNvPr>
          <p:cNvSpPr>
            <a:spLocks noChangeArrowheads="1"/>
          </p:cNvSpPr>
          <p:nvPr/>
        </p:nvSpPr>
        <p:spPr bwMode="auto">
          <a:xfrm>
            <a:off x="4149725" y="4159250"/>
            <a:ext cx="4679950" cy="1944688"/>
          </a:xfrm>
          <a:prstGeom prst="roundRect">
            <a:avLst>
              <a:gd name="adj" fmla="val 16667"/>
            </a:avLst>
          </a:prstGeom>
          <a:solidFill>
            <a:srgbClr val="FFC00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4 minutes</a:t>
            </a:r>
          </a:p>
        </p:txBody>
      </p:sp>
      <p:sp>
        <p:nvSpPr>
          <p:cNvPr id="9" name="Rounded Rectangle 8">
            <a:extLst>
              <a:ext uri="{FF2B5EF4-FFF2-40B4-BE49-F238E27FC236}">
                <a16:creationId xmlns:a16="http://schemas.microsoft.com/office/drawing/2014/main" id="{5C58AE44-40FB-4B48-96C2-940A77BAFB89}"/>
              </a:ext>
            </a:extLst>
          </p:cNvPr>
          <p:cNvSpPr>
            <a:spLocks noChangeArrowheads="1"/>
          </p:cNvSpPr>
          <p:nvPr/>
        </p:nvSpPr>
        <p:spPr bwMode="auto">
          <a:xfrm>
            <a:off x="4152900" y="4162425"/>
            <a:ext cx="4679950" cy="1943100"/>
          </a:xfrm>
          <a:prstGeom prst="roundRect">
            <a:avLst>
              <a:gd name="adj" fmla="val 16667"/>
            </a:avLst>
          </a:prstGeom>
          <a:solidFill>
            <a:srgbClr val="FFC00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5 minutes</a:t>
            </a:r>
          </a:p>
        </p:txBody>
      </p:sp>
      <p:sp>
        <p:nvSpPr>
          <p:cNvPr id="8" name="Rounded Rectangle 7">
            <a:extLst>
              <a:ext uri="{FF2B5EF4-FFF2-40B4-BE49-F238E27FC236}">
                <a16:creationId xmlns:a16="http://schemas.microsoft.com/office/drawing/2014/main" id="{65562918-BBFC-4181-9F88-40C4048A840C}"/>
              </a:ext>
            </a:extLst>
          </p:cNvPr>
          <p:cNvSpPr>
            <a:spLocks noChangeArrowheads="1"/>
          </p:cNvSpPr>
          <p:nvPr/>
        </p:nvSpPr>
        <p:spPr bwMode="auto">
          <a:xfrm>
            <a:off x="4137025" y="4165600"/>
            <a:ext cx="4679950" cy="1944688"/>
          </a:xfrm>
          <a:prstGeom prst="roundRect">
            <a:avLst>
              <a:gd name="adj" fmla="val 16667"/>
            </a:avLst>
          </a:prstGeom>
          <a:solidFill>
            <a:srgbClr val="92D05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6 minutes</a:t>
            </a:r>
          </a:p>
        </p:txBody>
      </p:sp>
      <p:sp>
        <p:nvSpPr>
          <p:cNvPr id="7" name="Rounded Rectangle 6">
            <a:extLst>
              <a:ext uri="{FF2B5EF4-FFF2-40B4-BE49-F238E27FC236}">
                <a16:creationId xmlns:a16="http://schemas.microsoft.com/office/drawing/2014/main" id="{FA2DA34B-B270-4A22-882D-D6EC60DF2638}"/>
              </a:ext>
            </a:extLst>
          </p:cNvPr>
          <p:cNvSpPr>
            <a:spLocks noChangeArrowheads="1"/>
          </p:cNvSpPr>
          <p:nvPr/>
        </p:nvSpPr>
        <p:spPr bwMode="auto">
          <a:xfrm>
            <a:off x="4137025" y="4165600"/>
            <a:ext cx="4679950" cy="1944688"/>
          </a:xfrm>
          <a:prstGeom prst="roundRect">
            <a:avLst>
              <a:gd name="adj" fmla="val 16667"/>
            </a:avLst>
          </a:prstGeom>
          <a:solidFill>
            <a:srgbClr val="92D05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7 minutes</a:t>
            </a:r>
          </a:p>
        </p:txBody>
      </p:sp>
      <p:sp>
        <p:nvSpPr>
          <p:cNvPr id="6" name="Rounded Rectangle 5">
            <a:extLst>
              <a:ext uri="{FF2B5EF4-FFF2-40B4-BE49-F238E27FC236}">
                <a16:creationId xmlns:a16="http://schemas.microsoft.com/office/drawing/2014/main" id="{2215B33E-3633-4FD0-B837-28ABFD202837}"/>
              </a:ext>
            </a:extLst>
          </p:cNvPr>
          <p:cNvSpPr>
            <a:spLocks noChangeArrowheads="1"/>
          </p:cNvSpPr>
          <p:nvPr/>
        </p:nvSpPr>
        <p:spPr bwMode="auto">
          <a:xfrm>
            <a:off x="4137025" y="4165600"/>
            <a:ext cx="4679950" cy="1944688"/>
          </a:xfrm>
          <a:prstGeom prst="roundRect">
            <a:avLst>
              <a:gd name="adj" fmla="val 16667"/>
            </a:avLst>
          </a:prstGeom>
          <a:solidFill>
            <a:srgbClr val="92D05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8 minutes</a:t>
            </a:r>
          </a:p>
        </p:txBody>
      </p:sp>
      <p:sp>
        <p:nvSpPr>
          <p:cNvPr id="5" name="Rounded Rectangle 4">
            <a:extLst>
              <a:ext uri="{FF2B5EF4-FFF2-40B4-BE49-F238E27FC236}">
                <a16:creationId xmlns:a16="http://schemas.microsoft.com/office/drawing/2014/main" id="{AD7D4711-455C-49AF-B109-B144A0C45CE0}"/>
              </a:ext>
            </a:extLst>
          </p:cNvPr>
          <p:cNvSpPr>
            <a:spLocks noChangeArrowheads="1"/>
          </p:cNvSpPr>
          <p:nvPr/>
        </p:nvSpPr>
        <p:spPr bwMode="auto">
          <a:xfrm>
            <a:off x="4137025" y="4165600"/>
            <a:ext cx="4679950" cy="1944688"/>
          </a:xfrm>
          <a:prstGeom prst="roundRect">
            <a:avLst>
              <a:gd name="adj" fmla="val 16667"/>
            </a:avLst>
          </a:prstGeom>
          <a:solidFill>
            <a:srgbClr val="92D05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9 minutes</a:t>
            </a:r>
          </a:p>
        </p:txBody>
      </p:sp>
      <p:sp>
        <p:nvSpPr>
          <p:cNvPr id="63500" name="Title 4">
            <a:extLst>
              <a:ext uri="{FF2B5EF4-FFF2-40B4-BE49-F238E27FC236}">
                <a16:creationId xmlns:a16="http://schemas.microsoft.com/office/drawing/2014/main" id="{175DDF75-94C8-4ED4-92C2-7E0D1BCADF99}"/>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Ideas</a:t>
            </a:r>
          </a:p>
        </p:txBody>
      </p:sp>
      <p:sp>
        <p:nvSpPr>
          <p:cNvPr id="32781" name="Rectangle 2">
            <a:extLst>
              <a:ext uri="{FF2B5EF4-FFF2-40B4-BE49-F238E27FC236}">
                <a16:creationId xmlns:a16="http://schemas.microsoft.com/office/drawing/2014/main" id="{60339F84-758B-42D3-A290-FEA9E6BC4CC5}"/>
              </a:ext>
            </a:extLst>
          </p:cNvPr>
          <p:cNvSpPr>
            <a:spLocks noChangeArrowheads="1"/>
          </p:cNvSpPr>
          <p:nvPr/>
        </p:nvSpPr>
        <p:spPr bwMode="auto">
          <a:xfrm>
            <a:off x="348064" y="2153938"/>
            <a:ext cx="7842625" cy="145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685800" indent="-342900">
              <a:lnSpc>
                <a:spcPct val="90000"/>
              </a:lnSpc>
              <a:spcBef>
                <a:spcPts val="1000"/>
              </a:spcBef>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Calibri" panose="020F0502020204030204" pitchFamily="34" charset="0"/>
              </a:defRPr>
            </a:lvl9pPr>
          </a:lstStyle>
          <a:p>
            <a:pPr marL="449263" indent="-358775" eaLnBrk="1" hangingPunct="1">
              <a:lnSpc>
                <a:spcPct val="100000"/>
              </a:lnSpc>
              <a:spcBef>
                <a:spcPts val="600"/>
              </a:spcBef>
            </a:pPr>
            <a:r>
              <a:rPr lang="en-GB" altLang="en-US" sz="2200" dirty="0">
                <a:solidFill>
                  <a:srgbClr val="000000"/>
                </a:solidFill>
                <a:latin typeface="Arial" panose="020B0604020202020204" pitchFamily="34" charset="0"/>
                <a:ea typeface="Microsoft YaHei" panose="020B0503020204020204" pitchFamily="34" charset="-122"/>
              </a:rPr>
              <a:t>Draw and/or write about 3 different ideas for your attraction </a:t>
            </a:r>
            <a:r>
              <a:rPr lang="en-GB" altLang="en-US" sz="2200" b="1" i="1" dirty="0">
                <a:solidFill>
                  <a:srgbClr val="000000"/>
                </a:solidFill>
                <a:latin typeface="Arial" panose="020B0604020202020204" pitchFamily="34" charset="0"/>
                <a:ea typeface="Microsoft YaHei" panose="020B0503020204020204" pitchFamily="34" charset="-122"/>
              </a:rPr>
              <a:t>(6 marks).</a:t>
            </a:r>
          </a:p>
          <a:p>
            <a:pPr marL="449263" indent="-358775">
              <a:spcBef>
                <a:spcPts val="600"/>
              </a:spcBef>
              <a:defRPr/>
            </a:pPr>
            <a:r>
              <a:rPr lang="en-GB" altLang="en-US" sz="2200" dirty="0">
                <a:solidFill>
                  <a:srgbClr val="000000"/>
                </a:solidFill>
                <a:latin typeface="Arial" panose="020B0604020202020204" pitchFamily="34" charset="0"/>
                <a:ea typeface="Microsoft YaHei" panose="020B0503020204020204" pitchFamily="34" charset="-122"/>
              </a:rPr>
              <a:t>Explain how your ideas meet the brief from Thorpe Park </a:t>
            </a:r>
            <a:r>
              <a:rPr lang="en-GB" altLang="en-US" sz="2200" b="1" i="1" dirty="0">
                <a:solidFill>
                  <a:srgbClr val="000000"/>
                </a:solidFill>
                <a:latin typeface="Arial" panose="020B0604020202020204" pitchFamily="34" charset="0"/>
                <a:ea typeface="Microsoft YaHei" panose="020B0503020204020204" pitchFamily="34" charset="-122"/>
              </a:rPr>
              <a:t>(6 marks).</a:t>
            </a:r>
            <a:endParaRPr lang="en-GB" altLang="en-US" sz="2200" dirty="0">
              <a:solidFill>
                <a:srgbClr val="000000"/>
              </a:solidFill>
              <a:latin typeface="Arial" panose="020B0604020202020204" pitchFamily="34" charset="0"/>
              <a:ea typeface="Microsoft YaHei" panose="020B0503020204020204" pitchFamily="34" charset="-122"/>
            </a:endParaRPr>
          </a:p>
        </p:txBody>
      </p:sp>
      <p:sp>
        <p:nvSpPr>
          <p:cNvPr id="2" name="Rounded Rectangle 1">
            <a:extLst>
              <a:ext uri="{FF2B5EF4-FFF2-40B4-BE49-F238E27FC236}">
                <a16:creationId xmlns:a16="http://schemas.microsoft.com/office/drawing/2014/main" id="{3AB3489F-85D9-4B9E-AB8E-BC4222C18653}"/>
              </a:ext>
            </a:extLst>
          </p:cNvPr>
          <p:cNvSpPr>
            <a:spLocks noChangeArrowheads="1"/>
          </p:cNvSpPr>
          <p:nvPr/>
        </p:nvSpPr>
        <p:spPr bwMode="auto">
          <a:xfrm>
            <a:off x="4173538" y="4183063"/>
            <a:ext cx="4679950" cy="1944687"/>
          </a:xfrm>
          <a:prstGeom prst="roundRect">
            <a:avLst>
              <a:gd name="adj" fmla="val 16667"/>
            </a:avLst>
          </a:prstGeom>
          <a:solidFill>
            <a:srgbClr val="92D05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10 minutes</a:t>
            </a:r>
          </a:p>
        </p:txBody>
      </p:sp>
      <p:sp>
        <p:nvSpPr>
          <p:cNvPr id="15" name="Rounded Rectangle 14">
            <a:extLst>
              <a:ext uri="{FF2B5EF4-FFF2-40B4-BE49-F238E27FC236}">
                <a16:creationId xmlns:a16="http://schemas.microsoft.com/office/drawing/2014/main" id="{6F1A74B0-606A-405E-9BBB-E238FBD2C8AD}"/>
              </a:ext>
            </a:extLst>
          </p:cNvPr>
          <p:cNvSpPr>
            <a:spLocks noChangeArrowheads="1"/>
          </p:cNvSpPr>
          <p:nvPr/>
        </p:nvSpPr>
        <p:spPr bwMode="auto">
          <a:xfrm>
            <a:off x="4173538" y="4164013"/>
            <a:ext cx="4679950" cy="1944687"/>
          </a:xfrm>
          <a:prstGeom prst="roundRect">
            <a:avLst>
              <a:gd name="adj" fmla="val 16667"/>
            </a:avLst>
          </a:prstGeom>
          <a:solidFill>
            <a:srgbClr val="92D05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11 minutes</a:t>
            </a:r>
          </a:p>
        </p:txBody>
      </p:sp>
      <p:sp>
        <p:nvSpPr>
          <p:cNvPr id="16" name="Rounded Rectangle 15">
            <a:extLst>
              <a:ext uri="{FF2B5EF4-FFF2-40B4-BE49-F238E27FC236}">
                <a16:creationId xmlns:a16="http://schemas.microsoft.com/office/drawing/2014/main" id="{42930DA7-BF46-48CD-A911-9C26D1B63D1E}"/>
              </a:ext>
            </a:extLst>
          </p:cNvPr>
          <p:cNvSpPr>
            <a:spLocks noChangeArrowheads="1"/>
          </p:cNvSpPr>
          <p:nvPr/>
        </p:nvSpPr>
        <p:spPr bwMode="auto">
          <a:xfrm>
            <a:off x="4194175" y="4183063"/>
            <a:ext cx="4679950" cy="1944687"/>
          </a:xfrm>
          <a:prstGeom prst="roundRect">
            <a:avLst>
              <a:gd name="adj" fmla="val 16667"/>
            </a:avLst>
          </a:prstGeom>
          <a:solidFill>
            <a:srgbClr val="92D05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12 minutes</a:t>
            </a:r>
          </a:p>
        </p:txBody>
      </p:sp>
      <p:sp>
        <p:nvSpPr>
          <p:cNvPr id="17" name="Rounded Rectangle 16">
            <a:extLst>
              <a:ext uri="{FF2B5EF4-FFF2-40B4-BE49-F238E27FC236}">
                <a16:creationId xmlns:a16="http://schemas.microsoft.com/office/drawing/2014/main" id="{56C542A6-E5E2-4D04-8BEE-CD85B0D2A231}"/>
              </a:ext>
            </a:extLst>
          </p:cNvPr>
          <p:cNvSpPr>
            <a:spLocks noChangeArrowheads="1"/>
          </p:cNvSpPr>
          <p:nvPr/>
        </p:nvSpPr>
        <p:spPr bwMode="auto">
          <a:xfrm>
            <a:off x="4175125" y="4183063"/>
            <a:ext cx="4679950" cy="1944687"/>
          </a:xfrm>
          <a:prstGeom prst="roundRect">
            <a:avLst>
              <a:gd name="adj" fmla="val 16667"/>
            </a:avLst>
          </a:prstGeom>
          <a:solidFill>
            <a:srgbClr val="92D05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13 minutes</a:t>
            </a:r>
          </a:p>
        </p:txBody>
      </p:sp>
      <p:sp>
        <p:nvSpPr>
          <p:cNvPr id="18" name="Rounded Rectangle 17">
            <a:extLst>
              <a:ext uri="{FF2B5EF4-FFF2-40B4-BE49-F238E27FC236}">
                <a16:creationId xmlns:a16="http://schemas.microsoft.com/office/drawing/2014/main" id="{4AF14B88-7BC5-4623-AF74-37B6270D84F5}"/>
              </a:ext>
            </a:extLst>
          </p:cNvPr>
          <p:cNvSpPr>
            <a:spLocks noChangeArrowheads="1"/>
          </p:cNvSpPr>
          <p:nvPr/>
        </p:nvSpPr>
        <p:spPr bwMode="auto">
          <a:xfrm>
            <a:off x="4194175" y="4183063"/>
            <a:ext cx="4679950" cy="1944687"/>
          </a:xfrm>
          <a:prstGeom prst="roundRect">
            <a:avLst>
              <a:gd name="adj" fmla="val 16667"/>
            </a:avLst>
          </a:prstGeom>
          <a:solidFill>
            <a:srgbClr val="92D05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14 minutes</a:t>
            </a:r>
          </a:p>
        </p:txBody>
      </p:sp>
      <p:sp>
        <p:nvSpPr>
          <p:cNvPr id="21" name="Rounded Rectangle 20">
            <a:extLst>
              <a:ext uri="{FF2B5EF4-FFF2-40B4-BE49-F238E27FC236}">
                <a16:creationId xmlns:a16="http://schemas.microsoft.com/office/drawing/2014/main" id="{77BECDB1-E910-4794-B379-19C53A8F95B6}"/>
              </a:ext>
            </a:extLst>
          </p:cNvPr>
          <p:cNvSpPr>
            <a:spLocks noChangeArrowheads="1"/>
          </p:cNvSpPr>
          <p:nvPr/>
        </p:nvSpPr>
        <p:spPr bwMode="auto">
          <a:xfrm>
            <a:off x="4160838" y="4183062"/>
            <a:ext cx="4679950" cy="1944688"/>
          </a:xfrm>
          <a:prstGeom prst="roundRect">
            <a:avLst>
              <a:gd name="adj" fmla="val 16667"/>
            </a:avLst>
          </a:prstGeom>
          <a:solidFill>
            <a:srgbClr val="92D050"/>
          </a:solidFill>
          <a:ln w="28575" algn="ctr">
            <a:solidFill>
              <a:schemeClr val="tx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93000"/>
              </a:lnSpc>
              <a:spcBef>
                <a:spcPct val="0"/>
              </a:spcBef>
              <a:buClr>
                <a:srgbClr val="000000"/>
              </a:buClr>
              <a:buFont typeface="Times New Roman" panose="02020603050405020304" pitchFamily="18" charset="0"/>
              <a:buNone/>
            </a:pPr>
            <a:r>
              <a:rPr lang="en-GB" altLang="en-US" sz="6000" b="1" dirty="0"/>
              <a:t>15 minutes</a:t>
            </a:r>
          </a:p>
        </p:txBody>
      </p:sp>
    </p:spTree>
    <p:extLst>
      <p:ext uri="{BB962C8B-B14F-4D97-AF65-F5344CB8AC3E}">
        <p14:creationId xmlns:p14="http://schemas.microsoft.com/office/powerpoint/2010/main" val="346757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81">
                                            <p:txEl>
                                              <p:pRg st="1" end="1"/>
                                            </p:txEl>
                                          </p:spTgt>
                                        </p:tgtEl>
                                        <p:attrNameLst>
                                          <p:attrName>style.visibility</p:attrName>
                                        </p:attrNameLst>
                                      </p:cBhvr>
                                      <p:to>
                                        <p:strVal val="visible"/>
                                      </p:to>
                                    </p:set>
                                  </p:childTnLst>
                                </p:cTn>
                              </p:par>
                            </p:childTnLst>
                          </p:cTn>
                        </p:par>
                        <p:par>
                          <p:cTn id="7" fill="hold" nodeType="afterGroup">
                            <p:stCondLst>
                              <p:cond delay="0"/>
                            </p:stCondLst>
                            <p:childTnLst>
                              <p:par>
                                <p:cTn id="8" presetID="1" presetClass="exit" presetSubtype="0" fill="hold" grpId="0" nodeType="afterEffect">
                                  <p:stCondLst>
                                    <p:cond delay="59000"/>
                                  </p:stCondLst>
                                  <p:childTnLst>
                                    <p:set>
                                      <p:cBhvr>
                                        <p:cTn id="9" dur="1" fill="hold">
                                          <p:stCondLst>
                                            <p:cond delay="0"/>
                                          </p:stCondLst>
                                        </p:cTn>
                                        <p:tgtEl>
                                          <p:spTgt spid="21"/>
                                        </p:tgtEl>
                                        <p:attrNameLst>
                                          <p:attrName>style.visibility</p:attrName>
                                        </p:attrNameLst>
                                      </p:cBhvr>
                                      <p:to>
                                        <p:strVal val="hidden"/>
                                      </p:to>
                                    </p:set>
                                  </p:childTnLst>
                                </p:cTn>
                              </p:par>
                            </p:childTnLst>
                          </p:cTn>
                        </p:par>
                        <p:par>
                          <p:cTn id="10" fill="hold" nodeType="afterGroup">
                            <p:stCondLst>
                              <p:cond delay="59000"/>
                            </p:stCondLst>
                            <p:childTnLst>
                              <p:par>
                                <p:cTn id="11" presetID="1" presetClass="exit" presetSubtype="0" fill="hold" grpId="0" nodeType="afterEffect">
                                  <p:stCondLst>
                                    <p:cond delay="59000"/>
                                  </p:stCondLst>
                                  <p:childTnLst>
                                    <p:set>
                                      <p:cBhvr>
                                        <p:cTn id="12" dur="1" fill="hold">
                                          <p:stCondLst>
                                            <p:cond delay="0"/>
                                          </p:stCondLst>
                                        </p:cTn>
                                        <p:tgtEl>
                                          <p:spTgt spid="18"/>
                                        </p:tgtEl>
                                        <p:attrNameLst>
                                          <p:attrName>style.visibility</p:attrName>
                                        </p:attrNameLst>
                                      </p:cBhvr>
                                      <p:to>
                                        <p:strVal val="hidden"/>
                                      </p:to>
                                    </p:set>
                                  </p:childTnLst>
                                </p:cTn>
                              </p:par>
                            </p:childTnLst>
                          </p:cTn>
                        </p:par>
                        <p:par>
                          <p:cTn id="13" fill="hold" nodeType="afterGroup">
                            <p:stCondLst>
                              <p:cond delay="118000"/>
                            </p:stCondLst>
                            <p:childTnLst>
                              <p:par>
                                <p:cTn id="14" presetID="1" presetClass="exit" presetSubtype="0" fill="hold" grpId="0" nodeType="afterEffect">
                                  <p:stCondLst>
                                    <p:cond delay="59000"/>
                                  </p:stCondLst>
                                  <p:childTnLst>
                                    <p:set>
                                      <p:cBhvr>
                                        <p:cTn id="15" dur="1" fill="hold">
                                          <p:stCondLst>
                                            <p:cond delay="0"/>
                                          </p:stCondLst>
                                        </p:cTn>
                                        <p:tgtEl>
                                          <p:spTgt spid="17"/>
                                        </p:tgtEl>
                                        <p:attrNameLst>
                                          <p:attrName>style.visibility</p:attrName>
                                        </p:attrNameLst>
                                      </p:cBhvr>
                                      <p:to>
                                        <p:strVal val="hidden"/>
                                      </p:to>
                                    </p:set>
                                  </p:childTnLst>
                                </p:cTn>
                              </p:par>
                            </p:childTnLst>
                          </p:cTn>
                        </p:par>
                        <p:par>
                          <p:cTn id="16" fill="hold" nodeType="afterGroup">
                            <p:stCondLst>
                              <p:cond delay="177000"/>
                            </p:stCondLst>
                            <p:childTnLst>
                              <p:par>
                                <p:cTn id="17" presetID="1" presetClass="exit" presetSubtype="0" fill="hold" grpId="0" nodeType="afterEffect">
                                  <p:stCondLst>
                                    <p:cond delay="59000"/>
                                  </p:stCondLst>
                                  <p:childTnLst>
                                    <p:set>
                                      <p:cBhvr>
                                        <p:cTn id="18" dur="1" fill="hold">
                                          <p:stCondLst>
                                            <p:cond delay="0"/>
                                          </p:stCondLst>
                                        </p:cTn>
                                        <p:tgtEl>
                                          <p:spTgt spid="16"/>
                                        </p:tgtEl>
                                        <p:attrNameLst>
                                          <p:attrName>style.visibility</p:attrName>
                                        </p:attrNameLst>
                                      </p:cBhvr>
                                      <p:to>
                                        <p:strVal val="hidden"/>
                                      </p:to>
                                    </p:set>
                                  </p:childTnLst>
                                </p:cTn>
                              </p:par>
                            </p:childTnLst>
                          </p:cTn>
                        </p:par>
                        <p:par>
                          <p:cTn id="19" fill="hold" nodeType="afterGroup">
                            <p:stCondLst>
                              <p:cond delay="236000"/>
                            </p:stCondLst>
                            <p:childTnLst>
                              <p:par>
                                <p:cTn id="20" presetID="1" presetClass="exit" presetSubtype="0" fill="hold" grpId="0" nodeType="afterEffect">
                                  <p:stCondLst>
                                    <p:cond delay="59000"/>
                                  </p:stCondLst>
                                  <p:childTnLst>
                                    <p:set>
                                      <p:cBhvr>
                                        <p:cTn id="21" dur="1" fill="hold">
                                          <p:stCondLst>
                                            <p:cond delay="0"/>
                                          </p:stCondLst>
                                        </p:cTn>
                                        <p:tgtEl>
                                          <p:spTgt spid="15"/>
                                        </p:tgtEl>
                                        <p:attrNameLst>
                                          <p:attrName>style.visibility</p:attrName>
                                        </p:attrNameLst>
                                      </p:cBhvr>
                                      <p:to>
                                        <p:strVal val="hidden"/>
                                      </p:to>
                                    </p:set>
                                  </p:childTnLst>
                                </p:cTn>
                              </p:par>
                            </p:childTnLst>
                          </p:cTn>
                        </p:par>
                        <p:par>
                          <p:cTn id="22" fill="hold" nodeType="afterGroup">
                            <p:stCondLst>
                              <p:cond delay="295000"/>
                            </p:stCondLst>
                            <p:childTnLst>
                              <p:par>
                                <p:cTn id="23" presetID="1" presetClass="exit" presetSubtype="0" fill="hold" grpId="0" nodeType="afterEffect">
                                  <p:stCondLst>
                                    <p:cond delay="59000"/>
                                  </p:stCondLst>
                                  <p:childTnLst>
                                    <p:set>
                                      <p:cBhvr>
                                        <p:cTn id="24" dur="1" fill="hold">
                                          <p:stCondLst>
                                            <p:cond delay="0"/>
                                          </p:stCondLst>
                                        </p:cTn>
                                        <p:tgtEl>
                                          <p:spTgt spid="2"/>
                                        </p:tgtEl>
                                        <p:attrNameLst>
                                          <p:attrName>style.visibility</p:attrName>
                                        </p:attrNameLst>
                                      </p:cBhvr>
                                      <p:to>
                                        <p:strVal val="hidden"/>
                                      </p:to>
                                    </p:set>
                                  </p:childTnLst>
                                </p:cTn>
                              </p:par>
                            </p:childTnLst>
                          </p:cTn>
                        </p:par>
                        <p:par>
                          <p:cTn id="25" fill="hold" nodeType="afterGroup">
                            <p:stCondLst>
                              <p:cond delay="354000"/>
                            </p:stCondLst>
                            <p:childTnLst>
                              <p:par>
                                <p:cTn id="26" presetID="1" presetClass="exit" presetSubtype="0" fill="hold" grpId="0" nodeType="afterEffect">
                                  <p:stCondLst>
                                    <p:cond delay="59000"/>
                                  </p:stCondLst>
                                  <p:childTnLst>
                                    <p:set>
                                      <p:cBhvr>
                                        <p:cTn id="27" dur="1" fill="hold">
                                          <p:stCondLst>
                                            <p:cond delay="0"/>
                                          </p:stCondLst>
                                        </p:cTn>
                                        <p:tgtEl>
                                          <p:spTgt spid="5"/>
                                        </p:tgtEl>
                                        <p:attrNameLst>
                                          <p:attrName>style.visibility</p:attrName>
                                        </p:attrNameLst>
                                      </p:cBhvr>
                                      <p:to>
                                        <p:strVal val="hidden"/>
                                      </p:to>
                                    </p:set>
                                  </p:childTnLst>
                                </p:cTn>
                              </p:par>
                            </p:childTnLst>
                          </p:cTn>
                        </p:par>
                        <p:par>
                          <p:cTn id="28" fill="hold" nodeType="afterGroup">
                            <p:stCondLst>
                              <p:cond delay="413000"/>
                            </p:stCondLst>
                            <p:childTnLst>
                              <p:par>
                                <p:cTn id="29" presetID="1" presetClass="exit" presetSubtype="0" fill="hold" grpId="0" nodeType="afterEffect">
                                  <p:stCondLst>
                                    <p:cond delay="59000"/>
                                  </p:stCondLst>
                                  <p:childTnLst>
                                    <p:set>
                                      <p:cBhvr>
                                        <p:cTn id="30" dur="1" fill="hold">
                                          <p:stCondLst>
                                            <p:cond delay="0"/>
                                          </p:stCondLst>
                                        </p:cTn>
                                        <p:tgtEl>
                                          <p:spTgt spid="6"/>
                                        </p:tgtEl>
                                        <p:attrNameLst>
                                          <p:attrName>style.visibility</p:attrName>
                                        </p:attrNameLst>
                                      </p:cBhvr>
                                      <p:to>
                                        <p:strVal val="hidden"/>
                                      </p:to>
                                    </p:set>
                                  </p:childTnLst>
                                </p:cTn>
                              </p:par>
                            </p:childTnLst>
                          </p:cTn>
                        </p:par>
                        <p:par>
                          <p:cTn id="31" fill="hold" nodeType="afterGroup">
                            <p:stCondLst>
                              <p:cond delay="472000"/>
                            </p:stCondLst>
                            <p:childTnLst>
                              <p:par>
                                <p:cTn id="32" presetID="1" presetClass="exit" presetSubtype="0" fill="hold" grpId="0" nodeType="afterEffect">
                                  <p:stCondLst>
                                    <p:cond delay="59000"/>
                                  </p:stCondLst>
                                  <p:childTnLst>
                                    <p:set>
                                      <p:cBhvr>
                                        <p:cTn id="33" dur="1" fill="hold">
                                          <p:stCondLst>
                                            <p:cond delay="0"/>
                                          </p:stCondLst>
                                        </p:cTn>
                                        <p:tgtEl>
                                          <p:spTgt spid="7"/>
                                        </p:tgtEl>
                                        <p:attrNameLst>
                                          <p:attrName>style.visibility</p:attrName>
                                        </p:attrNameLst>
                                      </p:cBhvr>
                                      <p:to>
                                        <p:strVal val="hidden"/>
                                      </p:to>
                                    </p:set>
                                  </p:childTnLst>
                                </p:cTn>
                              </p:par>
                            </p:childTnLst>
                          </p:cTn>
                        </p:par>
                        <p:par>
                          <p:cTn id="34" fill="hold" nodeType="afterGroup">
                            <p:stCondLst>
                              <p:cond delay="531000"/>
                            </p:stCondLst>
                            <p:childTnLst>
                              <p:par>
                                <p:cTn id="35" presetID="1" presetClass="exit" presetSubtype="0" fill="hold" grpId="0" nodeType="afterEffect">
                                  <p:stCondLst>
                                    <p:cond delay="59000"/>
                                  </p:stCondLst>
                                  <p:childTnLst>
                                    <p:set>
                                      <p:cBhvr>
                                        <p:cTn id="36" dur="1" fill="hold">
                                          <p:stCondLst>
                                            <p:cond delay="0"/>
                                          </p:stCondLst>
                                        </p:cTn>
                                        <p:tgtEl>
                                          <p:spTgt spid="8"/>
                                        </p:tgtEl>
                                        <p:attrNameLst>
                                          <p:attrName>style.visibility</p:attrName>
                                        </p:attrNameLst>
                                      </p:cBhvr>
                                      <p:to>
                                        <p:strVal val="hidden"/>
                                      </p:to>
                                    </p:set>
                                  </p:childTnLst>
                                </p:cTn>
                              </p:par>
                            </p:childTnLst>
                          </p:cTn>
                        </p:par>
                        <p:par>
                          <p:cTn id="37" fill="hold" nodeType="afterGroup">
                            <p:stCondLst>
                              <p:cond delay="590000"/>
                            </p:stCondLst>
                            <p:childTnLst>
                              <p:par>
                                <p:cTn id="38" presetID="1" presetClass="exit" presetSubtype="0" fill="hold" grpId="0" nodeType="afterEffect">
                                  <p:stCondLst>
                                    <p:cond delay="59000"/>
                                  </p:stCondLst>
                                  <p:childTnLst>
                                    <p:set>
                                      <p:cBhvr>
                                        <p:cTn id="39" dur="1" fill="hold">
                                          <p:stCondLst>
                                            <p:cond delay="0"/>
                                          </p:stCondLst>
                                        </p:cTn>
                                        <p:tgtEl>
                                          <p:spTgt spid="9"/>
                                        </p:tgtEl>
                                        <p:attrNameLst>
                                          <p:attrName>style.visibility</p:attrName>
                                        </p:attrNameLst>
                                      </p:cBhvr>
                                      <p:to>
                                        <p:strVal val="hidden"/>
                                      </p:to>
                                    </p:set>
                                  </p:childTnLst>
                                </p:cTn>
                              </p:par>
                            </p:childTnLst>
                          </p:cTn>
                        </p:par>
                        <p:par>
                          <p:cTn id="40" fill="hold" nodeType="afterGroup">
                            <p:stCondLst>
                              <p:cond delay="649000"/>
                            </p:stCondLst>
                            <p:childTnLst>
                              <p:par>
                                <p:cTn id="41" presetID="1" presetClass="exit" presetSubtype="0" fill="hold" grpId="0" nodeType="afterEffect">
                                  <p:stCondLst>
                                    <p:cond delay="59000"/>
                                  </p:stCondLst>
                                  <p:childTnLst>
                                    <p:set>
                                      <p:cBhvr>
                                        <p:cTn id="42" dur="1" fill="hold">
                                          <p:stCondLst>
                                            <p:cond delay="0"/>
                                          </p:stCondLst>
                                        </p:cTn>
                                        <p:tgtEl>
                                          <p:spTgt spid="10"/>
                                        </p:tgtEl>
                                        <p:attrNameLst>
                                          <p:attrName>style.visibility</p:attrName>
                                        </p:attrNameLst>
                                      </p:cBhvr>
                                      <p:to>
                                        <p:strVal val="hidden"/>
                                      </p:to>
                                    </p:set>
                                  </p:childTnLst>
                                </p:cTn>
                              </p:par>
                            </p:childTnLst>
                          </p:cTn>
                        </p:par>
                        <p:par>
                          <p:cTn id="43" fill="hold" nodeType="afterGroup">
                            <p:stCondLst>
                              <p:cond delay="708000"/>
                            </p:stCondLst>
                            <p:childTnLst>
                              <p:par>
                                <p:cTn id="44" presetID="1" presetClass="exit" presetSubtype="0" fill="hold" grpId="0" nodeType="afterEffect">
                                  <p:stCondLst>
                                    <p:cond delay="59000"/>
                                  </p:stCondLst>
                                  <p:childTnLst>
                                    <p:set>
                                      <p:cBhvr>
                                        <p:cTn id="45" dur="1" fill="hold">
                                          <p:stCondLst>
                                            <p:cond delay="0"/>
                                          </p:stCondLst>
                                        </p:cTn>
                                        <p:tgtEl>
                                          <p:spTgt spid="11"/>
                                        </p:tgtEl>
                                        <p:attrNameLst>
                                          <p:attrName>style.visibility</p:attrName>
                                        </p:attrNameLst>
                                      </p:cBhvr>
                                      <p:to>
                                        <p:strVal val="hidden"/>
                                      </p:to>
                                    </p:set>
                                  </p:childTnLst>
                                </p:cTn>
                              </p:par>
                            </p:childTnLst>
                          </p:cTn>
                        </p:par>
                        <p:par>
                          <p:cTn id="46" fill="hold" nodeType="afterGroup">
                            <p:stCondLst>
                              <p:cond delay="767000"/>
                            </p:stCondLst>
                            <p:childTnLst>
                              <p:par>
                                <p:cTn id="47" presetID="1" presetClass="exit" presetSubtype="0" fill="hold" grpId="0" nodeType="afterEffect">
                                  <p:stCondLst>
                                    <p:cond delay="59000"/>
                                  </p:stCondLst>
                                  <p:childTnLst>
                                    <p:set>
                                      <p:cBhvr>
                                        <p:cTn id="48" dur="1" fill="hold">
                                          <p:stCondLst>
                                            <p:cond delay="0"/>
                                          </p:stCondLst>
                                        </p:cTn>
                                        <p:tgtEl>
                                          <p:spTgt spid="12"/>
                                        </p:tgtEl>
                                        <p:attrNameLst>
                                          <p:attrName>style.visibility</p:attrName>
                                        </p:attrNameLst>
                                      </p:cBhvr>
                                      <p:to>
                                        <p:strVal val="hidden"/>
                                      </p:to>
                                    </p:set>
                                  </p:childTnLst>
                                </p:cTn>
                              </p:par>
                            </p:childTnLst>
                          </p:cTn>
                        </p:par>
                        <p:par>
                          <p:cTn id="49" fill="hold" nodeType="afterGroup">
                            <p:stCondLst>
                              <p:cond delay="826000"/>
                            </p:stCondLst>
                            <p:childTnLst>
                              <p:par>
                                <p:cTn id="50" presetID="1" presetClass="exit" presetSubtype="0" fill="hold" grpId="0" nodeType="afterEffect">
                                  <p:stCondLst>
                                    <p:cond delay="59000"/>
                                  </p:stCondLst>
                                  <p:childTnLst>
                                    <p:set>
                                      <p:cBhvr>
                                        <p:cTn id="51" dur="1" fill="hold">
                                          <p:stCondLst>
                                            <p:cond delay="0"/>
                                          </p:stCondLst>
                                        </p:cTn>
                                        <p:tgtEl>
                                          <p:spTgt spid="13"/>
                                        </p:tgtEl>
                                        <p:attrNameLst>
                                          <p:attrName>style.visibility</p:attrName>
                                        </p:attrNameLst>
                                      </p:cBhvr>
                                      <p:to>
                                        <p:strVal val="hidden"/>
                                      </p:to>
                                    </p:set>
                                  </p:childTnLst>
                                </p:cTn>
                              </p:par>
                            </p:childTnLst>
                          </p:cTn>
                        </p:par>
                        <p:par>
                          <p:cTn id="52" fill="hold" nodeType="afterGroup">
                            <p:stCondLst>
                              <p:cond delay="885000"/>
                            </p:stCondLst>
                            <p:childTnLst>
                              <p:par>
                                <p:cTn id="53" presetID="34" presetClass="emph" presetSubtype="0" fill="hold" grpId="0" nodeType="afterEffect">
                                  <p:stCondLst>
                                    <p:cond delay="0"/>
                                  </p:stCondLst>
                                  <p:iterate type="lt">
                                    <p:tmPct val="10000"/>
                                  </p:iterate>
                                  <p:childTnLst>
                                    <p:animMotion origin="layout" path="M -2.22222E-6 -1.48148E-6 L -2.22222E-6 -0.07222 " pathEditMode="relative" rAng="0" ptsTypes="AA">
                                      <p:cBhvr>
                                        <p:cTn id="54" dur="250" accel="50000" decel="50000" autoRev="1" fill="hold">
                                          <p:stCondLst>
                                            <p:cond delay="0"/>
                                          </p:stCondLst>
                                        </p:cTn>
                                        <p:tgtEl>
                                          <p:spTgt spid="14"/>
                                        </p:tgtEl>
                                        <p:attrNameLst>
                                          <p:attrName>ppt_x</p:attrName>
                                          <p:attrName>ppt_y</p:attrName>
                                        </p:attrNameLst>
                                      </p:cBhvr>
                                      <p:rCtr x="0" y="-3611"/>
                                    </p:animMotion>
                                    <p:animRot by="1500000">
                                      <p:cBhvr>
                                        <p:cTn id="55" dur="125" fill="hold">
                                          <p:stCondLst>
                                            <p:cond delay="0"/>
                                          </p:stCondLst>
                                        </p:cTn>
                                        <p:tgtEl>
                                          <p:spTgt spid="14"/>
                                        </p:tgtEl>
                                        <p:attrNameLst>
                                          <p:attrName>r</p:attrName>
                                        </p:attrNameLst>
                                      </p:cBhvr>
                                    </p:animRot>
                                    <p:animRot by="-1500000">
                                      <p:cBhvr>
                                        <p:cTn id="56" dur="125" fill="hold">
                                          <p:stCondLst>
                                            <p:cond delay="125"/>
                                          </p:stCondLst>
                                        </p:cTn>
                                        <p:tgtEl>
                                          <p:spTgt spid="14"/>
                                        </p:tgtEl>
                                        <p:attrNameLst>
                                          <p:attrName>r</p:attrName>
                                        </p:attrNameLst>
                                      </p:cBhvr>
                                    </p:animRot>
                                    <p:animRot by="-1500000">
                                      <p:cBhvr>
                                        <p:cTn id="57" dur="125" fill="hold">
                                          <p:stCondLst>
                                            <p:cond delay="250"/>
                                          </p:stCondLst>
                                        </p:cTn>
                                        <p:tgtEl>
                                          <p:spTgt spid="14"/>
                                        </p:tgtEl>
                                        <p:attrNameLst>
                                          <p:attrName>r</p:attrName>
                                        </p:attrNameLst>
                                      </p:cBhvr>
                                    </p:animRot>
                                    <p:animRot by="1500000">
                                      <p:cBhvr>
                                        <p:cTn id="58" dur="125" fill="hold">
                                          <p:stCondLst>
                                            <p:cond delay="375"/>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2" grpId="0" animBg="1"/>
      <p:bldP spid="11" grpId="0" animBg="1"/>
      <p:bldP spid="10" grpId="0" animBg="1"/>
      <p:bldP spid="9" grpId="0" animBg="1"/>
      <p:bldP spid="8" grpId="0" animBg="1"/>
      <p:bldP spid="7" grpId="0" animBg="1"/>
      <p:bldP spid="6" grpId="0" animBg="1"/>
      <p:bldP spid="5" grpId="0" animBg="1"/>
      <p:bldP spid="2" grpId="0" animBg="1"/>
      <p:bldP spid="15" grpId="0" animBg="1"/>
      <p:bldP spid="16" grpId="0" animBg="1"/>
      <p:bldP spid="17" grpId="0" animBg="1"/>
      <p:bldP spid="18"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2464969"/>
            <a:ext cx="628835" cy="628835"/>
          </a:xfrm>
          <a:prstGeom prst="rect">
            <a:avLst/>
          </a:prstGeom>
        </p:spPr>
      </p:pic>
    </p:spTree>
    <p:extLst>
      <p:ext uri="{BB962C8B-B14F-4D97-AF65-F5344CB8AC3E}">
        <p14:creationId xmlns:p14="http://schemas.microsoft.com/office/powerpoint/2010/main" val="2526419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solidFill>
                  <a:schemeClr val="bg1">
                    <a:lumMod val="85000"/>
                  </a:schemeClr>
                </a:solidFill>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solidFill>
                  <a:schemeClr val="bg1">
                    <a:lumMod val="85000"/>
                  </a:schemeClr>
                </a:solidFill>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solidFill>
                  <a:schemeClr val="bg1">
                    <a:lumMod val="85000"/>
                  </a:schemeClr>
                </a:solidFill>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solidFill>
                  <a:schemeClr val="bg1">
                    <a:lumMod val="85000"/>
                  </a:schemeClr>
                </a:solidFill>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solidFill>
                  <a:schemeClr val="bg1">
                    <a:lumMod val="85000"/>
                  </a:schemeClr>
                </a:solidFill>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180091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37679" y="2484879"/>
            <a:ext cx="628835" cy="628835"/>
          </a:xfrm>
          <a:prstGeom prst="rect">
            <a:avLst/>
          </a:prstGeom>
        </p:spPr>
      </p:pic>
    </p:spTree>
    <p:extLst>
      <p:ext uri="{BB962C8B-B14F-4D97-AF65-F5344CB8AC3E}">
        <p14:creationId xmlns:p14="http://schemas.microsoft.com/office/powerpoint/2010/main" val="3860206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2464969"/>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7" y="3133901"/>
            <a:ext cx="628835" cy="628835"/>
          </a:xfrm>
          <a:prstGeom prst="rect">
            <a:avLst/>
          </a:prstGeom>
        </p:spPr>
      </p:pic>
    </p:spTree>
    <p:extLst>
      <p:ext uri="{BB962C8B-B14F-4D97-AF65-F5344CB8AC3E}">
        <p14:creationId xmlns:p14="http://schemas.microsoft.com/office/powerpoint/2010/main" val="348775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solidFill>
                  <a:schemeClr val="bg1">
                    <a:lumMod val="85000"/>
                  </a:schemeClr>
                </a:solidFill>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solidFill>
                  <a:schemeClr val="bg1">
                    <a:lumMod val="85000"/>
                  </a:schemeClr>
                </a:solidFill>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solidFill>
                  <a:schemeClr val="bg1">
                    <a:lumMod val="85000"/>
                  </a:schemeClr>
                </a:solidFill>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solidFill>
                  <a:schemeClr val="bg1">
                    <a:lumMod val="85000"/>
                  </a:schemeClr>
                </a:solidFill>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solidFill>
                  <a:schemeClr val="bg1">
                    <a:lumMod val="85000"/>
                  </a:schemeClr>
                </a:solidFill>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17057" y="179292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7388" y="2476889"/>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7387" y="3145821"/>
            <a:ext cx="628835" cy="628835"/>
          </a:xfrm>
          <a:prstGeom prst="rect">
            <a:avLst/>
          </a:prstGeom>
        </p:spPr>
      </p:pic>
    </p:spTree>
    <p:extLst>
      <p:ext uri="{BB962C8B-B14F-4D97-AF65-F5344CB8AC3E}">
        <p14:creationId xmlns:p14="http://schemas.microsoft.com/office/powerpoint/2010/main" val="33597826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860550B2-8DF1-4AE6-94B4-9C2749E53D75}"/>
              </a:ext>
            </a:extLst>
          </p:cNvPr>
          <p:cNvSpPr>
            <a:spLocks noGrp="1"/>
          </p:cNvSpPr>
          <p:nvPr>
            <p:ph type="title"/>
          </p:nvPr>
        </p:nvSpPr>
        <p:spPr>
          <a:xfrm>
            <a:off x="628650" y="1162050"/>
            <a:ext cx="7886700" cy="971550"/>
          </a:xfrm>
        </p:spPr>
        <p:txBody>
          <a:bodyPr anchor="t"/>
          <a:lstStyle/>
          <a:p>
            <a:pPr algn="ctr" eaLnBrk="1" hangingPunct="1"/>
            <a:r>
              <a:rPr lang="en-GB" altLang="en-US" dirty="0">
                <a:solidFill>
                  <a:srgbClr val="000000"/>
                </a:solidFill>
                <a:latin typeface="Arial" panose="020B0604020202020204" pitchFamily="34" charset="0"/>
                <a:ea typeface="Microsoft YaHei" panose="020B0503020204020204" pitchFamily="34" charset="-122"/>
              </a:rPr>
              <a:t>Engineering Apprenticeship</a:t>
            </a:r>
            <a:endParaRPr lang="en-GB" altLang="en-US" dirty="0"/>
          </a:p>
        </p:txBody>
      </p:sp>
      <p:sp>
        <p:nvSpPr>
          <p:cNvPr id="4" name="TextBox 3">
            <a:extLst>
              <a:ext uri="{FF2B5EF4-FFF2-40B4-BE49-F238E27FC236}">
                <a16:creationId xmlns:a16="http://schemas.microsoft.com/office/drawing/2014/main" id="{9B6B6943-BFFE-4D1F-86AF-4F23C98A17D6}"/>
              </a:ext>
            </a:extLst>
          </p:cNvPr>
          <p:cNvSpPr txBox="1"/>
          <p:nvPr/>
        </p:nvSpPr>
        <p:spPr>
          <a:xfrm>
            <a:off x="944380" y="2508353"/>
            <a:ext cx="7904652" cy="2154436"/>
          </a:xfrm>
          <a:prstGeom prst="rect">
            <a:avLst/>
          </a:prstGeom>
          <a:noFill/>
        </p:spPr>
        <p:txBody>
          <a:bodyPr wrap="square" rtlCol="0">
            <a:spAutoFit/>
          </a:bodyPr>
          <a:lstStyle/>
          <a:p>
            <a:pPr marL="342900"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All teams MUST complete the Apprenticeship.</a:t>
            </a:r>
          </a:p>
          <a:p>
            <a:endParaRPr lang="en-GB" sz="22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Everyone in your team must be involved.</a:t>
            </a:r>
          </a:p>
          <a:p>
            <a:pPr marL="354013"/>
            <a:endParaRPr lang="en-GB" sz="22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Before you start, ensure you read the Engineering Apprenticeship sheet carefully</a:t>
            </a:r>
            <a:r>
              <a:rPr lang="en-GB" sz="2400" dirty="0"/>
              <a:t>.</a:t>
            </a:r>
          </a:p>
        </p:txBody>
      </p:sp>
    </p:spTree>
    <p:extLst>
      <p:ext uri="{BB962C8B-B14F-4D97-AF65-F5344CB8AC3E}">
        <p14:creationId xmlns:p14="http://schemas.microsoft.com/office/powerpoint/2010/main" val="2976918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2464969"/>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7" y="3133901"/>
            <a:ext cx="628835" cy="628835"/>
          </a:xfrm>
          <a:prstGeom prst="rect">
            <a:avLst/>
          </a:prstGeom>
        </p:spPr>
      </p:pic>
      <p:pic>
        <p:nvPicPr>
          <p:cNvPr id="19" name="Graphic 18" descr="Checkmark">
            <a:extLst>
              <a:ext uri="{FF2B5EF4-FFF2-40B4-BE49-F238E27FC236}">
                <a16:creationId xmlns:a16="http://schemas.microsoft.com/office/drawing/2014/main" id="{3C46B667-06FF-4320-BD36-EA0637DF9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3837188"/>
            <a:ext cx="628835" cy="628835"/>
          </a:xfrm>
          <a:prstGeom prst="rect">
            <a:avLst/>
          </a:prstGeom>
        </p:spPr>
      </p:pic>
    </p:spTree>
    <p:extLst>
      <p:ext uri="{BB962C8B-B14F-4D97-AF65-F5344CB8AC3E}">
        <p14:creationId xmlns:p14="http://schemas.microsoft.com/office/powerpoint/2010/main" val="3340991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6" name="Straight Arrow Connector 15">
            <a:extLst>
              <a:ext uri="{FF2B5EF4-FFF2-40B4-BE49-F238E27FC236}">
                <a16:creationId xmlns:a16="http://schemas.microsoft.com/office/drawing/2014/main" id="{4DE88966-2B29-41DD-AA38-288E3BA9BA8A}"/>
              </a:ext>
            </a:extLst>
          </p:cNvPr>
          <p:cNvCxnSpPr/>
          <p:nvPr/>
        </p:nvCxnSpPr>
        <p:spPr>
          <a:xfrm>
            <a:off x="584616" y="2128603"/>
            <a:ext cx="0" cy="3462728"/>
          </a:xfrm>
          <a:prstGeom prst="straightConnector1">
            <a:avLst/>
          </a:prstGeom>
          <a:ln w="444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982833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solidFill>
                  <a:schemeClr val="bg1">
                    <a:lumMod val="85000"/>
                  </a:schemeClr>
                </a:solidFill>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solidFill>
                  <a:schemeClr val="bg1">
                    <a:lumMod val="85000"/>
                  </a:schemeClr>
                </a:solidFill>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solidFill>
                  <a:schemeClr val="bg1">
                    <a:lumMod val="85000"/>
                  </a:schemeClr>
                </a:solidFill>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solidFill>
                  <a:schemeClr val="bg1">
                    <a:lumMod val="85000"/>
                  </a:schemeClr>
                </a:solidFill>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solidFill>
                  <a:schemeClr val="bg1">
                    <a:lumMod val="85000"/>
                  </a:schemeClr>
                </a:solidFill>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31760" y="1836679"/>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62091" y="2520648"/>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62090" y="3189580"/>
            <a:ext cx="628835" cy="628835"/>
          </a:xfrm>
          <a:prstGeom prst="rect">
            <a:avLst/>
          </a:prstGeom>
        </p:spPr>
      </p:pic>
      <p:pic>
        <p:nvPicPr>
          <p:cNvPr id="19" name="Graphic 18" descr="Checkmark">
            <a:extLst>
              <a:ext uri="{FF2B5EF4-FFF2-40B4-BE49-F238E27FC236}">
                <a16:creationId xmlns:a16="http://schemas.microsoft.com/office/drawing/2014/main" id="{3C46B667-06FF-4320-BD36-EA0637DF9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62091" y="3892867"/>
            <a:ext cx="628835" cy="628835"/>
          </a:xfrm>
          <a:prstGeom prst="rect">
            <a:avLst/>
          </a:prstGeom>
        </p:spPr>
      </p:pic>
    </p:spTree>
    <p:extLst>
      <p:ext uri="{BB962C8B-B14F-4D97-AF65-F5344CB8AC3E}">
        <p14:creationId xmlns:p14="http://schemas.microsoft.com/office/powerpoint/2010/main" val="19709151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CECFDD52-10B4-4C86-83C5-746E83C8E3CB}"/>
              </a:ext>
            </a:extLst>
          </p:cNvPr>
          <p:cNvSpPr>
            <a:spLocks noGrp="1"/>
          </p:cNvSpPr>
          <p:nvPr>
            <p:ph type="title"/>
          </p:nvPr>
        </p:nvSpPr>
        <p:spPr>
          <a:xfrm>
            <a:off x="395288" y="1341438"/>
            <a:ext cx="8291512" cy="1143000"/>
          </a:xfrm>
        </p:spPr>
        <p:txBody>
          <a:bodyPr anchor="t"/>
          <a:lstStyle/>
          <a:p>
            <a:pPr algn="ctr" eaLnBrk="1" hangingPunct="1"/>
            <a:r>
              <a:rPr lang="en-GB" altLang="en-US" dirty="0">
                <a:latin typeface="Arial" panose="020B0604020202020204" pitchFamily="34" charset="0"/>
              </a:rPr>
              <a:t>Development</a:t>
            </a:r>
            <a:endParaRPr lang="en-GB" altLang="en-US" dirty="0"/>
          </a:p>
        </p:txBody>
      </p:sp>
      <p:sp>
        <p:nvSpPr>
          <p:cNvPr id="3" name="Content Placeholder 2">
            <a:extLst>
              <a:ext uri="{FF2B5EF4-FFF2-40B4-BE49-F238E27FC236}">
                <a16:creationId xmlns:a16="http://schemas.microsoft.com/office/drawing/2014/main" id="{628AA0BE-CA46-4BE2-9A17-C3D33F08C3F9}"/>
              </a:ext>
            </a:extLst>
          </p:cNvPr>
          <p:cNvSpPr>
            <a:spLocks noGrp="1"/>
          </p:cNvSpPr>
          <p:nvPr>
            <p:ph idx="1"/>
          </p:nvPr>
        </p:nvSpPr>
        <p:spPr>
          <a:xfrm>
            <a:off x="658813" y="2484438"/>
            <a:ext cx="8229600" cy="3417887"/>
          </a:xfrm>
        </p:spPr>
        <p:txBody>
          <a:bodyPr rtlCol="0">
            <a:normAutofit/>
          </a:bodyPr>
          <a:lstStyle/>
          <a:p>
            <a:pPr marL="285750" indent="-276225" algn="ctr" defTabSz="449263" eaLnBrk="1" fontAlgn="auto" hangingPunct="1">
              <a:spcBef>
                <a:spcPct val="0"/>
              </a:spcBef>
              <a:spcAft>
                <a:spcPts val="0"/>
              </a:spcAft>
              <a:buSzPct val="100000"/>
              <a:buFont typeface="Arial" panose="020B0604020202020204" pitchFamily="34" charset="0"/>
              <a:buNone/>
              <a:tabLst>
                <a:tab pos="285750" algn="l"/>
                <a:tab pos="733425" algn="l"/>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r>
              <a:rPr lang="en-GB" sz="2200" b="1" u="sng" dirty="0">
                <a:solidFill>
                  <a:srgbClr val="000000"/>
                </a:solidFill>
                <a:latin typeface="Arial" charset="0"/>
                <a:ea typeface="Microsoft YaHei"/>
              </a:rPr>
              <a:t>SHOP OPEN FOR BUSINESS</a:t>
            </a:r>
          </a:p>
          <a:p>
            <a:pPr marL="0" indent="0" algn="ctr" defTabSz="449263" eaLnBrk="1" fontAlgn="auto" hangingPunct="1">
              <a:spcBef>
                <a:spcPct val="0"/>
              </a:spcBef>
              <a:spcAft>
                <a:spcPts val="0"/>
              </a:spcAft>
              <a:buSzPct val="100000"/>
              <a:buFont typeface="Arial" panose="020B0604020202020204" pitchFamily="34" charset="0"/>
              <a:buNone/>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endParaRPr lang="en-GB" sz="1600" b="1" u="sng" dirty="0">
              <a:solidFill>
                <a:srgbClr val="000000"/>
              </a:solidFill>
              <a:latin typeface="Arial" charset="0"/>
              <a:ea typeface="Microsoft YaHei"/>
            </a:endParaRPr>
          </a:p>
          <a:p>
            <a:pPr marL="0" indent="0" algn="ctr" defTabSz="449263" eaLnBrk="1" fontAlgn="auto" hangingPunct="1">
              <a:spcBef>
                <a:spcPct val="0"/>
              </a:spcBef>
              <a:spcAft>
                <a:spcPts val="0"/>
              </a:spcAft>
              <a:buSzPct val="100000"/>
              <a:buFont typeface="Arial" panose="020B0604020202020204" pitchFamily="34" charset="0"/>
              <a:buNone/>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endParaRPr lang="en-GB" sz="1600" b="1" u="sng" dirty="0">
              <a:solidFill>
                <a:srgbClr val="000000"/>
              </a:solidFill>
              <a:latin typeface="Arial" charset="0"/>
              <a:ea typeface="Microsoft YaHei"/>
            </a:endParaRPr>
          </a:p>
          <a:p>
            <a:pPr marL="285750" indent="-285750" defTabSz="449263" eaLnBrk="1" fontAlgn="auto" hangingPunct="1">
              <a:spcBef>
                <a:spcPts val="600"/>
              </a:spcBef>
              <a:spcAft>
                <a:spcPts val="600"/>
              </a:spcAft>
              <a:buSzPct val="100000"/>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r>
              <a:rPr lang="en-GB" sz="2200" dirty="0">
                <a:solidFill>
                  <a:srgbClr val="000000"/>
                </a:solidFill>
                <a:latin typeface="Arial" charset="0"/>
                <a:ea typeface="Microsoft YaHei"/>
              </a:rPr>
              <a:t>Hand in your apprenticeship pack to begin using the shop.</a:t>
            </a:r>
          </a:p>
          <a:p>
            <a:pPr marL="285750" indent="-285750" defTabSz="449263" eaLnBrk="1" fontAlgn="auto" hangingPunct="1">
              <a:spcBef>
                <a:spcPts val="600"/>
              </a:spcBef>
              <a:spcAft>
                <a:spcPts val="600"/>
              </a:spcAft>
              <a:buSzPct val="100000"/>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r>
              <a:rPr lang="en-GB" sz="2200" dirty="0">
                <a:solidFill>
                  <a:srgbClr val="000000"/>
                </a:solidFill>
                <a:latin typeface="Arial" charset="0"/>
                <a:ea typeface="Microsoft YaHei"/>
              </a:rPr>
              <a:t>Begin to develop your products.</a:t>
            </a:r>
          </a:p>
          <a:p>
            <a:pPr marL="285750" indent="-285750" defTabSz="449263" eaLnBrk="1" fontAlgn="auto" hangingPunct="1">
              <a:spcBef>
                <a:spcPts val="600"/>
              </a:spcBef>
              <a:spcAft>
                <a:spcPts val="600"/>
              </a:spcAft>
              <a:buSzPct val="100000"/>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r>
              <a:rPr lang="en-GB" sz="2200" dirty="0">
                <a:solidFill>
                  <a:srgbClr val="000000"/>
                </a:solidFill>
                <a:latin typeface="Arial" charset="0"/>
                <a:ea typeface="Microsoft YaHei"/>
              </a:rPr>
              <a:t>Make sure you have completed your Planning sheet.</a:t>
            </a:r>
          </a:p>
          <a:p>
            <a:pPr marL="285750" indent="-285750" defTabSz="449263" eaLnBrk="1" fontAlgn="auto" hangingPunct="1">
              <a:spcBef>
                <a:spcPts val="600"/>
              </a:spcBef>
              <a:spcAft>
                <a:spcPts val="600"/>
              </a:spcAft>
              <a:buSzPct val="100000"/>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r>
              <a:rPr lang="en-GB" sz="2200" dirty="0">
                <a:solidFill>
                  <a:srgbClr val="000000"/>
                </a:solidFill>
                <a:latin typeface="Arial" charset="0"/>
                <a:ea typeface="Microsoft YaHei"/>
              </a:rPr>
              <a:t>Draw out the design for the element you are engineering today.</a:t>
            </a:r>
          </a:p>
        </p:txBody>
      </p:sp>
      <p:pic>
        <p:nvPicPr>
          <p:cNvPr id="71684" name="Picture 7" descr="http://www.stcronans.ie/images/open_sign.gif">
            <a:extLst>
              <a:ext uri="{FF2B5EF4-FFF2-40B4-BE49-F238E27FC236}">
                <a16:creationId xmlns:a16="http://schemas.microsoft.com/office/drawing/2014/main" id="{110D6747-9B10-42C7-9A51-703E93A4F6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266825"/>
            <a:ext cx="19050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55679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Content Placeholder 2">
            <a:extLst>
              <a:ext uri="{FF2B5EF4-FFF2-40B4-BE49-F238E27FC236}">
                <a16:creationId xmlns:a16="http://schemas.microsoft.com/office/drawing/2014/main" id="{041C76DD-82FD-4305-AE36-9125E68B19AA}"/>
              </a:ext>
            </a:extLst>
          </p:cNvPr>
          <p:cNvSpPr>
            <a:spLocks noGrp="1"/>
          </p:cNvSpPr>
          <p:nvPr>
            <p:ph idx="1"/>
          </p:nvPr>
        </p:nvSpPr>
        <p:spPr>
          <a:xfrm>
            <a:off x="628650" y="2781583"/>
            <a:ext cx="7886700" cy="1280088"/>
          </a:xfrm>
        </p:spPr>
        <p:txBody>
          <a:bodyPr/>
          <a:lstStyle/>
          <a:p>
            <a:pPr marL="0" indent="0" algn="ctr" eaLnBrk="1" hangingPunct="1">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4000" b="1" dirty="0">
                <a:latin typeface="Arial" panose="020B0604020202020204" pitchFamily="34" charset="0"/>
              </a:rPr>
              <a:t>Morning break</a:t>
            </a:r>
          </a:p>
        </p:txBody>
      </p:sp>
    </p:spTree>
    <p:extLst>
      <p:ext uri="{BB962C8B-B14F-4D97-AF65-F5344CB8AC3E}">
        <p14:creationId xmlns:p14="http://schemas.microsoft.com/office/powerpoint/2010/main" val="1882327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60D2E3B5-1ECA-48E3-8550-B878807DC185}"/>
              </a:ext>
            </a:extLst>
          </p:cNvPr>
          <p:cNvSpPr>
            <a:spLocks noGrp="1"/>
          </p:cNvSpPr>
          <p:nvPr>
            <p:ph type="title"/>
          </p:nvPr>
        </p:nvSpPr>
        <p:spPr>
          <a:xfrm>
            <a:off x="628650" y="3185869"/>
            <a:ext cx="7886700" cy="971550"/>
          </a:xfrm>
        </p:spPr>
        <p:txBody>
          <a:bodyPr anchor="t"/>
          <a:lstStyle/>
          <a:p>
            <a:pPr algn="ctr" eaLnBrk="1" hangingPunct="1"/>
            <a:r>
              <a:rPr lang="en-GB" altLang="en-US" dirty="0">
                <a:solidFill>
                  <a:srgbClr val="0070C0"/>
                </a:solidFill>
                <a:latin typeface="Arial" panose="020B0604020202020204" pitchFamily="34" charset="0"/>
              </a:rPr>
              <a:t>Development</a:t>
            </a:r>
            <a:endParaRPr lang="en-GB" altLang="en-US" dirty="0">
              <a:solidFill>
                <a:srgbClr val="0070C0"/>
              </a:solidFill>
            </a:endParaRPr>
          </a:p>
        </p:txBody>
      </p:sp>
      <p:sp>
        <p:nvSpPr>
          <p:cNvPr id="2" name="TextBox 1">
            <a:extLst>
              <a:ext uri="{FF2B5EF4-FFF2-40B4-BE49-F238E27FC236}">
                <a16:creationId xmlns:a16="http://schemas.microsoft.com/office/drawing/2014/main" id="{3B4CC371-CE78-41CF-88CD-DE33DEA85FB6}"/>
              </a:ext>
            </a:extLst>
          </p:cNvPr>
          <p:cNvSpPr txBox="1"/>
          <p:nvPr/>
        </p:nvSpPr>
        <p:spPr>
          <a:xfrm rot="20662178">
            <a:off x="340235" y="1721244"/>
            <a:ext cx="3380744" cy="1569660"/>
          </a:xfrm>
          <a:prstGeom prst="rect">
            <a:avLst/>
          </a:prstGeom>
          <a:noFill/>
        </p:spPr>
        <p:txBody>
          <a:bodyPr wrap="square" rtlCol="0">
            <a:spAutoFit/>
          </a:bodyPr>
          <a:lstStyle/>
          <a:p>
            <a:pPr algn="ctr"/>
            <a:r>
              <a:rPr lang="en-GB" sz="2400" b="1" dirty="0">
                <a:solidFill>
                  <a:srgbClr val="FF0000"/>
                </a:solidFill>
              </a:rPr>
              <a:t>Remember to complete Reflections 1 and 2, it will be marked at lunchtime</a:t>
            </a:r>
          </a:p>
        </p:txBody>
      </p:sp>
      <p:sp>
        <p:nvSpPr>
          <p:cNvPr id="3" name="TextBox 2">
            <a:extLst>
              <a:ext uri="{FF2B5EF4-FFF2-40B4-BE49-F238E27FC236}">
                <a16:creationId xmlns:a16="http://schemas.microsoft.com/office/drawing/2014/main" id="{9AAF2A43-0D46-4563-93B6-833A0F889243}"/>
              </a:ext>
            </a:extLst>
          </p:cNvPr>
          <p:cNvSpPr txBox="1"/>
          <p:nvPr/>
        </p:nvSpPr>
        <p:spPr>
          <a:xfrm rot="1194509">
            <a:off x="5165627" y="1817132"/>
            <a:ext cx="3278347" cy="1200329"/>
          </a:xfrm>
          <a:prstGeom prst="rect">
            <a:avLst/>
          </a:prstGeom>
          <a:noFill/>
        </p:spPr>
        <p:txBody>
          <a:bodyPr wrap="square" rtlCol="0">
            <a:spAutoFit/>
          </a:bodyPr>
          <a:lstStyle/>
          <a:p>
            <a:pPr algn="ctr"/>
            <a:r>
              <a:rPr lang="en-GB" sz="2400" b="1" dirty="0">
                <a:solidFill>
                  <a:srgbClr val="FF0000"/>
                </a:solidFill>
              </a:rPr>
              <a:t>A briefing for the presentation will be held at 12:10</a:t>
            </a:r>
          </a:p>
        </p:txBody>
      </p:sp>
      <p:sp>
        <p:nvSpPr>
          <p:cNvPr id="6" name="TextBox 5">
            <a:extLst>
              <a:ext uri="{FF2B5EF4-FFF2-40B4-BE49-F238E27FC236}">
                <a16:creationId xmlns:a16="http://schemas.microsoft.com/office/drawing/2014/main" id="{1CF2F88E-9A46-4A62-A147-1310FC73447D}"/>
              </a:ext>
            </a:extLst>
          </p:cNvPr>
          <p:cNvSpPr txBox="1"/>
          <p:nvPr/>
        </p:nvSpPr>
        <p:spPr>
          <a:xfrm rot="908574">
            <a:off x="191737" y="4631161"/>
            <a:ext cx="3447354" cy="461665"/>
          </a:xfrm>
          <a:prstGeom prst="rect">
            <a:avLst/>
          </a:prstGeom>
          <a:noFill/>
        </p:spPr>
        <p:txBody>
          <a:bodyPr wrap="none" rtlCol="0">
            <a:spAutoFit/>
          </a:bodyPr>
          <a:lstStyle/>
          <a:p>
            <a:r>
              <a:rPr lang="en-GB" sz="2400" b="1" dirty="0">
                <a:solidFill>
                  <a:srgbClr val="FF0000"/>
                </a:solidFill>
              </a:rPr>
              <a:t>Plan your time effectively</a:t>
            </a:r>
          </a:p>
        </p:txBody>
      </p:sp>
      <p:sp>
        <p:nvSpPr>
          <p:cNvPr id="7" name="TextBox 6">
            <a:extLst>
              <a:ext uri="{FF2B5EF4-FFF2-40B4-BE49-F238E27FC236}">
                <a16:creationId xmlns:a16="http://schemas.microsoft.com/office/drawing/2014/main" id="{6DC596DB-987D-4FBE-B474-9BB4CE23052C}"/>
              </a:ext>
            </a:extLst>
          </p:cNvPr>
          <p:cNvSpPr txBox="1"/>
          <p:nvPr/>
        </p:nvSpPr>
        <p:spPr>
          <a:xfrm rot="20613173">
            <a:off x="5326667" y="4309749"/>
            <a:ext cx="2956265" cy="1200329"/>
          </a:xfrm>
          <a:prstGeom prst="rect">
            <a:avLst/>
          </a:prstGeom>
          <a:noFill/>
        </p:spPr>
        <p:txBody>
          <a:bodyPr wrap="square" rtlCol="0">
            <a:spAutoFit/>
          </a:bodyPr>
          <a:lstStyle/>
          <a:p>
            <a:pPr algn="ctr"/>
            <a:r>
              <a:rPr lang="en-GB" sz="2400" b="1" dirty="0">
                <a:solidFill>
                  <a:srgbClr val="FF0000"/>
                </a:solidFill>
              </a:rPr>
              <a:t>All team members must be involved in Development</a:t>
            </a:r>
          </a:p>
        </p:txBody>
      </p:sp>
    </p:spTree>
    <p:extLst>
      <p:ext uri="{BB962C8B-B14F-4D97-AF65-F5344CB8AC3E}">
        <p14:creationId xmlns:p14="http://schemas.microsoft.com/office/powerpoint/2010/main" val="4058266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A622E6B-CD40-426E-89C2-33388564ECCD}"/>
              </a:ext>
            </a:extLst>
          </p:cNvPr>
          <p:cNvPicPr>
            <a:picLocks noGrp="1" noChangeAspect="1"/>
          </p:cNvPicPr>
          <p:nvPr>
            <p:ph idx="1"/>
          </p:nvPr>
        </p:nvPicPr>
        <p:blipFill>
          <a:blip r:embed="rId3"/>
          <a:stretch>
            <a:fillRect/>
          </a:stretch>
        </p:blipFill>
        <p:spPr>
          <a:xfrm>
            <a:off x="0" y="350196"/>
            <a:ext cx="9143446" cy="6443750"/>
          </a:xfrm>
        </p:spPr>
      </p:pic>
    </p:spTree>
    <p:extLst>
      <p:ext uri="{BB962C8B-B14F-4D97-AF65-F5344CB8AC3E}">
        <p14:creationId xmlns:p14="http://schemas.microsoft.com/office/powerpoint/2010/main" val="14350424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DEB4D4F9-B6E5-4709-9D7F-3546402DF108}"/>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rPr>
              <a:t>The presentation briefing</a:t>
            </a:r>
            <a:endParaRPr lang="en-GB" altLang="en-US" dirty="0"/>
          </a:p>
        </p:txBody>
      </p:sp>
      <p:sp>
        <p:nvSpPr>
          <p:cNvPr id="77827" name="Content Placeholder 2">
            <a:extLst>
              <a:ext uri="{FF2B5EF4-FFF2-40B4-BE49-F238E27FC236}">
                <a16:creationId xmlns:a16="http://schemas.microsoft.com/office/drawing/2014/main" id="{E80D1957-707A-4675-8C58-BECF461AEFCD}"/>
              </a:ext>
            </a:extLst>
          </p:cNvPr>
          <p:cNvSpPr>
            <a:spLocks noGrp="1"/>
          </p:cNvSpPr>
          <p:nvPr>
            <p:ph idx="1"/>
          </p:nvPr>
        </p:nvSpPr>
        <p:spPr>
          <a:xfrm>
            <a:off x="611188" y="2349500"/>
            <a:ext cx="8229600" cy="3417888"/>
          </a:xfrm>
        </p:spPr>
        <p:txBody>
          <a:bodyPr/>
          <a:lstStyle/>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You have 7 minutes to present.</a:t>
            </a: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Show both your drawing of your attraction and your engineered product.</a:t>
            </a: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Look at the assessment criteria – really important!</a:t>
            </a: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Make it interesting!</a:t>
            </a:r>
          </a:p>
        </p:txBody>
      </p:sp>
    </p:spTree>
    <p:extLst>
      <p:ext uri="{BB962C8B-B14F-4D97-AF65-F5344CB8AC3E}">
        <p14:creationId xmlns:p14="http://schemas.microsoft.com/office/powerpoint/2010/main" val="29500150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E8275657-2355-4034-BC18-83DE76075C98}"/>
              </a:ext>
            </a:extLst>
          </p:cNvPr>
          <p:cNvSpPr>
            <a:spLocks noGrp="1"/>
          </p:cNvSpPr>
          <p:nvPr>
            <p:ph type="title"/>
          </p:nvPr>
        </p:nvSpPr>
        <p:spPr>
          <a:xfrm>
            <a:off x="431800" y="2511425"/>
            <a:ext cx="8229600" cy="1143000"/>
          </a:xfrm>
        </p:spPr>
        <p:txBody>
          <a:bodyPr anchor="t"/>
          <a:lstStyle/>
          <a:p>
            <a:pPr algn="ctr" eaLnBrk="1" hangingPunct="1"/>
            <a:r>
              <a:rPr lang="en-GB" altLang="en-US" sz="6000" dirty="0">
                <a:latin typeface="Arial" panose="020B0604020202020204" pitchFamily="34" charset="0"/>
              </a:rPr>
              <a:t>Lunch</a:t>
            </a:r>
            <a:endParaRPr lang="en-GB" altLang="en-US" sz="6000" dirty="0"/>
          </a:p>
        </p:txBody>
      </p:sp>
      <p:sp>
        <p:nvSpPr>
          <p:cNvPr id="79875" name="Content Placeholder 2">
            <a:extLst>
              <a:ext uri="{FF2B5EF4-FFF2-40B4-BE49-F238E27FC236}">
                <a16:creationId xmlns:a16="http://schemas.microsoft.com/office/drawing/2014/main" id="{DADFA2C8-3090-4C40-ACEA-991DEC5C4286}"/>
              </a:ext>
            </a:extLst>
          </p:cNvPr>
          <p:cNvSpPr>
            <a:spLocks noGrp="1"/>
          </p:cNvSpPr>
          <p:nvPr>
            <p:ph idx="1"/>
          </p:nvPr>
        </p:nvSpPr>
        <p:spPr>
          <a:xfrm>
            <a:off x="431800" y="3738563"/>
            <a:ext cx="8229600" cy="1009650"/>
          </a:xfrm>
        </p:spPr>
        <p:txBody>
          <a:bodyPr/>
          <a:lstStyle/>
          <a:p>
            <a:pPr marL="0" indent="0" algn="ctr" eaLnBrk="1" hangingPunct="1">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b="1" dirty="0">
                <a:latin typeface="Arial" panose="020B0604020202020204" pitchFamily="34" charset="0"/>
              </a:rPr>
              <a:t>Tools down – take a 30 minute break</a:t>
            </a:r>
          </a:p>
        </p:txBody>
      </p:sp>
    </p:spTree>
    <p:extLst>
      <p:ext uri="{BB962C8B-B14F-4D97-AF65-F5344CB8AC3E}">
        <p14:creationId xmlns:p14="http://schemas.microsoft.com/office/powerpoint/2010/main" val="10668047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7749724A-3470-4A35-974C-CA8304B37763}"/>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Final preparations</a:t>
            </a:r>
          </a:p>
        </p:txBody>
      </p:sp>
      <p:sp>
        <p:nvSpPr>
          <p:cNvPr id="81923" name="Content Placeholder 2">
            <a:extLst>
              <a:ext uri="{FF2B5EF4-FFF2-40B4-BE49-F238E27FC236}">
                <a16:creationId xmlns:a16="http://schemas.microsoft.com/office/drawing/2014/main" id="{0E12BF3A-3966-4331-BF45-9522FA7FE187}"/>
              </a:ext>
            </a:extLst>
          </p:cNvPr>
          <p:cNvSpPr>
            <a:spLocks noGrp="1"/>
          </p:cNvSpPr>
          <p:nvPr>
            <p:ph idx="1"/>
          </p:nvPr>
        </p:nvSpPr>
        <p:spPr>
          <a:xfrm>
            <a:off x="755650" y="2484439"/>
            <a:ext cx="7943850" cy="3237936"/>
          </a:xfrm>
        </p:spPr>
        <p:txBody>
          <a:bodyPr/>
          <a:lstStyle/>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Have you produced a detailed drawing of your attraction?</a:t>
            </a:r>
          </a:p>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Can you complete your prototype in the time left?</a:t>
            </a:r>
          </a:p>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Have you started preparing your presentation?</a:t>
            </a:r>
          </a:p>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Have you filled in your accounts sheet?</a:t>
            </a:r>
          </a:p>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Do you need to buy anything else from the shop?</a:t>
            </a:r>
          </a:p>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How can you best use the time remaining?</a:t>
            </a:r>
          </a:p>
        </p:txBody>
      </p:sp>
    </p:spTree>
    <p:extLst>
      <p:ext uri="{BB962C8B-B14F-4D97-AF65-F5344CB8AC3E}">
        <p14:creationId xmlns:p14="http://schemas.microsoft.com/office/powerpoint/2010/main" val="31528873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3573E87C-9B35-4118-BA50-851FF7A8A4C3}"/>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rPr>
              <a:t>Preparing to present</a:t>
            </a:r>
            <a:endParaRPr lang="en-GB" altLang="en-US" dirty="0"/>
          </a:p>
        </p:txBody>
      </p:sp>
      <p:sp>
        <p:nvSpPr>
          <p:cNvPr id="3" name="Content Placeholder 2">
            <a:extLst>
              <a:ext uri="{FF2B5EF4-FFF2-40B4-BE49-F238E27FC236}">
                <a16:creationId xmlns:a16="http://schemas.microsoft.com/office/drawing/2014/main" id="{8214652F-2320-47D9-9002-D26854FB2F0C}"/>
              </a:ext>
            </a:extLst>
          </p:cNvPr>
          <p:cNvSpPr>
            <a:spLocks noGrp="1"/>
          </p:cNvSpPr>
          <p:nvPr>
            <p:ph idx="1"/>
          </p:nvPr>
        </p:nvSpPr>
        <p:spPr>
          <a:xfrm>
            <a:off x="250825" y="2484438"/>
            <a:ext cx="5761038" cy="3417887"/>
          </a:xfrm>
        </p:spPr>
        <p:txBody>
          <a:bodyPr rtlCol="0">
            <a:normAutofit/>
          </a:bodyPr>
          <a:lstStyle/>
          <a:p>
            <a:pPr marL="9525" indent="0" algn="ctr" defTabSz="449263" eaLnBrk="1" fontAlgn="auto" hangingPunct="1">
              <a:spcBef>
                <a:spcPts val="600"/>
              </a:spcBef>
              <a:spcAft>
                <a:spcPts val="600"/>
              </a:spcAft>
              <a:buClr>
                <a:srgbClr val="000000"/>
              </a:buClr>
              <a:buSzPct val="100000"/>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lang="en-GB" sz="2400" b="1" u="sng" dirty="0">
                <a:solidFill>
                  <a:srgbClr val="000000"/>
                </a:solidFill>
                <a:latin typeface="Arial" charset="0"/>
                <a:ea typeface="Microsoft YaHei"/>
              </a:rPr>
              <a:t>The shop is now closed</a:t>
            </a:r>
          </a:p>
          <a:p>
            <a:pPr marL="9525" indent="0" algn="ctr" defTabSz="449263" eaLnBrk="1" fontAlgn="auto" hangingPunct="1">
              <a:spcBef>
                <a:spcPts val="600"/>
              </a:spcBef>
              <a:spcAft>
                <a:spcPts val="600"/>
              </a:spcAft>
              <a:buClr>
                <a:srgbClr val="000000"/>
              </a:buClr>
              <a:buSzPct val="100000"/>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endParaRPr lang="en-GB" sz="2400" b="1" u="sng" dirty="0">
              <a:solidFill>
                <a:srgbClr val="000000"/>
              </a:solidFill>
              <a:latin typeface="Arial" charset="0"/>
              <a:ea typeface="Microsoft YaHei"/>
            </a:endParaRPr>
          </a:p>
          <a:p>
            <a:pPr marL="324000" indent="-324000" defTabSz="449263" eaLnBrk="1" fontAlgn="auto" hangingPunct="1">
              <a:spcBef>
                <a:spcPts val="600"/>
              </a:spcBef>
              <a:spcAft>
                <a:spcPts val="600"/>
              </a:spcAft>
              <a:buClr>
                <a:srgbClr val="000000"/>
              </a:buClr>
              <a:buSzPct val="100000"/>
              <a:buFontTx/>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lang="en-GB" sz="2200" dirty="0">
                <a:solidFill>
                  <a:srgbClr val="000000"/>
                </a:solidFill>
                <a:latin typeface="Arial" charset="0"/>
                <a:ea typeface="Microsoft YaHei"/>
              </a:rPr>
              <a:t>Submit your accounts sheets and any remaining Faradays to the shopkeeper.</a:t>
            </a:r>
          </a:p>
          <a:p>
            <a:pPr marL="324000" indent="-324000" defTabSz="449263" eaLnBrk="1" fontAlgn="auto" hangingPunct="1">
              <a:spcBef>
                <a:spcPts val="600"/>
              </a:spcBef>
              <a:spcAft>
                <a:spcPts val="600"/>
              </a:spcAft>
              <a:buClr>
                <a:srgbClr val="000000"/>
              </a:buClr>
              <a:buSzPct val="100000"/>
              <a:buFontTx/>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lang="en-GB" sz="2200" dirty="0">
                <a:solidFill>
                  <a:srgbClr val="000000"/>
                </a:solidFill>
                <a:latin typeface="Arial" charset="0"/>
                <a:ea typeface="Microsoft YaHei"/>
              </a:rPr>
              <a:t>Return any items you are not using.</a:t>
            </a:r>
          </a:p>
          <a:p>
            <a:pPr marL="324000" indent="-324000" defTabSz="449263" eaLnBrk="1" fontAlgn="auto" hangingPunct="1">
              <a:spcBef>
                <a:spcPts val="600"/>
              </a:spcBef>
              <a:spcAft>
                <a:spcPts val="600"/>
              </a:spcAft>
              <a:buClr>
                <a:srgbClr val="000000"/>
              </a:buClr>
              <a:buSzPct val="100000"/>
              <a:buFontTx/>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lang="en-GB" sz="2200" dirty="0">
                <a:solidFill>
                  <a:srgbClr val="000000"/>
                </a:solidFill>
                <a:latin typeface="Arial" charset="0"/>
                <a:ea typeface="Microsoft YaHei"/>
              </a:rPr>
              <a:t>Practise your presentation – remember to check the marking criteria!</a:t>
            </a:r>
          </a:p>
        </p:txBody>
      </p:sp>
      <p:sp>
        <p:nvSpPr>
          <p:cNvPr id="4" name="Rounded Rectangle 3">
            <a:extLst>
              <a:ext uri="{FF2B5EF4-FFF2-40B4-BE49-F238E27FC236}">
                <a16:creationId xmlns:a16="http://schemas.microsoft.com/office/drawing/2014/main" id="{795A2223-CD5C-44AC-BB40-127867C7A750}"/>
              </a:ext>
            </a:extLst>
          </p:cNvPr>
          <p:cNvSpPr/>
          <p:nvPr/>
        </p:nvSpPr>
        <p:spPr bwMode="auto">
          <a:xfrm>
            <a:off x="6156325" y="3084513"/>
            <a:ext cx="2808288" cy="2663825"/>
          </a:xfrm>
          <a:prstGeom prst="roundRect">
            <a:avLst/>
          </a:prstGeom>
          <a:blipFill dpi="0" rotWithShape="1">
            <a:blip r:embed="rId3" cstate="screen">
              <a:extLst>
                <a:ext uri="{28A0092B-C50C-407E-A947-70E740481C1C}">
                  <a14:useLocalDpi xmlns:a14="http://schemas.microsoft.com/office/drawing/2010/main"/>
                </a:ext>
              </a:extLst>
            </a:blip>
            <a:srcRect/>
            <a:stretch>
              <a:fillRect/>
            </a:stretch>
          </a:blipFill>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eaLnBrk="1">
              <a:lnSpc>
                <a:spcPct val="93000"/>
              </a:lnSpc>
              <a:buClr>
                <a:srgbClr val="000000"/>
              </a:buClr>
              <a:buSzPct val="100000"/>
              <a:buFont typeface="Times New Roman" charset="0"/>
              <a:buNone/>
              <a:defRPr/>
            </a:pPr>
            <a:endParaRPr lang="en-GB" dirty="0">
              <a:solidFill>
                <a:schemeClr val="bg1"/>
              </a:solidFill>
              <a:latin typeface="Arial" charset="0"/>
            </a:endParaRPr>
          </a:p>
        </p:txBody>
      </p:sp>
    </p:spTree>
    <p:extLst>
      <p:ext uri="{BB962C8B-B14F-4D97-AF65-F5344CB8AC3E}">
        <p14:creationId xmlns:p14="http://schemas.microsoft.com/office/powerpoint/2010/main" val="29251652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2464969"/>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7" y="3133901"/>
            <a:ext cx="628835" cy="628835"/>
          </a:xfrm>
          <a:prstGeom prst="rect">
            <a:avLst/>
          </a:prstGeom>
        </p:spPr>
      </p:pic>
      <p:pic>
        <p:nvPicPr>
          <p:cNvPr id="19" name="Graphic 18" descr="Checkmark">
            <a:extLst>
              <a:ext uri="{FF2B5EF4-FFF2-40B4-BE49-F238E27FC236}">
                <a16:creationId xmlns:a16="http://schemas.microsoft.com/office/drawing/2014/main" id="{3C46B667-06FF-4320-BD36-EA0637DF9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3837188"/>
            <a:ext cx="628835" cy="628835"/>
          </a:xfrm>
          <a:prstGeom prst="rect">
            <a:avLst/>
          </a:prstGeom>
        </p:spPr>
      </p:pic>
      <p:pic>
        <p:nvPicPr>
          <p:cNvPr id="20" name="Graphic 19" descr="Checkmark">
            <a:extLst>
              <a:ext uri="{FF2B5EF4-FFF2-40B4-BE49-F238E27FC236}">
                <a16:creationId xmlns:a16="http://schemas.microsoft.com/office/drawing/2014/main" id="{EA2C44A1-76F1-4CCD-A680-C5208DAE3E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25103" y="4506120"/>
            <a:ext cx="628835" cy="628835"/>
          </a:xfrm>
          <a:prstGeom prst="rect">
            <a:avLst/>
          </a:prstGeom>
        </p:spPr>
      </p:pic>
    </p:spTree>
    <p:extLst>
      <p:ext uri="{BB962C8B-B14F-4D97-AF65-F5344CB8AC3E}">
        <p14:creationId xmlns:p14="http://schemas.microsoft.com/office/powerpoint/2010/main" val="2929930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CE67FD5B-B649-4518-9CB8-B27BB39883CF}"/>
              </a:ext>
            </a:extLst>
          </p:cNvPr>
          <p:cNvSpPr>
            <a:spLocks noGrp="1"/>
          </p:cNvSpPr>
          <p:nvPr>
            <p:ph type="title"/>
          </p:nvPr>
        </p:nvSpPr>
        <p:spPr>
          <a:xfrm>
            <a:off x="628650" y="1162050"/>
            <a:ext cx="7886700" cy="971550"/>
          </a:xfrm>
        </p:spPr>
        <p:txBody>
          <a:bodyPr anchor="t"/>
          <a:lstStyle/>
          <a:p>
            <a:pPr algn="ctr" eaLnBrk="1" hangingPunct="1"/>
            <a:r>
              <a:rPr lang="en-GB" altLang="en-US">
                <a:latin typeface="Arial" panose="020B0604020202020204" pitchFamily="34" charset="0"/>
                <a:cs typeface="Arial" panose="020B0604020202020204" pitchFamily="34" charset="0"/>
              </a:rPr>
              <a:t>What is engineering?</a:t>
            </a:r>
          </a:p>
        </p:txBody>
      </p:sp>
      <p:sp>
        <p:nvSpPr>
          <p:cNvPr id="5123" name="Content Placeholder 2">
            <a:extLst>
              <a:ext uri="{FF2B5EF4-FFF2-40B4-BE49-F238E27FC236}">
                <a16:creationId xmlns:a16="http://schemas.microsoft.com/office/drawing/2014/main" id="{3D776889-B9D9-4405-81FC-46169A06CD9A}"/>
              </a:ext>
            </a:extLst>
          </p:cNvPr>
          <p:cNvSpPr>
            <a:spLocks noGrp="1"/>
          </p:cNvSpPr>
          <p:nvPr>
            <p:ph idx="1"/>
          </p:nvPr>
        </p:nvSpPr>
        <p:spPr>
          <a:xfrm>
            <a:off x="1847850" y="3300413"/>
            <a:ext cx="5748338" cy="1282700"/>
          </a:xfrm>
        </p:spPr>
        <p:txBody>
          <a:bodyPr>
            <a:normAutofit fontScale="92500" lnSpcReduction="20000"/>
          </a:bodyPr>
          <a:lstStyle/>
          <a:p>
            <a:pPr marL="0" indent="0" algn="ctr" eaLnBrk="1" hangingPunct="1">
              <a:buFont typeface="Arial" panose="020B0604020202020204" pitchFamily="34" charset="0"/>
              <a:buNone/>
            </a:pPr>
            <a:r>
              <a:rPr lang="en-GB" altLang="en-US" b="1" dirty="0">
                <a:cs typeface="Arial" panose="020B0604020202020204" pitchFamily="34" charset="0"/>
              </a:rPr>
              <a:t>“The application of knowledge and creativity to the needs of humanity</a:t>
            </a:r>
            <a:r>
              <a:rPr lang="en-GB" altLang="en-US" b="1" dirty="0"/>
              <a:t>”</a:t>
            </a:r>
          </a:p>
        </p:txBody>
      </p:sp>
      <p:pic>
        <p:nvPicPr>
          <p:cNvPr id="5124" name="Picture 9">
            <a:extLst>
              <a:ext uri="{FF2B5EF4-FFF2-40B4-BE49-F238E27FC236}">
                <a16:creationId xmlns:a16="http://schemas.microsoft.com/office/drawing/2014/main" id="{FCD4AEF7-8E56-4D6E-A283-EFCF167077F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35200" y="2038350"/>
            <a:ext cx="240347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10">
            <a:extLst>
              <a:ext uri="{FF2B5EF4-FFF2-40B4-BE49-F238E27FC236}">
                <a16:creationId xmlns:a16="http://schemas.microsoft.com/office/drawing/2014/main" id="{81147A12-4442-499D-82D3-F72D5E5CC5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075716">
            <a:off x="7994650" y="1692275"/>
            <a:ext cx="820738"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11">
            <a:extLst>
              <a:ext uri="{FF2B5EF4-FFF2-40B4-BE49-F238E27FC236}">
                <a16:creationId xmlns:a16="http://schemas.microsoft.com/office/drawing/2014/main" id="{04A73BD2-02F4-45F0-BBD1-F28E4394FC1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8750" y="1843088"/>
            <a:ext cx="957263" cy="229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13">
            <a:extLst>
              <a:ext uri="{FF2B5EF4-FFF2-40B4-BE49-F238E27FC236}">
                <a16:creationId xmlns:a16="http://schemas.microsoft.com/office/drawing/2014/main" id="{F3E35028-9F37-4176-B77A-CEE5574370F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59625" y="3941763"/>
            <a:ext cx="1355725"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AB9B8E83-2E48-4A9D-9B2D-0F4FA17240E3}"/>
              </a:ext>
            </a:extLst>
          </p:cNvPr>
          <p:cNvPicPr>
            <a:picLocks noChangeAspect="1"/>
          </p:cNvPicPr>
          <p:nvPr/>
        </p:nvPicPr>
        <p:blipFill>
          <a:blip r:embed="rId7"/>
          <a:stretch>
            <a:fillRect/>
          </a:stretch>
        </p:blipFill>
        <p:spPr>
          <a:xfrm>
            <a:off x="3501755" y="4449697"/>
            <a:ext cx="2451370" cy="1629477"/>
          </a:xfrm>
          <a:prstGeom prst="rect">
            <a:avLst/>
          </a:prstGeom>
        </p:spPr>
      </p:pic>
      <p:pic>
        <p:nvPicPr>
          <p:cNvPr id="10" name="Picture 9">
            <a:extLst>
              <a:ext uri="{FF2B5EF4-FFF2-40B4-BE49-F238E27FC236}">
                <a16:creationId xmlns:a16="http://schemas.microsoft.com/office/drawing/2014/main" id="{6870E087-772E-40FB-B450-D1159329CA0A}"/>
              </a:ext>
            </a:extLst>
          </p:cNvPr>
          <p:cNvPicPr>
            <a:picLocks noChangeAspect="1"/>
          </p:cNvPicPr>
          <p:nvPr/>
        </p:nvPicPr>
        <p:blipFill>
          <a:blip r:embed="rId8"/>
          <a:stretch>
            <a:fillRect/>
          </a:stretch>
        </p:blipFill>
        <p:spPr>
          <a:xfrm>
            <a:off x="5149848" y="1843088"/>
            <a:ext cx="2159002" cy="1488967"/>
          </a:xfrm>
          <a:prstGeom prst="rect">
            <a:avLst/>
          </a:prstGeom>
        </p:spPr>
      </p:pic>
      <p:pic>
        <p:nvPicPr>
          <p:cNvPr id="12" name="Picture 11">
            <a:extLst>
              <a:ext uri="{FF2B5EF4-FFF2-40B4-BE49-F238E27FC236}">
                <a16:creationId xmlns:a16="http://schemas.microsoft.com/office/drawing/2014/main" id="{FAD31608-8707-47A1-B216-571236C944C9}"/>
              </a:ext>
            </a:extLst>
          </p:cNvPr>
          <p:cNvPicPr>
            <a:picLocks noChangeAspect="1"/>
          </p:cNvPicPr>
          <p:nvPr/>
        </p:nvPicPr>
        <p:blipFill>
          <a:blip r:embed="rId9"/>
          <a:stretch>
            <a:fillRect/>
          </a:stretch>
        </p:blipFill>
        <p:spPr>
          <a:xfrm>
            <a:off x="800231" y="4337237"/>
            <a:ext cx="2095238" cy="1495238"/>
          </a:xfrm>
          <a:prstGeom prst="rect">
            <a:avLst/>
          </a:prstGeom>
        </p:spPr>
      </p:pic>
    </p:spTree>
    <p:extLst>
      <p:ext uri="{BB962C8B-B14F-4D97-AF65-F5344CB8AC3E}">
        <p14:creationId xmlns:p14="http://schemas.microsoft.com/office/powerpoint/2010/main" val="246523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1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solidFill>
                  <a:schemeClr val="bg1">
                    <a:lumMod val="85000"/>
                  </a:schemeClr>
                </a:solidFill>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solidFill>
                  <a:schemeClr val="bg1">
                    <a:lumMod val="85000"/>
                  </a:schemeClr>
                </a:solidFill>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solidFill>
                  <a:schemeClr val="bg1">
                    <a:lumMod val="85000"/>
                  </a:schemeClr>
                </a:solidFill>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solidFill>
                  <a:schemeClr val="bg1">
                    <a:lumMod val="85000"/>
                  </a:schemeClr>
                </a:solidFill>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solidFill>
                  <a:schemeClr val="bg1">
                    <a:lumMod val="85000"/>
                  </a:schemeClr>
                </a:solidFill>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67398" y="1795344"/>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97729" y="2479313"/>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97728" y="3148245"/>
            <a:ext cx="628835" cy="628835"/>
          </a:xfrm>
          <a:prstGeom prst="rect">
            <a:avLst/>
          </a:prstGeom>
        </p:spPr>
      </p:pic>
      <p:pic>
        <p:nvPicPr>
          <p:cNvPr id="19" name="Graphic 18" descr="Checkmark">
            <a:extLst>
              <a:ext uri="{FF2B5EF4-FFF2-40B4-BE49-F238E27FC236}">
                <a16:creationId xmlns:a16="http://schemas.microsoft.com/office/drawing/2014/main" id="{3C46B667-06FF-4320-BD36-EA0637DF9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97729" y="3851532"/>
            <a:ext cx="628835" cy="628835"/>
          </a:xfrm>
          <a:prstGeom prst="rect">
            <a:avLst/>
          </a:prstGeom>
        </p:spPr>
      </p:pic>
      <p:pic>
        <p:nvPicPr>
          <p:cNvPr id="20" name="Graphic 19" descr="Checkmark">
            <a:extLst>
              <a:ext uri="{FF2B5EF4-FFF2-40B4-BE49-F238E27FC236}">
                <a16:creationId xmlns:a16="http://schemas.microsoft.com/office/drawing/2014/main" id="{EA2C44A1-76F1-4CCD-A680-C5208DAE3E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15484" y="4520464"/>
            <a:ext cx="628835" cy="628835"/>
          </a:xfrm>
          <a:prstGeom prst="rect">
            <a:avLst/>
          </a:prstGeom>
        </p:spPr>
      </p:pic>
    </p:spTree>
    <p:extLst>
      <p:ext uri="{BB962C8B-B14F-4D97-AF65-F5344CB8AC3E}">
        <p14:creationId xmlns:p14="http://schemas.microsoft.com/office/powerpoint/2010/main" val="39819662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A0A460F4-9EEC-4527-BC4E-80D671B1F6F9}"/>
              </a:ext>
            </a:extLst>
          </p:cNvPr>
          <p:cNvSpPr>
            <a:spLocks noGrp="1"/>
          </p:cNvSpPr>
          <p:nvPr>
            <p:ph type="title"/>
          </p:nvPr>
        </p:nvSpPr>
        <p:spPr>
          <a:xfrm>
            <a:off x="457200" y="1196975"/>
            <a:ext cx="8229600" cy="1143000"/>
          </a:xfrm>
        </p:spPr>
        <p:txBody>
          <a:bodyPr anchor="t"/>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dirty="0">
                <a:latin typeface="Arial" panose="020B0604020202020204" pitchFamily="34" charset="0"/>
              </a:rPr>
              <a:t>Presentation</a:t>
            </a:r>
          </a:p>
        </p:txBody>
      </p:sp>
      <p:pic>
        <p:nvPicPr>
          <p:cNvPr id="5" name="Content Placeholder 4">
            <a:extLst>
              <a:ext uri="{FF2B5EF4-FFF2-40B4-BE49-F238E27FC236}">
                <a16:creationId xmlns:a16="http://schemas.microsoft.com/office/drawing/2014/main" id="{3AD3F077-E95E-42B7-A4FF-7E05A7F37D24}"/>
              </a:ext>
            </a:extLst>
          </p:cNvPr>
          <p:cNvPicPr>
            <a:picLocks noGrp="1" noChangeAspect="1"/>
          </p:cNvPicPr>
          <p:nvPr>
            <p:ph idx="1"/>
          </p:nvPr>
        </p:nvPicPr>
        <p:blipFill>
          <a:blip r:embed="rId3"/>
          <a:stretch>
            <a:fillRect/>
          </a:stretch>
        </p:blipFill>
        <p:spPr>
          <a:xfrm>
            <a:off x="2036934" y="2246050"/>
            <a:ext cx="5457200" cy="3632463"/>
          </a:xfrm>
        </p:spPr>
      </p:pic>
    </p:spTree>
    <p:extLst>
      <p:ext uri="{BB962C8B-B14F-4D97-AF65-F5344CB8AC3E}">
        <p14:creationId xmlns:p14="http://schemas.microsoft.com/office/powerpoint/2010/main" val="262403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2464969"/>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7" y="3133901"/>
            <a:ext cx="628835" cy="628835"/>
          </a:xfrm>
          <a:prstGeom prst="rect">
            <a:avLst/>
          </a:prstGeom>
        </p:spPr>
      </p:pic>
      <p:pic>
        <p:nvPicPr>
          <p:cNvPr id="19" name="Graphic 18" descr="Checkmark">
            <a:extLst>
              <a:ext uri="{FF2B5EF4-FFF2-40B4-BE49-F238E27FC236}">
                <a16:creationId xmlns:a16="http://schemas.microsoft.com/office/drawing/2014/main" id="{3C46B667-06FF-4320-BD36-EA0637DF9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3837188"/>
            <a:ext cx="628835" cy="628835"/>
          </a:xfrm>
          <a:prstGeom prst="rect">
            <a:avLst/>
          </a:prstGeom>
        </p:spPr>
      </p:pic>
      <p:pic>
        <p:nvPicPr>
          <p:cNvPr id="20" name="Graphic 19" descr="Checkmark">
            <a:extLst>
              <a:ext uri="{FF2B5EF4-FFF2-40B4-BE49-F238E27FC236}">
                <a16:creationId xmlns:a16="http://schemas.microsoft.com/office/drawing/2014/main" id="{EA2C44A1-76F1-4CCD-A680-C5208DAE3E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25103" y="4506120"/>
            <a:ext cx="628835" cy="628835"/>
          </a:xfrm>
          <a:prstGeom prst="rect">
            <a:avLst/>
          </a:prstGeom>
        </p:spPr>
      </p:pic>
      <p:pic>
        <p:nvPicPr>
          <p:cNvPr id="21" name="Graphic 20" descr="Checkmark">
            <a:extLst>
              <a:ext uri="{FF2B5EF4-FFF2-40B4-BE49-F238E27FC236}">
                <a16:creationId xmlns:a16="http://schemas.microsoft.com/office/drawing/2014/main" id="{EA38BF14-C63D-46FC-8375-07BC0D3D26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23623" y="5184740"/>
            <a:ext cx="628835" cy="628835"/>
          </a:xfrm>
          <a:prstGeom prst="rect">
            <a:avLst/>
          </a:prstGeom>
        </p:spPr>
      </p:pic>
    </p:spTree>
    <p:extLst>
      <p:ext uri="{BB962C8B-B14F-4D97-AF65-F5344CB8AC3E}">
        <p14:creationId xmlns:p14="http://schemas.microsoft.com/office/powerpoint/2010/main" val="25883690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Content Placeholder 2">
            <a:extLst>
              <a:ext uri="{FF2B5EF4-FFF2-40B4-BE49-F238E27FC236}">
                <a16:creationId xmlns:a16="http://schemas.microsoft.com/office/drawing/2014/main" id="{77C20EB9-1A54-4BB5-AC23-1B3922369234}"/>
              </a:ext>
            </a:extLst>
          </p:cNvPr>
          <p:cNvSpPr>
            <a:spLocks noGrp="1"/>
          </p:cNvSpPr>
          <p:nvPr>
            <p:ph idx="1"/>
          </p:nvPr>
        </p:nvSpPr>
        <p:spPr>
          <a:xfrm>
            <a:off x="457200" y="2708275"/>
            <a:ext cx="8229600" cy="1441450"/>
          </a:xfrm>
        </p:spPr>
        <p:txBody>
          <a:bodyPr/>
          <a:lstStyle/>
          <a:p>
            <a:pPr marL="0" indent="0" algn="ctr" eaLnBrk="1" hangingPunct="1">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4400">
                <a:latin typeface="Arial" panose="020B0604020202020204" pitchFamily="34" charset="0"/>
              </a:rPr>
              <a:t>And the winner is...</a:t>
            </a:r>
          </a:p>
        </p:txBody>
      </p:sp>
    </p:spTree>
    <p:extLst>
      <p:ext uri="{BB962C8B-B14F-4D97-AF65-F5344CB8AC3E}">
        <p14:creationId xmlns:p14="http://schemas.microsoft.com/office/powerpoint/2010/main" val="26381328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1680A5D-84D4-4EA1-BAAA-10F2C3AA5FFD}"/>
              </a:ext>
            </a:extLst>
          </p:cNvPr>
          <p:cNvPicPr>
            <a:picLocks noChangeAspect="1"/>
          </p:cNvPicPr>
          <p:nvPr/>
        </p:nvPicPr>
        <p:blipFill>
          <a:blip r:embed="rId3"/>
          <a:stretch>
            <a:fillRect/>
          </a:stretch>
        </p:blipFill>
        <p:spPr>
          <a:xfrm>
            <a:off x="1748900" y="2065997"/>
            <a:ext cx="5672831" cy="3775708"/>
          </a:xfrm>
          <a:prstGeom prst="rect">
            <a:avLst/>
          </a:prstGeom>
        </p:spPr>
      </p:pic>
      <p:sp>
        <p:nvSpPr>
          <p:cNvPr id="4" name="TextBox 3">
            <a:extLst>
              <a:ext uri="{FF2B5EF4-FFF2-40B4-BE49-F238E27FC236}">
                <a16:creationId xmlns:a16="http://schemas.microsoft.com/office/drawing/2014/main" id="{E27BEAAB-329A-4736-BE2C-42DAAD67135F}"/>
              </a:ext>
            </a:extLst>
          </p:cNvPr>
          <p:cNvSpPr txBox="1"/>
          <p:nvPr/>
        </p:nvSpPr>
        <p:spPr>
          <a:xfrm>
            <a:off x="1844293" y="1233996"/>
            <a:ext cx="5254965" cy="646331"/>
          </a:xfrm>
          <a:prstGeom prst="rect">
            <a:avLst/>
          </a:prstGeom>
          <a:noFill/>
        </p:spPr>
        <p:txBody>
          <a:bodyPr wrap="none" rtlCol="0">
            <a:spAutoFit/>
          </a:bodyPr>
          <a:lstStyle/>
          <a:p>
            <a:r>
              <a:rPr lang="en-GB" sz="3600" dirty="0">
                <a:latin typeface="Arial" panose="020B0604020202020204" pitchFamily="34" charset="0"/>
                <a:cs typeface="Arial" panose="020B0604020202020204" pitchFamily="34" charset="0"/>
              </a:rPr>
              <a:t>Thank you and goodbye!</a:t>
            </a:r>
          </a:p>
        </p:txBody>
      </p:sp>
    </p:spTree>
    <p:extLst>
      <p:ext uri="{BB962C8B-B14F-4D97-AF65-F5344CB8AC3E}">
        <p14:creationId xmlns:p14="http://schemas.microsoft.com/office/powerpoint/2010/main" val="3375571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solidFill>
                  <a:schemeClr val="bg1">
                    <a:lumMod val="75000"/>
                  </a:schemeClr>
                </a:solidFill>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solidFill>
                  <a:schemeClr val="bg1">
                    <a:lumMod val="75000"/>
                  </a:schemeClr>
                </a:solidFill>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solidFill>
                  <a:schemeClr val="bg1">
                    <a:lumMod val="75000"/>
                  </a:schemeClr>
                </a:solidFill>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solidFill>
                  <a:schemeClr val="bg1">
                    <a:lumMod val="75000"/>
                  </a:schemeClr>
                </a:solidFill>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solidFill>
                  <a:schemeClr val="bg1">
                    <a:lumMod val="75000"/>
                  </a:schemeClr>
                </a:solidFill>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1">
                  <a:lumMod val="75000"/>
                </a:schemeClr>
              </a:solidFill>
            </a:endParaRPr>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1">
                  <a:lumMod val="75000"/>
                </a:schemeClr>
              </a:solidFill>
            </a:endParaRPr>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1">
                  <a:lumMod val="75000"/>
                </a:schemeClr>
              </a:solidFill>
            </a:endParaRPr>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1">
                  <a:lumMod val="75000"/>
                </a:schemeClr>
              </a:solidFill>
            </a:endParaRPr>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1">
                  <a:lumMod val="75000"/>
                </a:schemeClr>
              </a:solidFill>
            </a:endParaRPr>
          </a:p>
        </p:txBody>
      </p:sp>
    </p:spTree>
    <p:extLst>
      <p:ext uri="{BB962C8B-B14F-4D97-AF65-F5344CB8AC3E}">
        <p14:creationId xmlns:p14="http://schemas.microsoft.com/office/powerpoint/2010/main" val="635569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23A0945-E00E-44AB-A4B1-0EDB13FD4C2F}"/>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Briefing video</a:t>
            </a:r>
          </a:p>
        </p:txBody>
      </p:sp>
      <p:sp>
        <p:nvSpPr>
          <p:cNvPr id="5" name="Content Placeholder 2">
            <a:extLst>
              <a:ext uri="{FF2B5EF4-FFF2-40B4-BE49-F238E27FC236}">
                <a16:creationId xmlns:a16="http://schemas.microsoft.com/office/drawing/2014/main" id="{54F449D1-D858-4B7A-AC90-B9386A197BDB}"/>
              </a:ext>
            </a:extLst>
          </p:cNvPr>
          <p:cNvSpPr txBox="1">
            <a:spLocks/>
          </p:cNvSpPr>
          <p:nvPr/>
        </p:nvSpPr>
        <p:spPr>
          <a:xfrm>
            <a:off x="628650" y="2354579"/>
            <a:ext cx="8058150" cy="356044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2200" dirty="0">
                <a:latin typeface="Arial" panose="020B0604020202020204" pitchFamily="34" charset="0"/>
                <a:cs typeface="Arial" panose="020B0604020202020204" pitchFamily="34" charset="0"/>
              </a:rPr>
              <a:t>Video will need to be played from here,</a:t>
            </a:r>
          </a:p>
          <a:p>
            <a:pPr marL="0" indent="0">
              <a:buNone/>
            </a:pPr>
            <a:r>
              <a:rPr lang="en-GB" sz="2200" dirty="0">
                <a:latin typeface="Arial" panose="020B0604020202020204" pitchFamily="34" charset="0"/>
                <a:cs typeface="Arial" panose="020B0604020202020204" pitchFamily="34" charset="0"/>
                <a:hlinkClick r:id="rId3"/>
              </a:rPr>
              <a:t>https://faraday-secondary.theiet.org/resource-pages/thorpe-park-fcd/</a:t>
            </a:r>
            <a:r>
              <a:rPr lang="en-GB" sz="2200" dirty="0">
                <a:latin typeface="Arial" panose="020B0604020202020204" pitchFamily="34" charset="0"/>
                <a:cs typeface="Arial" panose="020B0604020202020204" pitchFamily="34" charset="0"/>
              </a:rPr>
              <a:t> </a:t>
            </a:r>
          </a:p>
          <a:p>
            <a:pPr marL="0" indent="0">
              <a:buFont typeface="Arial"/>
              <a:buNone/>
            </a:pPr>
            <a:r>
              <a:rPr lang="en-GB" sz="2200" dirty="0">
                <a:latin typeface="Arial" panose="020B0604020202020204" pitchFamily="34" charset="0"/>
                <a:cs typeface="Arial" panose="020B0604020202020204" pitchFamily="34" charset="0"/>
              </a:rPr>
              <a:t> </a:t>
            </a:r>
          </a:p>
          <a:p>
            <a:r>
              <a:rPr lang="en-GB" sz="2200" dirty="0">
                <a:latin typeface="Arial" panose="020B0604020202020204" pitchFamily="34" charset="0"/>
                <a:cs typeface="Arial" panose="020B0604020202020204" pitchFamily="34" charset="0"/>
              </a:rPr>
              <a:t>Or downloaded from IET.tv here,</a:t>
            </a:r>
          </a:p>
          <a:p>
            <a:pPr marL="0" indent="0">
              <a:buNone/>
            </a:pPr>
            <a:r>
              <a:rPr lang="en-GB" sz="2200" dirty="0">
                <a:latin typeface="Arial" panose="020B0604020202020204" pitchFamily="34" charset="0"/>
                <a:cs typeface="Arial" panose="020B0604020202020204" pitchFamily="34" charset="0"/>
                <a:hlinkClick r:id="rId4"/>
              </a:rPr>
              <a:t>https://tv.theiet.org/?videoid=12408</a:t>
            </a:r>
            <a:r>
              <a:rPr lang="en-GB"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003072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023A0945-E00E-44AB-A4B1-0EDB13FD4C2F}"/>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Re-cap of the challenge</a:t>
            </a:r>
          </a:p>
        </p:txBody>
      </p:sp>
      <p:sp>
        <p:nvSpPr>
          <p:cNvPr id="24579" name="Content Placeholder 2">
            <a:extLst>
              <a:ext uri="{FF2B5EF4-FFF2-40B4-BE49-F238E27FC236}">
                <a16:creationId xmlns:a16="http://schemas.microsoft.com/office/drawing/2014/main" id="{54F449D1-D858-4B7A-AC90-B9386A197BDB}"/>
              </a:ext>
            </a:extLst>
          </p:cNvPr>
          <p:cNvSpPr>
            <a:spLocks noGrp="1"/>
          </p:cNvSpPr>
          <p:nvPr>
            <p:ph idx="1"/>
          </p:nvPr>
        </p:nvSpPr>
        <p:spPr>
          <a:xfrm>
            <a:off x="628650" y="2354579"/>
            <a:ext cx="8058150" cy="3560445"/>
          </a:xfrm>
        </p:spPr>
        <p:txBody>
          <a:bodyPr rtlCol="0">
            <a:normAutofit/>
          </a:bodyPr>
          <a:lstStyle/>
          <a:p>
            <a:pPr lvl="0"/>
            <a:r>
              <a:rPr lang="en-GB" sz="2200" b="1" dirty="0">
                <a:latin typeface="Arial" panose="020B0604020202020204" pitchFamily="34" charset="0"/>
                <a:cs typeface="Arial" panose="020B0604020202020204" pitchFamily="34" charset="0"/>
              </a:rPr>
              <a:t>Develop</a:t>
            </a:r>
            <a:r>
              <a:rPr lang="en-GB" sz="2200" dirty="0">
                <a:latin typeface="Arial" panose="020B0604020202020204" pitchFamily="34" charset="0"/>
                <a:cs typeface="Arial" panose="020B0604020202020204" pitchFamily="34" charset="0"/>
              </a:rPr>
              <a:t> a detailed drawing of your attraction.</a:t>
            </a:r>
          </a:p>
          <a:p>
            <a:pPr marL="0" lvl="0" indent="0">
              <a:buNone/>
            </a:pPr>
            <a:r>
              <a:rPr lang="en-GB" sz="2200" dirty="0">
                <a:latin typeface="Arial" panose="020B0604020202020204" pitchFamily="34" charset="0"/>
                <a:cs typeface="Arial" panose="020B0604020202020204" pitchFamily="34" charset="0"/>
              </a:rPr>
              <a:t> </a:t>
            </a:r>
          </a:p>
          <a:p>
            <a:pPr lvl="0"/>
            <a:r>
              <a:rPr lang="en-GB" sz="2200" b="1" dirty="0">
                <a:latin typeface="Arial" panose="020B0604020202020204" pitchFamily="34" charset="0"/>
                <a:cs typeface="Arial" panose="020B0604020202020204" pitchFamily="34" charset="0"/>
              </a:rPr>
              <a:t>Design and engineer </a:t>
            </a:r>
            <a:r>
              <a:rPr lang="en-GB" sz="2200" b="1" u="sng" dirty="0">
                <a:latin typeface="Arial" panose="020B0604020202020204" pitchFamily="34" charset="0"/>
                <a:cs typeface="Arial" panose="020B0604020202020204" pitchFamily="34" charset="0"/>
              </a:rPr>
              <a:t>ONE</a:t>
            </a:r>
            <a:r>
              <a:rPr lang="en-GB" sz="2200" dirty="0">
                <a:latin typeface="Arial" panose="020B0604020202020204" pitchFamily="34" charset="0"/>
                <a:cs typeface="Arial" panose="020B0604020202020204" pitchFamily="34" charset="0"/>
              </a:rPr>
              <a:t> aspect of your design as a </a:t>
            </a:r>
            <a:r>
              <a:rPr lang="en-GB" sz="2200" b="1" u="sng" dirty="0">
                <a:latin typeface="Arial" panose="020B0604020202020204" pitchFamily="34" charset="0"/>
                <a:cs typeface="Arial" panose="020B0604020202020204" pitchFamily="34" charset="0"/>
              </a:rPr>
              <a:t>prototype</a:t>
            </a:r>
            <a:r>
              <a:rPr lang="en-GB" sz="2200" dirty="0">
                <a:latin typeface="Arial" panose="020B0604020202020204" pitchFamily="34" charset="0"/>
                <a:cs typeface="Arial" panose="020B0604020202020204" pitchFamily="34" charset="0"/>
              </a:rPr>
              <a:t> and include an electronic circuit/component.</a:t>
            </a:r>
          </a:p>
          <a:p>
            <a:endParaRPr lang="en-GB" sz="2200" dirty="0">
              <a:latin typeface="Arial" panose="020B0604020202020204" pitchFamily="34" charset="0"/>
              <a:cs typeface="Arial" panose="020B0604020202020204" pitchFamily="34" charset="0"/>
            </a:endParaRPr>
          </a:p>
          <a:p>
            <a:pPr lvl="0"/>
            <a:r>
              <a:rPr lang="en-GB" sz="2200" b="1" dirty="0">
                <a:latin typeface="Arial" panose="020B0604020202020204" pitchFamily="34" charset="0"/>
                <a:cs typeface="Arial" panose="020B0604020202020204" pitchFamily="34" charset="0"/>
              </a:rPr>
              <a:t>Complete</a:t>
            </a:r>
            <a:r>
              <a:rPr lang="en-GB" sz="2200" dirty="0">
                <a:latin typeface="Arial" panose="020B0604020202020204" pitchFamily="34" charset="0"/>
                <a:cs typeface="Arial" panose="020B0604020202020204" pitchFamily="34" charset="0"/>
              </a:rPr>
              <a:t> the planning and reflections sheet.</a:t>
            </a:r>
          </a:p>
          <a:p>
            <a:pPr lvl="0"/>
            <a:endParaRPr lang="en-GB" sz="2200" b="1" dirty="0">
              <a:latin typeface="Arial" panose="020B0604020202020204" pitchFamily="34" charset="0"/>
              <a:cs typeface="Arial" panose="020B0604020202020204" pitchFamily="34" charset="0"/>
            </a:endParaRPr>
          </a:p>
          <a:p>
            <a:pPr lvl="0"/>
            <a:r>
              <a:rPr lang="en-GB" sz="2200" b="1" dirty="0">
                <a:latin typeface="Arial" panose="020B0604020202020204" pitchFamily="34" charset="0"/>
                <a:cs typeface="Arial" panose="020B0604020202020204" pitchFamily="34" charset="0"/>
              </a:rPr>
              <a:t>Present </a:t>
            </a:r>
            <a:r>
              <a:rPr lang="en-GB" sz="2200" dirty="0">
                <a:latin typeface="Arial" panose="020B0604020202020204" pitchFamily="34" charset="0"/>
                <a:cs typeface="Arial" panose="020B0604020202020204" pitchFamily="34" charset="0"/>
              </a:rPr>
              <a:t>your idea to the IET Faraday Thorpe Park judge(s).</a:t>
            </a:r>
          </a:p>
        </p:txBody>
      </p:sp>
    </p:spTree>
    <p:extLst>
      <p:ext uri="{BB962C8B-B14F-4D97-AF65-F5344CB8AC3E}">
        <p14:creationId xmlns:p14="http://schemas.microsoft.com/office/powerpoint/2010/main" val="7302156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9">
                                            <p:txEl>
                                              <p:pRg st="1" end="1"/>
                                            </p:txEl>
                                          </p:spTgt>
                                        </p:tgtEl>
                                        <p:attrNameLst>
                                          <p:attrName>style.visibility</p:attrName>
                                        </p:attrNameLst>
                                      </p:cBhvr>
                                      <p:to>
                                        <p:strVal val="visible"/>
                                      </p:to>
                                    </p:set>
                                    <p:anim calcmode="lin" valueType="num">
                                      <p:cBhvr additive="base">
                                        <p:cTn id="13"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9">
                                            <p:txEl>
                                              <p:pRg st="2" end="2"/>
                                            </p:txEl>
                                          </p:spTgt>
                                        </p:tgtEl>
                                        <p:attrNameLst>
                                          <p:attrName>style.visibility</p:attrName>
                                        </p:attrNameLst>
                                      </p:cBhvr>
                                      <p:to>
                                        <p:strVal val="visible"/>
                                      </p:to>
                                    </p:set>
                                    <p:anim calcmode="lin" valueType="num">
                                      <p:cBhvr additive="base">
                                        <p:cTn id="19" dur="5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579">
                                            <p:txEl>
                                              <p:pRg st="4" end="4"/>
                                            </p:txEl>
                                          </p:spTgt>
                                        </p:tgtEl>
                                        <p:attrNameLst>
                                          <p:attrName>style.visibility</p:attrName>
                                        </p:attrNameLst>
                                      </p:cBhvr>
                                      <p:to>
                                        <p:strVal val="visible"/>
                                      </p:to>
                                    </p:set>
                                    <p:anim calcmode="lin" valueType="num">
                                      <p:cBhvr additive="base">
                                        <p:cTn id="25" dur="5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579">
                                            <p:txEl>
                                              <p:pRg st="6" end="6"/>
                                            </p:txEl>
                                          </p:spTgt>
                                        </p:tgtEl>
                                        <p:attrNameLst>
                                          <p:attrName>style.visibility</p:attrName>
                                        </p:attrNameLst>
                                      </p:cBhvr>
                                      <p:to>
                                        <p:strVal val="visible"/>
                                      </p:to>
                                    </p:set>
                                    <p:anim calcmode="lin" valueType="num">
                                      <p:cBhvr additive="base">
                                        <p:cTn id="31" dur="5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57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D09A61ED-CB7F-4834-ABF9-6B2C26FE31F0}"/>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Marking criteria</a:t>
            </a:r>
          </a:p>
        </p:txBody>
      </p:sp>
      <p:sp>
        <p:nvSpPr>
          <p:cNvPr id="17411" name="Content Placeholder 2">
            <a:extLst>
              <a:ext uri="{FF2B5EF4-FFF2-40B4-BE49-F238E27FC236}">
                <a16:creationId xmlns:a16="http://schemas.microsoft.com/office/drawing/2014/main" id="{4CAD4E61-468A-4277-919D-799B7CA3A2CA}"/>
              </a:ext>
            </a:extLst>
          </p:cNvPr>
          <p:cNvSpPr>
            <a:spLocks noGrp="1"/>
          </p:cNvSpPr>
          <p:nvPr>
            <p:ph idx="1"/>
          </p:nvPr>
        </p:nvSpPr>
        <p:spPr>
          <a:xfrm>
            <a:off x="842963" y="2484438"/>
            <a:ext cx="7851775" cy="3024187"/>
          </a:xfrm>
        </p:spPr>
        <p:txBody>
          <a:bodyPr rtlCol="0">
            <a:normAutofit/>
          </a:bodyPr>
          <a:lstStyle/>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Planning</a:t>
            </a:r>
          </a:p>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Development</a:t>
            </a:r>
          </a:p>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Budget</a:t>
            </a:r>
          </a:p>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Product</a:t>
            </a:r>
          </a:p>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Presentation</a:t>
            </a:r>
          </a:p>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Teamwork</a:t>
            </a:r>
          </a:p>
        </p:txBody>
      </p:sp>
    </p:spTree>
    <p:extLst>
      <p:ext uri="{BB962C8B-B14F-4D97-AF65-F5344CB8AC3E}">
        <p14:creationId xmlns:p14="http://schemas.microsoft.com/office/powerpoint/2010/main" val="372229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1D6A9070-1EE7-4426-B34F-73E0282B0CD7}"/>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Project tools</a:t>
            </a:r>
          </a:p>
        </p:txBody>
      </p:sp>
      <p:sp>
        <p:nvSpPr>
          <p:cNvPr id="5" name="TextBox 4">
            <a:extLst>
              <a:ext uri="{FF2B5EF4-FFF2-40B4-BE49-F238E27FC236}">
                <a16:creationId xmlns:a16="http://schemas.microsoft.com/office/drawing/2014/main" id="{D4ADB645-7C8B-40C3-9137-0AC76837DB67}"/>
              </a:ext>
            </a:extLst>
          </p:cNvPr>
          <p:cNvSpPr txBox="1"/>
          <p:nvPr/>
        </p:nvSpPr>
        <p:spPr>
          <a:xfrm>
            <a:off x="628651" y="2335284"/>
            <a:ext cx="7728540" cy="3416320"/>
          </a:xfrm>
          <a:prstGeom prst="rect">
            <a:avLst/>
          </a:prstGeom>
          <a:noFill/>
        </p:spPr>
        <p:txBody>
          <a:bodyPr wrap="square" rtlCol="0">
            <a:spAutoFit/>
          </a:bodyPr>
          <a:lstStyle/>
          <a:p>
            <a:pPr marL="265113" indent="-265113">
              <a:buFont typeface="Arial" panose="020B0604020202020204" pitchFamily="34" charset="0"/>
              <a:buChar char="•"/>
            </a:pPr>
            <a:r>
              <a:rPr lang="en-GB" sz="2400" dirty="0">
                <a:latin typeface="Arial" panose="020B0604020202020204" pitchFamily="34" charset="0"/>
                <a:cs typeface="Arial" panose="020B0604020202020204" pitchFamily="34" charset="0"/>
              </a:rPr>
              <a:t>Engineering shop</a:t>
            </a:r>
          </a:p>
          <a:p>
            <a:pPr marL="1073150" indent="-530225">
              <a:buFont typeface="Wingdings" panose="05000000000000000000" pitchFamily="2" charset="2"/>
              <a:buChar char="Ø"/>
            </a:pPr>
            <a:r>
              <a:rPr lang="en-GB" sz="2400" dirty="0">
                <a:latin typeface="Arial" panose="020B0604020202020204" pitchFamily="34" charset="0"/>
                <a:cs typeface="Arial" panose="020B0604020202020204" pitchFamily="34" charset="0"/>
              </a:rPr>
              <a:t>Cutting station</a:t>
            </a:r>
          </a:p>
          <a:p>
            <a:pPr marL="1073150" indent="-530225">
              <a:buFont typeface="Wingdings" panose="05000000000000000000" pitchFamily="2" charset="2"/>
              <a:buChar char="Ø"/>
            </a:pPr>
            <a:r>
              <a:rPr lang="en-GB" sz="2400" dirty="0">
                <a:latin typeface="Arial" panose="020B0604020202020204" pitchFamily="34" charset="0"/>
                <a:cs typeface="Arial" panose="020B0604020202020204" pitchFamily="34" charset="0"/>
              </a:rPr>
              <a:t>Access cards</a:t>
            </a:r>
          </a:p>
          <a:p>
            <a:pPr marL="265113" indent="-265113">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65113" indent="-265113">
              <a:buFont typeface="Arial" panose="020B0604020202020204" pitchFamily="34" charset="0"/>
              <a:buChar char="•"/>
            </a:pPr>
            <a:r>
              <a:rPr lang="en-GB" sz="2400" dirty="0">
                <a:latin typeface="Arial" panose="020B0604020202020204" pitchFamily="34" charset="0"/>
                <a:cs typeface="Arial" panose="020B0604020202020204" pitchFamily="34" charset="0"/>
              </a:rPr>
              <a:t>‘How to’ sheets </a:t>
            </a:r>
          </a:p>
          <a:p>
            <a:pPr marL="265113" indent="-265113">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65113" indent="-265113">
              <a:buFont typeface="Arial" panose="020B0604020202020204" pitchFamily="34" charset="0"/>
              <a:buChar char="•"/>
            </a:pPr>
            <a:r>
              <a:rPr lang="en-GB" sz="2400" dirty="0">
                <a:latin typeface="Arial" panose="020B0604020202020204" pitchFamily="34" charset="0"/>
                <a:cs typeface="Arial" panose="020B0604020202020204" pitchFamily="34" charset="0"/>
              </a:rPr>
              <a:t>Thorpe Park Student Booklet </a:t>
            </a:r>
          </a:p>
          <a:p>
            <a:pPr marL="265113" indent="-265113">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65113" indent="-265113">
              <a:buFont typeface="Arial" panose="020B0604020202020204" pitchFamily="34" charset="0"/>
              <a:buChar char="•"/>
            </a:pPr>
            <a:r>
              <a:rPr lang="en-GB" sz="2400" dirty="0">
                <a:latin typeface="Arial" panose="020B0604020202020204" pitchFamily="34" charset="0"/>
                <a:cs typeface="Arial" panose="020B0604020202020204" pitchFamily="34" charset="0"/>
              </a:rPr>
              <a:t>STEM consultant – We are expensive!</a:t>
            </a:r>
          </a:p>
        </p:txBody>
      </p:sp>
    </p:spTree>
    <p:extLst>
      <p:ext uri="{BB962C8B-B14F-4D97-AF65-F5344CB8AC3E}">
        <p14:creationId xmlns:p14="http://schemas.microsoft.com/office/powerpoint/2010/main" val="3647440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FCE0E45F-1218-45D5-A7AE-CADC0940F816}"/>
              </a:ext>
            </a:extLst>
          </p:cNvPr>
          <p:cNvSpPr>
            <a:spLocks noGrp="1"/>
          </p:cNvSpPr>
          <p:nvPr>
            <p:ph type="title"/>
          </p:nvPr>
        </p:nvSpPr>
        <p:spPr>
          <a:xfrm>
            <a:off x="1187450" y="1341438"/>
            <a:ext cx="7499350" cy="1143000"/>
          </a:xfrm>
        </p:spPr>
        <p:txBody>
          <a:bodyPr anchor="t"/>
          <a:lstStyle/>
          <a:p>
            <a:pPr eaLnBrk="1" hangingPunct="1"/>
            <a:r>
              <a:rPr lang="en-GB" altLang="en-US" dirty="0">
                <a:solidFill>
                  <a:srgbClr val="000000"/>
                </a:solidFill>
                <a:latin typeface="Arial" panose="020B0604020202020204" pitchFamily="34" charset="0"/>
                <a:ea typeface="Microsoft YaHei" panose="020B0503020204020204" pitchFamily="34" charset="-122"/>
              </a:rPr>
              <a:t>Health and safety briefing</a:t>
            </a:r>
            <a:endParaRPr lang="en-GB" altLang="en-US" dirty="0"/>
          </a:p>
        </p:txBody>
      </p:sp>
      <p:sp>
        <p:nvSpPr>
          <p:cNvPr id="3" name="Content Placeholder 2">
            <a:extLst>
              <a:ext uri="{FF2B5EF4-FFF2-40B4-BE49-F238E27FC236}">
                <a16:creationId xmlns:a16="http://schemas.microsoft.com/office/drawing/2014/main" id="{990EE530-169E-4C55-848C-8750CD01DCB6}"/>
              </a:ext>
            </a:extLst>
          </p:cNvPr>
          <p:cNvSpPr>
            <a:spLocks noGrp="1"/>
          </p:cNvSpPr>
          <p:nvPr>
            <p:ph idx="1"/>
          </p:nvPr>
        </p:nvSpPr>
        <p:spPr>
          <a:xfrm>
            <a:off x="457200" y="2205038"/>
            <a:ext cx="8229600" cy="3887787"/>
          </a:xfrm>
        </p:spPr>
        <p:txBody>
          <a:bodyPr rtlCol="0">
            <a:normAutofit fontScale="92500" lnSpcReduction="20000"/>
          </a:bodyPr>
          <a:lstStyle/>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Keep your work station tidy (including the floor around it).</a:t>
            </a: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dirty="0">
              <a:solidFill>
                <a:srgbClr val="000000"/>
              </a:solidFill>
              <a:latin typeface="Arial" charset="0"/>
              <a:ea typeface="Microsoft YaHei" pitchFamily="34" charset="-122"/>
            </a:endParaRP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Be careful when using the equipment at the cutting station, scissors and the staplers. </a:t>
            </a: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dirty="0">
              <a:solidFill>
                <a:srgbClr val="000000"/>
              </a:solidFill>
              <a:latin typeface="Arial" charset="0"/>
              <a:ea typeface="Microsoft YaHei" pitchFamily="34" charset="-122"/>
            </a:endParaRP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Retract the blades of the craft knives when you have finished using them.</a:t>
            </a:r>
            <a:endParaRPr lang="en-GB" sz="2200" dirty="0">
              <a:solidFill>
                <a:srgbClr val="FF0000"/>
              </a:solidFill>
              <a:latin typeface="Arial" charset="0"/>
              <a:ea typeface="Microsoft YaHei" pitchFamily="34" charset="-122"/>
            </a:endParaRP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dirty="0">
              <a:solidFill>
                <a:srgbClr val="000000"/>
              </a:solidFill>
              <a:latin typeface="Arial" charset="0"/>
              <a:ea typeface="Microsoft YaHei" pitchFamily="34" charset="-122"/>
            </a:endParaRP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No more than 3 people at the cutting station at any time.</a:t>
            </a: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dirty="0">
              <a:solidFill>
                <a:srgbClr val="000000"/>
              </a:solidFill>
              <a:latin typeface="Arial" charset="0"/>
              <a:ea typeface="Microsoft YaHei" pitchFamily="34" charset="-122"/>
            </a:endParaRP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Do not remove any tools from the Cutting Station</a:t>
            </a: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dirty="0">
              <a:solidFill>
                <a:srgbClr val="000000"/>
              </a:solidFill>
              <a:latin typeface="Arial" charset="0"/>
              <a:ea typeface="Microsoft YaHei" pitchFamily="34" charset="-122"/>
            </a:endParaRPr>
          </a:p>
          <a:p>
            <a:pPr marL="432000" indent="-432000" defTabSz="449263" eaLnBrk="1" fontAlgn="auto" hangingPunct="1">
              <a:lnSpc>
                <a:spcPct val="93000"/>
              </a:lnSpc>
              <a:spcBef>
                <a:spcPts val="30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Report any spillages, accidents or potential hazards to the Challenge Leader or STEM Consultant immediately.  </a:t>
            </a:r>
          </a:p>
          <a:p>
            <a:pPr marL="432000" indent="-432000"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b="1" dirty="0">
              <a:solidFill>
                <a:srgbClr val="000000"/>
              </a:solidFill>
              <a:latin typeface="Arial" charset="0"/>
              <a:ea typeface="Microsoft YaHei" pitchFamily="34" charset="-122"/>
            </a:endParaRPr>
          </a:p>
          <a:p>
            <a:pPr marL="432000" indent="-432000"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Do not take food or drink near the shop or cutting station.</a:t>
            </a:r>
          </a:p>
          <a:p>
            <a:pPr marL="0" indent="0" algn="just" defTabSz="449263" eaLnBrk="1" fontAlgn="auto" hangingPunct="1">
              <a:lnSpc>
                <a:spcPct val="93000"/>
              </a:lnSpc>
              <a:spcBef>
                <a:spcPct val="0"/>
              </a:spcBef>
              <a:spcAft>
                <a:spcPts val="0"/>
              </a:spcAft>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dirty="0"/>
          </a:p>
        </p:txBody>
      </p:sp>
      <p:pic>
        <p:nvPicPr>
          <p:cNvPr id="57348" name="Picture 4">
            <a:extLst>
              <a:ext uri="{FF2B5EF4-FFF2-40B4-BE49-F238E27FC236}">
                <a16:creationId xmlns:a16="http://schemas.microsoft.com/office/drawing/2014/main" id="{3F380F23-C771-479C-B8F1-E70B6E6081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263" y="1276350"/>
            <a:ext cx="655637"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59205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2068</TotalTime>
  <Words>3600</Words>
  <Application>Microsoft Office PowerPoint</Application>
  <PresentationFormat>On-screen Show (4:3)</PresentationFormat>
  <Paragraphs>474</Paragraphs>
  <Slides>34</Slides>
  <Notes>34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Microsoft YaHei</vt:lpstr>
      <vt:lpstr>Arial</vt:lpstr>
      <vt:lpstr>Calibri</vt:lpstr>
      <vt:lpstr>Comic Sans MS</vt:lpstr>
      <vt:lpstr>Copperplate Gothic Light</vt:lpstr>
      <vt:lpstr>Lucida Console</vt:lpstr>
      <vt:lpstr>Times New Roman</vt:lpstr>
      <vt:lpstr>Wingdings</vt:lpstr>
      <vt:lpstr>Office Theme</vt:lpstr>
      <vt:lpstr>The IET Faraday Challenge Day</vt:lpstr>
      <vt:lpstr>Project Flow</vt:lpstr>
      <vt:lpstr>What is engineering?</vt:lpstr>
      <vt:lpstr>Project Flow</vt:lpstr>
      <vt:lpstr>Briefing video</vt:lpstr>
      <vt:lpstr>Re-cap of the challenge</vt:lpstr>
      <vt:lpstr>Marking criteria</vt:lpstr>
      <vt:lpstr>Project tools</vt:lpstr>
      <vt:lpstr>Health and safety briefing</vt:lpstr>
      <vt:lpstr>Project Flow</vt:lpstr>
      <vt:lpstr>Project Flow</vt:lpstr>
      <vt:lpstr>PowerPoint Presentation</vt:lpstr>
      <vt:lpstr>Ideas</vt:lpstr>
      <vt:lpstr>Project Flow</vt:lpstr>
      <vt:lpstr>Project Flow</vt:lpstr>
      <vt:lpstr>Project Flow</vt:lpstr>
      <vt:lpstr>Project Flow</vt:lpstr>
      <vt:lpstr>Engineering Apprenticeship</vt:lpstr>
      <vt:lpstr>Project Flow</vt:lpstr>
      <vt:lpstr>Project Flow</vt:lpstr>
      <vt:lpstr>Development</vt:lpstr>
      <vt:lpstr>PowerPoint Presentation</vt:lpstr>
      <vt:lpstr>Development</vt:lpstr>
      <vt:lpstr>PowerPoint Presentation</vt:lpstr>
      <vt:lpstr>The presentation briefing</vt:lpstr>
      <vt:lpstr>Lunch</vt:lpstr>
      <vt:lpstr>Final preparations</vt:lpstr>
      <vt:lpstr>Preparing to present</vt:lpstr>
      <vt:lpstr>Project Flow</vt:lpstr>
      <vt:lpstr>Project Flow</vt:lpstr>
      <vt:lpstr>Presentation</vt:lpstr>
      <vt:lpstr>Project Flow</vt:lpstr>
      <vt:lpstr>PowerPoint Presentation</vt:lpstr>
      <vt:lpstr>PowerPoint Presentation</vt:lpstr>
    </vt:vector>
  </TitlesOfParts>
  <Company>Studio Stunt Double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 Dobson</dc:creator>
  <cp:lastModifiedBy>Clerke,Natalie</cp:lastModifiedBy>
  <cp:revision>80</cp:revision>
  <cp:lastPrinted>2017-09-08T18:01:48Z</cp:lastPrinted>
  <dcterms:created xsi:type="dcterms:W3CDTF">2017-06-09T10:24:51Z</dcterms:created>
  <dcterms:modified xsi:type="dcterms:W3CDTF">2018-09-07T12:52:58Z</dcterms:modified>
</cp:coreProperties>
</file>