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5" r:id="rId6"/>
    <p:sldId id="263" r:id="rId7"/>
    <p:sldId id="264" r:id="rId8"/>
    <p:sldId id="262" r:id="rId9"/>
    <p:sldId id="266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147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CFFCEA5-9799-4744-AD40-A85DB544A3EE}" type="doc">
      <dgm:prSet loTypeId="urn:microsoft.com/office/officeart/2016/7/layout/LinearBlockProcessNumbered" loCatId="process" qsTypeId="urn:microsoft.com/office/officeart/2005/8/quickstyle/simple1" qsCatId="simple" csTypeId="urn:microsoft.com/office/officeart/2005/8/colors/accent0_2" csCatId="mainScheme" phldr="1"/>
      <dgm:spPr/>
    </dgm:pt>
    <dgm:pt modelId="{26BB84A6-47DD-4932-AB49-52B8CBF2E2C9}">
      <dgm:prSet phldrT="[Text]"/>
      <dgm:spPr/>
      <dgm:t>
        <a:bodyPr/>
        <a:lstStyle/>
        <a:p>
          <a:r>
            <a:rPr lang="en-GB" dirty="0"/>
            <a:t>1. Design on CAD</a:t>
          </a:r>
        </a:p>
      </dgm:t>
    </dgm:pt>
    <dgm:pt modelId="{8AFE8880-CEAA-41FB-89FB-F70DE8782CA1}" type="parTrans" cxnId="{BE549ABE-C63C-4E05-A31F-C16A12823CFD}">
      <dgm:prSet/>
      <dgm:spPr/>
      <dgm:t>
        <a:bodyPr/>
        <a:lstStyle/>
        <a:p>
          <a:endParaRPr lang="en-GB"/>
        </a:p>
      </dgm:t>
    </dgm:pt>
    <dgm:pt modelId="{BE5D9B51-148F-4236-AB2C-7BF419013A41}" type="sibTrans" cxnId="{BE549ABE-C63C-4E05-A31F-C16A12823CFD}">
      <dgm:prSet phldrT="01"/>
      <dgm:spPr/>
      <dgm:t>
        <a:bodyPr/>
        <a:lstStyle/>
        <a:p>
          <a:r>
            <a:rPr lang="en-GB"/>
            <a:t>01</a:t>
          </a:r>
        </a:p>
      </dgm:t>
    </dgm:pt>
    <dgm:pt modelId="{E7E2D3FA-1906-4AD7-A6E4-86B545DC5BAA}">
      <dgm:prSet phldrT="[Text]"/>
      <dgm:spPr/>
      <dgm:t>
        <a:bodyPr/>
        <a:lstStyle/>
        <a:p>
          <a:r>
            <a:rPr lang="en-GB" dirty="0"/>
            <a:t>2. Slice model</a:t>
          </a:r>
        </a:p>
      </dgm:t>
    </dgm:pt>
    <dgm:pt modelId="{11F081A8-1740-4664-BAFD-30AF88CD482B}" type="parTrans" cxnId="{747541E3-BC3E-4DE0-B3BB-3277E50AD077}">
      <dgm:prSet/>
      <dgm:spPr/>
      <dgm:t>
        <a:bodyPr/>
        <a:lstStyle/>
        <a:p>
          <a:endParaRPr lang="en-GB"/>
        </a:p>
      </dgm:t>
    </dgm:pt>
    <dgm:pt modelId="{40AD4E04-D99A-4A8D-B82B-94BE20E436B9}" type="sibTrans" cxnId="{747541E3-BC3E-4DE0-B3BB-3277E50AD077}">
      <dgm:prSet phldrT="02"/>
      <dgm:spPr/>
      <dgm:t>
        <a:bodyPr/>
        <a:lstStyle/>
        <a:p>
          <a:r>
            <a:rPr lang="en-GB"/>
            <a:t>02</a:t>
          </a:r>
        </a:p>
      </dgm:t>
    </dgm:pt>
    <dgm:pt modelId="{E52E335D-12D5-4795-8922-465FC456FA6B}">
      <dgm:prSet phldrT="[Text]"/>
      <dgm:spPr/>
      <dgm:t>
        <a:bodyPr/>
        <a:lstStyle/>
        <a:p>
          <a:r>
            <a:rPr lang="en-GB" dirty="0"/>
            <a:t>3. 3D print model</a:t>
          </a:r>
        </a:p>
      </dgm:t>
    </dgm:pt>
    <dgm:pt modelId="{4B43EDE8-2316-4DAF-BE01-3BAFB2C9B381}" type="parTrans" cxnId="{9F72CF73-88F5-49A7-BB37-1CF79CDC57F0}">
      <dgm:prSet/>
      <dgm:spPr/>
      <dgm:t>
        <a:bodyPr/>
        <a:lstStyle/>
        <a:p>
          <a:endParaRPr lang="en-GB"/>
        </a:p>
      </dgm:t>
    </dgm:pt>
    <dgm:pt modelId="{665DE191-358D-4B63-879C-1036C7F3584B}" type="sibTrans" cxnId="{9F72CF73-88F5-49A7-BB37-1CF79CDC57F0}">
      <dgm:prSet phldrT="03"/>
      <dgm:spPr/>
      <dgm:t>
        <a:bodyPr/>
        <a:lstStyle/>
        <a:p>
          <a:r>
            <a:rPr lang="en-GB"/>
            <a:t>03</a:t>
          </a:r>
        </a:p>
      </dgm:t>
    </dgm:pt>
    <dgm:pt modelId="{2B2F31A1-F8F7-481B-86B3-2C7D7C67E5BB}" type="pres">
      <dgm:prSet presAssocID="{CCFFCEA5-9799-4744-AD40-A85DB544A3EE}" presName="Name0" presStyleCnt="0">
        <dgm:presLayoutVars>
          <dgm:animLvl val="lvl"/>
          <dgm:resizeHandles val="exact"/>
        </dgm:presLayoutVars>
      </dgm:prSet>
      <dgm:spPr/>
    </dgm:pt>
    <dgm:pt modelId="{99EC57EF-B566-4252-8C5F-FDDA3022C954}" type="pres">
      <dgm:prSet presAssocID="{26BB84A6-47DD-4932-AB49-52B8CBF2E2C9}" presName="compositeNode" presStyleCnt="0">
        <dgm:presLayoutVars>
          <dgm:bulletEnabled val="1"/>
        </dgm:presLayoutVars>
      </dgm:prSet>
      <dgm:spPr/>
    </dgm:pt>
    <dgm:pt modelId="{CE280624-0E43-4C9B-89A6-04454FB0C52E}" type="pres">
      <dgm:prSet presAssocID="{26BB84A6-47DD-4932-AB49-52B8CBF2E2C9}" presName="bgRect" presStyleLbl="alignNode1" presStyleIdx="0" presStyleCnt="3"/>
      <dgm:spPr/>
    </dgm:pt>
    <dgm:pt modelId="{6FFB740F-1A26-46E4-9393-B455D3469BDA}" type="pres">
      <dgm:prSet presAssocID="{BE5D9B51-148F-4236-AB2C-7BF419013A41}" presName="sibTransNodeRect" presStyleLbl="alignNode1" presStyleIdx="0" presStyleCnt="3">
        <dgm:presLayoutVars>
          <dgm:chMax val="0"/>
          <dgm:bulletEnabled val="1"/>
        </dgm:presLayoutVars>
      </dgm:prSet>
      <dgm:spPr/>
    </dgm:pt>
    <dgm:pt modelId="{0D2E3555-8750-4084-ACF1-07C2A83CC11C}" type="pres">
      <dgm:prSet presAssocID="{26BB84A6-47DD-4932-AB49-52B8CBF2E2C9}" presName="nodeRect" presStyleLbl="alignNode1" presStyleIdx="0" presStyleCnt="3">
        <dgm:presLayoutVars>
          <dgm:bulletEnabled val="1"/>
        </dgm:presLayoutVars>
      </dgm:prSet>
      <dgm:spPr/>
    </dgm:pt>
    <dgm:pt modelId="{79DCD39A-D551-4909-8EBC-AAEFB59C70AF}" type="pres">
      <dgm:prSet presAssocID="{BE5D9B51-148F-4236-AB2C-7BF419013A41}" presName="sibTrans" presStyleCnt="0"/>
      <dgm:spPr/>
    </dgm:pt>
    <dgm:pt modelId="{A2E26357-886D-4057-B41B-1747DDB4CAA3}" type="pres">
      <dgm:prSet presAssocID="{E7E2D3FA-1906-4AD7-A6E4-86B545DC5BAA}" presName="compositeNode" presStyleCnt="0">
        <dgm:presLayoutVars>
          <dgm:bulletEnabled val="1"/>
        </dgm:presLayoutVars>
      </dgm:prSet>
      <dgm:spPr/>
    </dgm:pt>
    <dgm:pt modelId="{84BAFC4A-DBEE-4E54-BDFF-9A16C6FB2F2D}" type="pres">
      <dgm:prSet presAssocID="{E7E2D3FA-1906-4AD7-A6E4-86B545DC5BAA}" presName="bgRect" presStyleLbl="alignNode1" presStyleIdx="1" presStyleCnt="3"/>
      <dgm:spPr/>
    </dgm:pt>
    <dgm:pt modelId="{D5CD96AE-701A-4C84-A1B8-EA08A3871E74}" type="pres">
      <dgm:prSet presAssocID="{40AD4E04-D99A-4A8D-B82B-94BE20E436B9}" presName="sibTransNodeRect" presStyleLbl="alignNode1" presStyleIdx="1" presStyleCnt="3">
        <dgm:presLayoutVars>
          <dgm:chMax val="0"/>
          <dgm:bulletEnabled val="1"/>
        </dgm:presLayoutVars>
      </dgm:prSet>
      <dgm:spPr/>
    </dgm:pt>
    <dgm:pt modelId="{04A94A2B-A5F1-4A62-B25E-2ABB76A68629}" type="pres">
      <dgm:prSet presAssocID="{E7E2D3FA-1906-4AD7-A6E4-86B545DC5BAA}" presName="nodeRect" presStyleLbl="alignNode1" presStyleIdx="1" presStyleCnt="3">
        <dgm:presLayoutVars>
          <dgm:bulletEnabled val="1"/>
        </dgm:presLayoutVars>
      </dgm:prSet>
      <dgm:spPr/>
    </dgm:pt>
    <dgm:pt modelId="{601E27AE-01A3-40E5-A8E3-0AAF12E4B8D6}" type="pres">
      <dgm:prSet presAssocID="{40AD4E04-D99A-4A8D-B82B-94BE20E436B9}" presName="sibTrans" presStyleCnt="0"/>
      <dgm:spPr/>
    </dgm:pt>
    <dgm:pt modelId="{DA6D86F8-4698-4221-9FE9-118603DCFA65}" type="pres">
      <dgm:prSet presAssocID="{E52E335D-12D5-4795-8922-465FC456FA6B}" presName="compositeNode" presStyleCnt="0">
        <dgm:presLayoutVars>
          <dgm:bulletEnabled val="1"/>
        </dgm:presLayoutVars>
      </dgm:prSet>
      <dgm:spPr/>
    </dgm:pt>
    <dgm:pt modelId="{CF3EA0BD-C2EC-4151-801B-85A78E710C79}" type="pres">
      <dgm:prSet presAssocID="{E52E335D-12D5-4795-8922-465FC456FA6B}" presName="bgRect" presStyleLbl="alignNode1" presStyleIdx="2" presStyleCnt="3"/>
      <dgm:spPr/>
    </dgm:pt>
    <dgm:pt modelId="{CA9A7A53-286B-4CFE-A9DA-0CDE7BF5E85B}" type="pres">
      <dgm:prSet presAssocID="{665DE191-358D-4B63-879C-1036C7F3584B}" presName="sibTransNodeRect" presStyleLbl="alignNode1" presStyleIdx="2" presStyleCnt="3">
        <dgm:presLayoutVars>
          <dgm:chMax val="0"/>
          <dgm:bulletEnabled val="1"/>
        </dgm:presLayoutVars>
      </dgm:prSet>
      <dgm:spPr/>
    </dgm:pt>
    <dgm:pt modelId="{7F89B1B7-BE81-4578-BE34-ACABC840EB17}" type="pres">
      <dgm:prSet presAssocID="{E52E335D-12D5-4795-8922-465FC456FA6B}" presName="nodeRect" presStyleLbl="alignNode1" presStyleIdx="2" presStyleCnt="3">
        <dgm:presLayoutVars>
          <dgm:bulletEnabled val="1"/>
        </dgm:presLayoutVars>
      </dgm:prSet>
      <dgm:spPr/>
    </dgm:pt>
  </dgm:ptLst>
  <dgm:cxnLst>
    <dgm:cxn modelId="{E1080B2B-5536-487F-AFAC-0147C8A74618}" type="presOf" srcId="{E7E2D3FA-1906-4AD7-A6E4-86B545DC5BAA}" destId="{04A94A2B-A5F1-4A62-B25E-2ABB76A68629}" srcOrd="1" destOrd="0" presId="urn:microsoft.com/office/officeart/2016/7/layout/LinearBlockProcessNumbered"/>
    <dgm:cxn modelId="{3BAEDF43-FFB1-4AA7-A434-2089E397B7DC}" type="presOf" srcId="{E52E335D-12D5-4795-8922-465FC456FA6B}" destId="{7F89B1B7-BE81-4578-BE34-ACABC840EB17}" srcOrd="1" destOrd="0" presId="urn:microsoft.com/office/officeart/2016/7/layout/LinearBlockProcessNumbered"/>
    <dgm:cxn modelId="{B5B85451-3F6A-4920-AAA8-49D8C0B3282C}" type="presOf" srcId="{E52E335D-12D5-4795-8922-465FC456FA6B}" destId="{CF3EA0BD-C2EC-4151-801B-85A78E710C79}" srcOrd="0" destOrd="0" presId="urn:microsoft.com/office/officeart/2016/7/layout/LinearBlockProcessNumbered"/>
    <dgm:cxn modelId="{9F72CF73-88F5-49A7-BB37-1CF79CDC57F0}" srcId="{CCFFCEA5-9799-4744-AD40-A85DB544A3EE}" destId="{E52E335D-12D5-4795-8922-465FC456FA6B}" srcOrd="2" destOrd="0" parTransId="{4B43EDE8-2316-4DAF-BE01-3BAFB2C9B381}" sibTransId="{665DE191-358D-4B63-879C-1036C7F3584B}"/>
    <dgm:cxn modelId="{6030F284-1F6B-464C-9824-64BF57DF9EBD}" type="presOf" srcId="{CCFFCEA5-9799-4744-AD40-A85DB544A3EE}" destId="{2B2F31A1-F8F7-481B-86B3-2C7D7C67E5BB}" srcOrd="0" destOrd="0" presId="urn:microsoft.com/office/officeart/2016/7/layout/LinearBlockProcessNumbered"/>
    <dgm:cxn modelId="{4F3BF68A-95AB-4681-9FEB-3C6FCF8BBBEC}" type="presOf" srcId="{26BB84A6-47DD-4932-AB49-52B8CBF2E2C9}" destId="{0D2E3555-8750-4084-ACF1-07C2A83CC11C}" srcOrd="1" destOrd="0" presId="urn:microsoft.com/office/officeart/2016/7/layout/LinearBlockProcessNumbered"/>
    <dgm:cxn modelId="{E5C56598-C9E2-47FA-8878-321789F92DE0}" type="presOf" srcId="{26BB84A6-47DD-4932-AB49-52B8CBF2E2C9}" destId="{CE280624-0E43-4C9B-89A6-04454FB0C52E}" srcOrd="0" destOrd="0" presId="urn:microsoft.com/office/officeart/2016/7/layout/LinearBlockProcessNumbered"/>
    <dgm:cxn modelId="{488BEDBD-8DC7-475C-B765-9040B560C9DC}" type="presOf" srcId="{BE5D9B51-148F-4236-AB2C-7BF419013A41}" destId="{6FFB740F-1A26-46E4-9393-B455D3469BDA}" srcOrd="0" destOrd="0" presId="urn:microsoft.com/office/officeart/2016/7/layout/LinearBlockProcessNumbered"/>
    <dgm:cxn modelId="{BE549ABE-C63C-4E05-A31F-C16A12823CFD}" srcId="{CCFFCEA5-9799-4744-AD40-A85DB544A3EE}" destId="{26BB84A6-47DD-4932-AB49-52B8CBF2E2C9}" srcOrd="0" destOrd="0" parTransId="{8AFE8880-CEAA-41FB-89FB-F70DE8782CA1}" sibTransId="{BE5D9B51-148F-4236-AB2C-7BF419013A41}"/>
    <dgm:cxn modelId="{042627C8-7D2A-4FAC-853F-3EAA21DFE922}" type="presOf" srcId="{40AD4E04-D99A-4A8D-B82B-94BE20E436B9}" destId="{D5CD96AE-701A-4C84-A1B8-EA08A3871E74}" srcOrd="0" destOrd="0" presId="urn:microsoft.com/office/officeart/2016/7/layout/LinearBlockProcessNumbered"/>
    <dgm:cxn modelId="{862C52D5-1CB2-45FA-A9EB-A5C0D865A804}" type="presOf" srcId="{E7E2D3FA-1906-4AD7-A6E4-86B545DC5BAA}" destId="{84BAFC4A-DBEE-4E54-BDFF-9A16C6FB2F2D}" srcOrd="0" destOrd="0" presId="urn:microsoft.com/office/officeart/2016/7/layout/LinearBlockProcessNumbered"/>
    <dgm:cxn modelId="{959F42DE-2A60-4428-9797-3FDD84A1CBE5}" type="presOf" srcId="{665DE191-358D-4B63-879C-1036C7F3584B}" destId="{CA9A7A53-286B-4CFE-A9DA-0CDE7BF5E85B}" srcOrd="0" destOrd="0" presId="urn:microsoft.com/office/officeart/2016/7/layout/LinearBlockProcessNumbered"/>
    <dgm:cxn modelId="{747541E3-BC3E-4DE0-B3BB-3277E50AD077}" srcId="{CCFFCEA5-9799-4744-AD40-A85DB544A3EE}" destId="{E7E2D3FA-1906-4AD7-A6E4-86B545DC5BAA}" srcOrd="1" destOrd="0" parTransId="{11F081A8-1740-4664-BAFD-30AF88CD482B}" sibTransId="{40AD4E04-D99A-4A8D-B82B-94BE20E436B9}"/>
    <dgm:cxn modelId="{F252F7A5-2FBE-491F-8FD2-5AFF70CA1876}" type="presParOf" srcId="{2B2F31A1-F8F7-481B-86B3-2C7D7C67E5BB}" destId="{99EC57EF-B566-4252-8C5F-FDDA3022C954}" srcOrd="0" destOrd="0" presId="urn:microsoft.com/office/officeart/2016/7/layout/LinearBlockProcessNumbered"/>
    <dgm:cxn modelId="{130A5C81-0FAB-4B0A-A1C4-A5AFEF0E3C19}" type="presParOf" srcId="{99EC57EF-B566-4252-8C5F-FDDA3022C954}" destId="{CE280624-0E43-4C9B-89A6-04454FB0C52E}" srcOrd="0" destOrd="0" presId="urn:microsoft.com/office/officeart/2016/7/layout/LinearBlockProcessNumbered"/>
    <dgm:cxn modelId="{AB88CF35-3026-4B56-9D70-AEF6FDB30D58}" type="presParOf" srcId="{99EC57EF-B566-4252-8C5F-FDDA3022C954}" destId="{6FFB740F-1A26-46E4-9393-B455D3469BDA}" srcOrd="1" destOrd="0" presId="urn:microsoft.com/office/officeart/2016/7/layout/LinearBlockProcessNumbered"/>
    <dgm:cxn modelId="{4EA65971-A0EA-4A92-8198-7EA29988CD6A}" type="presParOf" srcId="{99EC57EF-B566-4252-8C5F-FDDA3022C954}" destId="{0D2E3555-8750-4084-ACF1-07C2A83CC11C}" srcOrd="2" destOrd="0" presId="urn:microsoft.com/office/officeart/2016/7/layout/LinearBlockProcessNumbered"/>
    <dgm:cxn modelId="{A8A43F24-ABBA-4027-A006-7AEDD7904623}" type="presParOf" srcId="{2B2F31A1-F8F7-481B-86B3-2C7D7C67E5BB}" destId="{79DCD39A-D551-4909-8EBC-AAEFB59C70AF}" srcOrd="1" destOrd="0" presId="urn:microsoft.com/office/officeart/2016/7/layout/LinearBlockProcessNumbered"/>
    <dgm:cxn modelId="{B36640EB-B2EC-4260-9DB4-BE9772BCFECD}" type="presParOf" srcId="{2B2F31A1-F8F7-481B-86B3-2C7D7C67E5BB}" destId="{A2E26357-886D-4057-B41B-1747DDB4CAA3}" srcOrd="2" destOrd="0" presId="urn:microsoft.com/office/officeart/2016/7/layout/LinearBlockProcessNumbered"/>
    <dgm:cxn modelId="{C98B0F54-2B4D-456B-8FA8-25881C0BA562}" type="presParOf" srcId="{A2E26357-886D-4057-B41B-1747DDB4CAA3}" destId="{84BAFC4A-DBEE-4E54-BDFF-9A16C6FB2F2D}" srcOrd="0" destOrd="0" presId="urn:microsoft.com/office/officeart/2016/7/layout/LinearBlockProcessNumbered"/>
    <dgm:cxn modelId="{61512181-99AC-4AA4-9658-FE1FACDF2711}" type="presParOf" srcId="{A2E26357-886D-4057-B41B-1747DDB4CAA3}" destId="{D5CD96AE-701A-4C84-A1B8-EA08A3871E74}" srcOrd="1" destOrd="0" presId="urn:microsoft.com/office/officeart/2016/7/layout/LinearBlockProcessNumbered"/>
    <dgm:cxn modelId="{F151CFBB-5ECB-44A3-83DB-28E6D6FF24F5}" type="presParOf" srcId="{A2E26357-886D-4057-B41B-1747DDB4CAA3}" destId="{04A94A2B-A5F1-4A62-B25E-2ABB76A68629}" srcOrd="2" destOrd="0" presId="urn:microsoft.com/office/officeart/2016/7/layout/LinearBlockProcessNumbered"/>
    <dgm:cxn modelId="{9BDBDCBE-DA78-4E9A-837F-470115CB4096}" type="presParOf" srcId="{2B2F31A1-F8F7-481B-86B3-2C7D7C67E5BB}" destId="{601E27AE-01A3-40E5-A8E3-0AAF12E4B8D6}" srcOrd="3" destOrd="0" presId="urn:microsoft.com/office/officeart/2016/7/layout/LinearBlockProcessNumbered"/>
    <dgm:cxn modelId="{CA3649C6-3347-4147-B12F-F40B51DB2797}" type="presParOf" srcId="{2B2F31A1-F8F7-481B-86B3-2C7D7C67E5BB}" destId="{DA6D86F8-4698-4221-9FE9-118603DCFA65}" srcOrd="4" destOrd="0" presId="urn:microsoft.com/office/officeart/2016/7/layout/LinearBlockProcessNumbered"/>
    <dgm:cxn modelId="{9B8565CB-81F1-410C-AFA1-A4AC4E7803CE}" type="presParOf" srcId="{DA6D86F8-4698-4221-9FE9-118603DCFA65}" destId="{CF3EA0BD-C2EC-4151-801B-85A78E710C79}" srcOrd="0" destOrd="0" presId="urn:microsoft.com/office/officeart/2016/7/layout/LinearBlockProcessNumbered"/>
    <dgm:cxn modelId="{475C8912-5D93-468E-B69C-78BEDA1E7FBE}" type="presParOf" srcId="{DA6D86F8-4698-4221-9FE9-118603DCFA65}" destId="{CA9A7A53-286B-4CFE-A9DA-0CDE7BF5E85B}" srcOrd="1" destOrd="0" presId="urn:microsoft.com/office/officeart/2016/7/layout/LinearBlockProcessNumbered"/>
    <dgm:cxn modelId="{4E779C73-ECB9-4318-9691-9835863D3149}" type="presParOf" srcId="{DA6D86F8-4698-4221-9FE9-118603DCFA65}" destId="{7F89B1B7-BE81-4578-BE34-ACABC840EB17}" srcOrd="2" destOrd="0" presId="urn:microsoft.com/office/officeart/2016/7/layout/LinearBlockProcessNumbered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280624-0E43-4C9B-89A6-04454FB0C52E}">
      <dsp:nvSpPr>
        <dsp:cNvPr id="0" name=""/>
        <dsp:cNvSpPr/>
      </dsp:nvSpPr>
      <dsp:spPr>
        <a:xfrm>
          <a:off x="616" y="463059"/>
          <a:ext cx="2495401" cy="299448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6490" tIns="0" rIns="246490" bIns="33020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600" kern="1200" dirty="0"/>
            <a:t>1. Design on CAD</a:t>
          </a:r>
        </a:p>
      </dsp:txBody>
      <dsp:txXfrm>
        <a:off x="616" y="1660851"/>
        <a:ext cx="2495401" cy="1796688"/>
      </dsp:txXfrm>
    </dsp:sp>
    <dsp:sp modelId="{6FFB740F-1A26-46E4-9393-B455D3469BDA}">
      <dsp:nvSpPr>
        <dsp:cNvPr id="0" name=""/>
        <dsp:cNvSpPr/>
      </dsp:nvSpPr>
      <dsp:spPr>
        <a:xfrm>
          <a:off x="616" y="463059"/>
          <a:ext cx="2495401" cy="1197792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6490" tIns="165100" rIns="246490" bIns="165100" numCol="1" spcCol="1270" anchor="ctr" anchorCtr="0">
          <a:noAutofit/>
        </a:bodyPr>
        <a:lstStyle/>
        <a:p>
          <a:pPr marL="0" lvl="0" indent="0" algn="l" defTabSz="2755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200" kern="1200"/>
            <a:t>01</a:t>
          </a:r>
        </a:p>
      </dsp:txBody>
      <dsp:txXfrm>
        <a:off x="616" y="463059"/>
        <a:ext cx="2495401" cy="1197792"/>
      </dsp:txXfrm>
    </dsp:sp>
    <dsp:sp modelId="{84BAFC4A-DBEE-4E54-BDFF-9A16C6FB2F2D}">
      <dsp:nvSpPr>
        <dsp:cNvPr id="0" name=""/>
        <dsp:cNvSpPr/>
      </dsp:nvSpPr>
      <dsp:spPr>
        <a:xfrm>
          <a:off x="2695649" y="463059"/>
          <a:ext cx="2495401" cy="299448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6490" tIns="0" rIns="246490" bIns="33020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600" kern="1200" dirty="0"/>
            <a:t>2. Slice model</a:t>
          </a:r>
        </a:p>
      </dsp:txBody>
      <dsp:txXfrm>
        <a:off x="2695649" y="1660851"/>
        <a:ext cx="2495401" cy="1796688"/>
      </dsp:txXfrm>
    </dsp:sp>
    <dsp:sp modelId="{D5CD96AE-701A-4C84-A1B8-EA08A3871E74}">
      <dsp:nvSpPr>
        <dsp:cNvPr id="0" name=""/>
        <dsp:cNvSpPr/>
      </dsp:nvSpPr>
      <dsp:spPr>
        <a:xfrm>
          <a:off x="2695649" y="463059"/>
          <a:ext cx="2495401" cy="1197792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6490" tIns="165100" rIns="246490" bIns="165100" numCol="1" spcCol="1270" anchor="ctr" anchorCtr="0">
          <a:noAutofit/>
        </a:bodyPr>
        <a:lstStyle/>
        <a:p>
          <a:pPr marL="0" lvl="0" indent="0" algn="l" defTabSz="2755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200" kern="1200"/>
            <a:t>02</a:t>
          </a:r>
        </a:p>
      </dsp:txBody>
      <dsp:txXfrm>
        <a:off x="2695649" y="463059"/>
        <a:ext cx="2495401" cy="1197792"/>
      </dsp:txXfrm>
    </dsp:sp>
    <dsp:sp modelId="{CF3EA0BD-C2EC-4151-801B-85A78E710C79}">
      <dsp:nvSpPr>
        <dsp:cNvPr id="0" name=""/>
        <dsp:cNvSpPr/>
      </dsp:nvSpPr>
      <dsp:spPr>
        <a:xfrm>
          <a:off x="5390682" y="463059"/>
          <a:ext cx="2495401" cy="299448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6490" tIns="0" rIns="246490" bIns="33020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600" kern="1200" dirty="0"/>
            <a:t>3. 3D print model</a:t>
          </a:r>
        </a:p>
      </dsp:txBody>
      <dsp:txXfrm>
        <a:off x="5390682" y="1660851"/>
        <a:ext cx="2495401" cy="1796688"/>
      </dsp:txXfrm>
    </dsp:sp>
    <dsp:sp modelId="{CA9A7A53-286B-4CFE-A9DA-0CDE7BF5E85B}">
      <dsp:nvSpPr>
        <dsp:cNvPr id="0" name=""/>
        <dsp:cNvSpPr/>
      </dsp:nvSpPr>
      <dsp:spPr>
        <a:xfrm>
          <a:off x="5390682" y="463059"/>
          <a:ext cx="2495401" cy="1197792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6490" tIns="165100" rIns="246490" bIns="165100" numCol="1" spcCol="1270" anchor="ctr" anchorCtr="0">
          <a:noAutofit/>
        </a:bodyPr>
        <a:lstStyle/>
        <a:p>
          <a:pPr marL="0" lvl="0" indent="0" algn="l" defTabSz="2755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200" kern="1200"/>
            <a:t>03</a:t>
          </a:r>
        </a:p>
      </dsp:txBody>
      <dsp:txXfrm>
        <a:off x="5390682" y="463059"/>
        <a:ext cx="2495401" cy="11977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6/7/layout/LinearBlockProcessNumbered">
  <dgm:title val="Linear Block Process Numbered"/>
  <dgm:desc val="Used to show a progression; a timeline; sequential steps in a task, process, or workflow; or to emphasize movement or direction. Automatic numbers have been introduced to show the steps of the process. Level 1 text and Level 2 text both appears in a rectangle."/>
  <dgm:catLst>
    <dgm:cat type="process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101" type="sibTrans" cxnId="4">
          <dgm:prSet phldrT="1"/>
          <dgm:t>
            <a:bodyPr/>
            <a:lstStyle/>
            <a:p>
              <a:r>
                <a:t>01</a:t>
              </a:r>
            </a:p>
          </dgm:t>
        </dgm:pt>
        <dgm:pt modelId="201" type="sibTrans" cxnId="5">
          <dgm:prSet phldrT="2"/>
          <dgm:t>
            <a:bodyPr/>
            <a:lstStyle/>
            <a:p>
              <a:r>
                <a:t>02</a:t>
              </a:r>
            </a:p>
          </dgm:t>
        </dgm:pt>
        <dgm:pt modelId="301" type="sibTrans" cxnId="6">
          <dgm:prSet phldrT="3"/>
          <dgm:t>
            <a:bodyPr/>
            <a:lstStyle/>
            <a:p>
              <a:r>
                <a:t>03</a:t>
              </a:r>
            </a:p>
          </dgm:t>
        </dgm:pt>
      </dgm:ptLst>
      <dgm:cxnLst>
        <dgm:cxn modelId="4" srcId="0" destId="1" srcOrd="0" destOrd="0" sibTransId="101"/>
        <dgm:cxn modelId="5" srcId="0" destId="2" srcOrd="1" destOrd="0" sibTransId="201"/>
        <dgm:cxn modelId="6" srcId="0" destId="3" srcOrd="2" destOrd="0" sibTransId="301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animLvl val="lvl"/>
      <dgm:resizeHandles val="exact"/>
    </dgm:varLst>
    <dgm:alg type="lin">
      <dgm:param type="linDir" val="fromL"/>
      <dgm:param type="nodeVertAlign" val="t"/>
    </dgm:alg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0.08"/>
      <dgm:constr type="primFontSz" for="des" forName="sibTransNodeRect" op="equ"/>
      <dgm:constr type="primFontSz" for="des" forName="nodeRect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onstrLst>
          <dgm:constr type="h" refType="w" op="lte" fact="1.2"/>
          <dgm:constr type="w" for="ch" forName="bgRect" refType="w"/>
          <dgm:constr type="h" for="ch" forName="bgRect" refType="h"/>
          <dgm:constr type="t" for="ch" forName="bgRect"/>
          <dgm:constr type="l" for="ch" forName="bgRect"/>
          <dgm:constr type="w" for="ch" forName="sibTransNodeRect" refType="w" refFor="ch" refForName="bgRect"/>
          <dgm:constr type="h" for="ch" forName="sibTransNodeRect" refType="h" refFor="ch" refForName="bgRect" fact="0.4"/>
          <dgm:constr type="t" for="ch" forName="sibTransNodeRect"/>
          <dgm:constr type="l" for="ch" forName="sibTransNodeRect"/>
          <dgm:constr type="r" for="ch" forName="nodeRect" refType="r" refFor="ch" refForName="bgRect"/>
          <dgm:constr type="h" for="ch" forName="nodeRect" refType="h" refFor="ch" refForName="bgRect" fact="0.6"/>
          <dgm:constr type="t" for="ch" forName="nodeRect" refType="b" refFor="ch" refForName="sibTransNodeRect"/>
          <dgm:constr type="l" for="ch" forName="nodeRect" refType="l" refFor="ch" refForName="bgRect"/>
        </dgm:constrLst>
        <dgm:ruleLst>
          <dgm:rule type="w" for="ch" forName="nodeRect" val="NaN" fact="NaN" max="30"/>
        </dgm:ruleLst>
        <dgm:layoutNode name="bgRect" styleLbl="alignNode1">
          <dgm:alg type="sp"/>
          <dgm:shape xmlns:r="http://schemas.openxmlformats.org/officeDocument/2006/relationships" type="rect" r:blip="">
            <dgm:adjLst>
              <dgm:adj idx="1" val="0.05"/>
            </dgm:adjLst>
          </dgm:shape>
          <dgm:presOf axis="self"/>
          <dgm:constrLst/>
          <dgm:ruleLst/>
        </dgm:layoutNode>
        <dgm:forEach name="Name19" axis="followSib" ptType="sibTrans" hideLastTrans="0" cnt="1">
          <dgm:layoutNode name="sibTransNodeRect" styleLbl="alignNode1">
            <dgm:varLst>
              <dgm:chMax val="0"/>
              <dgm:bulletEnabled val="1"/>
            </dgm:varLst>
            <dgm:presOf axis="self"/>
            <dgm:alg type="tx">
              <dgm:param type="parTxLTRAlign" val="l"/>
              <dgm:param type="parTxRTLAlign" val="l"/>
            </dgm:alg>
            <dgm:shape xmlns:r="http://schemas.openxmlformats.org/officeDocument/2006/relationships" type="rect" r:blip="" hideGeom="1">
              <dgm:adjLst/>
            </dgm:shape>
            <dgm:constrLst>
              <dgm:constr type="primFontSz" val="66"/>
              <dgm:constr type="tMarg" val="13"/>
              <dgm:constr type="lMarg" refType="w" fact="0.28"/>
              <dgm:constr type="rMarg" refType="w" fact="0.28"/>
              <dgm:constr type="bMarg" val="13"/>
            </dgm:constrLst>
            <dgm:ruleLst>
              <dgm:rule type="primFontSz" val="14" fact="NaN" max="NaN"/>
              <dgm:rule type="tMarg" val="13" fact="NaN" max="NaN"/>
            </dgm:ruleLst>
          </dgm:layoutNode>
        </dgm:forEach>
        <dgm:layoutNode name="nodeRect" styleLbl="alignNode1" moveWith="bgRect">
          <dgm:varLst>
            <dgm:bulletEnabled val="1"/>
          </dgm:varLst>
          <dgm:alg type="tx">
            <dgm:param type="parTxLTRAlign" val="l"/>
            <dgm:param type="parTxRTLAlign" val="r"/>
            <dgm:param type="txAnchorVert" val="t"/>
            <dgm:param type="stBulletLvl" val="2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26"/>
            <dgm:constr type="tMarg"/>
            <dgm:constr type="lMarg" refType="w" fact="0.28"/>
            <dgm:constr type="rMarg" refType="w" fact="0.28"/>
            <dgm:constr type="bMarg" val="26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  <dgm:extLst>
    <a:ext uri="{4F341089-5ED1-44EC-B178-C955D00A3D55}">
      <dgm1611:autoBuNodeInfoLst xmlns:dgm1611="http://schemas.microsoft.com/office/drawing/2016/11/diagram">
        <dgm1611:autoBuNodeInfo lvl="1" ptType="sibTrans">
          <dgm1611:buPr prefix="" leadZeros="1">
            <a:buAutoNum type="arabicParenBoth"/>
          </dgm1611:buPr>
        </dgm1611:autoBuNodeInfo>
      </dgm1611:autoBuNodeInfoLst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83870A-2D6D-4766-B20C-6D1BDA67C4A0}" type="datetimeFigureOut">
              <a:rPr lang="en-GB" smtClean="0"/>
              <a:t>17/06/2018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EF8D41-5DEE-4EFD-8398-5E7BA5B056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21581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C7ED4-36F6-4437-84D1-9BB265CAD1A7}" type="datetime1">
              <a:rPr lang="en-GB" smtClean="0"/>
              <a:t>17/06/2018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 Philip Cotton 2018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466C9-445D-4FCA-88FC-8858CF68F5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77978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C82FA-50C0-4AAF-BB4A-94C8666DC15A}" type="datetime1">
              <a:rPr lang="en-GB" smtClean="0"/>
              <a:t>17/06/2018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 Philip Cotton 2018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466C9-445D-4FCA-88FC-8858CF68F5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67742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1005E-6F33-4589-9B6E-6D29B48776DE}" type="datetime1">
              <a:rPr lang="en-GB" smtClean="0"/>
              <a:t>17/06/2018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 Philip Cotton 2018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466C9-445D-4FCA-88FC-8858CF68F5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95675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48DAE-14D8-4A8D-AA47-AE65DACA4135}" type="datetime1">
              <a:rPr lang="en-GB" smtClean="0"/>
              <a:t>17/06/2018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 Philip Cotton 2018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466C9-445D-4FCA-88FC-8858CF68F5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9086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54033-3245-43C3-A3FD-503E5EEB29B6}" type="datetime1">
              <a:rPr lang="en-GB" smtClean="0"/>
              <a:t>17/06/2018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 Philip Cotton 2018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466C9-445D-4FCA-88FC-8858CF68F5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67699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65A1A-F3F5-4F7A-B41D-CEB25355B7C7}" type="datetime1">
              <a:rPr lang="en-GB" smtClean="0"/>
              <a:t>17/06/2018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 Philip Cotton 2018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466C9-445D-4FCA-88FC-8858CF68F5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42344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DA533-340B-41C9-89BF-987B09D96FD7}" type="datetime1">
              <a:rPr lang="en-GB" smtClean="0"/>
              <a:t>17/06/2018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 Philip Cotton 2018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466C9-445D-4FCA-88FC-8858CF68F5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5291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AB160-36D2-4768-B9F4-1AA72DAA5173}" type="datetime1">
              <a:rPr lang="en-GB" smtClean="0"/>
              <a:t>17/06/2018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 Philip Cotton 2018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466C9-445D-4FCA-88FC-8858CF68F5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7685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6411A-297B-44DA-B94A-6F568083F661}" type="datetime1">
              <a:rPr lang="en-GB" smtClean="0"/>
              <a:t>17/06/2018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 Philip Cotton 2018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466C9-445D-4FCA-88FC-8858CF68F5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8872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BFB7-7017-4B41-9D1C-2584A1C9105F}" type="datetime1">
              <a:rPr lang="en-GB" smtClean="0"/>
              <a:t>17/06/2018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 Philip Cotton 2018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466C9-445D-4FCA-88FC-8858CF68F5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6464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7E4D1-3AA9-4CB3-8B02-1E2DF40C461F}" type="datetime1">
              <a:rPr lang="en-GB" smtClean="0"/>
              <a:t>17/06/2018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 Philip Cotton 2018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466C9-445D-4FCA-88FC-8858CF68F5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82600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55AF37-0276-482C-B2E0-0797C0550385}" type="datetime1">
              <a:rPr lang="en-GB" smtClean="0"/>
              <a:t>17/06/2018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© Philip Cotton 2018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1466C9-445D-4FCA-88FC-8858CF68F5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015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tmp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4.jpeg"/><Relationship Id="rId4" Type="http://schemas.openxmlformats.org/officeDocument/2006/relationships/diagramLayout" Target="../diagrams/layout1.xml"/><Relationship Id="rId9" Type="http://schemas.openxmlformats.org/officeDocument/2006/relationships/image" Target="../media/image3.tmp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861BF3-1BFE-4B08-9F4C-F459276A1A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7745" y="1199734"/>
            <a:ext cx="7772400" cy="1508295"/>
          </a:xfrm>
        </p:spPr>
        <p:txBody>
          <a:bodyPr/>
          <a:lstStyle/>
          <a:p>
            <a:r>
              <a:rPr lang="en-GB" b="1" dirty="0"/>
              <a:t>Starter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9C2CFC7-014C-4A30-816E-A122014C02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24945" y="2708029"/>
            <a:ext cx="6858000" cy="1655762"/>
          </a:xfrm>
        </p:spPr>
        <p:txBody>
          <a:bodyPr/>
          <a:lstStyle/>
          <a:p>
            <a:r>
              <a:rPr lang="en-GB" dirty="0">
                <a:latin typeface="+mj-lt"/>
              </a:rPr>
              <a:t>Recalling what you learnt last lesson write down how a 3D printer works.</a:t>
            </a:r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29520ED-0C04-46CF-96FA-2506222C69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32" y="305507"/>
            <a:ext cx="1295394" cy="1122363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2F32FD-5553-4E32-9BF9-CACA44E89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 Philip Cotton 2018</a:t>
            </a:r>
          </a:p>
        </p:txBody>
      </p:sp>
    </p:spTree>
    <p:extLst>
      <p:ext uri="{BB962C8B-B14F-4D97-AF65-F5344CB8AC3E}">
        <p14:creationId xmlns:p14="http://schemas.microsoft.com/office/powerpoint/2010/main" val="3253691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F39D75-8C4D-4A3D-8B31-5C854A981C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7124" y="1617150"/>
            <a:ext cx="7886700" cy="1325563"/>
          </a:xfrm>
        </p:spPr>
        <p:txBody>
          <a:bodyPr/>
          <a:lstStyle/>
          <a:p>
            <a:r>
              <a:rPr lang="en-GB" b="1" dirty="0"/>
              <a:t>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458C77-F88E-43A8-8EFF-6BE2828413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697822"/>
            <a:ext cx="7886700" cy="4351338"/>
          </a:xfrm>
        </p:spPr>
        <p:txBody>
          <a:bodyPr/>
          <a:lstStyle/>
          <a:p>
            <a:pPr lvl="0"/>
            <a:r>
              <a:rPr lang="en-GB" dirty="0">
                <a:latin typeface="+mj-lt"/>
              </a:rPr>
              <a:t>To understand the 3D printing process</a:t>
            </a:r>
          </a:p>
          <a:p>
            <a:pPr lvl="0"/>
            <a:r>
              <a:rPr lang="en-GB" dirty="0">
                <a:latin typeface="+mj-lt"/>
              </a:rPr>
              <a:t>To review different uses of 3D printing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C058B7-4E62-4ABA-B59D-7E617408C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 Philip Cotton 2018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9383D0F-90F0-457E-8B90-5131542637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32" y="305507"/>
            <a:ext cx="1295394" cy="1122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25574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07F1A42-E184-4484-967C-8A31D6445CC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1" b="12424"/>
          <a:stretch/>
        </p:blipFill>
        <p:spPr>
          <a:xfrm>
            <a:off x="20" y="10"/>
            <a:ext cx="914398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AC3F70C-7008-4BB3-BB83-A642CC5FE3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-75590"/>
            <a:ext cx="7886700" cy="1325563"/>
          </a:xfrm>
        </p:spPr>
        <p:txBody>
          <a:bodyPr>
            <a:normAutofit/>
          </a:bodyPr>
          <a:lstStyle/>
          <a:p>
            <a:r>
              <a:rPr lang="en-GB" dirty="0">
                <a:latin typeface="+mn-lt"/>
              </a:rPr>
              <a:t>How to create a model to print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8FAEE32A-4567-43BC-B280-63D738CB343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41080950"/>
              </p:ext>
            </p:extLst>
          </p:nvPr>
        </p:nvGraphicFramePr>
        <p:xfrm>
          <a:off x="628650" y="829994"/>
          <a:ext cx="7886700" cy="392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21EC27-D177-48C0-9080-91637F6C45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GB" sz="1000">
                <a:solidFill>
                  <a:schemeClr val="tx1"/>
                </a:solidFill>
              </a:rPr>
              <a:t>© Philip Cotton 2018</a:t>
            </a:r>
          </a:p>
        </p:txBody>
      </p:sp>
      <p:pic>
        <p:nvPicPr>
          <p:cNvPr id="9" name="Picture 8" descr="Autodesk Fusion 360">
            <a:extLst>
              <a:ext uri="{FF2B5EF4-FFF2-40B4-BE49-F238E27FC236}">
                <a16:creationId xmlns:a16="http://schemas.microsoft.com/office/drawing/2014/main" id="{EA7AD7A7-1FA1-4403-8575-1745282195AC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02" r="6053" b="13067"/>
          <a:stretch/>
        </p:blipFill>
        <p:spPr>
          <a:xfrm>
            <a:off x="628651" y="4502517"/>
            <a:ext cx="2400300" cy="1325563"/>
          </a:xfrm>
          <a:prstGeom prst="rect">
            <a:avLst/>
          </a:prstGeom>
        </p:spPr>
      </p:pic>
      <p:pic>
        <p:nvPicPr>
          <p:cNvPr id="11" name="Picture 10" descr="Ultimaker Cura">
            <a:extLst>
              <a:ext uri="{FF2B5EF4-FFF2-40B4-BE49-F238E27FC236}">
                <a16:creationId xmlns:a16="http://schemas.microsoft.com/office/drawing/2014/main" id="{2888F19B-6B41-45FF-9464-D30022696B26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51" r="25320" b="13067"/>
          <a:stretch/>
        </p:blipFill>
        <p:spPr>
          <a:xfrm>
            <a:off x="3635477" y="4502517"/>
            <a:ext cx="1873045" cy="1325563"/>
          </a:xfrm>
          <a:prstGeom prst="rect">
            <a:avLst/>
          </a:prstGeom>
        </p:spPr>
      </p:pic>
      <p:pic>
        <p:nvPicPr>
          <p:cNvPr id="2050" name="Picture 2" descr="Image result for 3d printer">
            <a:extLst>
              <a:ext uri="{FF2B5EF4-FFF2-40B4-BE49-F238E27FC236}">
                <a16:creationId xmlns:a16="http://schemas.microsoft.com/office/drawing/2014/main" id="{7A8FAFE8-23A8-45D9-AD8B-680BB5BE81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1417" y="4502517"/>
            <a:ext cx="1987310" cy="1325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600868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44EC0A-68D2-4744-801D-8D46BAA6C1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Designing on CAD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738400-5D01-406F-8C43-213645D9CA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690689"/>
            <a:ext cx="7886700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/>
              <a:t>1. Models are designed using 3D CAD packages such as Fusion 360.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2. The models are designed in 3D and then exported as an STL file.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3. The STL files are sliced into layers and sent/uploaded to a 3D printer.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4. The printer then prints the STL files in layers.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46FF09E-9D02-4866-B7A3-65A968468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 Philip Cotton 2018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9EB0B1E-18AE-47A2-8BA0-5ABBDF213C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32" y="305507"/>
            <a:ext cx="1295394" cy="1122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46005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9D6BD-DF69-4068-937A-7721307475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3D printing and Fashion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1EC47C-4017-4F8B-8937-82B8FF16D8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4331" y="2005013"/>
            <a:ext cx="3570277" cy="4351338"/>
          </a:xfrm>
        </p:spPr>
        <p:txBody>
          <a:bodyPr>
            <a:normAutofit/>
          </a:bodyPr>
          <a:lstStyle/>
          <a:p>
            <a:r>
              <a:rPr lang="en-GB" sz="2400" dirty="0"/>
              <a:t>3D printing is being used in the fashion industry.</a:t>
            </a:r>
          </a:p>
          <a:p>
            <a:r>
              <a:rPr lang="en-GB" sz="2400" dirty="0"/>
              <a:t>Customised garments can be made that are unique to a customers sizing.</a:t>
            </a:r>
          </a:p>
          <a:p>
            <a:r>
              <a:rPr lang="en-GB" sz="2400" dirty="0"/>
              <a:t>New materials and printing techniques allows for more creative designs.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25F93E-E037-4D84-8699-4C2CDEF497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 Philip Cotton 2018</a:t>
            </a:r>
          </a:p>
        </p:txBody>
      </p:sp>
      <p:pic>
        <p:nvPicPr>
          <p:cNvPr id="3074" name="Picture 2" descr="3D printing skirt">
            <a:extLst>
              <a:ext uri="{FF2B5EF4-FFF2-40B4-BE49-F238E27FC236}">
                <a16:creationId xmlns:a16="http://schemas.microsoft.com/office/drawing/2014/main" id="{090D4FC7-FB21-4136-8221-C5B9AE261D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7072" y="1799286"/>
            <a:ext cx="4728783" cy="4294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DD685FD-9F81-47E7-B6C0-7F4E330F55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32" y="305507"/>
            <a:ext cx="1295394" cy="1122363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718FA000-AA94-426C-8378-29BB68698518}"/>
              </a:ext>
            </a:extLst>
          </p:cNvPr>
          <p:cNvSpPr/>
          <p:nvPr/>
        </p:nvSpPr>
        <p:spPr>
          <a:xfrm>
            <a:off x="4572000" y="5717984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800" dirty="0"/>
              <a:t>https://www.sculpteo.com/en/applications/textile-industry/</a:t>
            </a:r>
          </a:p>
        </p:txBody>
      </p:sp>
    </p:spTree>
    <p:extLst>
      <p:ext uri="{BB962C8B-B14F-4D97-AF65-F5344CB8AC3E}">
        <p14:creationId xmlns:p14="http://schemas.microsoft.com/office/powerpoint/2010/main" val="2057538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C74D80-FEB1-4069-BC38-D604DE2EFD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3D printing in education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4F380B-30AF-483B-9B8F-67B5B8775E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74" y="1825625"/>
            <a:ext cx="3840203" cy="4351338"/>
          </a:xfrm>
        </p:spPr>
        <p:txBody>
          <a:bodyPr>
            <a:normAutofit lnSpcReduction="10000"/>
          </a:bodyPr>
          <a:lstStyle/>
          <a:p>
            <a:r>
              <a:rPr lang="en-GB" sz="2400" dirty="0"/>
              <a:t>Schools around the world are embracing 3D printing to teach students how to create designs.</a:t>
            </a:r>
          </a:p>
          <a:p>
            <a:r>
              <a:rPr lang="en-GB" sz="2400" dirty="0"/>
              <a:t>With 3D printing going to have such a huge impact upon how things are made, education is key to driving it forward.</a:t>
            </a:r>
          </a:p>
          <a:p>
            <a:r>
              <a:rPr lang="en-GB" sz="2400" dirty="0"/>
              <a:t>3D printing is seen as a STEM subject as it uses Maths and Science principles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C3EF3A3-693F-498B-89E1-FFA4BA7894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 Philip Cotton 2018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822E45A-123B-43AE-A9AA-8F848D3F40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32" y="305507"/>
            <a:ext cx="1295394" cy="112236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C942ECA-488B-4B7C-AC0F-50252E6F84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7126" y="2528959"/>
            <a:ext cx="4796052" cy="2917598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7A6B6BF2-9ECB-4A18-AB10-451BFAEF4A12}"/>
              </a:ext>
            </a:extLst>
          </p:cNvPr>
          <p:cNvSpPr/>
          <p:nvPr/>
        </p:nvSpPr>
        <p:spPr>
          <a:xfrm>
            <a:off x="4267126" y="5446557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800" dirty="0"/>
              <a:t>http://www.3ders.org/</a:t>
            </a:r>
          </a:p>
        </p:txBody>
      </p:sp>
    </p:spTree>
    <p:extLst>
      <p:ext uri="{BB962C8B-B14F-4D97-AF65-F5344CB8AC3E}">
        <p14:creationId xmlns:p14="http://schemas.microsoft.com/office/powerpoint/2010/main" val="2519066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427C66-D064-4E00-9C4C-DFCE795E7B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3D printing in medicine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79C362-03D4-474C-95E7-78F3AA2A01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5216040" cy="4351338"/>
          </a:xfrm>
        </p:spPr>
        <p:txBody>
          <a:bodyPr>
            <a:normAutofit/>
          </a:bodyPr>
          <a:lstStyle/>
          <a:p>
            <a:r>
              <a:rPr lang="en-GB" sz="2400" dirty="0"/>
              <a:t>3D printing is revolutionising the Medical industry. From 3D printed mechanical arms to Bio 3D printing. Medicine is set to benefit hugely from the growth of 3D printing.</a:t>
            </a:r>
          </a:p>
          <a:p>
            <a:r>
              <a:rPr lang="en-GB" sz="2400" dirty="0"/>
              <a:t>Mechanical arms can be 3D printed at a much lower cost than normal metal produced arms.</a:t>
            </a:r>
          </a:p>
          <a:p>
            <a:r>
              <a:rPr lang="en-GB" sz="2400" dirty="0"/>
              <a:t>As children grow, they can just print a new arm in a matter of hours.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7768F5-E68C-4230-9478-0AAA812F7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 Philip Cotton 2018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0F8CB3B-232C-4BF9-9A4B-FFAD16A444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32" y="305507"/>
            <a:ext cx="1295394" cy="112236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9326C97-21BC-452B-8961-CC97FF8B46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4688" y="1935986"/>
            <a:ext cx="3078917" cy="2716691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4C2C429-AB1F-422C-9EF8-6785ACDD1F45}"/>
              </a:ext>
            </a:extLst>
          </p:cNvPr>
          <p:cNvSpPr/>
          <p:nvPr/>
        </p:nvSpPr>
        <p:spPr>
          <a:xfrm>
            <a:off x="5979867" y="4699128"/>
            <a:ext cx="280855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00" dirty="0"/>
              <a:t>https://www.asme.org/engineering-topics/articles/manufacturing-design/top-5-ways-3d-printing-changing-medical-field</a:t>
            </a:r>
          </a:p>
        </p:txBody>
      </p:sp>
    </p:spTree>
    <p:extLst>
      <p:ext uri="{BB962C8B-B14F-4D97-AF65-F5344CB8AC3E}">
        <p14:creationId xmlns:p14="http://schemas.microsoft.com/office/powerpoint/2010/main" val="12289884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106707-65C0-48A2-8A1E-E57A05D4F0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3D printing and Drones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3408B9-3654-4287-B52C-7D94CCC89E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00756"/>
            <a:ext cx="4572000" cy="4351338"/>
          </a:xfrm>
        </p:spPr>
        <p:txBody>
          <a:bodyPr>
            <a:normAutofit/>
          </a:bodyPr>
          <a:lstStyle/>
          <a:p>
            <a:r>
              <a:rPr lang="en-GB" sz="2400" dirty="0"/>
              <a:t>3D printing has allowed for new and emerging technology such as drones to be accessible for all. </a:t>
            </a:r>
          </a:p>
          <a:p>
            <a:r>
              <a:rPr lang="en-GB" sz="2400" dirty="0"/>
              <a:t>They can be printed quickly and cheaply and used as a learning tool.</a:t>
            </a:r>
          </a:p>
          <a:p>
            <a:r>
              <a:rPr lang="en-GB" sz="2400" dirty="0"/>
              <a:t>Previously expensive – now 3D printing and drones are common education projects.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D78C01-DE05-4E04-A4DC-16E5575F15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 Philip Cotton 2018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DA6EA03-456C-4B26-B01C-A9CC92DFF6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32" y="305507"/>
            <a:ext cx="1295394" cy="1122363"/>
          </a:xfrm>
          <a:prstGeom prst="rect">
            <a:avLst/>
          </a:prstGeom>
        </p:spPr>
      </p:pic>
      <p:pic>
        <p:nvPicPr>
          <p:cNvPr id="5122" name="Picture 2" descr="Image result for airgineers">
            <a:extLst>
              <a:ext uri="{FF2B5EF4-FFF2-40B4-BE49-F238E27FC236}">
                <a16:creationId xmlns:a16="http://schemas.microsoft.com/office/drawing/2014/main" id="{24F2D9FB-1742-484C-B08A-25014FCCF2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4800" y="2464252"/>
            <a:ext cx="3575050" cy="2298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C6B69560-1117-4E08-85E6-1621C38DD01E}"/>
              </a:ext>
            </a:extLst>
          </p:cNvPr>
          <p:cNvSpPr/>
          <p:nvPr/>
        </p:nvSpPr>
        <p:spPr>
          <a:xfrm>
            <a:off x="5582356" y="4726443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800" dirty="0"/>
              <a:t>https://academy.autodesk.com/curriculum/airgineers-micro-drone</a:t>
            </a:r>
          </a:p>
        </p:txBody>
      </p:sp>
    </p:spTree>
    <p:extLst>
      <p:ext uri="{BB962C8B-B14F-4D97-AF65-F5344CB8AC3E}">
        <p14:creationId xmlns:p14="http://schemas.microsoft.com/office/powerpoint/2010/main" val="33410789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F9F423-D3DE-4760-975F-15F0FC7BE2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Plenary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ECBD1E-CE85-4438-80C9-D877C6BF5B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Complete the plenary questions on your student </a:t>
            </a:r>
            <a:r>
              <a:rPr lang="en-GB"/>
              <a:t>worksheet.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2A13F93-53F8-4F68-B6D8-BF86139985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 Philip Cotton 2018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7AA31FD-D4F5-4459-8B39-99EFA0CDDF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32" y="305507"/>
            <a:ext cx="1295394" cy="1122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23892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139</TotalTime>
  <Words>425</Words>
  <Application>Microsoft Office PowerPoint</Application>
  <PresentationFormat>On-screen Show (4:3)</PresentationFormat>
  <Paragraphs>51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Starter</vt:lpstr>
      <vt:lpstr>Objectives</vt:lpstr>
      <vt:lpstr>How to create a model to print</vt:lpstr>
      <vt:lpstr>Designing on CAD</vt:lpstr>
      <vt:lpstr>3D printing and Fashion</vt:lpstr>
      <vt:lpstr>3D printing in education</vt:lpstr>
      <vt:lpstr>3D printing in medicine</vt:lpstr>
      <vt:lpstr>3D printing and Drones</vt:lpstr>
      <vt:lpstr>Plenary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Philip Cotton</dc:creator>
  <cp:lastModifiedBy>Philip Cotton</cp:lastModifiedBy>
  <cp:revision>19</cp:revision>
  <dcterms:created xsi:type="dcterms:W3CDTF">2018-04-15T17:07:50Z</dcterms:created>
  <dcterms:modified xsi:type="dcterms:W3CDTF">2018-06-17T14:16:56Z</dcterms:modified>
</cp:coreProperties>
</file>