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67" r:id="rId3"/>
    <p:sldId id="269" r:id="rId4"/>
    <p:sldId id="291" r:id="rId5"/>
    <p:sldId id="292" r:id="rId6"/>
    <p:sldId id="261" r:id="rId7"/>
    <p:sldId id="285" r:id="rId8"/>
    <p:sldId id="272" r:id="rId9"/>
    <p:sldId id="273" r:id="rId10"/>
    <p:sldId id="274" r:id="rId11"/>
    <p:sldId id="275" r:id="rId12"/>
    <p:sldId id="276" r:id="rId13"/>
    <p:sldId id="277" r:id="rId14"/>
    <p:sldId id="278" r:id="rId15"/>
    <p:sldId id="279" r:id="rId16"/>
    <p:sldId id="271" r:id="rId17"/>
    <p:sldId id="280" r:id="rId18"/>
    <p:sldId id="281" r:id="rId19"/>
    <p:sldId id="282" r:id="rId20"/>
    <p:sldId id="283" r:id="rId21"/>
    <p:sldId id="284" r:id="rId22"/>
    <p:sldId id="286" r:id="rId23"/>
    <p:sldId id="287" r:id="rId24"/>
    <p:sldId id="288" r:id="rId25"/>
    <p:sldId id="289" r:id="rId26"/>
    <p:sldId id="290" r:id="rId27"/>
  </p:sldIdLst>
  <p:sldSz cx="9144000" cy="6858000" type="screen4x3"/>
  <p:notesSz cx="7099300" cy="102346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4454" autoAdjust="0"/>
    <p:restoredTop sz="94660"/>
  </p:normalViewPr>
  <p:slideViewPr>
    <p:cSldViewPr snapToGrid="0">
      <p:cViewPr varScale="1">
        <p:scale>
          <a:sx n="69" d="100"/>
          <a:sy n="69" d="100"/>
        </p:scale>
        <p:origin x="-114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795E2D-15A1-4551-A2C4-B8FCA8A54D4E}" type="datetimeFigureOut">
              <a:rPr lang="en-GB" smtClean="0"/>
              <a:t>08/12/2017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9FFAD-C66E-4E59-8319-14EA0C90D9EB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396193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795E2D-15A1-4551-A2C4-B8FCA8A54D4E}" type="datetimeFigureOut">
              <a:rPr lang="en-GB" smtClean="0"/>
              <a:t>08/12/2017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9FFAD-C66E-4E59-8319-14EA0C90D9EB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217930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795E2D-15A1-4551-A2C4-B8FCA8A54D4E}" type="datetimeFigureOut">
              <a:rPr lang="en-GB" smtClean="0"/>
              <a:t>08/12/2017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9FFAD-C66E-4E59-8319-14EA0C90D9EB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286695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795E2D-15A1-4551-A2C4-B8FCA8A54D4E}" type="datetimeFigureOut">
              <a:rPr lang="en-GB" smtClean="0"/>
              <a:t>08/12/2017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9FFAD-C66E-4E59-8319-14EA0C90D9EB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481158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795E2D-15A1-4551-A2C4-B8FCA8A54D4E}" type="datetimeFigureOut">
              <a:rPr lang="en-GB" smtClean="0"/>
              <a:t>08/12/2017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9FFAD-C66E-4E59-8319-14EA0C90D9EB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146126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795E2D-15A1-4551-A2C4-B8FCA8A54D4E}" type="datetimeFigureOut">
              <a:rPr lang="en-GB" smtClean="0"/>
              <a:t>08/12/2017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9FFAD-C66E-4E59-8319-14EA0C90D9EB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106601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795E2D-15A1-4551-A2C4-B8FCA8A54D4E}" type="datetimeFigureOut">
              <a:rPr lang="en-GB" smtClean="0"/>
              <a:t>08/12/2017</a:t>
            </a:fld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9FFAD-C66E-4E59-8319-14EA0C90D9EB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025656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795E2D-15A1-4551-A2C4-B8FCA8A54D4E}" type="datetimeFigureOut">
              <a:rPr lang="en-GB" smtClean="0"/>
              <a:t>08/12/2017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9FFAD-C66E-4E59-8319-14EA0C90D9EB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342838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795E2D-15A1-4551-A2C4-B8FCA8A54D4E}" type="datetimeFigureOut">
              <a:rPr lang="en-GB" smtClean="0"/>
              <a:t>08/12/2017</a:t>
            </a:fld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9FFAD-C66E-4E59-8319-14EA0C90D9EB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9211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795E2D-15A1-4551-A2C4-B8FCA8A54D4E}" type="datetimeFigureOut">
              <a:rPr lang="en-GB" smtClean="0"/>
              <a:t>08/12/2017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9FFAD-C66E-4E59-8319-14EA0C90D9EB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755097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795E2D-15A1-4551-A2C4-B8FCA8A54D4E}" type="datetimeFigureOut">
              <a:rPr lang="en-GB" smtClean="0"/>
              <a:t>08/12/2017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9FFAD-C66E-4E59-8319-14EA0C90D9EB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37897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795E2D-15A1-4551-A2C4-B8FCA8A54D4E}" type="datetimeFigureOut">
              <a:rPr lang="en-GB" smtClean="0"/>
              <a:t>08/12/2017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9FFAD-C66E-4E59-8319-14EA0C90D9EB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178457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://seamc.asia/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120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120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120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3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20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8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0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4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6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30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0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0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2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0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4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6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4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5.png"/><Relationship Id="rId7" Type="http://schemas.openxmlformats.org/officeDocument/2006/relationships/image" Target="../media/image10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10" Type="http://schemas.openxmlformats.org/officeDocument/2006/relationships/image" Target="../media/image12.png"/><Relationship Id="rId4" Type="http://schemas.openxmlformats.org/officeDocument/2006/relationships/image" Target="../media/image6.png"/><Relationship Id="rId9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5.png"/><Relationship Id="rId7" Type="http://schemas.openxmlformats.org/officeDocument/2006/relationships/image" Target="../media/image10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6.png"/><Relationship Id="rId9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20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20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>
                <a:latin typeface="Comic Sans MS" panose="030F0702030302020204" pitchFamily="66" charset="0"/>
              </a:rPr>
              <a:t>Cuboid Faces</a:t>
            </a:r>
            <a:endParaRPr lang="en-GB" dirty="0">
              <a:latin typeface="Comic Sans MS" panose="030F0702030302020204" pitchFamily="66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52946" y="3886200"/>
            <a:ext cx="7038109" cy="1752600"/>
          </a:xfrm>
        </p:spPr>
        <p:txBody>
          <a:bodyPr>
            <a:normAutofit fontScale="85000" lnSpcReduction="20000"/>
          </a:bodyPr>
          <a:lstStyle/>
          <a:p>
            <a:r>
              <a:rPr lang="en-GB" dirty="0" smtClean="0"/>
              <a:t>Based on </a:t>
            </a:r>
          </a:p>
          <a:p>
            <a:r>
              <a:rPr lang="en-GB" dirty="0" smtClean="0"/>
              <a:t>https</a:t>
            </a:r>
            <a:r>
              <a:rPr lang="en-GB" dirty="0"/>
              <a:t>://nrich.maths.org/12466</a:t>
            </a:r>
            <a:endParaRPr lang="en-GB" dirty="0" smtClean="0"/>
          </a:p>
          <a:p>
            <a:r>
              <a:rPr lang="en-GB" dirty="0" smtClean="0"/>
              <a:t>Who took it from</a:t>
            </a:r>
          </a:p>
          <a:p>
            <a:r>
              <a:rPr lang="en-GB" i="1" u="sng" dirty="0">
                <a:hlinkClick r:id="rId2"/>
              </a:rPr>
              <a:t>South East Asian Mathematics Competition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226711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228600" y="918584"/>
            <a:ext cx="86868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dirty="0">
                <a:latin typeface="Comic Sans MS" panose="030F0702030302020204" pitchFamily="66" charset="0"/>
              </a:rPr>
              <a:t>The faces of a cuboid have areas </a:t>
            </a:r>
            <a:r>
              <a:rPr lang="en-GB" sz="2400" dirty="0" smtClean="0">
                <a:latin typeface="Comic Sans MS" panose="030F0702030302020204" pitchFamily="66" charset="0"/>
              </a:rPr>
              <a:t>as shown in the diagram.</a:t>
            </a:r>
            <a:r>
              <a:rPr lang="en-GB" sz="2400" dirty="0">
                <a:latin typeface="Comic Sans MS" panose="030F0702030302020204" pitchFamily="66" charset="0"/>
              </a:rPr>
              <a:t/>
            </a:r>
            <a:br>
              <a:rPr lang="en-GB" sz="2400" dirty="0">
                <a:latin typeface="Comic Sans MS" panose="030F0702030302020204" pitchFamily="66" charset="0"/>
              </a:rPr>
            </a:br>
            <a:r>
              <a:rPr lang="en-GB" sz="2400" dirty="0">
                <a:latin typeface="Comic Sans MS" panose="030F0702030302020204" pitchFamily="66" charset="0"/>
              </a:rPr>
              <a:t/>
            </a:r>
            <a:br>
              <a:rPr lang="en-GB" sz="2400" dirty="0">
                <a:latin typeface="Comic Sans MS" panose="030F0702030302020204" pitchFamily="66" charset="0"/>
              </a:rPr>
            </a:br>
            <a:r>
              <a:rPr lang="en-GB" sz="2400" dirty="0">
                <a:latin typeface="Comic Sans MS" panose="030F0702030302020204" pitchFamily="66" charset="0"/>
              </a:rPr>
              <a:t>What is the volume of the cuboid? </a:t>
            </a:r>
            <a:r>
              <a:rPr lang="en-GB" sz="2400" dirty="0" smtClean="0">
                <a:latin typeface="Comic Sans MS" panose="030F0702030302020204" pitchFamily="66" charset="0"/>
              </a:rPr>
              <a:t/>
            </a:r>
            <a:br>
              <a:rPr lang="en-GB" sz="2400" dirty="0" smtClean="0">
                <a:latin typeface="Comic Sans MS" panose="030F0702030302020204" pitchFamily="66" charset="0"/>
              </a:rPr>
            </a:br>
            <a:endParaRPr lang="en-GB" sz="2400" dirty="0">
              <a:latin typeface="Comic Sans MS" panose="030F0702030302020204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232531" y="152400"/>
            <a:ext cx="267893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dirty="0" smtClean="0">
                <a:latin typeface="Comic Sans MS" panose="030F0702030302020204" pitchFamily="66" charset="0"/>
              </a:rPr>
              <a:t>Cuboid Faces</a:t>
            </a:r>
            <a:endParaRPr lang="en-GB" sz="3200" dirty="0">
              <a:latin typeface="Comic Sans MS" panose="030F0702030302020204" pitchFamily="66" charset="0"/>
            </a:endParaRPr>
          </a:p>
        </p:txBody>
      </p:sp>
      <p:sp>
        <p:nvSpPr>
          <p:cNvPr id="5" name="Cube 4"/>
          <p:cNvSpPr/>
          <p:nvPr/>
        </p:nvSpPr>
        <p:spPr>
          <a:xfrm>
            <a:off x="2701654" y="2611792"/>
            <a:ext cx="3269672" cy="2895600"/>
          </a:xfrm>
          <a:prstGeom prst="cube">
            <a:avLst>
              <a:gd name="adj" fmla="val 56159"/>
            </a:avLst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2950980" y="4572259"/>
                <a:ext cx="1026243" cy="57342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GB" sz="3200" b="0" i="1" smtClean="0">
                        <a:latin typeface="Cambria Math" panose="02040503050406030204" pitchFamily="18" charset="0"/>
                      </a:rPr>
                      <m:t>2</m:t>
                    </m:r>
                  </m:oMath>
                </a14:m>
                <a:r>
                  <a:rPr lang="en-GB" sz="2400" dirty="0" smtClean="0">
                    <a:latin typeface="Comic Sans MS" panose="030F0702030302020204" pitchFamily="66" charset="0"/>
                  </a:rPr>
                  <a:t> cm</a:t>
                </a:r>
                <a:r>
                  <a:rPr lang="en-GB" sz="2400" baseline="30000" dirty="0" smtClean="0">
                    <a:latin typeface="Comic Sans MS" panose="030F0702030302020204" pitchFamily="66" charset="0"/>
                  </a:rPr>
                  <a:t>2</a:t>
                </a:r>
                <a:endParaRPr lang="en-GB" sz="2400" dirty="0">
                  <a:latin typeface="Comic Sans MS" panose="030F0702030302020204" pitchFamily="66" charset="0"/>
                </a:endParaRPr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50980" y="4572259"/>
                <a:ext cx="1026243" cy="573427"/>
              </a:xfrm>
              <a:prstGeom prst="rect">
                <a:avLst/>
              </a:prstGeom>
              <a:blipFill>
                <a:blip r:embed="rId2"/>
                <a:stretch>
                  <a:fillRect r="-2976" b="-2127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/>
              <p:cNvSpPr txBox="1"/>
              <p:nvPr/>
            </p:nvSpPr>
            <p:spPr>
              <a:xfrm rot="18898509">
                <a:off x="3754565" y="3075914"/>
                <a:ext cx="1253869" cy="57342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GB" sz="3200" b="0" i="1" smtClean="0">
                        <a:latin typeface="Cambria Math" panose="02040503050406030204" pitchFamily="18" charset="0"/>
                      </a:rPr>
                      <m:t>50</m:t>
                    </m:r>
                  </m:oMath>
                </a14:m>
                <a:r>
                  <a:rPr lang="en-GB" sz="2400" dirty="0" smtClean="0">
                    <a:latin typeface="Comic Sans MS" panose="030F0702030302020204" pitchFamily="66" charset="0"/>
                  </a:rPr>
                  <a:t> cm</a:t>
                </a:r>
                <a:r>
                  <a:rPr lang="en-GB" sz="2400" baseline="30000" dirty="0" smtClean="0">
                    <a:latin typeface="Comic Sans MS" panose="030F0702030302020204" pitchFamily="66" charset="0"/>
                  </a:rPr>
                  <a:t>2</a:t>
                </a:r>
                <a:endParaRPr lang="en-GB" sz="2400" dirty="0">
                  <a:latin typeface="Comic Sans MS" panose="030F0702030302020204" pitchFamily="66" charset="0"/>
                </a:endParaRPr>
              </a:p>
            </p:txBody>
          </p:sp>
        </mc:Choice>
        <mc:Fallback xmlns="">
          <p:sp>
            <p:nvSpPr>
              <p:cNvPr id="15" name="TextBox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8898509">
                <a:off x="3754565" y="3075914"/>
                <a:ext cx="1253869" cy="573427"/>
              </a:xfrm>
              <a:prstGeom prst="rect">
                <a:avLst/>
              </a:prstGeom>
              <a:blipFill>
                <a:blip r:embed="rId3"/>
                <a:stretch>
                  <a:fillRect r="-422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/>
              <p:cNvSpPr txBox="1"/>
              <p:nvPr/>
            </p:nvSpPr>
            <p:spPr>
              <a:xfrm rot="18796312">
                <a:off x="4644253" y="3643964"/>
                <a:ext cx="1026243" cy="57342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GB" sz="3200" b="0" i="1" smtClean="0">
                        <a:latin typeface="Cambria Math" panose="02040503050406030204" pitchFamily="18" charset="0"/>
                      </a:rPr>
                      <m:t>9</m:t>
                    </m:r>
                  </m:oMath>
                </a14:m>
                <a:r>
                  <a:rPr lang="en-GB" sz="2400" dirty="0" smtClean="0">
                    <a:latin typeface="Comic Sans MS" panose="030F0702030302020204" pitchFamily="66" charset="0"/>
                  </a:rPr>
                  <a:t> cm</a:t>
                </a:r>
                <a:r>
                  <a:rPr lang="en-GB" sz="2400" baseline="30000" dirty="0" smtClean="0">
                    <a:latin typeface="Comic Sans MS" panose="030F0702030302020204" pitchFamily="66" charset="0"/>
                  </a:rPr>
                  <a:t>2</a:t>
                </a:r>
                <a:endParaRPr lang="en-GB" sz="2400" dirty="0">
                  <a:latin typeface="Comic Sans MS" panose="030F0702030302020204" pitchFamily="66" charset="0"/>
                </a:endParaRPr>
              </a:p>
            </p:txBody>
          </p:sp>
        </mc:Choice>
        <mc:Fallback xmlns="">
          <p:sp>
            <p:nvSpPr>
              <p:cNvPr id="16" name="TextBox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8796312">
                <a:off x="4644253" y="3643964"/>
                <a:ext cx="1026243" cy="573427"/>
              </a:xfrm>
              <a:prstGeom prst="rect">
                <a:avLst/>
              </a:prstGeom>
              <a:blipFill>
                <a:blip r:embed="rId4"/>
                <a:stretch>
                  <a:fillRect r="-543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extBox 8"/>
          <p:cNvSpPr txBox="1"/>
          <p:nvPr/>
        </p:nvSpPr>
        <p:spPr>
          <a:xfrm>
            <a:off x="6941127" y="2996061"/>
            <a:ext cx="16129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Comic Sans MS" panose="030F0702030302020204" pitchFamily="66" charset="0"/>
              </a:rPr>
              <a:t>(not to scale)</a:t>
            </a:r>
            <a:endParaRPr lang="en-GB" dirty="0">
              <a:latin typeface="Comic Sans MS" panose="030F0702030302020204" pitchFamily="66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188884" y="18864"/>
            <a:ext cx="9316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>
                <a:latin typeface="Bradley Hand ITC" panose="03070402050302030203" pitchFamily="66" charset="0"/>
              </a:rPr>
              <a:t>SIC_64</a:t>
            </a:r>
            <a:endParaRPr lang="en-GB" dirty="0">
              <a:latin typeface="Bradley Hand ITC" panose="03070402050302030203" pitchFamily="66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60218" y="6151418"/>
            <a:ext cx="407484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sz="2400" dirty="0" smtClean="0">
                <a:latin typeface="Comic Sans MS" panose="030F0702030302020204" pitchFamily="66" charset="0"/>
              </a:rPr>
              <a:t>D</a:t>
            </a:r>
            <a:endParaRPr lang="en-GB" sz="24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628996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228600" y="918584"/>
            <a:ext cx="86868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dirty="0">
                <a:latin typeface="Comic Sans MS" panose="030F0702030302020204" pitchFamily="66" charset="0"/>
              </a:rPr>
              <a:t>The faces of a cuboid have areas </a:t>
            </a:r>
            <a:r>
              <a:rPr lang="en-GB" sz="2400" dirty="0" smtClean="0">
                <a:latin typeface="Comic Sans MS" panose="030F0702030302020204" pitchFamily="66" charset="0"/>
              </a:rPr>
              <a:t>as shown in the diagram.</a:t>
            </a:r>
            <a:r>
              <a:rPr lang="en-GB" sz="2400" dirty="0">
                <a:latin typeface="Comic Sans MS" panose="030F0702030302020204" pitchFamily="66" charset="0"/>
              </a:rPr>
              <a:t/>
            </a:r>
            <a:br>
              <a:rPr lang="en-GB" sz="2400" dirty="0">
                <a:latin typeface="Comic Sans MS" panose="030F0702030302020204" pitchFamily="66" charset="0"/>
              </a:rPr>
            </a:br>
            <a:r>
              <a:rPr lang="en-GB" sz="2400" dirty="0">
                <a:latin typeface="Comic Sans MS" panose="030F0702030302020204" pitchFamily="66" charset="0"/>
              </a:rPr>
              <a:t/>
            </a:r>
            <a:br>
              <a:rPr lang="en-GB" sz="2400" dirty="0">
                <a:latin typeface="Comic Sans MS" panose="030F0702030302020204" pitchFamily="66" charset="0"/>
              </a:rPr>
            </a:br>
            <a:r>
              <a:rPr lang="en-GB" sz="2400" dirty="0">
                <a:latin typeface="Comic Sans MS" panose="030F0702030302020204" pitchFamily="66" charset="0"/>
              </a:rPr>
              <a:t>What is the volume of the cuboid? </a:t>
            </a:r>
            <a:r>
              <a:rPr lang="en-GB" sz="2400" dirty="0" smtClean="0">
                <a:latin typeface="Comic Sans MS" panose="030F0702030302020204" pitchFamily="66" charset="0"/>
              </a:rPr>
              <a:t/>
            </a:r>
            <a:br>
              <a:rPr lang="en-GB" sz="2400" dirty="0" smtClean="0">
                <a:latin typeface="Comic Sans MS" panose="030F0702030302020204" pitchFamily="66" charset="0"/>
              </a:rPr>
            </a:br>
            <a:endParaRPr lang="en-GB" sz="2400" dirty="0">
              <a:latin typeface="Comic Sans MS" panose="030F0702030302020204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232531" y="152400"/>
            <a:ext cx="267893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dirty="0" smtClean="0">
                <a:latin typeface="Comic Sans MS" panose="030F0702030302020204" pitchFamily="66" charset="0"/>
              </a:rPr>
              <a:t>Cuboid Faces</a:t>
            </a:r>
            <a:endParaRPr lang="en-GB" sz="3200" dirty="0">
              <a:latin typeface="Comic Sans MS" panose="030F0702030302020204" pitchFamily="66" charset="0"/>
            </a:endParaRPr>
          </a:p>
        </p:txBody>
      </p:sp>
      <p:sp>
        <p:nvSpPr>
          <p:cNvPr id="5" name="Cube 4"/>
          <p:cNvSpPr/>
          <p:nvPr/>
        </p:nvSpPr>
        <p:spPr>
          <a:xfrm>
            <a:off x="2701654" y="2611792"/>
            <a:ext cx="3269672" cy="2895600"/>
          </a:xfrm>
          <a:prstGeom prst="cube">
            <a:avLst>
              <a:gd name="adj" fmla="val 56159"/>
            </a:avLst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2950980" y="4572259"/>
                <a:ext cx="1026243" cy="57342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GB" sz="3200" b="0" i="1" smtClean="0">
                        <a:latin typeface="Cambria Math" panose="02040503050406030204" pitchFamily="18" charset="0"/>
                      </a:rPr>
                      <m:t>2</m:t>
                    </m:r>
                  </m:oMath>
                </a14:m>
                <a:r>
                  <a:rPr lang="en-GB" sz="2400" dirty="0" smtClean="0">
                    <a:latin typeface="Comic Sans MS" panose="030F0702030302020204" pitchFamily="66" charset="0"/>
                  </a:rPr>
                  <a:t> cm</a:t>
                </a:r>
                <a:r>
                  <a:rPr lang="en-GB" sz="2400" baseline="30000" dirty="0" smtClean="0">
                    <a:latin typeface="Comic Sans MS" panose="030F0702030302020204" pitchFamily="66" charset="0"/>
                  </a:rPr>
                  <a:t>2</a:t>
                </a:r>
                <a:endParaRPr lang="en-GB" sz="2400" dirty="0">
                  <a:latin typeface="Comic Sans MS" panose="030F0702030302020204" pitchFamily="66" charset="0"/>
                </a:endParaRPr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50980" y="4572259"/>
                <a:ext cx="1026243" cy="573427"/>
              </a:xfrm>
              <a:prstGeom prst="rect">
                <a:avLst/>
              </a:prstGeom>
              <a:blipFill>
                <a:blip r:embed="rId2"/>
                <a:stretch>
                  <a:fillRect r="-2976" b="-2127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/>
              <p:cNvSpPr txBox="1"/>
              <p:nvPr/>
            </p:nvSpPr>
            <p:spPr>
              <a:xfrm rot="18898509">
                <a:off x="3754565" y="3075914"/>
                <a:ext cx="1253869" cy="57342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GB" sz="3200" b="0" i="1" smtClean="0">
                        <a:latin typeface="Cambria Math" panose="02040503050406030204" pitchFamily="18" charset="0"/>
                      </a:rPr>
                      <m:t>45</m:t>
                    </m:r>
                  </m:oMath>
                </a14:m>
                <a:r>
                  <a:rPr lang="en-GB" sz="2400" dirty="0" smtClean="0">
                    <a:latin typeface="Comic Sans MS" panose="030F0702030302020204" pitchFamily="66" charset="0"/>
                  </a:rPr>
                  <a:t> cm</a:t>
                </a:r>
                <a:r>
                  <a:rPr lang="en-GB" sz="2400" baseline="30000" dirty="0" smtClean="0">
                    <a:latin typeface="Comic Sans MS" panose="030F0702030302020204" pitchFamily="66" charset="0"/>
                  </a:rPr>
                  <a:t>2</a:t>
                </a:r>
                <a:endParaRPr lang="en-GB" sz="2400" dirty="0">
                  <a:latin typeface="Comic Sans MS" panose="030F0702030302020204" pitchFamily="66" charset="0"/>
                </a:endParaRPr>
              </a:p>
            </p:txBody>
          </p:sp>
        </mc:Choice>
        <mc:Fallback xmlns="">
          <p:sp>
            <p:nvSpPr>
              <p:cNvPr id="15" name="TextBox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8898509">
                <a:off x="3754565" y="3075914"/>
                <a:ext cx="1253869" cy="573427"/>
              </a:xfrm>
              <a:prstGeom prst="rect">
                <a:avLst/>
              </a:prstGeom>
              <a:blipFill>
                <a:blip r:embed="rId3"/>
                <a:stretch>
                  <a:fillRect r="-422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/>
              <p:cNvSpPr txBox="1"/>
              <p:nvPr/>
            </p:nvSpPr>
            <p:spPr>
              <a:xfrm rot="18796312">
                <a:off x="4530440" y="3643964"/>
                <a:ext cx="1253869" cy="57342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GB" sz="3200" b="0" i="1" smtClean="0">
                        <a:latin typeface="Cambria Math" panose="02040503050406030204" pitchFamily="18" charset="0"/>
                      </a:rPr>
                      <m:t>10</m:t>
                    </m:r>
                  </m:oMath>
                </a14:m>
                <a:r>
                  <a:rPr lang="en-GB" sz="2400" dirty="0" smtClean="0">
                    <a:latin typeface="Comic Sans MS" panose="030F0702030302020204" pitchFamily="66" charset="0"/>
                  </a:rPr>
                  <a:t> cm</a:t>
                </a:r>
                <a:r>
                  <a:rPr lang="en-GB" sz="2400" baseline="30000" dirty="0" smtClean="0">
                    <a:latin typeface="Comic Sans MS" panose="030F0702030302020204" pitchFamily="66" charset="0"/>
                  </a:rPr>
                  <a:t>2</a:t>
                </a:r>
                <a:endParaRPr lang="en-GB" sz="2400" dirty="0">
                  <a:latin typeface="Comic Sans MS" panose="030F0702030302020204" pitchFamily="66" charset="0"/>
                </a:endParaRPr>
              </a:p>
            </p:txBody>
          </p:sp>
        </mc:Choice>
        <mc:Fallback xmlns="">
          <p:sp>
            <p:nvSpPr>
              <p:cNvPr id="16" name="TextBox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8796312">
                <a:off x="4530440" y="3643964"/>
                <a:ext cx="1253869" cy="573427"/>
              </a:xfrm>
              <a:prstGeom prst="rect">
                <a:avLst/>
              </a:prstGeom>
              <a:blipFill>
                <a:blip r:embed="rId4"/>
                <a:stretch>
                  <a:fillRect r="-476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extBox 8"/>
          <p:cNvSpPr txBox="1"/>
          <p:nvPr/>
        </p:nvSpPr>
        <p:spPr>
          <a:xfrm>
            <a:off x="6941127" y="2996061"/>
            <a:ext cx="16129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Comic Sans MS" panose="030F0702030302020204" pitchFamily="66" charset="0"/>
              </a:rPr>
              <a:t>(not to scale)</a:t>
            </a:r>
            <a:endParaRPr lang="en-GB" dirty="0">
              <a:latin typeface="Comic Sans MS" panose="030F0702030302020204" pitchFamily="66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188884" y="18864"/>
            <a:ext cx="9316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>
                <a:latin typeface="Bradley Hand ITC" panose="03070402050302030203" pitchFamily="66" charset="0"/>
              </a:rPr>
              <a:t>SIC_64</a:t>
            </a:r>
            <a:endParaRPr lang="en-GB" dirty="0">
              <a:latin typeface="Bradley Hand ITC" panose="03070402050302030203" pitchFamily="66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60218" y="6151418"/>
            <a:ext cx="377026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sz="2400" dirty="0" smtClean="0">
                <a:latin typeface="Comic Sans MS" panose="030F0702030302020204" pitchFamily="66" charset="0"/>
              </a:rPr>
              <a:t>E</a:t>
            </a:r>
            <a:endParaRPr lang="en-GB" sz="24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710726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228600" y="918584"/>
            <a:ext cx="86868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dirty="0">
                <a:latin typeface="Comic Sans MS" panose="030F0702030302020204" pitchFamily="66" charset="0"/>
              </a:rPr>
              <a:t>The faces of a cuboid have areas </a:t>
            </a:r>
            <a:r>
              <a:rPr lang="en-GB" sz="2400" dirty="0" smtClean="0">
                <a:latin typeface="Comic Sans MS" panose="030F0702030302020204" pitchFamily="66" charset="0"/>
              </a:rPr>
              <a:t>as shown in the diagram.</a:t>
            </a:r>
            <a:r>
              <a:rPr lang="en-GB" sz="2400" dirty="0">
                <a:latin typeface="Comic Sans MS" panose="030F0702030302020204" pitchFamily="66" charset="0"/>
              </a:rPr>
              <a:t/>
            </a:r>
            <a:br>
              <a:rPr lang="en-GB" sz="2400" dirty="0">
                <a:latin typeface="Comic Sans MS" panose="030F0702030302020204" pitchFamily="66" charset="0"/>
              </a:rPr>
            </a:br>
            <a:r>
              <a:rPr lang="en-GB" sz="2400" dirty="0">
                <a:latin typeface="Comic Sans MS" panose="030F0702030302020204" pitchFamily="66" charset="0"/>
              </a:rPr>
              <a:t/>
            </a:r>
            <a:br>
              <a:rPr lang="en-GB" sz="2400" dirty="0">
                <a:latin typeface="Comic Sans MS" panose="030F0702030302020204" pitchFamily="66" charset="0"/>
              </a:rPr>
            </a:br>
            <a:r>
              <a:rPr lang="en-GB" sz="2400" dirty="0">
                <a:latin typeface="Comic Sans MS" panose="030F0702030302020204" pitchFamily="66" charset="0"/>
              </a:rPr>
              <a:t>What is the volume of the cuboid? </a:t>
            </a:r>
            <a:r>
              <a:rPr lang="en-GB" sz="2400" dirty="0" smtClean="0">
                <a:latin typeface="Comic Sans MS" panose="030F0702030302020204" pitchFamily="66" charset="0"/>
              </a:rPr>
              <a:t/>
            </a:r>
            <a:br>
              <a:rPr lang="en-GB" sz="2400" dirty="0" smtClean="0">
                <a:latin typeface="Comic Sans MS" panose="030F0702030302020204" pitchFamily="66" charset="0"/>
              </a:rPr>
            </a:br>
            <a:endParaRPr lang="en-GB" sz="2400" dirty="0">
              <a:latin typeface="Comic Sans MS" panose="030F0702030302020204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232531" y="152400"/>
            <a:ext cx="267893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dirty="0" smtClean="0">
                <a:latin typeface="Comic Sans MS" panose="030F0702030302020204" pitchFamily="66" charset="0"/>
              </a:rPr>
              <a:t>Cuboid Faces</a:t>
            </a:r>
            <a:endParaRPr lang="en-GB" sz="3200" dirty="0">
              <a:latin typeface="Comic Sans MS" panose="030F0702030302020204" pitchFamily="66" charset="0"/>
            </a:endParaRPr>
          </a:p>
        </p:txBody>
      </p:sp>
      <p:sp>
        <p:nvSpPr>
          <p:cNvPr id="5" name="Cube 4"/>
          <p:cNvSpPr/>
          <p:nvPr/>
        </p:nvSpPr>
        <p:spPr>
          <a:xfrm>
            <a:off x="2701654" y="2611792"/>
            <a:ext cx="3269672" cy="2895600"/>
          </a:xfrm>
          <a:prstGeom prst="cube">
            <a:avLst>
              <a:gd name="adj" fmla="val 56159"/>
            </a:avLst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2950980" y="4572259"/>
                <a:ext cx="1026243" cy="57342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GB" sz="3200" b="0" i="1" smtClean="0">
                        <a:latin typeface="Cambria Math" panose="02040503050406030204" pitchFamily="18" charset="0"/>
                      </a:rPr>
                      <m:t>2</m:t>
                    </m:r>
                  </m:oMath>
                </a14:m>
                <a:r>
                  <a:rPr lang="en-GB" sz="2400" dirty="0" smtClean="0">
                    <a:latin typeface="Comic Sans MS" panose="030F0702030302020204" pitchFamily="66" charset="0"/>
                  </a:rPr>
                  <a:t> cm</a:t>
                </a:r>
                <a:r>
                  <a:rPr lang="en-GB" sz="2400" baseline="30000" dirty="0" smtClean="0">
                    <a:latin typeface="Comic Sans MS" panose="030F0702030302020204" pitchFamily="66" charset="0"/>
                  </a:rPr>
                  <a:t>2</a:t>
                </a:r>
                <a:endParaRPr lang="en-GB" sz="2400" dirty="0">
                  <a:latin typeface="Comic Sans MS" panose="030F0702030302020204" pitchFamily="66" charset="0"/>
                </a:endParaRPr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50980" y="4572259"/>
                <a:ext cx="1026243" cy="573427"/>
              </a:xfrm>
              <a:prstGeom prst="rect">
                <a:avLst/>
              </a:prstGeom>
              <a:blipFill>
                <a:blip r:embed="rId2"/>
                <a:stretch>
                  <a:fillRect r="-2976" b="-2127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/>
              <p:cNvSpPr txBox="1"/>
              <p:nvPr/>
            </p:nvSpPr>
            <p:spPr>
              <a:xfrm rot="18898509">
                <a:off x="3754565" y="3075914"/>
                <a:ext cx="1253869" cy="57342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GB" sz="3200" b="0" i="1" smtClean="0">
                        <a:latin typeface="Cambria Math" panose="02040503050406030204" pitchFamily="18" charset="0"/>
                      </a:rPr>
                      <m:t>30</m:t>
                    </m:r>
                  </m:oMath>
                </a14:m>
                <a:r>
                  <a:rPr lang="en-GB" sz="2400" dirty="0" smtClean="0">
                    <a:latin typeface="Comic Sans MS" panose="030F0702030302020204" pitchFamily="66" charset="0"/>
                  </a:rPr>
                  <a:t> cm</a:t>
                </a:r>
                <a:r>
                  <a:rPr lang="en-GB" sz="2400" baseline="30000" dirty="0" smtClean="0">
                    <a:latin typeface="Comic Sans MS" panose="030F0702030302020204" pitchFamily="66" charset="0"/>
                  </a:rPr>
                  <a:t>2</a:t>
                </a:r>
                <a:endParaRPr lang="en-GB" sz="2400" dirty="0">
                  <a:latin typeface="Comic Sans MS" panose="030F0702030302020204" pitchFamily="66" charset="0"/>
                </a:endParaRPr>
              </a:p>
            </p:txBody>
          </p:sp>
        </mc:Choice>
        <mc:Fallback xmlns="">
          <p:sp>
            <p:nvSpPr>
              <p:cNvPr id="15" name="TextBox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8898509">
                <a:off x="3754565" y="3075914"/>
                <a:ext cx="1253869" cy="573427"/>
              </a:xfrm>
              <a:prstGeom prst="rect">
                <a:avLst/>
              </a:prstGeom>
              <a:blipFill>
                <a:blip r:embed="rId3"/>
                <a:stretch>
                  <a:fillRect r="-422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/>
              <p:cNvSpPr txBox="1"/>
              <p:nvPr/>
            </p:nvSpPr>
            <p:spPr>
              <a:xfrm rot="18796312">
                <a:off x="4530440" y="3643964"/>
                <a:ext cx="1253869" cy="57342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GB" sz="3200" b="0" i="1" smtClean="0">
                        <a:latin typeface="Cambria Math" panose="02040503050406030204" pitchFamily="18" charset="0"/>
                      </a:rPr>
                      <m:t>15</m:t>
                    </m:r>
                  </m:oMath>
                </a14:m>
                <a:r>
                  <a:rPr lang="en-GB" sz="2400" dirty="0" smtClean="0">
                    <a:latin typeface="Comic Sans MS" panose="030F0702030302020204" pitchFamily="66" charset="0"/>
                  </a:rPr>
                  <a:t> cm</a:t>
                </a:r>
                <a:r>
                  <a:rPr lang="en-GB" sz="2400" baseline="30000" dirty="0" smtClean="0">
                    <a:latin typeface="Comic Sans MS" panose="030F0702030302020204" pitchFamily="66" charset="0"/>
                  </a:rPr>
                  <a:t>2</a:t>
                </a:r>
                <a:endParaRPr lang="en-GB" sz="2400" dirty="0">
                  <a:latin typeface="Comic Sans MS" panose="030F0702030302020204" pitchFamily="66" charset="0"/>
                </a:endParaRPr>
              </a:p>
            </p:txBody>
          </p:sp>
        </mc:Choice>
        <mc:Fallback xmlns="">
          <p:sp>
            <p:nvSpPr>
              <p:cNvPr id="16" name="TextBox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8796312">
                <a:off x="4530440" y="3643964"/>
                <a:ext cx="1253869" cy="573427"/>
              </a:xfrm>
              <a:prstGeom prst="rect">
                <a:avLst/>
              </a:prstGeom>
              <a:blipFill>
                <a:blip r:embed="rId4"/>
                <a:stretch>
                  <a:fillRect r="-476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extBox 8"/>
          <p:cNvSpPr txBox="1"/>
          <p:nvPr/>
        </p:nvSpPr>
        <p:spPr>
          <a:xfrm>
            <a:off x="6941127" y="2996061"/>
            <a:ext cx="16129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Comic Sans MS" panose="030F0702030302020204" pitchFamily="66" charset="0"/>
              </a:rPr>
              <a:t>(not to scale)</a:t>
            </a:r>
            <a:endParaRPr lang="en-GB" dirty="0">
              <a:latin typeface="Comic Sans MS" panose="030F0702030302020204" pitchFamily="66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188884" y="18864"/>
            <a:ext cx="9316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>
                <a:latin typeface="Bradley Hand ITC" panose="03070402050302030203" pitchFamily="66" charset="0"/>
              </a:rPr>
              <a:t>SIC_64</a:t>
            </a:r>
            <a:endParaRPr lang="en-GB" dirty="0">
              <a:latin typeface="Bradley Hand ITC" panose="03070402050302030203" pitchFamily="66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60218" y="6151418"/>
            <a:ext cx="372218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sz="2400" dirty="0" smtClean="0">
                <a:latin typeface="Comic Sans MS" panose="030F0702030302020204" pitchFamily="66" charset="0"/>
              </a:rPr>
              <a:t>F</a:t>
            </a:r>
            <a:endParaRPr lang="en-GB" sz="24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572451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228600" y="918584"/>
            <a:ext cx="86868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dirty="0">
                <a:latin typeface="Comic Sans MS" panose="030F0702030302020204" pitchFamily="66" charset="0"/>
              </a:rPr>
              <a:t>The faces of a cuboid have areas </a:t>
            </a:r>
            <a:r>
              <a:rPr lang="en-GB" sz="2400" dirty="0" smtClean="0">
                <a:latin typeface="Comic Sans MS" panose="030F0702030302020204" pitchFamily="66" charset="0"/>
              </a:rPr>
              <a:t>as shown in the diagram.</a:t>
            </a:r>
            <a:r>
              <a:rPr lang="en-GB" sz="2400" dirty="0">
                <a:latin typeface="Comic Sans MS" panose="030F0702030302020204" pitchFamily="66" charset="0"/>
              </a:rPr>
              <a:t/>
            </a:r>
            <a:br>
              <a:rPr lang="en-GB" sz="2400" dirty="0">
                <a:latin typeface="Comic Sans MS" panose="030F0702030302020204" pitchFamily="66" charset="0"/>
              </a:rPr>
            </a:br>
            <a:r>
              <a:rPr lang="en-GB" sz="2400" dirty="0">
                <a:latin typeface="Comic Sans MS" panose="030F0702030302020204" pitchFamily="66" charset="0"/>
              </a:rPr>
              <a:t/>
            </a:r>
            <a:br>
              <a:rPr lang="en-GB" sz="2400" dirty="0">
                <a:latin typeface="Comic Sans MS" panose="030F0702030302020204" pitchFamily="66" charset="0"/>
              </a:rPr>
            </a:br>
            <a:r>
              <a:rPr lang="en-GB" sz="2400" dirty="0">
                <a:latin typeface="Comic Sans MS" panose="030F0702030302020204" pitchFamily="66" charset="0"/>
              </a:rPr>
              <a:t>What is the volume of the cuboid? </a:t>
            </a:r>
            <a:r>
              <a:rPr lang="en-GB" sz="2400" dirty="0" smtClean="0">
                <a:latin typeface="Comic Sans MS" panose="030F0702030302020204" pitchFamily="66" charset="0"/>
              </a:rPr>
              <a:t/>
            </a:r>
            <a:br>
              <a:rPr lang="en-GB" sz="2400" dirty="0" smtClean="0">
                <a:latin typeface="Comic Sans MS" panose="030F0702030302020204" pitchFamily="66" charset="0"/>
              </a:rPr>
            </a:br>
            <a:endParaRPr lang="en-GB" sz="2400" dirty="0">
              <a:latin typeface="Comic Sans MS" panose="030F0702030302020204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232531" y="152400"/>
            <a:ext cx="267893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dirty="0" smtClean="0">
                <a:latin typeface="Comic Sans MS" panose="030F0702030302020204" pitchFamily="66" charset="0"/>
              </a:rPr>
              <a:t>Cuboid Faces</a:t>
            </a:r>
            <a:endParaRPr lang="en-GB" sz="3200" dirty="0">
              <a:latin typeface="Comic Sans MS" panose="030F0702030302020204" pitchFamily="66" charset="0"/>
            </a:endParaRPr>
          </a:p>
        </p:txBody>
      </p:sp>
      <p:sp>
        <p:nvSpPr>
          <p:cNvPr id="5" name="Cube 4"/>
          <p:cNvSpPr/>
          <p:nvPr/>
        </p:nvSpPr>
        <p:spPr>
          <a:xfrm>
            <a:off x="2701654" y="2611792"/>
            <a:ext cx="3269672" cy="2895600"/>
          </a:xfrm>
          <a:prstGeom prst="cube">
            <a:avLst>
              <a:gd name="adj" fmla="val 56159"/>
            </a:avLst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2950980" y="4572259"/>
                <a:ext cx="1026243" cy="57342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GB" sz="3200" b="0" i="1" smtClean="0">
                        <a:latin typeface="Cambria Math" panose="02040503050406030204" pitchFamily="18" charset="0"/>
                      </a:rPr>
                      <m:t>2</m:t>
                    </m:r>
                  </m:oMath>
                </a14:m>
                <a:r>
                  <a:rPr lang="en-GB" sz="2400" dirty="0" smtClean="0">
                    <a:latin typeface="Comic Sans MS" panose="030F0702030302020204" pitchFamily="66" charset="0"/>
                  </a:rPr>
                  <a:t> cm</a:t>
                </a:r>
                <a:r>
                  <a:rPr lang="en-GB" sz="2400" baseline="30000" dirty="0" smtClean="0">
                    <a:latin typeface="Comic Sans MS" panose="030F0702030302020204" pitchFamily="66" charset="0"/>
                  </a:rPr>
                  <a:t>2</a:t>
                </a:r>
                <a:endParaRPr lang="en-GB" sz="2400" dirty="0">
                  <a:latin typeface="Comic Sans MS" panose="030F0702030302020204" pitchFamily="66" charset="0"/>
                </a:endParaRPr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50980" y="4572259"/>
                <a:ext cx="1026243" cy="573427"/>
              </a:xfrm>
              <a:prstGeom prst="rect">
                <a:avLst/>
              </a:prstGeom>
              <a:blipFill>
                <a:blip r:embed="rId2"/>
                <a:stretch>
                  <a:fillRect r="-2976" b="-2127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/>
              <p:cNvSpPr txBox="1"/>
              <p:nvPr/>
            </p:nvSpPr>
            <p:spPr>
              <a:xfrm rot="18898509">
                <a:off x="3754565" y="3075914"/>
                <a:ext cx="1253869" cy="57342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GB" sz="3200" b="0" i="1" smtClean="0">
                        <a:latin typeface="Cambria Math" panose="02040503050406030204" pitchFamily="18" charset="0"/>
                      </a:rPr>
                      <m:t>25</m:t>
                    </m:r>
                  </m:oMath>
                </a14:m>
                <a:r>
                  <a:rPr lang="en-GB" sz="2400" dirty="0" smtClean="0">
                    <a:latin typeface="Comic Sans MS" panose="030F0702030302020204" pitchFamily="66" charset="0"/>
                  </a:rPr>
                  <a:t> cm</a:t>
                </a:r>
                <a:r>
                  <a:rPr lang="en-GB" sz="2400" baseline="30000" dirty="0" smtClean="0">
                    <a:latin typeface="Comic Sans MS" panose="030F0702030302020204" pitchFamily="66" charset="0"/>
                  </a:rPr>
                  <a:t>2</a:t>
                </a:r>
                <a:endParaRPr lang="en-GB" sz="2400" dirty="0">
                  <a:latin typeface="Comic Sans MS" panose="030F0702030302020204" pitchFamily="66" charset="0"/>
                </a:endParaRPr>
              </a:p>
            </p:txBody>
          </p:sp>
        </mc:Choice>
        <mc:Fallback xmlns="">
          <p:sp>
            <p:nvSpPr>
              <p:cNvPr id="15" name="TextBox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8898509">
                <a:off x="3754565" y="3075914"/>
                <a:ext cx="1253869" cy="573427"/>
              </a:xfrm>
              <a:prstGeom prst="rect">
                <a:avLst/>
              </a:prstGeom>
              <a:blipFill>
                <a:blip r:embed="rId3"/>
                <a:stretch>
                  <a:fillRect r="-422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/>
              <p:cNvSpPr txBox="1"/>
              <p:nvPr/>
            </p:nvSpPr>
            <p:spPr>
              <a:xfrm rot="18796312">
                <a:off x="4530440" y="3643964"/>
                <a:ext cx="1253869" cy="57342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GB" sz="3200" b="0" i="1" smtClean="0">
                        <a:latin typeface="Cambria Math" panose="02040503050406030204" pitchFamily="18" charset="0"/>
                      </a:rPr>
                      <m:t>18</m:t>
                    </m:r>
                  </m:oMath>
                </a14:m>
                <a:r>
                  <a:rPr lang="en-GB" sz="2400" dirty="0" smtClean="0">
                    <a:latin typeface="Comic Sans MS" panose="030F0702030302020204" pitchFamily="66" charset="0"/>
                  </a:rPr>
                  <a:t> cm</a:t>
                </a:r>
                <a:r>
                  <a:rPr lang="en-GB" sz="2400" baseline="30000" dirty="0" smtClean="0">
                    <a:latin typeface="Comic Sans MS" panose="030F0702030302020204" pitchFamily="66" charset="0"/>
                  </a:rPr>
                  <a:t>2</a:t>
                </a:r>
                <a:endParaRPr lang="en-GB" sz="2400" dirty="0">
                  <a:latin typeface="Comic Sans MS" panose="030F0702030302020204" pitchFamily="66" charset="0"/>
                </a:endParaRPr>
              </a:p>
            </p:txBody>
          </p:sp>
        </mc:Choice>
        <mc:Fallback xmlns="">
          <p:sp>
            <p:nvSpPr>
              <p:cNvPr id="16" name="TextBox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8796312">
                <a:off x="4530440" y="3643964"/>
                <a:ext cx="1253869" cy="573427"/>
              </a:xfrm>
              <a:prstGeom prst="rect">
                <a:avLst/>
              </a:prstGeom>
              <a:blipFill>
                <a:blip r:embed="rId4"/>
                <a:stretch>
                  <a:fillRect r="-476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extBox 8"/>
          <p:cNvSpPr txBox="1"/>
          <p:nvPr/>
        </p:nvSpPr>
        <p:spPr>
          <a:xfrm>
            <a:off x="6941127" y="2996061"/>
            <a:ext cx="16129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Comic Sans MS" panose="030F0702030302020204" pitchFamily="66" charset="0"/>
              </a:rPr>
              <a:t>(not to scale)</a:t>
            </a:r>
            <a:endParaRPr lang="en-GB" dirty="0">
              <a:latin typeface="Comic Sans MS" panose="030F0702030302020204" pitchFamily="66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188884" y="18864"/>
            <a:ext cx="9316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>
                <a:latin typeface="Bradley Hand ITC" panose="03070402050302030203" pitchFamily="66" charset="0"/>
              </a:rPr>
              <a:t>SIC_64</a:t>
            </a:r>
            <a:endParaRPr lang="en-GB" dirty="0">
              <a:latin typeface="Bradley Hand ITC" panose="03070402050302030203" pitchFamily="66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60218" y="6151418"/>
            <a:ext cx="394660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sz="2400" dirty="0" smtClean="0">
                <a:latin typeface="Comic Sans MS" panose="030F0702030302020204" pitchFamily="66" charset="0"/>
              </a:rPr>
              <a:t>G</a:t>
            </a:r>
            <a:endParaRPr lang="en-GB" sz="24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127611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228600" y="918584"/>
            <a:ext cx="86868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dirty="0">
                <a:latin typeface="Comic Sans MS" panose="030F0702030302020204" pitchFamily="66" charset="0"/>
              </a:rPr>
              <a:t>The faces of a cuboid have areas </a:t>
            </a:r>
            <a:r>
              <a:rPr lang="en-GB" sz="2400" dirty="0" smtClean="0">
                <a:latin typeface="Comic Sans MS" panose="030F0702030302020204" pitchFamily="66" charset="0"/>
              </a:rPr>
              <a:t>as shown in the diagram.</a:t>
            </a:r>
            <a:r>
              <a:rPr lang="en-GB" sz="2400" dirty="0">
                <a:latin typeface="Comic Sans MS" panose="030F0702030302020204" pitchFamily="66" charset="0"/>
              </a:rPr>
              <a:t/>
            </a:r>
            <a:br>
              <a:rPr lang="en-GB" sz="2400" dirty="0">
                <a:latin typeface="Comic Sans MS" panose="030F0702030302020204" pitchFamily="66" charset="0"/>
              </a:rPr>
            </a:br>
            <a:r>
              <a:rPr lang="en-GB" sz="2400" dirty="0">
                <a:latin typeface="Comic Sans MS" panose="030F0702030302020204" pitchFamily="66" charset="0"/>
              </a:rPr>
              <a:t/>
            </a:r>
            <a:br>
              <a:rPr lang="en-GB" sz="2400" dirty="0">
                <a:latin typeface="Comic Sans MS" panose="030F0702030302020204" pitchFamily="66" charset="0"/>
              </a:rPr>
            </a:br>
            <a:r>
              <a:rPr lang="en-GB" sz="2400" dirty="0">
                <a:latin typeface="Comic Sans MS" panose="030F0702030302020204" pitchFamily="66" charset="0"/>
              </a:rPr>
              <a:t>What is the volume of the cuboid? </a:t>
            </a:r>
            <a:r>
              <a:rPr lang="en-GB" sz="2400" dirty="0" smtClean="0">
                <a:latin typeface="Comic Sans MS" panose="030F0702030302020204" pitchFamily="66" charset="0"/>
              </a:rPr>
              <a:t/>
            </a:r>
            <a:br>
              <a:rPr lang="en-GB" sz="2400" dirty="0" smtClean="0">
                <a:latin typeface="Comic Sans MS" panose="030F0702030302020204" pitchFamily="66" charset="0"/>
              </a:rPr>
            </a:br>
            <a:endParaRPr lang="en-GB" sz="2400" dirty="0">
              <a:latin typeface="Comic Sans MS" panose="030F0702030302020204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232531" y="152400"/>
            <a:ext cx="267893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dirty="0" smtClean="0">
                <a:latin typeface="Comic Sans MS" panose="030F0702030302020204" pitchFamily="66" charset="0"/>
              </a:rPr>
              <a:t>Cuboid Faces</a:t>
            </a:r>
            <a:endParaRPr lang="en-GB" sz="3200" dirty="0">
              <a:latin typeface="Comic Sans MS" panose="030F0702030302020204" pitchFamily="66" charset="0"/>
            </a:endParaRPr>
          </a:p>
        </p:txBody>
      </p:sp>
      <p:sp>
        <p:nvSpPr>
          <p:cNvPr id="5" name="Cube 4"/>
          <p:cNvSpPr/>
          <p:nvPr/>
        </p:nvSpPr>
        <p:spPr>
          <a:xfrm>
            <a:off x="2701654" y="2611792"/>
            <a:ext cx="3269672" cy="2895600"/>
          </a:xfrm>
          <a:prstGeom prst="cube">
            <a:avLst>
              <a:gd name="adj" fmla="val 56159"/>
            </a:avLst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2950980" y="4572259"/>
                <a:ext cx="1026243" cy="57342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GB" sz="3200" b="0" i="1" smtClean="0">
                        <a:latin typeface="Cambria Math" panose="02040503050406030204" pitchFamily="18" charset="0"/>
                      </a:rPr>
                      <m:t>3</m:t>
                    </m:r>
                  </m:oMath>
                </a14:m>
                <a:r>
                  <a:rPr lang="en-GB" sz="2400" dirty="0" smtClean="0">
                    <a:latin typeface="Comic Sans MS" panose="030F0702030302020204" pitchFamily="66" charset="0"/>
                  </a:rPr>
                  <a:t> cm</a:t>
                </a:r>
                <a:r>
                  <a:rPr lang="en-GB" sz="2400" baseline="30000" dirty="0" smtClean="0">
                    <a:latin typeface="Comic Sans MS" panose="030F0702030302020204" pitchFamily="66" charset="0"/>
                  </a:rPr>
                  <a:t>2</a:t>
                </a:r>
                <a:endParaRPr lang="en-GB" sz="2400" dirty="0">
                  <a:latin typeface="Comic Sans MS" panose="030F0702030302020204" pitchFamily="66" charset="0"/>
                </a:endParaRPr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50980" y="4572259"/>
                <a:ext cx="1026243" cy="573427"/>
              </a:xfrm>
              <a:prstGeom prst="rect">
                <a:avLst/>
              </a:prstGeom>
              <a:blipFill>
                <a:blip r:embed="rId2"/>
                <a:stretch>
                  <a:fillRect r="-2976" b="-2127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/>
              <p:cNvSpPr txBox="1"/>
              <p:nvPr/>
            </p:nvSpPr>
            <p:spPr>
              <a:xfrm rot="18898509">
                <a:off x="3754565" y="3075914"/>
                <a:ext cx="1253869" cy="57342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GB" sz="3200" b="0" i="1" smtClean="0">
                        <a:latin typeface="Cambria Math" panose="02040503050406030204" pitchFamily="18" charset="0"/>
                      </a:rPr>
                      <m:t>75</m:t>
                    </m:r>
                  </m:oMath>
                </a14:m>
                <a:r>
                  <a:rPr lang="en-GB" sz="2400" dirty="0" smtClean="0">
                    <a:latin typeface="Comic Sans MS" panose="030F0702030302020204" pitchFamily="66" charset="0"/>
                  </a:rPr>
                  <a:t> cm</a:t>
                </a:r>
                <a:r>
                  <a:rPr lang="en-GB" sz="2400" baseline="30000" dirty="0" smtClean="0">
                    <a:latin typeface="Comic Sans MS" panose="030F0702030302020204" pitchFamily="66" charset="0"/>
                  </a:rPr>
                  <a:t>2</a:t>
                </a:r>
                <a:endParaRPr lang="en-GB" sz="2400" dirty="0">
                  <a:latin typeface="Comic Sans MS" panose="030F0702030302020204" pitchFamily="66" charset="0"/>
                </a:endParaRPr>
              </a:p>
            </p:txBody>
          </p:sp>
        </mc:Choice>
        <mc:Fallback xmlns="">
          <p:sp>
            <p:nvSpPr>
              <p:cNvPr id="15" name="TextBox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8898509">
                <a:off x="3754565" y="3075914"/>
                <a:ext cx="1253869" cy="573427"/>
              </a:xfrm>
              <a:prstGeom prst="rect">
                <a:avLst/>
              </a:prstGeom>
              <a:blipFill>
                <a:blip r:embed="rId3"/>
                <a:stretch>
                  <a:fillRect r="-422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/>
              <p:cNvSpPr txBox="1"/>
              <p:nvPr/>
            </p:nvSpPr>
            <p:spPr>
              <a:xfrm rot="18796312">
                <a:off x="4644253" y="3643964"/>
                <a:ext cx="1026243" cy="57342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GB" sz="3200" b="0" i="1" smtClean="0">
                        <a:latin typeface="Cambria Math" panose="02040503050406030204" pitchFamily="18" charset="0"/>
                      </a:rPr>
                      <m:t>4</m:t>
                    </m:r>
                  </m:oMath>
                </a14:m>
                <a:r>
                  <a:rPr lang="en-GB" sz="2400" dirty="0" smtClean="0">
                    <a:latin typeface="Comic Sans MS" panose="030F0702030302020204" pitchFamily="66" charset="0"/>
                  </a:rPr>
                  <a:t> cm</a:t>
                </a:r>
                <a:r>
                  <a:rPr lang="en-GB" sz="2400" baseline="30000" dirty="0" smtClean="0">
                    <a:latin typeface="Comic Sans MS" panose="030F0702030302020204" pitchFamily="66" charset="0"/>
                  </a:rPr>
                  <a:t>2</a:t>
                </a:r>
                <a:endParaRPr lang="en-GB" sz="2400" dirty="0">
                  <a:latin typeface="Comic Sans MS" panose="030F0702030302020204" pitchFamily="66" charset="0"/>
                </a:endParaRPr>
              </a:p>
            </p:txBody>
          </p:sp>
        </mc:Choice>
        <mc:Fallback xmlns="">
          <p:sp>
            <p:nvSpPr>
              <p:cNvPr id="16" name="TextBox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8796312">
                <a:off x="4644253" y="3643964"/>
                <a:ext cx="1026243" cy="573427"/>
              </a:xfrm>
              <a:prstGeom prst="rect">
                <a:avLst/>
              </a:prstGeom>
              <a:blipFill>
                <a:blip r:embed="rId4"/>
                <a:stretch>
                  <a:fillRect r="-543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extBox 8"/>
          <p:cNvSpPr txBox="1"/>
          <p:nvPr/>
        </p:nvSpPr>
        <p:spPr>
          <a:xfrm>
            <a:off x="6941127" y="2996061"/>
            <a:ext cx="16129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Comic Sans MS" panose="030F0702030302020204" pitchFamily="66" charset="0"/>
              </a:rPr>
              <a:t>(not to scale)</a:t>
            </a:r>
            <a:endParaRPr lang="en-GB" dirty="0">
              <a:latin typeface="Comic Sans MS" panose="030F0702030302020204" pitchFamily="66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188884" y="18864"/>
            <a:ext cx="9316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>
                <a:latin typeface="Bradley Hand ITC" panose="03070402050302030203" pitchFamily="66" charset="0"/>
              </a:rPr>
              <a:t>SIC_64</a:t>
            </a:r>
            <a:endParaRPr lang="en-GB" dirty="0">
              <a:latin typeface="Bradley Hand ITC" panose="03070402050302030203" pitchFamily="66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60218" y="6151418"/>
            <a:ext cx="420308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sz="2400" dirty="0" smtClean="0">
                <a:latin typeface="Comic Sans MS" panose="030F0702030302020204" pitchFamily="66" charset="0"/>
              </a:rPr>
              <a:t>H</a:t>
            </a:r>
            <a:endParaRPr lang="en-GB" sz="24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614929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228600" y="918584"/>
            <a:ext cx="86868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dirty="0">
                <a:latin typeface="Comic Sans MS" panose="030F0702030302020204" pitchFamily="66" charset="0"/>
              </a:rPr>
              <a:t>The faces of a cuboid have areas </a:t>
            </a:r>
            <a:r>
              <a:rPr lang="en-GB" sz="2400" dirty="0" smtClean="0">
                <a:latin typeface="Comic Sans MS" panose="030F0702030302020204" pitchFamily="66" charset="0"/>
              </a:rPr>
              <a:t>as shown in the diagram.</a:t>
            </a:r>
            <a:r>
              <a:rPr lang="en-GB" sz="2400" dirty="0">
                <a:latin typeface="Comic Sans MS" panose="030F0702030302020204" pitchFamily="66" charset="0"/>
              </a:rPr>
              <a:t/>
            </a:r>
            <a:br>
              <a:rPr lang="en-GB" sz="2400" dirty="0">
                <a:latin typeface="Comic Sans MS" panose="030F0702030302020204" pitchFamily="66" charset="0"/>
              </a:rPr>
            </a:br>
            <a:r>
              <a:rPr lang="en-GB" sz="2400" dirty="0">
                <a:latin typeface="Comic Sans MS" panose="030F0702030302020204" pitchFamily="66" charset="0"/>
              </a:rPr>
              <a:t/>
            </a:r>
            <a:br>
              <a:rPr lang="en-GB" sz="2400" dirty="0">
                <a:latin typeface="Comic Sans MS" panose="030F0702030302020204" pitchFamily="66" charset="0"/>
              </a:rPr>
            </a:br>
            <a:r>
              <a:rPr lang="en-GB" sz="2400" dirty="0">
                <a:latin typeface="Comic Sans MS" panose="030F0702030302020204" pitchFamily="66" charset="0"/>
              </a:rPr>
              <a:t>What is the volume of the cuboid? </a:t>
            </a:r>
            <a:r>
              <a:rPr lang="en-GB" sz="2400" dirty="0" smtClean="0">
                <a:latin typeface="Comic Sans MS" panose="030F0702030302020204" pitchFamily="66" charset="0"/>
              </a:rPr>
              <a:t/>
            </a:r>
            <a:br>
              <a:rPr lang="en-GB" sz="2400" dirty="0" smtClean="0">
                <a:latin typeface="Comic Sans MS" panose="030F0702030302020204" pitchFamily="66" charset="0"/>
              </a:rPr>
            </a:br>
            <a:endParaRPr lang="en-GB" sz="2400" dirty="0">
              <a:latin typeface="Comic Sans MS" panose="030F0702030302020204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232531" y="152400"/>
            <a:ext cx="267893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dirty="0" smtClean="0">
                <a:latin typeface="Comic Sans MS" panose="030F0702030302020204" pitchFamily="66" charset="0"/>
              </a:rPr>
              <a:t>Cuboid Faces</a:t>
            </a:r>
            <a:endParaRPr lang="en-GB" sz="3200" dirty="0">
              <a:latin typeface="Comic Sans MS" panose="030F0702030302020204" pitchFamily="66" charset="0"/>
            </a:endParaRPr>
          </a:p>
        </p:txBody>
      </p:sp>
      <p:sp>
        <p:nvSpPr>
          <p:cNvPr id="5" name="Cube 4"/>
          <p:cNvSpPr/>
          <p:nvPr/>
        </p:nvSpPr>
        <p:spPr>
          <a:xfrm>
            <a:off x="2701654" y="2611792"/>
            <a:ext cx="3269672" cy="2895600"/>
          </a:xfrm>
          <a:prstGeom prst="cube">
            <a:avLst>
              <a:gd name="adj" fmla="val 56159"/>
            </a:avLst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2950980" y="4572259"/>
                <a:ext cx="1026243" cy="57342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GB" sz="3200" b="0" i="1" smtClean="0">
                        <a:latin typeface="Cambria Math" panose="02040503050406030204" pitchFamily="18" charset="0"/>
                      </a:rPr>
                      <m:t>3</m:t>
                    </m:r>
                  </m:oMath>
                </a14:m>
                <a:r>
                  <a:rPr lang="en-GB" sz="2400" dirty="0" smtClean="0">
                    <a:latin typeface="Comic Sans MS" panose="030F0702030302020204" pitchFamily="66" charset="0"/>
                  </a:rPr>
                  <a:t> cm</a:t>
                </a:r>
                <a:r>
                  <a:rPr lang="en-GB" sz="2400" baseline="30000" dirty="0" smtClean="0">
                    <a:latin typeface="Comic Sans MS" panose="030F0702030302020204" pitchFamily="66" charset="0"/>
                  </a:rPr>
                  <a:t>2</a:t>
                </a:r>
                <a:endParaRPr lang="en-GB" sz="2400" dirty="0">
                  <a:latin typeface="Comic Sans MS" panose="030F0702030302020204" pitchFamily="66" charset="0"/>
                </a:endParaRPr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50980" y="4572259"/>
                <a:ext cx="1026243" cy="573427"/>
              </a:xfrm>
              <a:prstGeom prst="rect">
                <a:avLst/>
              </a:prstGeom>
              <a:blipFill>
                <a:blip r:embed="rId2"/>
                <a:stretch>
                  <a:fillRect r="-2976" b="-2127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/>
              <p:cNvSpPr txBox="1"/>
              <p:nvPr/>
            </p:nvSpPr>
            <p:spPr>
              <a:xfrm rot="18898509">
                <a:off x="3754565" y="3075914"/>
                <a:ext cx="1253869" cy="57342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GB" sz="3200" b="0" i="1" smtClean="0">
                        <a:latin typeface="Cambria Math" panose="02040503050406030204" pitchFamily="18" charset="0"/>
                      </a:rPr>
                      <m:t>60</m:t>
                    </m:r>
                  </m:oMath>
                </a14:m>
                <a:r>
                  <a:rPr lang="en-GB" sz="2400" dirty="0" smtClean="0">
                    <a:latin typeface="Comic Sans MS" panose="030F0702030302020204" pitchFamily="66" charset="0"/>
                  </a:rPr>
                  <a:t> cm</a:t>
                </a:r>
                <a:r>
                  <a:rPr lang="en-GB" sz="2400" baseline="30000" dirty="0" smtClean="0">
                    <a:latin typeface="Comic Sans MS" panose="030F0702030302020204" pitchFamily="66" charset="0"/>
                  </a:rPr>
                  <a:t>2</a:t>
                </a:r>
                <a:endParaRPr lang="en-GB" sz="2400" dirty="0">
                  <a:latin typeface="Comic Sans MS" panose="030F0702030302020204" pitchFamily="66" charset="0"/>
                </a:endParaRPr>
              </a:p>
            </p:txBody>
          </p:sp>
        </mc:Choice>
        <mc:Fallback xmlns="">
          <p:sp>
            <p:nvSpPr>
              <p:cNvPr id="15" name="TextBox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8898509">
                <a:off x="3754565" y="3075914"/>
                <a:ext cx="1253869" cy="573427"/>
              </a:xfrm>
              <a:prstGeom prst="rect">
                <a:avLst/>
              </a:prstGeom>
              <a:blipFill>
                <a:blip r:embed="rId3"/>
                <a:stretch>
                  <a:fillRect r="-422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/>
              <p:cNvSpPr txBox="1"/>
              <p:nvPr/>
            </p:nvSpPr>
            <p:spPr>
              <a:xfrm rot="18796312">
                <a:off x="4644253" y="3643964"/>
                <a:ext cx="1026243" cy="57342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GB" sz="3200" b="0" i="1" smtClean="0">
                        <a:latin typeface="Cambria Math" panose="02040503050406030204" pitchFamily="18" charset="0"/>
                      </a:rPr>
                      <m:t>5</m:t>
                    </m:r>
                  </m:oMath>
                </a14:m>
                <a:r>
                  <a:rPr lang="en-GB" sz="2400" dirty="0" smtClean="0">
                    <a:latin typeface="Comic Sans MS" panose="030F0702030302020204" pitchFamily="66" charset="0"/>
                  </a:rPr>
                  <a:t> cm</a:t>
                </a:r>
                <a:r>
                  <a:rPr lang="en-GB" sz="2400" baseline="30000" dirty="0" smtClean="0">
                    <a:latin typeface="Comic Sans MS" panose="030F0702030302020204" pitchFamily="66" charset="0"/>
                  </a:rPr>
                  <a:t>2</a:t>
                </a:r>
                <a:endParaRPr lang="en-GB" sz="2400" dirty="0">
                  <a:latin typeface="Comic Sans MS" panose="030F0702030302020204" pitchFamily="66" charset="0"/>
                </a:endParaRPr>
              </a:p>
            </p:txBody>
          </p:sp>
        </mc:Choice>
        <mc:Fallback xmlns="">
          <p:sp>
            <p:nvSpPr>
              <p:cNvPr id="16" name="TextBox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8796312">
                <a:off x="4644253" y="3643964"/>
                <a:ext cx="1026243" cy="573427"/>
              </a:xfrm>
              <a:prstGeom prst="rect">
                <a:avLst/>
              </a:prstGeom>
              <a:blipFill>
                <a:blip r:embed="rId4"/>
                <a:stretch>
                  <a:fillRect r="-543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extBox 8"/>
          <p:cNvSpPr txBox="1"/>
          <p:nvPr/>
        </p:nvSpPr>
        <p:spPr>
          <a:xfrm>
            <a:off x="6941127" y="2996061"/>
            <a:ext cx="16129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Comic Sans MS" panose="030F0702030302020204" pitchFamily="66" charset="0"/>
              </a:rPr>
              <a:t>(not to scale)</a:t>
            </a:r>
            <a:endParaRPr lang="en-GB" dirty="0">
              <a:latin typeface="Comic Sans MS" panose="030F0702030302020204" pitchFamily="66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188884" y="18864"/>
            <a:ext cx="9316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>
                <a:latin typeface="Bradley Hand ITC" panose="03070402050302030203" pitchFamily="66" charset="0"/>
              </a:rPr>
              <a:t>SIC_64</a:t>
            </a:r>
            <a:endParaRPr lang="en-GB" dirty="0">
              <a:latin typeface="Bradley Hand ITC" panose="03070402050302030203" pitchFamily="66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60218" y="6151418"/>
            <a:ext cx="352982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sz="2400" dirty="0" smtClean="0">
                <a:latin typeface="Comic Sans MS" panose="030F0702030302020204" pitchFamily="66" charset="0"/>
              </a:rPr>
              <a:t>I</a:t>
            </a:r>
            <a:endParaRPr lang="en-GB" sz="24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35194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228600" y="918584"/>
            <a:ext cx="86868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dirty="0">
                <a:latin typeface="Comic Sans MS" panose="030F0702030302020204" pitchFamily="66" charset="0"/>
              </a:rPr>
              <a:t>The faces of a cuboid have areas </a:t>
            </a:r>
            <a:r>
              <a:rPr lang="en-GB" sz="2400" dirty="0" smtClean="0">
                <a:latin typeface="Comic Sans MS" panose="030F0702030302020204" pitchFamily="66" charset="0"/>
              </a:rPr>
              <a:t>as shown in the diagram.</a:t>
            </a:r>
            <a:r>
              <a:rPr lang="en-GB" sz="2400" dirty="0">
                <a:latin typeface="Comic Sans MS" panose="030F0702030302020204" pitchFamily="66" charset="0"/>
              </a:rPr>
              <a:t/>
            </a:r>
            <a:br>
              <a:rPr lang="en-GB" sz="2400" dirty="0">
                <a:latin typeface="Comic Sans MS" panose="030F0702030302020204" pitchFamily="66" charset="0"/>
              </a:rPr>
            </a:br>
            <a:r>
              <a:rPr lang="en-GB" sz="2400" dirty="0">
                <a:latin typeface="Comic Sans MS" panose="030F0702030302020204" pitchFamily="66" charset="0"/>
              </a:rPr>
              <a:t/>
            </a:r>
            <a:br>
              <a:rPr lang="en-GB" sz="2400" dirty="0">
                <a:latin typeface="Comic Sans MS" panose="030F0702030302020204" pitchFamily="66" charset="0"/>
              </a:rPr>
            </a:br>
            <a:r>
              <a:rPr lang="en-GB" sz="2400" dirty="0">
                <a:latin typeface="Comic Sans MS" panose="030F0702030302020204" pitchFamily="66" charset="0"/>
              </a:rPr>
              <a:t>What is the volume of the cuboid? </a:t>
            </a:r>
            <a:r>
              <a:rPr lang="en-GB" sz="2400" dirty="0" smtClean="0">
                <a:latin typeface="Comic Sans MS" panose="030F0702030302020204" pitchFamily="66" charset="0"/>
              </a:rPr>
              <a:t/>
            </a:r>
            <a:br>
              <a:rPr lang="en-GB" sz="2400" dirty="0" smtClean="0">
                <a:latin typeface="Comic Sans MS" panose="030F0702030302020204" pitchFamily="66" charset="0"/>
              </a:rPr>
            </a:br>
            <a:endParaRPr lang="en-GB" sz="2400" dirty="0">
              <a:latin typeface="Comic Sans MS" panose="030F0702030302020204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232531" y="152400"/>
            <a:ext cx="267893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dirty="0" smtClean="0">
                <a:latin typeface="Comic Sans MS" panose="030F0702030302020204" pitchFamily="66" charset="0"/>
              </a:rPr>
              <a:t>Cuboid Faces</a:t>
            </a:r>
            <a:endParaRPr lang="en-GB" sz="3200" dirty="0">
              <a:latin typeface="Comic Sans MS" panose="030F0702030302020204" pitchFamily="66" charset="0"/>
            </a:endParaRPr>
          </a:p>
        </p:txBody>
      </p:sp>
      <p:sp>
        <p:nvSpPr>
          <p:cNvPr id="5" name="Cube 4"/>
          <p:cNvSpPr/>
          <p:nvPr/>
        </p:nvSpPr>
        <p:spPr>
          <a:xfrm>
            <a:off x="2701654" y="2611792"/>
            <a:ext cx="3269672" cy="2895600"/>
          </a:xfrm>
          <a:prstGeom prst="cube">
            <a:avLst>
              <a:gd name="adj" fmla="val 56159"/>
            </a:avLst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2950980" y="4572259"/>
                <a:ext cx="1026243" cy="57342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GB" sz="3200" b="0" i="1" smtClean="0">
                        <a:latin typeface="Cambria Math" panose="02040503050406030204" pitchFamily="18" charset="0"/>
                      </a:rPr>
                      <m:t>3</m:t>
                    </m:r>
                  </m:oMath>
                </a14:m>
                <a:r>
                  <a:rPr lang="en-GB" sz="2400" dirty="0" smtClean="0">
                    <a:latin typeface="Comic Sans MS" panose="030F0702030302020204" pitchFamily="66" charset="0"/>
                  </a:rPr>
                  <a:t> cm</a:t>
                </a:r>
                <a:r>
                  <a:rPr lang="en-GB" sz="2400" baseline="30000" dirty="0" smtClean="0">
                    <a:latin typeface="Comic Sans MS" panose="030F0702030302020204" pitchFamily="66" charset="0"/>
                  </a:rPr>
                  <a:t>2</a:t>
                </a:r>
                <a:endParaRPr lang="en-GB" sz="2400" dirty="0">
                  <a:latin typeface="Comic Sans MS" panose="030F0702030302020204" pitchFamily="66" charset="0"/>
                </a:endParaRPr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50980" y="4572259"/>
                <a:ext cx="1026243" cy="573427"/>
              </a:xfrm>
              <a:prstGeom prst="rect">
                <a:avLst/>
              </a:prstGeom>
              <a:blipFill>
                <a:blip r:embed="rId2"/>
                <a:stretch>
                  <a:fillRect r="-2976" b="-2127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/>
              <p:cNvSpPr txBox="1"/>
              <p:nvPr/>
            </p:nvSpPr>
            <p:spPr>
              <a:xfrm rot="18898509">
                <a:off x="3754565" y="3075914"/>
                <a:ext cx="1253869" cy="57342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GB" sz="3200" b="0" i="1" smtClean="0">
                        <a:latin typeface="Cambria Math" panose="02040503050406030204" pitchFamily="18" charset="0"/>
                      </a:rPr>
                      <m:t>50</m:t>
                    </m:r>
                  </m:oMath>
                </a14:m>
                <a:r>
                  <a:rPr lang="en-GB" sz="2400" dirty="0" smtClean="0">
                    <a:latin typeface="Comic Sans MS" panose="030F0702030302020204" pitchFamily="66" charset="0"/>
                  </a:rPr>
                  <a:t> cm</a:t>
                </a:r>
                <a:r>
                  <a:rPr lang="en-GB" sz="2400" baseline="30000" dirty="0" smtClean="0">
                    <a:latin typeface="Comic Sans MS" panose="030F0702030302020204" pitchFamily="66" charset="0"/>
                  </a:rPr>
                  <a:t>2</a:t>
                </a:r>
                <a:endParaRPr lang="en-GB" sz="2400" dirty="0">
                  <a:latin typeface="Comic Sans MS" panose="030F0702030302020204" pitchFamily="66" charset="0"/>
                </a:endParaRPr>
              </a:p>
            </p:txBody>
          </p:sp>
        </mc:Choice>
        <mc:Fallback xmlns="">
          <p:sp>
            <p:nvSpPr>
              <p:cNvPr id="15" name="TextBox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8898509">
                <a:off x="3754565" y="3075914"/>
                <a:ext cx="1253869" cy="573427"/>
              </a:xfrm>
              <a:prstGeom prst="rect">
                <a:avLst/>
              </a:prstGeom>
              <a:blipFill>
                <a:blip r:embed="rId3"/>
                <a:stretch>
                  <a:fillRect r="-422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/>
              <p:cNvSpPr txBox="1"/>
              <p:nvPr/>
            </p:nvSpPr>
            <p:spPr>
              <a:xfrm rot="18796312">
                <a:off x="4644253" y="3643964"/>
                <a:ext cx="1026243" cy="57342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GB" sz="3200" b="0" i="1" smtClean="0">
                        <a:latin typeface="Cambria Math" panose="02040503050406030204" pitchFamily="18" charset="0"/>
                      </a:rPr>
                      <m:t>6</m:t>
                    </m:r>
                  </m:oMath>
                </a14:m>
                <a:r>
                  <a:rPr lang="en-GB" sz="2400" dirty="0" smtClean="0">
                    <a:latin typeface="Comic Sans MS" panose="030F0702030302020204" pitchFamily="66" charset="0"/>
                  </a:rPr>
                  <a:t> cm</a:t>
                </a:r>
                <a:r>
                  <a:rPr lang="en-GB" sz="2400" baseline="30000" dirty="0" smtClean="0">
                    <a:latin typeface="Comic Sans MS" panose="030F0702030302020204" pitchFamily="66" charset="0"/>
                  </a:rPr>
                  <a:t>2</a:t>
                </a:r>
                <a:endParaRPr lang="en-GB" sz="2400" dirty="0">
                  <a:latin typeface="Comic Sans MS" panose="030F0702030302020204" pitchFamily="66" charset="0"/>
                </a:endParaRPr>
              </a:p>
            </p:txBody>
          </p:sp>
        </mc:Choice>
        <mc:Fallback xmlns="">
          <p:sp>
            <p:nvSpPr>
              <p:cNvPr id="16" name="TextBox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8796312">
                <a:off x="4644253" y="3643964"/>
                <a:ext cx="1026243" cy="573427"/>
              </a:xfrm>
              <a:prstGeom prst="rect">
                <a:avLst/>
              </a:prstGeom>
              <a:blipFill>
                <a:blip r:embed="rId4"/>
                <a:stretch>
                  <a:fillRect r="-543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extBox 8"/>
          <p:cNvSpPr txBox="1"/>
          <p:nvPr/>
        </p:nvSpPr>
        <p:spPr>
          <a:xfrm>
            <a:off x="6941127" y="2996061"/>
            <a:ext cx="16129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Comic Sans MS" panose="030F0702030302020204" pitchFamily="66" charset="0"/>
              </a:rPr>
              <a:t>(not to scale)</a:t>
            </a:r>
            <a:endParaRPr lang="en-GB" dirty="0">
              <a:latin typeface="Comic Sans MS" panose="030F0702030302020204" pitchFamily="66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188884" y="18864"/>
            <a:ext cx="9316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>
                <a:latin typeface="Bradley Hand ITC" panose="03070402050302030203" pitchFamily="66" charset="0"/>
              </a:rPr>
              <a:t>SIC_64</a:t>
            </a:r>
            <a:endParaRPr lang="en-GB" dirty="0">
              <a:latin typeface="Bradley Hand ITC" panose="03070402050302030203" pitchFamily="66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60218" y="6151418"/>
            <a:ext cx="389850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sz="2400" dirty="0" smtClean="0">
                <a:latin typeface="Comic Sans MS" panose="030F0702030302020204" pitchFamily="66" charset="0"/>
              </a:rPr>
              <a:t>J</a:t>
            </a:r>
            <a:endParaRPr lang="en-GB" sz="24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15582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228600" y="918584"/>
            <a:ext cx="86868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dirty="0">
                <a:latin typeface="Comic Sans MS" panose="030F0702030302020204" pitchFamily="66" charset="0"/>
              </a:rPr>
              <a:t>The faces of a cuboid have areas </a:t>
            </a:r>
            <a:r>
              <a:rPr lang="en-GB" sz="2400" dirty="0" smtClean="0">
                <a:latin typeface="Comic Sans MS" panose="030F0702030302020204" pitchFamily="66" charset="0"/>
              </a:rPr>
              <a:t>as shown in the diagram.</a:t>
            </a:r>
            <a:r>
              <a:rPr lang="en-GB" sz="2400" dirty="0">
                <a:latin typeface="Comic Sans MS" panose="030F0702030302020204" pitchFamily="66" charset="0"/>
              </a:rPr>
              <a:t/>
            </a:r>
            <a:br>
              <a:rPr lang="en-GB" sz="2400" dirty="0">
                <a:latin typeface="Comic Sans MS" panose="030F0702030302020204" pitchFamily="66" charset="0"/>
              </a:rPr>
            </a:br>
            <a:r>
              <a:rPr lang="en-GB" sz="2400" dirty="0">
                <a:latin typeface="Comic Sans MS" panose="030F0702030302020204" pitchFamily="66" charset="0"/>
              </a:rPr>
              <a:t/>
            </a:r>
            <a:br>
              <a:rPr lang="en-GB" sz="2400" dirty="0">
                <a:latin typeface="Comic Sans MS" panose="030F0702030302020204" pitchFamily="66" charset="0"/>
              </a:rPr>
            </a:br>
            <a:r>
              <a:rPr lang="en-GB" sz="2400" dirty="0">
                <a:latin typeface="Comic Sans MS" panose="030F0702030302020204" pitchFamily="66" charset="0"/>
              </a:rPr>
              <a:t>What is the volume of the cuboid? </a:t>
            </a:r>
            <a:r>
              <a:rPr lang="en-GB" sz="2400" dirty="0" smtClean="0">
                <a:latin typeface="Comic Sans MS" panose="030F0702030302020204" pitchFamily="66" charset="0"/>
              </a:rPr>
              <a:t/>
            </a:r>
            <a:br>
              <a:rPr lang="en-GB" sz="2400" dirty="0" smtClean="0">
                <a:latin typeface="Comic Sans MS" panose="030F0702030302020204" pitchFamily="66" charset="0"/>
              </a:rPr>
            </a:br>
            <a:endParaRPr lang="en-GB" sz="2400" dirty="0">
              <a:latin typeface="Comic Sans MS" panose="030F0702030302020204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232531" y="152400"/>
            <a:ext cx="267893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dirty="0" smtClean="0">
                <a:latin typeface="Comic Sans MS" panose="030F0702030302020204" pitchFamily="66" charset="0"/>
              </a:rPr>
              <a:t>Cuboid Faces</a:t>
            </a:r>
            <a:endParaRPr lang="en-GB" sz="3200" dirty="0">
              <a:latin typeface="Comic Sans MS" panose="030F0702030302020204" pitchFamily="66" charset="0"/>
            </a:endParaRPr>
          </a:p>
        </p:txBody>
      </p:sp>
      <p:sp>
        <p:nvSpPr>
          <p:cNvPr id="5" name="Cube 4"/>
          <p:cNvSpPr/>
          <p:nvPr/>
        </p:nvSpPr>
        <p:spPr>
          <a:xfrm>
            <a:off x="2701654" y="2611792"/>
            <a:ext cx="3269672" cy="2895600"/>
          </a:xfrm>
          <a:prstGeom prst="cube">
            <a:avLst>
              <a:gd name="adj" fmla="val 56159"/>
            </a:avLst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2950980" y="4572259"/>
                <a:ext cx="1026243" cy="57342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GB" sz="3200" b="0" i="1" smtClean="0">
                        <a:latin typeface="Cambria Math" panose="02040503050406030204" pitchFamily="18" charset="0"/>
                      </a:rPr>
                      <m:t>3</m:t>
                    </m:r>
                  </m:oMath>
                </a14:m>
                <a:r>
                  <a:rPr lang="en-GB" sz="2400" dirty="0" smtClean="0">
                    <a:latin typeface="Comic Sans MS" panose="030F0702030302020204" pitchFamily="66" charset="0"/>
                  </a:rPr>
                  <a:t> cm</a:t>
                </a:r>
                <a:r>
                  <a:rPr lang="en-GB" sz="2400" baseline="30000" dirty="0" smtClean="0">
                    <a:latin typeface="Comic Sans MS" panose="030F0702030302020204" pitchFamily="66" charset="0"/>
                  </a:rPr>
                  <a:t>2</a:t>
                </a:r>
                <a:endParaRPr lang="en-GB" sz="2400" dirty="0">
                  <a:latin typeface="Comic Sans MS" panose="030F0702030302020204" pitchFamily="66" charset="0"/>
                </a:endParaRPr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50980" y="4572259"/>
                <a:ext cx="1026243" cy="573427"/>
              </a:xfrm>
              <a:prstGeom prst="rect">
                <a:avLst/>
              </a:prstGeom>
              <a:blipFill>
                <a:blip r:embed="rId2"/>
                <a:stretch>
                  <a:fillRect r="-2976" b="-2127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/>
              <p:cNvSpPr txBox="1"/>
              <p:nvPr/>
            </p:nvSpPr>
            <p:spPr>
              <a:xfrm rot="18898509">
                <a:off x="3754565" y="3075914"/>
                <a:ext cx="1253869" cy="57342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GB" sz="3200" b="0" i="1" smtClean="0">
                        <a:latin typeface="Cambria Math" panose="02040503050406030204" pitchFamily="18" charset="0"/>
                      </a:rPr>
                      <m:t>30</m:t>
                    </m:r>
                  </m:oMath>
                </a14:m>
                <a:r>
                  <a:rPr lang="en-GB" sz="2400" dirty="0" smtClean="0">
                    <a:latin typeface="Comic Sans MS" panose="030F0702030302020204" pitchFamily="66" charset="0"/>
                  </a:rPr>
                  <a:t> cm</a:t>
                </a:r>
                <a:r>
                  <a:rPr lang="en-GB" sz="2400" baseline="30000" dirty="0" smtClean="0">
                    <a:latin typeface="Comic Sans MS" panose="030F0702030302020204" pitchFamily="66" charset="0"/>
                  </a:rPr>
                  <a:t>2</a:t>
                </a:r>
                <a:endParaRPr lang="en-GB" sz="2400" dirty="0">
                  <a:latin typeface="Comic Sans MS" panose="030F0702030302020204" pitchFamily="66" charset="0"/>
                </a:endParaRPr>
              </a:p>
            </p:txBody>
          </p:sp>
        </mc:Choice>
        <mc:Fallback xmlns="">
          <p:sp>
            <p:nvSpPr>
              <p:cNvPr id="15" name="TextBox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8898509">
                <a:off x="3754565" y="3075914"/>
                <a:ext cx="1253869" cy="573427"/>
              </a:xfrm>
              <a:prstGeom prst="rect">
                <a:avLst/>
              </a:prstGeom>
              <a:blipFill>
                <a:blip r:embed="rId3"/>
                <a:stretch>
                  <a:fillRect r="-422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/>
              <p:cNvSpPr txBox="1"/>
              <p:nvPr/>
            </p:nvSpPr>
            <p:spPr>
              <a:xfrm rot="18796312">
                <a:off x="4530440" y="3643964"/>
                <a:ext cx="1253869" cy="57342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GB" sz="3200" b="0" i="1" smtClean="0">
                        <a:latin typeface="Cambria Math" panose="02040503050406030204" pitchFamily="18" charset="0"/>
                      </a:rPr>
                      <m:t>10</m:t>
                    </m:r>
                  </m:oMath>
                </a14:m>
                <a:r>
                  <a:rPr lang="en-GB" sz="2400" dirty="0" smtClean="0">
                    <a:latin typeface="Comic Sans MS" panose="030F0702030302020204" pitchFamily="66" charset="0"/>
                  </a:rPr>
                  <a:t> cm</a:t>
                </a:r>
                <a:r>
                  <a:rPr lang="en-GB" sz="2400" baseline="30000" dirty="0" smtClean="0">
                    <a:latin typeface="Comic Sans MS" panose="030F0702030302020204" pitchFamily="66" charset="0"/>
                  </a:rPr>
                  <a:t>2</a:t>
                </a:r>
                <a:endParaRPr lang="en-GB" sz="2400" dirty="0">
                  <a:latin typeface="Comic Sans MS" panose="030F0702030302020204" pitchFamily="66" charset="0"/>
                </a:endParaRPr>
              </a:p>
            </p:txBody>
          </p:sp>
        </mc:Choice>
        <mc:Fallback xmlns="">
          <p:sp>
            <p:nvSpPr>
              <p:cNvPr id="16" name="TextBox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8796312">
                <a:off x="4530440" y="3643964"/>
                <a:ext cx="1253869" cy="573427"/>
              </a:xfrm>
              <a:prstGeom prst="rect">
                <a:avLst/>
              </a:prstGeom>
              <a:blipFill>
                <a:blip r:embed="rId4"/>
                <a:stretch>
                  <a:fillRect r="-476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extBox 8"/>
          <p:cNvSpPr txBox="1"/>
          <p:nvPr/>
        </p:nvSpPr>
        <p:spPr>
          <a:xfrm>
            <a:off x="6941127" y="2996061"/>
            <a:ext cx="16129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Comic Sans MS" panose="030F0702030302020204" pitchFamily="66" charset="0"/>
              </a:rPr>
              <a:t>(not to scale)</a:t>
            </a:r>
            <a:endParaRPr lang="en-GB" dirty="0">
              <a:latin typeface="Comic Sans MS" panose="030F0702030302020204" pitchFamily="66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188884" y="18864"/>
            <a:ext cx="9316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>
                <a:latin typeface="Bradley Hand ITC" panose="03070402050302030203" pitchFamily="66" charset="0"/>
              </a:rPr>
              <a:t>SIC_64</a:t>
            </a:r>
            <a:endParaRPr lang="en-GB" dirty="0">
              <a:latin typeface="Bradley Hand ITC" panose="03070402050302030203" pitchFamily="66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60218" y="6151418"/>
            <a:ext cx="372218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sz="2400" dirty="0" smtClean="0">
                <a:latin typeface="Comic Sans MS" panose="030F0702030302020204" pitchFamily="66" charset="0"/>
              </a:rPr>
              <a:t>K</a:t>
            </a:r>
            <a:endParaRPr lang="en-GB" sz="24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378634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228600" y="918584"/>
            <a:ext cx="86868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dirty="0">
                <a:latin typeface="Comic Sans MS" panose="030F0702030302020204" pitchFamily="66" charset="0"/>
              </a:rPr>
              <a:t>The faces of a cuboid have areas </a:t>
            </a:r>
            <a:r>
              <a:rPr lang="en-GB" sz="2400" dirty="0" smtClean="0">
                <a:latin typeface="Comic Sans MS" panose="030F0702030302020204" pitchFamily="66" charset="0"/>
              </a:rPr>
              <a:t>as shown in the diagram.</a:t>
            </a:r>
            <a:r>
              <a:rPr lang="en-GB" sz="2400" dirty="0">
                <a:latin typeface="Comic Sans MS" panose="030F0702030302020204" pitchFamily="66" charset="0"/>
              </a:rPr>
              <a:t/>
            </a:r>
            <a:br>
              <a:rPr lang="en-GB" sz="2400" dirty="0">
                <a:latin typeface="Comic Sans MS" panose="030F0702030302020204" pitchFamily="66" charset="0"/>
              </a:rPr>
            </a:br>
            <a:r>
              <a:rPr lang="en-GB" sz="2400" dirty="0">
                <a:latin typeface="Comic Sans MS" panose="030F0702030302020204" pitchFamily="66" charset="0"/>
              </a:rPr>
              <a:t/>
            </a:r>
            <a:br>
              <a:rPr lang="en-GB" sz="2400" dirty="0">
                <a:latin typeface="Comic Sans MS" panose="030F0702030302020204" pitchFamily="66" charset="0"/>
              </a:rPr>
            </a:br>
            <a:r>
              <a:rPr lang="en-GB" sz="2400" dirty="0">
                <a:latin typeface="Comic Sans MS" panose="030F0702030302020204" pitchFamily="66" charset="0"/>
              </a:rPr>
              <a:t>What is the volume of the cuboid? </a:t>
            </a:r>
            <a:r>
              <a:rPr lang="en-GB" sz="2400" dirty="0" smtClean="0">
                <a:latin typeface="Comic Sans MS" panose="030F0702030302020204" pitchFamily="66" charset="0"/>
              </a:rPr>
              <a:t/>
            </a:r>
            <a:br>
              <a:rPr lang="en-GB" sz="2400" dirty="0" smtClean="0">
                <a:latin typeface="Comic Sans MS" panose="030F0702030302020204" pitchFamily="66" charset="0"/>
              </a:rPr>
            </a:br>
            <a:endParaRPr lang="en-GB" sz="2400" dirty="0">
              <a:latin typeface="Comic Sans MS" panose="030F0702030302020204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232531" y="152400"/>
            <a:ext cx="267893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dirty="0" smtClean="0">
                <a:latin typeface="Comic Sans MS" panose="030F0702030302020204" pitchFamily="66" charset="0"/>
              </a:rPr>
              <a:t>Cuboid Faces</a:t>
            </a:r>
            <a:endParaRPr lang="en-GB" sz="3200" dirty="0">
              <a:latin typeface="Comic Sans MS" panose="030F0702030302020204" pitchFamily="66" charset="0"/>
            </a:endParaRPr>
          </a:p>
        </p:txBody>
      </p:sp>
      <p:sp>
        <p:nvSpPr>
          <p:cNvPr id="5" name="Cube 4"/>
          <p:cNvSpPr/>
          <p:nvPr/>
        </p:nvSpPr>
        <p:spPr>
          <a:xfrm>
            <a:off x="2701654" y="2611792"/>
            <a:ext cx="3269672" cy="2895600"/>
          </a:xfrm>
          <a:prstGeom prst="cube">
            <a:avLst>
              <a:gd name="adj" fmla="val 56159"/>
            </a:avLst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2950980" y="4572259"/>
                <a:ext cx="1026243" cy="57342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GB" sz="3200" b="0" i="1" smtClean="0">
                        <a:latin typeface="Cambria Math" panose="02040503050406030204" pitchFamily="18" charset="0"/>
                      </a:rPr>
                      <m:t>3</m:t>
                    </m:r>
                  </m:oMath>
                </a14:m>
                <a:r>
                  <a:rPr lang="en-GB" sz="2400" dirty="0" smtClean="0">
                    <a:latin typeface="Comic Sans MS" panose="030F0702030302020204" pitchFamily="66" charset="0"/>
                  </a:rPr>
                  <a:t> cm</a:t>
                </a:r>
                <a:r>
                  <a:rPr lang="en-GB" sz="2400" baseline="30000" dirty="0" smtClean="0">
                    <a:latin typeface="Comic Sans MS" panose="030F0702030302020204" pitchFamily="66" charset="0"/>
                  </a:rPr>
                  <a:t>2</a:t>
                </a:r>
                <a:endParaRPr lang="en-GB" sz="2400" dirty="0">
                  <a:latin typeface="Comic Sans MS" panose="030F0702030302020204" pitchFamily="66" charset="0"/>
                </a:endParaRPr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50980" y="4572259"/>
                <a:ext cx="1026243" cy="573427"/>
              </a:xfrm>
              <a:prstGeom prst="rect">
                <a:avLst/>
              </a:prstGeom>
              <a:blipFill>
                <a:blip r:embed="rId2"/>
                <a:stretch>
                  <a:fillRect r="-2976" b="-2127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/>
              <p:cNvSpPr txBox="1"/>
              <p:nvPr/>
            </p:nvSpPr>
            <p:spPr>
              <a:xfrm rot="18898509">
                <a:off x="3754565" y="3075914"/>
                <a:ext cx="1253869" cy="57342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GB" sz="3200" b="0" i="1" smtClean="0">
                        <a:latin typeface="Cambria Math" panose="02040503050406030204" pitchFamily="18" charset="0"/>
                      </a:rPr>
                      <m:t>25</m:t>
                    </m:r>
                  </m:oMath>
                </a14:m>
                <a:r>
                  <a:rPr lang="en-GB" sz="2400" dirty="0" smtClean="0">
                    <a:latin typeface="Comic Sans MS" panose="030F0702030302020204" pitchFamily="66" charset="0"/>
                  </a:rPr>
                  <a:t> cm</a:t>
                </a:r>
                <a:r>
                  <a:rPr lang="en-GB" sz="2400" baseline="30000" dirty="0" smtClean="0">
                    <a:latin typeface="Comic Sans MS" panose="030F0702030302020204" pitchFamily="66" charset="0"/>
                  </a:rPr>
                  <a:t>2</a:t>
                </a:r>
                <a:endParaRPr lang="en-GB" sz="2400" dirty="0">
                  <a:latin typeface="Comic Sans MS" panose="030F0702030302020204" pitchFamily="66" charset="0"/>
                </a:endParaRPr>
              </a:p>
            </p:txBody>
          </p:sp>
        </mc:Choice>
        <mc:Fallback xmlns="">
          <p:sp>
            <p:nvSpPr>
              <p:cNvPr id="15" name="TextBox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8898509">
                <a:off x="3754565" y="3075914"/>
                <a:ext cx="1253869" cy="573427"/>
              </a:xfrm>
              <a:prstGeom prst="rect">
                <a:avLst/>
              </a:prstGeom>
              <a:blipFill>
                <a:blip r:embed="rId3"/>
                <a:stretch>
                  <a:fillRect r="-422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/>
              <p:cNvSpPr txBox="1"/>
              <p:nvPr/>
            </p:nvSpPr>
            <p:spPr>
              <a:xfrm rot="18796312">
                <a:off x="4530440" y="3643964"/>
                <a:ext cx="1253869" cy="57342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GB" sz="3200" b="0" i="1" smtClean="0">
                        <a:latin typeface="Cambria Math" panose="02040503050406030204" pitchFamily="18" charset="0"/>
                      </a:rPr>
                      <m:t>12</m:t>
                    </m:r>
                  </m:oMath>
                </a14:m>
                <a:r>
                  <a:rPr lang="en-GB" sz="2400" dirty="0" smtClean="0">
                    <a:latin typeface="Comic Sans MS" panose="030F0702030302020204" pitchFamily="66" charset="0"/>
                  </a:rPr>
                  <a:t> cm</a:t>
                </a:r>
                <a:r>
                  <a:rPr lang="en-GB" sz="2400" baseline="30000" dirty="0" smtClean="0">
                    <a:latin typeface="Comic Sans MS" panose="030F0702030302020204" pitchFamily="66" charset="0"/>
                  </a:rPr>
                  <a:t>2</a:t>
                </a:r>
                <a:endParaRPr lang="en-GB" sz="2400" dirty="0">
                  <a:latin typeface="Comic Sans MS" panose="030F0702030302020204" pitchFamily="66" charset="0"/>
                </a:endParaRPr>
              </a:p>
            </p:txBody>
          </p:sp>
        </mc:Choice>
        <mc:Fallback xmlns="">
          <p:sp>
            <p:nvSpPr>
              <p:cNvPr id="16" name="TextBox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8796312">
                <a:off x="4530440" y="3643964"/>
                <a:ext cx="1253869" cy="573427"/>
              </a:xfrm>
              <a:prstGeom prst="rect">
                <a:avLst/>
              </a:prstGeom>
              <a:blipFill>
                <a:blip r:embed="rId4"/>
                <a:stretch>
                  <a:fillRect r="-476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extBox 8"/>
          <p:cNvSpPr txBox="1"/>
          <p:nvPr/>
        </p:nvSpPr>
        <p:spPr>
          <a:xfrm>
            <a:off x="6941127" y="2996061"/>
            <a:ext cx="16129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Comic Sans MS" panose="030F0702030302020204" pitchFamily="66" charset="0"/>
              </a:rPr>
              <a:t>(not to scale)</a:t>
            </a:r>
            <a:endParaRPr lang="en-GB" dirty="0">
              <a:latin typeface="Comic Sans MS" panose="030F0702030302020204" pitchFamily="66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188884" y="18864"/>
            <a:ext cx="9316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>
                <a:latin typeface="Bradley Hand ITC" panose="03070402050302030203" pitchFamily="66" charset="0"/>
              </a:rPr>
              <a:t>SIC_64</a:t>
            </a:r>
            <a:endParaRPr lang="en-GB" dirty="0">
              <a:latin typeface="Bradley Hand ITC" panose="03070402050302030203" pitchFamily="66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60218" y="6151418"/>
            <a:ext cx="354584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sz="2400" dirty="0" smtClean="0">
                <a:latin typeface="Comic Sans MS" panose="030F0702030302020204" pitchFamily="66" charset="0"/>
              </a:rPr>
              <a:t>L</a:t>
            </a:r>
            <a:endParaRPr lang="en-GB" sz="24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027065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228600" y="918584"/>
            <a:ext cx="86868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dirty="0">
                <a:latin typeface="Comic Sans MS" panose="030F0702030302020204" pitchFamily="66" charset="0"/>
              </a:rPr>
              <a:t>The faces of a cuboid have areas </a:t>
            </a:r>
            <a:r>
              <a:rPr lang="en-GB" sz="2400" dirty="0" smtClean="0">
                <a:latin typeface="Comic Sans MS" panose="030F0702030302020204" pitchFamily="66" charset="0"/>
              </a:rPr>
              <a:t>as shown in the diagram.</a:t>
            </a:r>
            <a:r>
              <a:rPr lang="en-GB" sz="2400" dirty="0">
                <a:latin typeface="Comic Sans MS" panose="030F0702030302020204" pitchFamily="66" charset="0"/>
              </a:rPr>
              <a:t/>
            </a:r>
            <a:br>
              <a:rPr lang="en-GB" sz="2400" dirty="0">
                <a:latin typeface="Comic Sans MS" panose="030F0702030302020204" pitchFamily="66" charset="0"/>
              </a:rPr>
            </a:br>
            <a:r>
              <a:rPr lang="en-GB" sz="2400" dirty="0">
                <a:latin typeface="Comic Sans MS" panose="030F0702030302020204" pitchFamily="66" charset="0"/>
              </a:rPr>
              <a:t/>
            </a:r>
            <a:br>
              <a:rPr lang="en-GB" sz="2400" dirty="0">
                <a:latin typeface="Comic Sans MS" panose="030F0702030302020204" pitchFamily="66" charset="0"/>
              </a:rPr>
            </a:br>
            <a:r>
              <a:rPr lang="en-GB" sz="2400" dirty="0">
                <a:latin typeface="Comic Sans MS" panose="030F0702030302020204" pitchFamily="66" charset="0"/>
              </a:rPr>
              <a:t>What is the volume of the cuboid? </a:t>
            </a:r>
            <a:r>
              <a:rPr lang="en-GB" sz="2400" dirty="0" smtClean="0">
                <a:latin typeface="Comic Sans MS" panose="030F0702030302020204" pitchFamily="66" charset="0"/>
              </a:rPr>
              <a:t/>
            </a:r>
            <a:br>
              <a:rPr lang="en-GB" sz="2400" dirty="0" smtClean="0">
                <a:latin typeface="Comic Sans MS" panose="030F0702030302020204" pitchFamily="66" charset="0"/>
              </a:rPr>
            </a:br>
            <a:endParaRPr lang="en-GB" sz="2400" dirty="0">
              <a:latin typeface="Comic Sans MS" panose="030F0702030302020204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232531" y="152400"/>
            <a:ext cx="267893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dirty="0" smtClean="0">
                <a:latin typeface="Comic Sans MS" panose="030F0702030302020204" pitchFamily="66" charset="0"/>
              </a:rPr>
              <a:t>Cuboid Faces</a:t>
            </a:r>
            <a:endParaRPr lang="en-GB" sz="3200" dirty="0">
              <a:latin typeface="Comic Sans MS" panose="030F0702030302020204" pitchFamily="66" charset="0"/>
            </a:endParaRPr>
          </a:p>
        </p:txBody>
      </p:sp>
      <p:sp>
        <p:nvSpPr>
          <p:cNvPr id="5" name="Cube 4"/>
          <p:cNvSpPr/>
          <p:nvPr/>
        </p:nvSpPr>
        <p:spPr>
          <a:xfrm>
            <a:off x="2701654" y="2611792"/>
            <a:ext cx="3269672" cy="2895600"/>
          </a:xfrm>
          <a:prstGeom prst="cube">
            <a:avLst>
              <a:gd name="adj" fmla="val 56159"/>
            </a:avLst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2950980" y="4572259"/>
                <a:ext cx="1026243" cy="57342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GB" sz="3200" b="0" i="1" smtClean="0">
                        <a:latin typeface="Cambria Math" panose="02040503050406030204" pitchFamily="18" charset="0"/>
                      </a:rPr>
                      <m:t>3</m:t>
                    </m:r>
                  </m:oMath>
                </a14:m>
                <a:r>
                  <a:rPr lang="en-GB" sz="2400" dirty="0" smtClean="0">
                    <a:latin typeface="Comic Sans MS" panose="030F0702030302020204" pitchFamily="66" charset="0"/>
                  </a:rPr>
                  <a:t> cm</a:t>
                </a:r>
                <a:r>
                  <a:rPr lang="en-GB" sz="2400" baseline="30000" dirty="0" smtClean="0">
                    <a:latin typeface="Comic Sans MS" panose="030F0702030302020204" pitchFamily="66" charset="0"/>
                  </a:rPr>
                  <a:t>2</a:t>
                </a:r>
                <a:endParaRPr lang="en-GB" sz="2400" dirty="0">
                  <a:latin typeface="Comic Sans MS" panose="030F0702030302020204" pitchFamily="66" charset="0"/>
                </a:endParaRPr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50980" y="4572259"/>
                <a:ext cx="1026243" cy="573427"/>
              </a:xfrm>
              <a:prstGeom prst="rect">
                <a:avLst/>
              </a:prstGeom>
              <a:blipFill>
                <a:blip r:embed="rId2"/>
                <a:stretch>
                  <a:fillRect r="-2976" b="-2127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/>
              <p:cNvSpPr txBox="1"/>
              <p:nvPr/>
            </p:nvSpPr>
            <p:spPr>
              <a:xfrm rot="18898509">
                <a:off x="3754565" y="3075914"/>
                <a:ext cx="1253869" cy="57342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GB" sz="3200" b="0" i="1" smtClean="0">
                        <a:latin typeface="Cambria Math" panose="02040503050406030204" pitchFamily="18" charset="0"/>
                      </a:rPr>
                      <m:t>20</m:t>
                    </m:r>
                  </m:oMath>
                </a14:m>
                <a:r>
                  <a:rPr lang="en-GB" sz="2400" dirty="0" smtClean="0">
                    <a:latin typeface="Comic Sans MS" panose="030F0702030302020204" pitchFamily="66" charset="0"/>
                  </a:rPr>
                  <a:t> cm</a:t>
                </a:r>
                <a:r>
                  <a:rPr lang="en-GB" sz="2400" baseline="30000" dirty="0" smtClean="0">
                    <a:latin typeface="Comic Sans MS" panose="030F0702030302020204" pitchFamily="66" charset="0"/>
                  </a:rPr>
                  <a:t>2</a:t>
                </a:r>
                <a:endParaRPr lang="en-GB" sz="2400" dirty="0">
                  <a:latin typeface="Comic Sans MS" panose="030F0702030302020204" pitchFamily="66" charset="0"/>
                </a:endParaRPr>
              </a:p>
            </p:txBody>
          </p:sp>
        </mc:Choice>
        <mc:Fallback xmlns="">
          <p:sp>
            <p:nvSpPr>
              <p:cNvPr id="15" name="TextBox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8898509">
                <a:off x="3754565" y="3075914"/>
                <a:ext cx="1253869" cy="573427"/>
              </a:xfrm>
              <a:prstGeom prst="rect">
                <a:avLst/>
              </a:prstGeom>
              <a:blipFill>
                <a:blip r:embed="rId3"/>
                <a:stretch>
                  <a:fillRect r="-422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/>
              <p:cNvSpPr txBox="1"/>
              <p:nvPr/>
            </p:nvSpPr>
            <p:spPr>
              <a:xfrm rot="18796312">
                <a:off x="4530440" y="3643964"/>
                <a:ext cx="1253869" cy="57342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GB" sz="3200" b="0" i="1" smtClean="0">
                        <a:latin typeface="Cambria Math" panose="02040503050406030204" pitchFamily="18" charset="0"/>
                      </a:rPr>
                      <m:t>15</m:t>
                    </m:r>
                  </m:oMath>
                </a14:m>
                <a:r>
                  <a:rPr lang="en-GB" sz="2400" dirty="0" smtClean="0">
                    <a:latin typeface="Comic Sans MS" panose="030F0702030302020204" pitchFamily="66" charset="0"/>
                  </a:rPr>
                  <a:t> cm</a:t>
                </a:r>
                <a:r>
                  <a:rPr lang="en-GB" sz="2400" baseline="30000" dirty="0" smtClean="0">
                    <a:latin typeface="Comic Sans MS" panose="030F0702030302020204" pitchFamily="66" charset="0"/>
                  </a:rPr>
                  <a:t>2</a:t>
                </a:r>
                <a:endParaRPr lang="en-GB" sz="2400" dirty="0">
                  <a:latin typeface="Comic Sans MS" panose="030F0702030302020204" pitchFamily="66" charset="0"/>
                </a:endParaRPr>
              </a:p>
            </p:txBody>
          </p:sp>
        </mc:Choice>
        <mc:Fallback xmlns="">
          <p:sp>
            <p:nvSpPr>
              <p:cNvPr id="16" name="TextBox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8796312">
                <a:off x="4530440" y="3643964"/>
                <a:ext cx="1253869" cy="573427"/>
              </a:xfrm>
              <a:prstGeom prst="rect">
                <a:avLst/>
              </a:prstGeom>
              <a:blipFill>
                <a:blip r:embed="rId4"/>
                <a:stretch>
                  <a:fillRect r="-476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extBox 8"/>
          <p:cNvSpPr txBox="1"/>
          <p:nvPr/>
        </p:nvSpPr>
        <p:spPr>
          <a:xfrm>
            <a:off x="6941127" y="2996061"/>
            <a:ext cx="16129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Comic Sans MS" panose="030F0702030302020204" pitchFamily="66" charset="0"/>
              </a:rPr>
              <a:t>(not to scale)</a:t>
            </a:r>
            <a:endParaRPr lang="en-GB" dirty="0">
              <a:latin typeface="Comic Sans MS" panose="030F0702030302020204" pitchFamily="66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188884" y="18864"/>
            <a:ext cx="9316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>
                <a:latin typeface="Bradley Hand ITC" panose="03070402050302030203" pitchFamily="66" charset="0"/>
              </a:rPr>
              <a:t>SIC_64</a:t>
            </a:r>
            <a:endParaRPr lang="en-GB" dirty="0">
              <a:latin typeface="Bradley Hand ITC" panose="03070402050302030203" pitchFamily="66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60218" y="6151418"/>
            <a:ext cx="457176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sz="2400" dirty="0" smtClean="0">
                <a:latin typeface="Comic Sans MS" panose="030F0702030302020204" pitchFamily="66" charset="0"/>
              </a:rPr>
              <a:t>M</a:t>
            </a:r>
            <a:endParaRPr lang="en-GB" sz="24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391871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228600" y="918584"/>
            <a:ext cx="86868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dirty="0">
                <a:latin typeface="Comic Sans MS" panose="030F0702030302020204" pitchFamily="66" charset="0"/>
              </a:rPr>
              <a:t>The faces of a cuboid have areas </a:t>
            </a:r>
            <a:r>
              <a:rPr lang="en-GB" sz="2400" dirty="0" smtClean="0">
                <a:latin typeface="Comic Sans MS" panose="030F0702030302020204" pitchFamily="66" charset="0"/>
              </a:rPr>
              <a:t>as shown in the diagram.</a:t>
            </a:r>
            <a:r>
              <a:rPr lang="en-GB" sz="2400" dirty="0">
                <a:latin typeface="Comic Sans MS" panose="030F0702030302020204" pitchFamily="66" charset="0"/>
              </a:rPr>
              <a:t/>
            </a:r>
            <a:br>
              <a:rPr lang="en-GB" sz="2400" dirty="0">
                <a:latin typeface="Comic Sans MS" panose="030F0702030302020204" pitchFamily="66" charset="0"/>
              </a:rPr>
            </a:br>
            <a:r>
              <a:rPr lang="en-GB" sz="2400" dirty="0">
                <a:latin typeface="Comic Sans MS" panose="030F0702030302020204" pitchFamily="66" charset="0"/>
              </a:rPr>
              <a:t/>
            </a:r>
            <a:br>
              <a:rPr lang="en-GB" sz="2400" dirty="0">
                <a:latin typeface="Comic Sans MS" panose="030F0702030302020204" pitchFamily="66" charset="0"/>
              </a:rPr>
            </a:br>
            <a:r>
              <a:rPr lang="en-GB" sz="2400" dirty="0">
                <a:latin typeface="Comic Sans MS" panose="030F0702030302020204" pitchFamily="66" charset="0"/>
              </a:rPr>
              <a:t>What is the volume of the cuboid? </a:t>
            </a:r>
            <a:r>
              <a:rPr lang="en-GB" sz="2400" dirty="0" smtClean="0">
                <a:latin typeface="Comic Sans MS" panose="030F0702030302020204" pitchFamily="66" charset="0"/>
              </a:rPr>
              <a:t/>
            </a:r>
            <a:br>
              <a:rPr lang="en-GB" sz="2400" dirty="0" smtClean="0">
                <a:latin typeface="Comic Sans MS" panose="030F0702030302020204" pitchFamily="66" charset="0"/>
              </a:rPr>
            </a:br>
            <a:endParaRPr lang="en-GB" sz="2400" dirty="0">
              <a:latin typeface="Comic Sans MS" panose="030F0702030302020204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232531" y="152400"/>
            <a:ext cx="267893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dirty="0" smtClean="0">
                <a:latin typeface="Comic Sans MS" panose="030F0702030302020204" pitchFamily="66" charset="0"/>
              </a:rPr>
              <a:t>Cuboid Faces</a:t>
            </a:r>
            <a:endParaRPr lang="en-GB" sz="3200" dirty="0">
              <a:latin typeface="Comic Sans MS" panose="030F0702030302020204" pitchFamily="66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941127" y="2996061"/>
            <a:ext cx="16129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Comic Sans MS" panose="030F0702030302020204" pitchFamily="66" charset="0"/>
              </a:rPr>
              <a:t>(not to scale)</a:t>
            </a:r>
            <a:endParaRPr lang="en-GB" dirty="0">
              <a:latin typeface="Comic Sans MS" panose="030F0702030302020204" pitchFamily="66" charset="0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2701654" y="2611792"/>
            <a:ext cx="3269672" cy="2895600"/>
            <a:chOff x="2701654" y="2611792"/>
            <a:chExt cx="3269672" cy="2895600"/>
          </a:xfrm>
        </p:grpSpPr>
        <p:sp>
          <p:nvSpPr>
            <p:cNvPr id="17" name="Cube 16"/>
            <p:cNvSpPr/>
            <p:nvPr/>
          </p:nvSpPr>
          <p:spPr>
            <a:xfrm>
              <a:off x="2701654" y="2611792"/>
              <a:ext cx="3269672" cy="2895600"/>
            </a:xfrm>
            <a:prstGeom prst="cube">
              <a:avLst>
                <a:gd name="adj" fmla="val 56159"/>
              </a:avLst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8" name="TextBox 17"/>
                <p:cNvSpPr txBox="1"/>
                <p:nvPr/>
              </p:nvSpPr>
              <p:spPr>
                <a:xfrm>
                  <a:off x="2950980" y="4572259"/>
                  <a:ext cx="1026243" cy="57342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14:m>
                    <m:oMath xmlns:m="http://schemas.openxmlformats.org/officeDocument/2006/math">
                      <m:r>
                        <a:rPr lang="en-GB" sz="3200" b="0" i="1" smtClean="0">
                          <a:latin typeface="Cambria Math" panose="02040503050406030204" pitchFamily="18" charset="0"/>
                        </a:rPr>
                        <m:t>4</m:t>
                      </m:r>
                    </m:oMath>
                  </a14:m>
                  <a:r>
                    <a:rPr lang="en-GB" sz="2400" dirty="0" smtClean="0">
                      <a:latin typeface="Comic Sans MS" panose="030F0702030302020204" pitchFamily="66" charset="0"/>
                    </a:rPr>
                    <a:t> cm</a:t>
                  </a:r>
                  <a:r>
                    <a:rPr lang="en-GB" sz="2400" baseline="30000" dirty="0" smtClean="0">
                      <a:latin typeface="Comic Sans MS" panose="030F0702030302020204" pitchFamily="66" charset="0"/>
                    </a:rPr>
                    <a:t>2</a:t>
                  </a:r>
                  <a:endParaRPr lang="en-GB" sz="2400" dirty="0">
                    <a:latin typeface="Comic Sans MS" panose="030F0702030302020204" pitchFamily="66" charset="0"/>
                  </a:endParaRPr>
                </a:p>
              </p:txBody>
            </p:sp>
          </mc:Choice>
          <mc:Fallback xmlns="">
            <p:sp>
              <p:nvSpPr>
                <p:cNvPr id="18" name="TextBox 17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950980" y="4572259"/>
                  <a:ext cx="1026243" cy="573427"/>
                </a:xfrm>
                <a:prstGeom prst="rect">
                  <a:avLst/>
                </a:prstGeom>
                <a:blipFill>
                  <a:blip r:embed="rId2"/>
                  <a:stretch>
                    <a:fillRect r="-2976" b="-21277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9" name="TextBox 18"/>
                <p:cNvSpPr txBox="1"/>
                <p:nvPr/>
              </p:nvSpPr>
              <p:spPr>
                <a:xfrm rot="18898509">
                  <a:off x="3754565" y="3075914"/>
                  <a:ext cx="1253869" cy="57342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14:m>
                    <m:oMath xmlns:m="http://schemas.openxmlformats.org/officeDocument/2006/math">
                      <m:r>
                        <a:rPr lang="en-GB" sz="3200" b="0" i="1" smtClean="0">
                          <a:latin typeface="Cambria Math" panose="02040503050406030204" pitchFamily="18" charset="0"/>
                        </a:rPr>
                        <m:t>25</m:t>
                      </m:r>
                    </m:oMath>
                  </a14:m>
                  <a:r>
                    <a:rPr lang="en-GB" sz="2400" dirty="0" smtClean="0">
                      <a:latin typeface="Comic Sans MS" panose="030F0702030302020204" pitchFamily="66" charset="0"/>
                    </a:rPr>
                    <a:t> cm</a:t>
                  </a:r>
                  <a:r>
                    <a:rPr lang="en-GB" sz="2400" baseline="30000" dirty="0" smtClean="0">
                      <a:latin typeface="Comic Sans MS" panose="030F0702030302020204" pitchFamily="66" charset="0"/>
                    </a:rPr>
                    <a:t>2</a:t>
                  </a:r>
                  <a:endParaRPr lang="en-GB" sz="2400" dirty="0">
                    <a:latin typeface="Comic Sans MS" panose="030F0702030302020204" pitchFamily="66" charset="0"/>
                  </a:endParaRPr>
                </a:p>
              </p:txBody>
            </p:sp>
          </mc:Choice>
          <mc:Fallback xmlns="">
            <p:sp>
              <p:nvSpPr>
                <p:cNvPr id="19" name="TextBox 18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 rot="18898509">
                  <a:off x="3754565" y="3075914"/>
                  <a:ext cx="1253869" cy="573427"/>
                </a:xfrm>
                <a:prstGeom prst="rect">
                  <a:avLst/>
                </a:prstGeom>
                <a:blipFill>
                  <a:blip r:embed="rId3"/>
                  <a:stretch>
                    <a:fillRect r="-4225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0" name="TextBox 19"/>
                <p:cNvSpPr txBox="1"/>
                <p:nvPr/>
              </p:nvSpPr>
              <p:spPr>
                <a:xfrm rot="18796312">
                  <a:off x="4644253" y="3643964"/>
                  <a:ext cx="1026243" cy="57342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14:m>
                    <m:oMath xmlns:m="http://schemas.openxmlformats.org/officeDocument/2006/math">
                      <m:r>
                        <a:rPr lang="en-GB" sz="3200" b="0" i="1" smtClean="0">
                          <a:latin typeface="Cambria Math" panose="02040503050406030204" pitchFamily="18" charset="0"/>
                        </a:rPr>
                        <m:t>9</m:t>
                      </m:r>
                    </m:oMath>
                  </a14:m>
                  <a:r>
                    <a:rPr lang="en-GB" sz="2400" dirty="0" smtClean="0">
                      <a:latin typeface="Comic Sans MS" panose="030F0702030302020204" pitchFamily="66" charset="0"/>
                    </a:rPr>
                    <a:t> cm</a:t>
                  </a:r>
                  <a:r>
                    <a:rPr lang="en-GB" sz="2400" baseline="30000" dirty="0" smtClean="0">
                      <a:latin typeface="Comic Sans MS" panose="030F0702030302020204" pitchFamily="66" charset="0"/>
                    </a:rPr>
                    <a:t>2</a:t>
                  </a:r>
                  <a:endParaRPr lang="en-GB" sz="2400" dirty="0">
                    <a:latin typeface="Comic Sans MS" panose="030F0702030302020204" pitchFamily="66" charset="0"/>
                  </a:endParaRPr>
                </a:p>
              </p:txBody>
            </p:sp>
          </mc:Choice>
          <mc:Fallback xmlns="">
            <p:sp>
              <p:nvSpPr>
                <p:cNvPr id="20" name="TextBox 19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 rot="18796312">
                  <a:off x="4644253" y="3643964"/>
                  <a:ext cx="1026243" cy="573427"/>
                </a:xfrm>
                <a:prstGeom prst="rect">
                  <a:avLst/>
                </a:prstGeom>
                <a:blipFill>
                  <a:blip r:embed="rId4"/>
                  <a:stretch>
                    <a:fillRect r="-5435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extLst>
      <p:ext uri="{BB962C8B-B14F-4D97-AF65-F5344CB8AC3E}">
        <p14:creationId xmlns:p14="http://schemas.microsoft.com/office/powerpoint/2010/main" val="12545959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228600" y="918584"/>
            <a:ext cx="86868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dirty="0">
                <a:latin typeface="Comic Sans MS" panose="030F0702030302020204" pitchFamily="66" charset="0"/>
              </a:rPr>
              <a:t>The faces of a cuboid have areas </a:t>
            </a:r>
            <a:r>
              <a:rPr lang="en-GB" sz="2400" dirty="0" smtClean="0">
                <a:latin typeface="Comic Sans MS" panose="030F0702030302020204" pitchFamily="66" charset="0"/>
              </a:rPr>
              <a:t>as shown in the diagram.</a:t>
            </a:r>
            <a:r>
              <a:rPr lang="en-GB" sz="2400" dirty="0">
                <a:latin typeface="Comic Sans MS" panose="030F0702030302020204" pitchFamily="66" charset="0"/>
              </a:rPr>
              <a:t/>
            </a:r>
            <a:br>
              <a:rPr lang="en-GB" sz="2400" dirty="0">
                <a:latin typeface="Comic Sans MS" panose="030F0702030302020204" pitchFamily="66" charset="0"/>
              </a:rPr>
            </a:br>
            <a:r>
              <a:rPr lang="en-GB" sz="2400" dirty="0">
                <a:latin typeface="Comic Sans MS" panose="030F0702030302020204" pitchFamily="66" charset="0"/>
              </a:rPr>
              <a:t/>
            </a:r>
            <a:br>
              <a:rPr lang="en-GB" sz="2400" dirty="0">
                <a:latin typeface="Comic Sans MS" panose="030F0702030302020204" pitchFamily="66" charset="0"/>
              </a:rPr>
            </a:br>
            <a:r>
              <a:rPr lang="en-GB" sz="2400" dirty="0">
                <a:latin typeface="Comic Sans MS" panose="030F0702030302020204" pitchFamily="66" charset="0"/>
              </a:rPr>
              <a:t>What is the volume of the cuboid? </a:t>
            </a:r>
            <a:r>
              <a:rPr lang="en-GB" sz="2400" dirty="0" smtClean="0">
                <a:latin typeface="Comic Sans MS" panose="030F0702030302020204" pitchFamily="66" charset="0"/>
              </a:rPr>
              <a:t/>
            </a:r>
            <a:br>
              <a:rPr lang="en-GB" sz="2400" dirty="0" smtClean="0">
                <a:latin typeface="Comic Sans MS" panose="030F0702030302020204" pitchFamily="66" charset="0"/>
              </a:rPr>
            </a:br>
            <a:endParaRPr lang="en-GB" sz="2400" dirty="0">
              <a:latin typeface="Comic Sans MS" panose="030F0702030302020204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232531" y="152400"/>
            <a:ext cx="267893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dirty="0" smtClean="0">
                <a:latin typeface="Comic Sans MS" panose="030F0702030302020204" pitchFamily="66" charset="0"/>
              </a:rPr>
              <a:t>Cuboid Faces</a:t>
            </a:r>
            <a:endParaRPr lang="en-GB" sz="3200" dirty="0">
              <a:latin typeface="Comic Sans MS" panose="030F0702030302020204" pitchFamily="66" charset="0"/>
            </a:endParaRPr>
          </a:p>
        </p:txBody>
      </p:sp>
      <p:sp>
        <p:nvSpPr>
          <p:cNvPr id="5" name="Cube 4"/>
          <p:cNvSpPr/>
          <p:nvPr/>
        </p:nvSpPr>
        <p:spPr>
          <a:xfrm>
            <a:off x="2701654" y="2611792"/>
            <a:ext cx="3269672" cy="2895600"/>
          </a:xfrm>
          <a:prstGeom prst="cube">
            <a:avLst>
              <a:gd name="adj" fmla="val 56159"/>
            </a:avLst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2950980" y="4572259"/>
                <a:ext cx="1026243" cy="57342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GB" sz="3200" b="0" i="1" smtClean="0">
                        <a:latin typeface="Cambria Math" panose="02040503050406030204" pitchFamily="18" charset="0"/>
                      </a:rPr>
                      <m:t>4</m:t>
                    </m:r>
                  </m:oMath>
                </a14:m>
                <a:r>
                  <a:rPr lang="en-GB" sz="2400" dirty="0" smtClean="0">
                    <a:latin typeface="Comic Sans MS" panose="030F0702030302020204" pitchFamily="66" charset="0"/>
                  </a:rPr>
                  <a:t> cm</a:t>
                </a:r>
                <a:r>
                  <a:rPr lang="en-GB" sz="2400" baseline="30000" dirty="0" smtClean="0">
                    <a:latin typeface="Comic Sans MS" panose="030F0702030302020204" pitchFamily="66" charset="0"/>
                  </a:rPr>
                  <a:t>2</a:t>
                </a:r>
                <a:endParaRPr lang="en-GB" sz="2400" dirty="0">
                  <a:latin typeface="Comic Sans MS" panose="030F0702030302020204" pitchFamily="66" charset="0"/>
                </a:endParaRPr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50980" y="4572259"/>
                <a:ext cx="1026243" cy="573427"/>
              </a:xfrm>
              <a:prstGeom prst="rect">
                <a:avLst/>
              </a:prstGeom>
              <a:blipFill>
                <a:blip r:embed="rId2"/>
                <a:stretch>
                  <a:fillRect r="-2976" b="-2127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/>
              <p:cNvSpPr txBox="1"/>
              <p:nvPr/>
            </p:nvSpPr>
            <p:spPr>
              <a:xfrm rot="18898509">
                <a:off x="3754565" y="3075914"/>
                <a:ext cx="1253869" cy="57342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GB" sz="3200" b="0" i="1" smtClean="0">
                        <a:latin typeface="Cambria Math" panose="02040503050406030204" pitchFamily="18" charset="0"/>
                      </a:rPr>
                      <m:t>45</m:t>
                    </m:r>
                  </m:oMath>
                </a14:m>
                <a:r>
                  <a:rPr lang="en-GB" sz="2400" dirty="0" smtClean="0">
                    <a:latin typeface="Comic Sans MS" panose="030F0702030302020204" pitchFamily="66" charset="0"/>
                  </a:rPr>
                  <a:t> cm</a:t>
                </a:r>
                <a:r>
                  <a:rPr lang="en-GB" sz="2400" baseline="30000" dirty="0" smtClean="0">
                    <a:latin typeface="Comic Sans MS" panose="030F0702030302020204" pitchFamily="66" charset="0"/>
                  </a:rPr>
                  <a:t>2</a:t>
                </a:r>
                <a:endParaRPr lang="en-GB" sz="2400" dirty="0">
                  <a:latin typeface="Comic Sans MS" panose="030F0702030302020204" pitchFamily="66" charset="0"/>
                </a:endParaRPr>
              </a:p>
            </p:txBody>
          </p:sp>
        </mc:Choice>
        <mc:Fallback xmlns="">
          <p:sp>
            <p:nvSpPr>
              <p:cNvPr id="15" name="TextBox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8898509">
                <a:off x="3754565" y="3075914"/>
                <a:ext cx="1253869" cy="573427"/>
              </a:xfrm>
              <a:prstGeom prst="rect">
                <a:avLst/>
              </a:prstGeom>
              <a:blipFill>
                <a:blip r:embed="rId3"/>
                <a:stretch>
                  <a:fillRect r="-422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/>
              <p:cNvSpPr txBox="1"/>
              <p:nvPr/>
            </p:nvSpPr>
            <p:spPr>
              <a:xfrm rot="18796312">
                <a:off x="4644253" y="3643964"/>
                <a:ext cx="1026243" cy="57342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GB" sz="3200" b="0" i="1" smtClean="0">
                        <a:latin typeface="Cambria Math" panose="02040503050406030204" pitchFamily="18" charset="0"/>
                      </a:rPr>
                      <m:t>5</m:t>
                    </m:r>
                  </m:oMath>
                </a14:m>
                <a:r>
                  <a:rPr lang="en-GB" sz="2400" dirty="0" smtClean="0">
                    <a:latin typeface="Comic Sans MS" panose="030F0702030302020204" pitchFamily="66" charset="0"/>
                  </a:rPr>
                  <a:t> cm</a:t>
                </a:r>
                <a:r>
                  <a:rPr lang="en-GB" sz="2400" baseline="30000" dirty="0" smtClean="0">
                    <a:latin typeface="Comic Sans MS" panose="030F0702030302020204" pitchFamily="66" charset="0"/>
                  </a:rPr>
                  <a:t>2</a:t>
                </a:r>
                <a:endParaRPr lang="en-GB" sz="2400" dirty="0">
                  <a:latin typeface="Comic Sans MS" panose="030F0702030302020204" pitchFamily="66" charset="0"/>
                </a:endParaRPr>
              </a:p>
            </p:txBody>
          </p:sp>
        </mc:Choice>
        <mc:Fallback xmlns="">
          <p:sp>
            <p:nvSpPr>
              <p:cNvPr id="16" name="TextBox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8796312">
                <a:off x="4644253" y="3643964"/>
                <a:ext cx="1026243" cy="573427"/>
              </a:xfrm>
              <a:prstGeom prst="rect">
                <a:avLst/>
              </a:prstGeom>
              <a:blipFill>
                <a:blip r:embed="rId4"/>
                <a:stretch>
                  <a:fillRect r="-543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extBox 8"/>
          <p:cNvSpPr txBox="1"/>
          <p:nvPr/>
        </p:nvSpPr>
        <p:spPr>
          <a:xfrm>
            <a:off x="6941127" y="2996061"/>
            <a:ext cx="16129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Comic Sans MS" panose="030F0702030302020204" pitchFamily="66" charset="0"/>
              </a:rPr>
              <a:t>(not to scale)</a:t>
            </a:r>
            <a:endParaRPr lang="en-GB" dirty="0">
              <a:latin typeface="Comic Sans MS" panose="030F0702030302020204" pitchFamily="66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188884" y="18864"/>
            <a:ext cx="9316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>
                <a:latin typeface="Bradley Hand ITC" panose="03070402050302030203" pitchFamily="66" charset="0"/>
              </a:rPr>
              <a:t>SIC_64</a:t>
            </a:r>
            <a:endParaRPr lang="en-GB" dirty="0">
              <a:latin typeface="Bradley Hand ITC" panose="03070402050302030203" pitchFamily="66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60218" y="6151418"/>
            <a:ext cx="429926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sz="2400" dirty="0" smtClean="0">
                <a:latin typeface="Comic Sans MS" panose="030F0702030302020204" pitchFamily="66" charset="0"/>
              </a:rPr>
              <a:t>N</a:t>
            </a:r>
            <a:endParaRPr lang="en-GB" sz="24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287935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228600" y="918584"/>
            <a:ext cx="86868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dirty="0">
                <a:latin typeface="Comic Sans MS" panose="030F0702030302020204" pitchFamily="66" charset="0"/>
              </a:rPr>
              <a:t>The faces of a cuboid have areas </a:t>
            </a:r>
            <a:r>
              <a:rPr lang="en-GB" sz="2400" dirty="0" smtClean="0">
                <a:latin typeface="Comic Sans MS" panose="030F0702030302020204" pitchFamily="66" charset="0"/>
              </a:rPr>
              <a:t>as shown in the diagram.</a:t>
            </a:r>
            <a:r>
              <a:rPr lang="en-GB" sz="2400" dirty="0">
                <a:latin typeface="Comic Sans MS" panose="030F0702030302020204" pitchFamily="66" charset="0"/>
              </a:rPr>
              <a:t/>
            </a:r>
            <a:br>
              <a:rPr lang="en-GB" sz="2400" dirty="0">
                <a:latin typeface="Comic Sans MS" panose="030F0702030302020204" pitchFamily="66" charset="0"/>
              </a:rPr>
            </a:br>
            <a:r>
              <a:rPr lang="en-GB" sz="2400" dirty="0">
                <a:latin typeface="Comic Sans MS" panose="030F0702030302020204" pitchFamily="66" charset="0"/>
              </a:rPr>
              <a:t/>
            </a:r>
            <a:br>
              <a:rPr lang="en-GB" sz="2400" dirty="0">
                <a:latin typeface="Comic Sans MS" panose="030F0702030302020204" pitchFamily="66" charset="0"/>
              </a:rPr>
            </a:br>
            <a:r>
              <a:rPr lang="en-GB" sz="2400" dirty="0">
                <a:latin typeface="Comic Sans MS" panose="030F0702030302020204" pitchFamily="66" charset="0"/>
              </a:rPr>
              <a:t>What is the volume of the cuboid? </a:t>
            </a:r>
            <a:r>
              <a:rPr lang="en-GB" sz="2400" dirty="0" smtClean="0">
                <a:latin typeface="Comic Sans MS" panose="030F0702030302020204" pitchFamily="66" charset="0"/>
              </a:rPr>
              <a:t/>
            </a:r>
            <a:br>
              <a:rPr lang="en-GB" sz="2400" dirty="0" smtClean="0">
                <a:latin typeface="Comic Sans MS" panose="030F0702030302020204" pitchFamily="66" charset="0"/>
              </a:rPr>
            </a:br>
            <a:endParaRPr lang="en-GB" sz="2400" dirty="0">
              <a:latin typeface="Comic Sans MS" panose="030F0702030302020204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232531" y="152400"/>
            <a:ext cx="267893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dirty="0" smtClean="0">
                <a:latin typeface="Comic Sans MS" panose="030F0702030302020204" pitchFamily="66" charset="0"/>
              </a:rPr>
              <a:t>Cuboid Faces</a:t>
            </a:r>
            <a:endParaRPr lang="en-GB" sz="3200" dirty="0">
              <a:latin typeface="Comic Sans MS" panose="030F0702030302020204" pitchFamily="66" charset="0"/>
            </a:endParaRPr>
          </a:p>
        </p:txBody>
      </p:sp>
      <p:sp>
        <p:nvSpPr>
          <p:cNvPr id="5" name="Cube 4"/>
          <p:cNvSpPr/>
          <p:nvPr/>
        </p:nvSpPr>
        <p:spPr>
          <a:xfrm>
            <a:off x="2701654" y="2611792"/>
            <a:ext cx="3269672" cy="2895600"/>
          </a:xfrm>
          <a:prstGeom prst="cube">
            <a:avLst>
              <a:gd name="adj" fmla="val 56159"/>
            </a:avLst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2950980" y="4572259"/>
                <a:ext cx="1026243" cy="57342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GB" sz="3200" b="0" i="1" smtClean="0">
                        <a:latin typeface="Cambria Math" panose="02040503050406030204" pitchFamily="18" charset="0"/>
                      </a:rPr>
                      <m:t>4</m:t>
                    </m:r>
                  </m:oMath>
                </a14:m>
                <a:r>
                  <a:rPr lang="en-GB" sz="2400" dirty="0" smtClean="0">
                    <a:latin typeface="Comic Sans MS" panose="030F0702030302020204" pitchFamily="66" charset="0"/>
                  </a:rPr>
                  <a:t> cm</a:t>
                </a:r>
                <a:r>
                  <a:rPr lang="en-GB" sz="2400" baseline="30000" dirty="0" smtClean="0">
                    <a:latin typeface="Comic Sans MS" panose="030F0702030302020204" pitchFamily="66" charset="0"/>
                  </a:rPr>
                  <a:t>2</a:t>
                </a:r>
                <a:endParaRPr lang="en-GB" sz="2400" dirty="0">
                  <a:latin typeface="Comic Sans MS" panose="030F0702030302020204" pitchFamily="66" charset="0"/>
                </a:endParaRPr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50980" y="4572259"/>
                <a:ext cx="1026243" cy="573427"/>
              </a:xfrm>
              <a:prstGeom prst="rect">
                <a:avLst/>
              </a:prstGeom>
              <a:blipFill>
                <a:blip r:embed="rId2"/>
                <a:stretch>
                  <a:fillRect r="-2976" b="-2127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/>
              <p:cNvSpPr txBox="1"/>
              <p:nvPr/>
            </p:nvSpPr>
            <p:spPr>
              <a:xfrm rot="18898509">
                <a:off x="3754565" y="3075914"/>
                <a:ext cx="1253869" cy="57342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GB" sz="3200" b="0" i="1" smtClean="0">
                        <a:latin typeface="Cambria Math" panose="02040503050406030204" pitchFamily="18" charset="0"/>
                      </a:rPr>
                      <m:t>25</m:t>
                    </m:r>
                  </m:oMath>
                </a14:m>
                <a:r>
                  <a:rPr lang="en-GB" sz="2400" dirty="0" smtClean="0">
                    <a:latin typeface="Comic Sans MS" panose="030F0702030302020204" pitchFamily="66" charset="0"/>
                  </a:rPr>
                  <a:t> cm</a:t>
                </a:r>
                <a:r>
                  <a:rPr lang="en-GB" sz="2400" baseline="30000" dirty="0" smtClean="0">
                    <a:latin typeface="Comic Sans MS" panose="030F0702030302020204" pitchFamily="66" charset="0"/>
                  </a:rPr>
                  <a:t>2</a:t>
                </a:r>
                <a:endParaRPr lang="en-GB" sz="2400" dirty="0">
                  <a:latin typeface="Comic Sans MS" panose="030F0702030302020204" pitchFamily="66" charset="0"/>
                </a:endParaRPr>
              </a:p>
            </p:txBody>
          </p:sp>
        </mc:Choice>
        <mc:Fallback xmlns="">
          <p:sp>
            <p:nvSpPr>
              <p:cNvPr id="15" name="TextBox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8898509">
                <a:off x="3754565" y="3075914"/>
                <a:ext cx="1253869" cy="573427"/>
              </a:xfrm>
              <a:prstGeom prst="rect">
                <a:avLst/>
              </a:prstGeom>
              <a:blipFill>
                <a:blip r:embed="rId3"/>
                <a:stretch>
                  <a:fillRect r="-422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/>
              <p:cNvSpPr txBox="1"/>
              <p:nvPr/>
            </p:nvSpPr>
            <p:spPr>
              <a:xfrm rot="18796312">
                <a:off x="4644253" y="3643964"/>
                <a:ext cx="1026243" cy="57342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GB" sz="3200" b="0" i="1" smtClean="0">
                        <a:latin typeface="Cambria Math" panose="02040503050406030204" pitchFamily="18" charset="0"/>
                      </a:rPr>
                      <m:t>9</m:t>
                    </m:r>
                  </m:oMath>
                </a14:m>
                <a:r>
                  <a:rPr lang="en-GB" sz="2400" dirty="0" smtClean="0">
                    <a:latin typeface="Comic Sans MS" panose="030F0702030302020204" pitchFamily="66" charset="0"/>
                  </a:rPr>
                  <a:t> cm</a:t>
                </a:r>
                <a:r>
                  <a:rPr lang="en-GB" sz="2400" baseline="30000" dirty="0" smtClean="0">
                    <a:latin typeface="Comic Sans MS" panose="030F0702030302020204" pitchFamily="66" charset="0"/>
                  </a:rPr>
                  <a:t>2</a:t>
                </a:r>
                <a:endParaRPr lang="en-GB" sz="2400" dirty="0">
                  <a:latin typeface="Comic Sans MS" panose="030F0702030302020204" pitchFamily="66" charset="0"/>
                </a:endParaRPr>
              </a:p>
            </p:txBody>
          </p:sp>
        </mc:Choice>
        <mc:Fallback xmlns="">
          <p:sp>
            <p:nvSpPr>
              <p:cNvPr id="16" name="TextBox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8796312">
                <a:off x="4644253" y="3643964"/>
                <a:ext cx="1026243" cy="573427"/>
              </a:xfrm>
              <a:prstGeom prst="rect">
                <a:avLst/>
              </a:prstGeom>
              <a:blipFill>
                <a:blip r:embed="rId4"/>
                <a:stretch>
                  <a:fillRect r="-543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extBox 8"/>
          <p:cNvSpPr txBox="1"/>
          <p:nvPr/>
        </p:nvSpPr>
        <p:spPr>
          <a:xfrm>
            <a:off x="6941127" y="2996061"/>
            <a:ext cx="16129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Comic Sans MS" panose="030F0702030302020204" pitchFamily="66" charset="0"/>
              </a:rPr>
              <a:t>(not to scale)</a:t>
            </a:r>
            <a:endParaRPr lang="en-GB" dirty="0">
              <a:latin typeface="Comic Sans MS" panose="030F0702030302020204" pitchFamily="66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188884" y="18864"/>
            <a:ext cx="9316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>
                <a:latin typeface="Bradley Hand ITC" panose="03070402050302030203" pitchFamily="66" charset="0"/>
              </a:rPr>
              <a:t>SIC_64</a:t>
            </a:r>
            <a:endParaRPr lang="en-GB" dirty="0">
              <a:latin typeface="Bradley Hand ITC" panose="03070402050302030203" pitchFamily="66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60218" y="6151418"/>
            <a:ext cx="429926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sz="2400" dirty="0" smtClean="0">
                <a:latin typeface="Comic Sans MS" panose="030F0702030302020204" pitchFamily="66" charset="0"/>
              </a:rPr>
              <a:t>O</a:t>
            </a:r>
            <a:endParaRPr lang="en-GB" sz="24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741222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228600" y="918584"/>
            <a:ext cx="86868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dirty="0">
                <a:latin typeface="Comic Sans MS" panose="030F0702030302020204" pitchFamily="66" charset="0"/>
              </a:rPr>
              <a:t>The faces of a cuboid have areas </a:t>
            </a:r>
            <a:r>
              <a:rPr lang="en-GB" sz="2400" dirty="0" smtClean="0">
                <a:latin typeface="Comic Sans MS" panose="030F0702030302020204" pitchFamily="66" charset="0"/>
              </a:rPr>
              <a:t>as shown in the diagram.</a:t>
            </a:r>
            <a:r>
              <a:rPr lang="en-GB" sz="2400" dirty="0">
                <a:latin typeface="Comic Sans MS" panose="030F0702030302020204" pitchFamily="66" charset="0"/>
              </a:rPr>
              <a:t/>
            </a:r>
            <a:br>
              <a:rPr lang="en-GB" sz="2400" dirty="0">
                <a:latin typeface="Comic Sans MS" panose="030F0702030302020204" pitchFamily="66" charset="0"/>
              </a:rPr>
            </a:br>
            <a:r>
              <a:rPr lang="en-GB" sz="2400" dirty="0">
                <a:latin typeface="Comic Sans MS" panose="030F0702030302020204" pitchFamily="66" charset="0"/>
              </a:rPr>
              <a:t/>
            </a:r>
            <a:br>
              <a:rPr lang="en-GB" sz="2400" dirty="0">
                <a:latin typeface="Comic Sans MS" panose="030F0702030302020204" pitchFamily="66" charset="0"/>
              </a:rPr>
            </a:br>
            <a:r>
              <a:rPr lang="en-GB" sz="2400" dirty="0">
                <a:latin typeface="Comic Sans MS" panose="030F0702030302020204" pitchFamily="66" charset="0"/>
              </a:rPr>
              <a:t>What is the volume of the cuboid? </a:t>
            </a:r>
            <a:r>
              <a:rPr lang="en-GB" sz="2400" dirty="0" smtClean="0">
                <a:latin typeface="Comic Sans MS" panose="030F0702030302020204" pitchFamily="66" charset="0"/>
              </a:rPr>
              <a:t/>
            </a:r>
            <a:br>
              <a:rPr lang="en-GB" sz="2400" dirty="0" smtClean="0">
                <a:latin typeface="Comic Sans MS" panose="030F0702030302020204" pitchFamily="66" charset="0"/>
              </a:rPr>
            </a:br>
            <a:endParaRPr lang="en-GB" sz="2400" dirty="0">
              <a:latin typeface="Comic Sans MS" panose="030F0702030302020204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232531" y="152400"/>
            <a:ext cx="267893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dirty="0" smtClean="0">
                <a:latin typeface="Comic Sans MS" panose="030F0702030302020204" pitchFamily="66" charset="0"/>
              </a:rPr>
              <a:t>Cuboid Faces</a:t>
            </a:r>
            <a:endParaRPr lang="en-GB" sz="3200" dirty="0">
              <a:latin typeface="Comic Sans MS" panose="030F0702030302020204" pitchFamily="66" charset="0"/>
            </a:endParaRPr>
          </a:p>
        </p:txBody>
      </p:sp>
      <p:sp>
        <p:nvSpPr>
          <p:cNvPr id="5" name="Cube 4"/>
          <p:cNvSpPr/>
          <p:nvPr/>
        </p:nvSpPr>
        <p:spPr>
          <a:xfrm>
            <a:off x="2701654" y="2611792"/>
            <a:ext cx="3269672" cy="2895600"/>
          </a:xfrm>
          <a:prstGeom prst="cube">
            <a:avLst>
              <a:gd name="adj" fmla="val 56159"/>
            </a:avLst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2950980" y="4572259"/>
                <a:ext cx="1026243" cy="57342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GB" sz="3200" b="0" i="1" smtClean="0">
                        <a:latin typeface="Cambria Math" panose="02040503050406030204" pitchFamily="18" charset="0"/>
                      </a:rPr>
                      <m:t>5</m:t>
                    </m:r>
                  </m:oMath>
                </a14:m>
                <a:r>
                  <a:rPr lang="en-GB" sz="2400" dirty="0" smtClean="0">
                    <a:latin typeface="Comic Sans MS" panose="030F0702030302020204" pitchFamily="66" charset="0"/>
                  </a:rPr>
                  <a:t> cm</a:t>
                </a:r>
                <a:r>
                  <a:rPr lang="en-GB" sz="2400" baseline="30000" dirty="0" smtClean="0">
                    <a:latin typeface="Comic Sans MS" panose="030F0702030302020204" pitchFamily="66" charset="0"/>
                  </a:rPr>
                  <a:t>2</a:t>
                </a:r>
                <a:endParaRPr lang="en-GB" sz="2400" dirty="0">
                  <a:latin typeface="Comic Sans MS" panose="030F0702030302020204" pitchFamily="66" charset="0"/>
                </a:endParaRPr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50980" y="4572259"/>
                <a:ext cx="1026243" cy="573427"/>
              </a:xfrm>
              <a:prstGeom prst="rect">
                <a:avLst/>
              </a:prstGeom>
              <a:blipFill>
                <a:blip r:embed="rId2"/>
                <a:stretch>
                  <a:fillRect r="-2976" b="-2127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/>
              <p:cNvSpPr txBox="1"/>
              <p:nvPr/>
            </p:nvSpPr>
            <p:spPr>
              <a:xfrm rot="18898509">
                <a:off x="3754565" y="3075914"/>
                <a:ext cx="1253869" cy="57342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GB" sz="3200" b="0" i="1" smtClean="0">
                        <a:latin typeface="Cambria Math" panose="02040503050406030204" pitchFamily="18" charset="0"/>
                      </a:rPr>
                      <m:t>30</m:t>
                    </m:r>
                  </m:oMath>
                </a14:m>
                <a:r>
                  <a:rPr lang="en-GB" sz="2400" dirty="0" smtClean="0">
                    <a:latin typeface="Comic Sans MS" panose="030F0702030302020204" pitchFamily="66" charset="0"/>
                  </a:rPr>
                  <a:t> cm</a:t>
                </a:r>
                <a:r>
                  <a:rPr lang="en-GB" sz="2400" baseline="30000" dirty="0" smtClean="0">
                    <a:latin typeface="Comic Sans MS" panose="030F0702030302020204" pitchFamily="66" charset="0"/>
                  </a:rPr>
                  <a:t>2</a:t>
                </a:r>
                <a:endParaRPr lang="en-GB" sz="2400" dirty="0">
                  <a:latin typeface="Comic Sans MS" panose="030F0702030302020204" pitchFamily="66" charset="0"/>
                </a:endParaRPr>
              </a:p>
            </p:txBody>
          </p:sp>
        </mc:Choice>
        <mc:Fallback xmlns="">
          <p:sp>
            <p:nvSpPr>
              <p:cNvPr id="15" name="TextBox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8898509">
                <a:off x="3754565" y="3075914"/>
                <a:ext cx="1253869" cy="573427"/>
              </a:xfrm>
              <a:prstGeom prst="rect">
                <a:avLst/>
              </a:prstGeom>
              <a:blipFill>
                <a:blip r:embed="rId3"/>
                <a:stretch>
                  <a:fillRect r="-422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/>
              <p:cNvSpPr txBox="1"/>
              <p:nvPr/>
            </p:nvSpPr>
            <p:spPr>
              <a:xfrm rot="18796312">
                <a:off x="4644253" y="3643964"/>
                <a:ext cx="1026243" cy="57342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GB" sz="3200" b="0" i="1" smtClean="0">
                        <a:latin typeface="Cambria Math" panose="02040503050406030204" pitchFamily="18" charset="0"/>
                      </a:rPr>
                      <m:t>6</m:t>
                    </m:r>
                  </m:oMath>
                </a14:m>
                <a:r>
                  <a:rPr lang="en-GB" sz="2400" dirty="0" smtClean="0">
                    <a:latin typeface="Comic Sans MS" panose="030F0702030302020204" pitchFamily="66" charset="0"/>
                  </a:rPr>
                  <a:t> cm</a:t>
                </a:r>
                <a:r>
                  <a:rPr lang="en-GB" sz="2400" baseline="30000" dirty="0" smtClean="0">
                    <a:latin typeface="Comic Sans MS" panose="030F0702030302020204" pitchFamily="66" charset="0"/>
                  </a:rPr>
                  <a:t>2</a:t>
                </a:r>
                <a:endParaRPr lang="en-GB" sz="2400" dirty="0">
                  <a:latin typeface="Comic Sans MS" panose="030F0702030302020204" pitchFamily="66" charset="0"/>
                </a:endParaRPr>
              </a:p>
            </p:txBody>
          </p:sp>
        </mc:Choice>
        <mc:Fallback xmlns="">
          <p:sp>
            <p:nvSpPr>
              <p:cNvPr id="16" name="TextBox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8796312">
                <a:off x="4644253" y="3643964"/>
                <a:ext cx="1026243" cy="573427"/>
              </a:xfrm>
              <a:prstGeom prst="rect">
                <a:avLst/>
              </a:prstGeom>
              <a:blipFill>
                <a:blip r:embed="rId4"/>
                <a:stretch>
                  <a:fillRect r="-543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extBox 8"/>
          <p:cNvSpPr txBox="1"/>
          <p:nvPr/>
        </p:nvSpPr>
        <p:spPr>
          <a:xfrm>
            <a:off x="6941127" y="2996061"/>
            <a:ext cx="16129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Comic Sans MS" panose="030F0702030302020204" pitchFamily="66" charset="0"/>
              </a:rPr>
              <a:t>(not to scale)</a:t>
            </a:r>
            <a:endParaRPr lang="en-GB" dirty="0">
              <a:latin typeface="Comic Sans MS" panose="030F0702030302020204" pitchFamily="66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188884" y="18864"/>
            <a:ext cx="9316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>
                <a:latin typeface="Bradley Hand ITC" panose="03070402050302030203" pitchFamily="66" charset="0"/>
              </a:rPr>
              <a:t>SIC_64</a:t>
            </a:r>
            <a:endParaRPr lang="en-GB" dirty="0">
              <a:latin typeface="Bradley Hand ITC" panose="03070402050302030203" pitchFamily="66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60218" y="6151418"/>
            <a:ext cx="344966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sz="2400" dirty="0" smtClean="0">
                <a:latin typeface="Comic Sans MS" panose="030F0702030302020204" pitchFamily="66" charset="0"/>
              </a:rPr>
              <a:t>P</a:t>
            </a:r>
            <a:endParaRPr lang="en-GB" sz="24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0975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228600" y="918584"/>
            <a:ext cx="86868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dirty="0">
                <a:latin typeface="Comic Sans MS" panose="030F0702030302020204" pitchFamily="66" charset="0"/>
              </a:rPr>
              <a:t>The faces of a cuboid have areas </a:t>
            </a:r>
            <a:r>
              <a:rPr lang="en-GB" sz="2400" dirty="0" smtClean="0">
                <a:latin typeface="Comic Sans MS" panose="030F0702030302020204" pitchFamily="66" charset="0"/>
              </a:rPr>
              <a:t>as shown in the diagram.</a:t>
            </a:r>
            <a:r>
              <a:rPr lang="en-GB" sz="2400" dirty="0">
                <a:latin typeface="Comic Sans MS" panose="030F0702030302020204" pitchFamily="66" charset="0"/>
              </a:rPr>
              <a:t/>
            </a:r>
            <a:br>
              <a:rPr lang="en-GB" sz="2400" dirty="0">
                <a:latin typeface="Comic Sans MS" panose="030F0702030302020204" pitchFamily="66" charset="0"/>
              </a:rPr>
            </a:br>
            <a:r>
              <a:rPr lang="en-GB" sz="2400" dirty="0">
                <a:latin typeface="Comic Sans MS" panose="030F0702030302020204" pitchFamily="66" charset="0"/>
              </a:rPr>
              <a:t/>
            </a:r>
            <a:br>
              <a:rPr lang="en-GB" sz="2400" dirty="0">
                <a:latin typeface="Comic Sans MS" panose="030F0702030302020204" pitchFamily="66" charset="0"/>
              </a:rPr>
            </a:br>
            <a:r>
              <a:rPr lang="en-GB" sz="2400" dirty="0">
                <a:latin typeface="Comic Sans MS" panose="030F0702030302020204" pitchFamily="66" charset="0"/>
              </a:rPr>
              <a:t>What is the volume of the cuboid? </a:t>
            </a:r>
            <a:r>
              <a:rPr lang="en-GB" sz="2400" dirty="0" smtClean="0">
                <a:latin typeface="Comic Sans MS" panose="030F0702030302020204" pitchFamily="66" charset="0"/>
              </a:rPr>
              <a:t/>
            </a:r>
            <a:br>
              <a:rPr lang="en-GB" sz="2400" dirty="0" smtClean="0">
                <a:latin typeface="Comic Sans MS" panose="030F0702030302020204" pitchFamily="66" charset="0"/>
              </a:rPr>
            </a:br>
            <a:endParaRPr lang="en-GB" sz="2400" dirty="0">
              <a:latin typeface="Comic Sans MS" panose="030F0702030302020204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232531" y="152400"/>
            <a:ext cx="267893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dirty="0" smtClean="0">
                <a:latin typeface="Comic Sans MS" panose="030F0702030302020204" pitchFamily="66" charset="0"/>
              </a:rPr>
              <a:t>Cuboid Faces</a:t>
            </a:r>
            <a:endParaRPr lang="en-GB" sz="3200" dirty="0">
              <a:latin typeface="Comic Sans MS" panose="030F0702030302020204" pitchFamily="66" charset="0"/>
            </a:endParaRPr>
          </a:p>
        </p:txBody>
      </p:sp>
      <p:sp>
        <p:nvSpPr>
          <p:cNvPr id="5" name="Cube 4"/>
          <p:cNvSpPr/>
          <p:nvPr/>
        </p:nvSpPr>
        <p:spPr>
          <a:xfrm>
            <a:off x="2701654" y="2611792"/>
            <a:ext cx="3269672" cy="2895600"/>
          </a:xfrm>
          <a:prstGeom prst="cube">
            <a:avLst>
              <a:gd name="adj" fmla="val 56159"/>
            </a:avLst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2950980" y="4572259"/>
                <a:ext cx="1026243" cy="57342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GB" sz="3200" b="0" i="1" smtClean="0">
                        <a:latin typeface="Cambria Math" panose="02040503050406030204" pitchFamily="18" charset="0"/>
                      </a:rPr>
                      <m:t>5</m:t>
                    </m:r>
                  </m:oMath>
                </a14:m>
                <a:r>
                  <a:rPr lang="en-GB" sz="2400" dirty="0" smtClean="0">
                    <a:latin typeface="Comic Sans MS" panose="030F0702030302020204" pitchFamily="66" charset="0"/>
                  </a:rPr>
                  <a:t> cm</a:t>
                </a:r>
                <a:r>
                  <a:rPr lang="en-GB" sz="2400" baseline="30000" dirty="0" smtClean="0">
                    <a:latin typeface="Comic Sans MS" panose="030F0702030302020204" pitchFamily="66" charset="0"/>
                  </a:rPr>
                  <a:t>2</a:t>
                </a:r>
                <a:endParaRPr lang="en-GB" sz="2400" dirty="0">
                  <a:latin typeface="Comic Sans MS" panose="030F0702030302020204" pitchFamily="66" charset="0"/>
                </a:endParaRPr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50980" y="4572259"/>
                <a:ext cx="1026243" cy="573427"/>
              </a:xfrm>
              <a:prstGeom prst="rect">
                <a:avLst/>
              </a:prstGeom>
              <a:blipFill>
                <a:blip r:embed="rId2"/>
                <a:stretch>
                  <a:fillRect r="-2976" b="-2127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/>
              <p:cNvSpPr txBox="1"/>
              <p:nvPr/>
            </p:nvSpPr>
            <p:spPr>
              <a:xfrm rot="18898509">
                <a:off x="3754565" y="3075914"/>
                <a:ext cx="1253869" cy="57342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GB" sz="3200" b="0" i="1" smtClean="0">
                        <a:latin typeface="Cambria Math" panose="02040503050406030204" pitchFamily="18" charset="0"/>
                      </a:rPr>
                      <m:t>20</m:t>
                    </m:r>
                  </m:oMath>
                </a14:m>
                <a:r>
                  <a:rPr lang="en-GB" sz="2400" dirty="0" smtClean="0">
                    <a:latin typeface="Comic Sans MS" panose="030F0702030302020204" pitchFamily="66" charset="0"/>
                  </a:rPr>
                  <a:t> cm</a:t>
                </a:r>
                <a:r>
                  <a:rPr lang="en-GB" sz="2400" baseline="30000" dirty="0" smtClean="0">
                    <a:latin typeface="Comic Sans MS" panose="030F0702030302020204" pitchFamily="66" charset="0"/>
                  </a:rPr>
                  <a:t>2</a:t>
                </a:r>
                <a:endParaRPr lang="en-GB" sz="2400" dirty="0">
                  <a:latin typeface="Comic Sans MS" panose="030F0702030302020204" pitchFamily="66" charset="0"/>
                </a:endParaRPr>
              </a:p>
            </p:txBody>
          </p:sp>
        </mc:Choice>
        <mc:Fallback xmlns="">
          <p:sp>
            <p:nvSpPr>
              <p:cNvPr id="15" name="TextBox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8898509">
                <a:off x="3754565" y="3075914"/>
                <a:ext cx="1253869" cy="573427"/>
              </a:xfrm>
              <a:prstGeom prst="rect">
                <a:avLst/>
              </a:prstGeom>
              <a:blipFill>
                <a:blip r:embed="rId3"/>
                <a:stretch>
                  <a:fillRect r="-422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/>
              <p:cNvSpPr txBox="1"/>
              <p:nvPr/>
            </p:nvSpPr>
            <p:spPr>
              <a:xfrm rot="18796312">
                <a:off x="4644253" y="3643964"/>
                <a:ext cx="1026243" cy="57342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GB" sz="3200" b="0" i="1" smtClean="0">
                        <a:latin typeface="Cambria Math" panose="02040503050406030204" pitchFamily="18" charset="0"/>
                      </a:rPr>
                      <m:t>9</m:t>
                    </m:r>
                  </m:oMath>
                </a14:m>
                <a:r>
                  <a:rPr lang="en-GB" sz="2400" dirty="0" smtClean="0">
                    <a:latin typeface="Comic Sans MS" panose="030F0702030302020204" pitchFamily="66" charset="0"/>
                  </a:rPr>
                  <a:t> cm</a:t>
                </a:r>
                <a:r>
                  <a:rPr lang="en-GB" sz="2400" baseline="30000" dirty="0" smtClean="0">
                    <a:latin typeface="Comic Sans MS" panose="030F0702030302020204" pitchFamily="66" charset="0"/>
                  </a:rPr>
                  <a:t>2</a:t>
                </a:r>
                <a:endParaRPr lang="en-GB" sz="2400" dirty="0">
                  <a:latin typeface="Comic Sans MS" panose="030F0702030302020204" pitchFamily="66" charset="0"/>
                </a:endParaRPr>
              </a:p>
            </p:txBody>
          </p:sp>
        </mc:Choice>
        <mc:Fallback xmlns="">
          <p:sp>
            <p:nvSpPr>
              <p:cNvPr id="16" name="TextBox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8796312">
                <a:off x="4644253" y="3643964"/>
                <a:ext cx="1026243" cy="573427"/>
              </a:xfrm>
              <a:prstGeom prst="rect">
                <a:avLst/>
              </a:prstGeom>
              <a:blipFill>
                <a:blip r:embed="rId4"/>
                <a:stretch>
                  <a:fillRect r="-543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extBox 8"/>
          <p:cNvSpPr txBox="1"/>
          <p:nvPr/>
        </p:nvSpPr>
        <p:spPr>
          <a:xfrm>
            <a:off x="6941127" y="2996061"/>
            <a:ext cx="16129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Comic Sans MS" panose="030F0702030302020204" pitchFamily="66" charset="0"/>
              </a:rPr>
              <a:t>(not to scale)</a:t>
            </a:r>
            <a:endParaRPr lang="en-GB" dirty="0">
              <a:latin typeface="Comic Sans MS" panose="030F0702030302020204" pitchFamily="66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188884" y="18864"/>
            <a:ext cx="9316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>
                <a:latin typeface="Bradley Hand ITC" panose="03070402050302030203" pitchFamily="66" charset="0"/>
              </a:rPr>
              <a:t>SIC_64</a:t>
            </a:r>
            <a:endParaRPr lang="en-GB" dirty="0">
              <a:latin typeface="Bradley Hand ITC" panose="03070402050302030203" pitchFamily="66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60218" y="6151418"/>
            <a:ext cx="453970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sz="2400" dirty="0" smtClean="0">
                <a:latin typeface="Comic Sans MS" panose="030F0702030302020204" pitchFamily="66" charset="0"/>
              </a:rPr>
              <a:t>Q</a:t>
            </a:r>
            <a:endParaRPr lang="en-GB" sz="24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25850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228600" y="918584"/>
            <a:ext cx="86868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dirty="0">
                <a:latin typeface="Comic Sans MS" panose="030F0702030302020204" pitchFamily="66" charset="0"/>
              </a:rPr>
              <a:t>The faces of a cuboid have areas </a:t>
            </a:r>
            <a:r>
              <a:rPr lang="en-GB" sz="2400" dirty="0" smtClean="0">
                <a:latin typeface="Comic Sans MS" panose="030F0702030302020204" pitchFamily="66" charset="0"/>
              </a:rPr>
              <a:t>as shown in the diagram.</a:t>
            </a:r>
            <a:r>
              <a:rPr lang="en-GB" sz="2400" dirty="0">
                <a:latin typeface="Comic Sans MS" panose="030F0702030302020204" pitchFamily="66" charset="0"/>
              </a:rPr>
              <a:t/>
            </a:r>
            <a:br>
              <a:rPr lang="en-GB" sz="2400" dirty="0">
                <a:latin typeface="Comic Sans MS" panose="030F0702030302020204" pitchFamily="66" charset="0"/>
              </a:rPr>
            </a:br>
            <a:r>
              <a:rPr lang="en-GB" sz="2400" dirty="0">
                <a:latin typeface="Comic Sans MS" panose="030F0702030302020204" pitchFamily="66" charset="0"/>
              </a:rPr>
              <a:t/>
            </a:r>
            <a:br>
              <a:rPr lang="en-GB" sz="2400" dirty="0">
                <a:latin typeface="Comic Sans MS" panose="030F0702030302020204" pitchFamily="66" charset="0"/>
              </a:rPr>
            </a:br>
            <a:r>
              <a:rPr lang="en-GB" sz="2400" dirty="0">
                <a:latin typeface="Comic Sans MS" panose="030F0702030302020204" pitchFamily="66" charset="0"/>
              </a:rPr>
              <a:t>What is the volume of the cuboid? </a:t>
            </a:r>
            <a:r>
              <a:rPr lang="en-GB" sz="2400" dirty="0" smtClean="0">
                <a:latin typeface="Comic Sans MS" panose="030F0702030302020204" pitchFamily="66" charset="0"/>
              </a:rPr>
              <a:t/>
            </a:r>
            <a:br>
              <a:rPr lang="en-GB" sz="2400" dirty="0" smtClean="0">
                <a:latin typeface="Comic Sans MS" panose="030F0702030302020204" pitchFamily="66" charset="0"/>
              </a:rPr>
            </a:br>
            <a:endParaRPr lang="en-GB" sz="2400" dirty="0">
              <a:latin typeface="Comic Sans MS" panose="030F0702030302020204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232531" y="152400"/>
            <a:ext cx="267893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dirty="0" smtClean="0">
                <a:latin typeface="Comic Sans MS" panose="030F0702030302020204" pitchFamily="66" charset="0"/>
              </a:rPr>
              <a:t>Cuboid Faces</a:t>
            </a:r>
            <a:endParaRPr lang="en-GB" sz="3200" dirty="0">
              <a:latin typeface="Comic Sans MS" panose="030F0702030302020204" pitchFamily="66" charset="0"/>
            </a:endParaRPr>
          </a:p>
        </p:txBody>
      </p:sp>
      <p:sp>
        <p:nvSpPr>
          <p:cNvPr id="5" name="Cube 4"/>
          <p:cNvSpPr/>
          <p:nvPr/>
        </p:nvSpPr>
        <p:spPr>
          <a:xfrm>
            <a:off x="2701654" y="2611792"/>
            <a:ext cx="3269672" cy="2895600"/>
          </a:xfrm>
          <a:prstGeom prst="cube">
            <a:avLst>
              <a:gd name="adj" fmla="val 56159"/>
            </a:avLst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2950980" y="4572259"/>
                <a:ext cx="1026243" cy="57342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GB" sz="3200" b="0" i="1" smtClean="0">
                        <a:latin typeface="Cambria Math" panose="02040503050406030204" pitchFamily="18" charset="0"/>
                      </a:rPr>
                      <m:t>5</m:t>
                    </m:r>
                  </m:oMath>
                </a14:m>
                <a:r>
                  <a:rPr lang="en-GB" sz="2400" dirty="0" smtClean="0">
                    <a:latin typeface="Comic Sans MS" panose="030F0702030302020204" pitchFamily="66" charset="0"/>
                  </a:rPr>
                  <a:t> cm</a:t>
                </a:r>
                <a:r>
                  <a:rPr lang="en-GB" sz="2400" baseline="30000" dirty="0" smtClean="0">
                    <a:latin typeface="Comic Sans MS" panose="030F0702030302020204" pitchFamily="66" charset="0"/>
                  </a:rPr>
                  <a:t>2</a:t>
                </a:r>
                <a:endParaRPr lang="en-GB" sz="2400" dirty="0">
                  <a:latin typeface="Comic Sans MS" panose="030F0702030302020204" pitchFamily="66" charset="0"/>
                </a:endParaRPr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50980" y="4572259"/>
                <a:ext cx="1026243" cy="573427"/>
              </a:xfrm>
              <a:prstGeom prst="rect">
                <a:avLst/>
              </a:prstGeom>
              <a:blipFill>
                <a:blip r:embed="rId2"/>
                <a:stretch>
                  <a:fillRect r="-2976" b="-2127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/>
              <p:cNvSpPr txBox="1"/>
              <p:nvPr/>
            </p:nvSpPr>
            <p:spPr>
              <a:xfrm rot="18898509">
                <a:off x="3754565" y="3075914"/>
                <a:ext cx="1253869" cy="57342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GB" sz="3200" b="0" i="1" smtClean="0">
                        <a:latin typeface="Cambria Math" panose="02040503050406030204" pitchFamily="18" charset="0"/>
                      </a:rPr>
                      <m:t>18</m:t>
                    </m:r>
                  </m:oMath>
                </a14:m>
                <a:r>
                  <a:rPr lang="en-GB" sz="2400" dirty="0" smtClean="0">
                    <a:latin typeface="Comic Sans MS" panose="030F0702030302020204" pitchFamily="66" charset="0"/>
                  </a:rPr>
                  <a:t> cm</a:t>
                </a:r>
                <a:r>
                  <a:rPr lang="en-GB" sz="2400" baseline="30000" dirty="0" smtClean="0">
                    <a:latin typeface="Comic Sans MS" panose="030F0702030302020204" pitchFamily="66" charset="0"/>
                  </a:rPr>
                  <a:t>2</a:t>
                </a:r>
                <a:endParaRPr lang="en-GB" sz="2400" dirty="0">
                  <a:latin typeface="Comic Sans MS" panose="030F0702030302020204" pitchFamily="66" charset="0"/>
                </a:endParaRPr>
              </a:p>
            </p:txBody>
          </p:sp>
        </mc:Choice>
        <mc:Fallback xmlns="">
          <p:sp>
            <p:nvSpPr>
              <p:cNvPr id="15" name="TextBox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8898509">
                <a:off x="3754565" y="3075914"/>
                <a:ext cx="1253869" cy="573427"/>
              </a:xfrm>
              <a:prstGeom prst="rect">
                <a:avLst/>
              </a:prstGeom>
              <a:blipFill>
                <a:blip r:embed="rId3"/>
                <a:stretch>
                  <a:fillRect r="-422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/>
              <p:cNvSpPr txBox="1"/>
              <p:nvPr/>
            </p:nvSpPr>
            <p:spPr>
              <a:xfrm rot="18796312">
                <a:off x="4530440" y="3643964"/>
                <a:ext cx="1253869" cy="57342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GB" sz="3200" b="0" i="1" smtClean="0">
                        <a:latin typeface="Cambria Math" panose="02040503050406030204" pitchFamily="18" charset="0"/>
                      </a:rPr>
                      <m:t>10</m:t>
                    </m:r>
                  </m:oMath>
                </a14:m>
                <a:r>
                  <a:rPr lang="en-GB" sz="2400" dirty="0" smtClean="0">
                    <a:latin typeface="Comic Sans MS" panose="030F0702030302020204" pitchFamily="66" charset="0"/>
                  </a:rPr>
                  <a:t> cm</a:t>
                </a:r>
                <a:r>
                  <a:rPr lang="en-GB" sz="2400" baseline="30000" dirty="0" smtClean="0">
                    <a:latin typeface="Comic Sans MS" panose="030F0702030302020204" pitchFamily="66" charset="0"/>
                  </a:rPr>
                  <a:t>2</a:t>
                </a:r>
                <a:endParaRPr lang="en-GB" sz="2400" dirty="0">
                  <a:latin typeface="Comic Sans MS" panose="030F0702030302020204" pitchFamily="66" charset="0"/>
                </a:endParaRPr>
              </a:p>
            </p:txBody>
          </p:sp>
        </mc:Choice>
        <mc:Fallback xmlns="">
          <p:sp>
            <p:nvSpPr>
              <p:cNvPr id="16" name="TextBox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8796312">
                <a:off x="4530440" y="3643964"/>
                <a:ext cx="1253869" cy="573427"/>
              </a:xfrm>
              <a:prstGeom prst="rect">
                <a:avLst/>
              </a:prstGeom>
              <a:blipFill>
                <a:blip r:embed="rId4"/>
                <a:stretch>
                  <a:fillRect r="-476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extBox 8"/>
          <p:cNvSpPr txBox="1"/>
          <p:nvPr/>
        </p:nvSpPr>
        <p:spPr>
          <a:xfrm>
            <a:off x="6941127" y="2996061"/>
            <a:ext cx="16129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Comic Sans MS" panose="030F0702030302020204" pitchFamily="66" charset="0"/>
              </a:rPr>
              <a:t>(not to scale)</a:t>
            </a:r>
            <a:endParaRPr lang="en-GB" dirty="0">
              <a:latin typeface="Comic Sans MS" panose="030F0702030302020204" pitchFamily="66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188884" y="18864"/>
            <a:ext cx="9316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>
                <a:latin typeface="Bradley Hand ITC" panose="03070402050302030203" pitchFamily="66" charset="0"/>
              </a:rPr>
              <a:t>SIC_64</a:t>
            </a:r>
            <a:endParaRPr lang="en-GB" dirty="0">
              <a:latin typeface="Bradley Hand ITC" panose="03070402050302030203" pitchFamily="66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60218" y="6151418"/>
            <a:ext cx="378630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sz="2400" dirty="0" smtClean="0">
                <a:latin typeface="Comic Sans MS" panose="030F0702030302020204" pitchFamily="66" charset="0"/>
              </a:rPr>
              <a:t>R</a:t>
            </a:r>
            <a:endParaRPr lang="en-GB" sz="24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198212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228600" y="918584"/>
            <a:ext cx="86868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dirty="0">
                <a:latin typeface="Comic Sans MS" panose="030F0702030302020204" pitchFamily="66" charset="0"/>
              </a:rPr>
              <a:t>The faces of a cuboid have areas </a:t>
            </a:r>
            <a:r>
              <a:rPr lang="en-GB" sz="2400" dirty="0" smtClean="0">
                <a:latin typeface="Comic Sans MS" panose="030F0702030302020204" pitchFamily="66" charset="0"/>
              </a:rPr>
              <a:t>as shown in the diagram.</a:t>
            </a:r>
            <a:r>
              <a:rPr lang="en-GB" sz="2400" dirty="0">
                <a:latin typeface="Comic Sans MS" panose="030F0702030302020204" pitchFamily="66" charset="0"/>
              </a:rPr>
              <a:t/>
            </a:r>
            <a:br>
              <a:rPr lang="en-GB" sz="2400" dirty="0">
                <a:latin typeface="Comic Sans MS" panose="030F0702030302020204" pitchFamily="66" charset="0"/>
              </a:rPr>
            </a:br>
            <a:r>
              <a:rPr lang="en-GB" sz="2400" dirty="0">
                <a:latin typeface="Comic Sans MS" panose="030F0702030302020204" pitchFamily="66" charset="0"/>
              </a:rPr>
              <a:t/>
            </a:r>
            <a:br>
              <a:rPr lang="en-GB" sz="2400" dirty="0">
                <a:latin typeface="Comic Sans MS" panose="030F0702030302020204" pitchFamily="66" charset="0"/>
              </a:rPr>
            </a:br>
            <a:r>
              <a:rPr lang="en-GB" sz="2400" dirty="0">
                <a:latin typeface="Comic Sans MS" panose="030F0702030302020204" pitchFamily="66" charset="0"/>
              </a:rPr>
              <a:t>What is the volume of the cuboid? </a:t>
            </a:r>
            <a:r>
              <a:rPr lang="en-GB" sz="2400" dirty="0" smtClean="0">
                <a:latin typeface="Comic Sans MS" panose="030F0702030302020204" pitchFamily="66" charset="0"/>
              </a:rPr>
              <a:t/>
            </a:r>
            <a:br>
              <a:rPr lang="en-GB" sz="2400" dirty="0" smtClean="0">
                <a:latin typeface="Comic Sans MS" panose="030F0702030302020204" pitchFamily="66" charset="0"/>
              </a:rPr>
            </a:br>
            <a:endParaRPr lang="en-GB" sz="2400" dirty="0">
              <a:latin typeface="Comic Sans MS" panose="030F0702030302020204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232531" y="152400"/>
            <a:ext cx="267893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dirty="0" smtClean="0">
                <a:latin typeface="Comic Sans MS" panose="030F0702030302020204" pitchFamily="66" charset="0"/>
              </a:rPr>
              <a:t>Cuboid Faces</a:t>
            </a:r>
            <a:endParaRPr lang="en-GB" sz="3200" dirty="0">
              <a:latin typeface="Comic Sans MS" panose="030F0702030302020204" pitchFamily="66" charset="0"/>
            </a:endParaRPr>
          </a:p>
        </p:txBody>
      </p:sp>
      <p:sp>
        <p:nvSpPr>
          <p:cNvPr id="5" name="Cube 4"/>
          <p:cNvSpPr/>
          <p:nvPr/>
        </p:nvSpPr>
        <p:spPr>
          <a:xfrm>
            <a:off x="2701654" y="2611792"/>
            <a:ext cx="3269672" cy="2895600"/>
          </a:xfrm>
          <a:prstGeom prst="cube">
            <a:avLst>
              <a:gd name="adj" fmla="val 56159"/>
            </a:avLst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2950980" y="4572259"/>
                <a:ext cx="1026243" cy="57342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GB" sz="3200" b="0" i="1" smtClean="0">
                        <a:latin typeface="Cambria Math" panose="02040503050406030204" pitchFamily="18" charset="0"/>
                      </a:rPr>
                      <m:t>5</m:t>
                    </m:r>
                  </m:oMath>
                </a14:m>
                <a:r>
                  <a:rPr lang="en-GB" sz="2400" dirty="0" smtClean="0">
                    <a:latin typeface="Comic Sans MS" panose="030F0702030302020204" pitchFamily="66" charset="0"/>
                  </a:rPr>
                  <a:t> cm</a:t>
                </a:r>
                <a:r>
                  <a:rPr lang="en-GB" sz="2400" baseline="30000" dirty="0" smtClean="0">
                    <a:latin typeface="Comic Sans MS" panose="030F0702030302020204" pitchFamily="66" charset="0"/>
                  </a:rPr>
                  <a:t>2</a:t>
                </a:r>
                <a:endParaRPr lang="en-GB" sz="2400" dirty="0">
                  <a:latin typeface="Comic Sans MS" panose="030F0702030302020204" pitchFamily="66" charset="0"/>
                </a:endParaRPr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50980" y="4572259"/>
                <a:ext cx="1026243" cy="573427"/>
              </a:xfrm>
              <a:prstGeom prst="rect">
                <a:avLst/>
              </a:prstGeom>
              <a:blipFill>
                <a:blip r:embed="rId2"/>
                <a:stretch>
                  <a:fillRect r="-2976" b="-2127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/>
              <p:cNvSpPr txBox="1"/>
              <p:nvPr/>
            </p:nvSpPr>
            <p:spPr>
              <a:xfrm rot="18898509">
                <a:off x="3754565" y="3075914"/>
                <a:ext cx="1253869" cy="57342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GB" sz="3200" b="0" i="1" smtClean="0">
                        <a:latin typeface="Cambria Math" panose="02040503050406030204" pitchFamily="18" charset="0"/>
                      </a:rPr>
                      <m:t>15</m:t>
                    </m:r>
                  </m:oMath>
                </a14:m>
                <a:r>
                  <a:rPr lang="en-GB" sz="2400" dirty="0" smtClean="0">
                    <a:latin typeface="Comic Sans MS" panose="030F0702030302020204" pitchFamily="66" charset="0"/>
                  </a:rPr>
                  <a:t> cm</a:t>
                </a:r>
                <a:r>
                  <a:rPr lang="en-GB" sz="2400" baseline="30000" dirty="0" smtClean="0">
                    <a:latin typeface="Comic Sans MS" panose="030F0702030302020204" pitchFamily="66" charset="0"/>
                  </a:rPr>
                  <a:t>2</a:t>
                </a:r>
                <a:endParaRPr lang="en-GB" sz="2400" dirty="0">
                  <a:latin typeface="Comic Sans MS" panose="030F0702030302020204" pitchFamily="66" charset="0"/>
                </a:endParaRPr>
              </a:p>
            </p:txBody>
          </p:sp>
        </mc:Choice>
        <mc:Fallback xmlns="">
          <p:sp>
            <p:nvSpPr>
              <p:cNvPr id="15" name="TextBox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8898509">
                <a:off x="3754565" y="3075914"/>
                <a:ext cx="1253869" cy="573427"/>
              </a:xfrm>
              <a:prstGeom prst="rect">
                <a:avLst/>
              </a:prstGeom>
              <a:blipFill>
                <a:blip r:embed="rId3"/>
                <a:stretch>
                  <a:fillRect r="-422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/>
              <p:cNvSpPr txBox="1"/>
              <p:nvPr/>
            </p:nvSpPr>
            <p:spPr>
              <a:xfrm rot="18796312">
                <a:off x="4530440" y="3643964"/>
                <a:ext cx="1253869" cy="57342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GB" sz="3200" b="0" i="1" smtClean="0">
                        <a:latin typeface="Cambria Math" panose="02040503050406030204" pitchFamily="18" charset="0"/>
                      </a:rPr>
                      <m:t>12</m:t>
                    </m:r>
                  </m:oMath>
                </a14:m>
                <a:r>
                  <a:rPr lang="en-GB" sz="2400" dirty="0" smtClean="0">
                    <a:latin typeface="Comic Sans MS" panose="030F0702030302020204" pitchFamily="66" charset="0"/>
                  </a:rPr>
                  <a:t> cm</a:t>
                </a:r>
                <a:r>
                  <a:rPr lang="en-GB" sz="2400" baseline="30000" dirty="0" smtClean="0">
                    <a:latin typeface="Comic Sans MS" panose="030F0702030302020204" pitchFamily="66" charset="0"/>
                  </a:rPr>
                  <a:t>2</a:t>
                </a:r>
                <a:endParaRPr lang="en-GB" sz="2400" dirty="0">
                  <a:latin typeface="Comic Sans MS" panose="030F0702030302020204" pitchFamily="66" charset="0"/>
                </a:endParaRPr>
              </a:p>
            </p:txBody>
          </p:sp>
        </mc:Choice>
        <mc:Fallback xmlns="">
          <p:sp>
            <p:nvSpPr>
              <p:cNvPr id="16" name="TextBox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8796312">
                <a:off x="4530440" y="3643964"/>
                <a:ext cx="1253869" cy="573427"/>
              </a:xfrm>
              <a:prstGeom prst="rect">
                <a:avLst/>
              </a:prstGeom>
              <a:blipFill>
                <a:blip r:embed="rId4"/>
                <a:stretch>
                  <a:fillRect r="-476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extBox 8"/>
          <p:cNvSpPr txBox="1"/>
          <p:nvPr/>
        </p:nvSpPr>
        <p:spPr>
          <a:xfrm>
            <a:off x="6941127" y="2996061"/>
            <a:ext cx="16129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Comic Sans MS" panose="030F0702030302020204" pitchFamily="66" charset="0"/>
              </a:rPr>
              <a:t>(not to scale)</a:t>
            </a:r>
            <a:endParaRPr lang="en-GB" dirty="0">
              <a:latin typeface="Comic Sans MS" panose="030F0702030302020204" pitchFamily="66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188884" y="18864"/>
            <a:ext cx="9316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>
                <a:latin typeface="Bradley Hand ITC" panose="03070402050302030203" pitchFamily="66" charset="0"/>
              </a:rPr>
              <a:t>SIC_64</a:t>
            </a:r>
            <a:endParaRPr lang="en-GB" dirty="0">
              <a:latin typeface="Bradley Hand ITC" panose="03070402050302030203" pitchFamily="66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60218" y="6151418"/>
            <a:ext cx="397866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sz="2400" dirty="0" smtClean="0">
                <a:latin typeface="Comic Sans MS" panose="030F0702030302020204" pitchFamily="66" charset="0"/>
              </a:rPr>
              <a:t>S</a:t>
            </a:r>
            <a:endParaRPr lang="en-GB" sz="24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822409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228600" y="918584"/>
            <a:ext cx="86868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dirty="0">
                <a:latin typeface="Comic Sans MS" panose="030F0702030302020204" pitchFamily="66" charset="0"/>
              </a:rPr>
              <a:t>The faces of a cuboid have areas </a:t>
            </a:r>
            <a:r>
              <a:rPr lang="en-GB" sz="2400" dirty="0" smtClean="0">
                <a:latin typeface="Comic Sans MS" panose="030F0702030302020204" pitchFamily="66" charset="0"/>
              </a:rPr>
              <a:t>as shown in the diagram.</a:t>
            </a:r>
            <a:r>
              <a:rPr lang="en-GB" sz="2400" dirty="0">
                <a:latin typeface="Comic Sans MS" panose="030F0702030302020204" pitchFamily="66" charset="0"/>
              </a:rPr>
              <a:t/>
            </a:r>
            <a:br>
              <a:rPr lang="en-GB" sz="2400" dirty="0">
                <a:latin typeface="Comic Sans MS" panose="030F0702030302020204" pitchFamily="66" charset="0"/>
              </a:rPr>
            </a:br>
            <a:r>
              <a:rPr lang="en-GB" sz="2400" dirty="0">
                <a:latin typeface="Comic Sans MS" panose="030F0702030302020204" pitchFamily="66" charset="0"/>
              </a:rPr>
              <a:t/>
            </a:r>
            <a:br>
              <a:rPr lang="en-GB" sz="2400" dirty="0">
                <a:latin typeface="Comic Sans MS" panose="030F0702030302020204" pitchFamily="66" charset="0"/>
              </a:rPr>
            </a:br>
            <a:r>
              <a:rPr lang="en-GB" sz="2400" dirty="0">
                <a:latin typeface="Comic Sans MS" panose="030F0702030302020204" pitchFamily="66" charset="0"/>
              </a:rPr>
              <a:t>What is the volume of the cuboid? </a:t>
            </a:r>
            <a:r>
              <a:rPr lang="en-GB" sz="2400" dirty="0" smtClean="0">
                <a:latin typeface="Comic Sans MS" panose="030F0702030302020204" pitchFamily="66" charset="0"/>
              </a:rPr>
              <a:t/>
            </a:r>
            <a:br>
              <a:rPr lang="en-GB" sz="2400" dirty="0" smtClean="0">
                <a:latin typeface="Comic Sans MS" panose="030F0702030302020204" pitchFamily="66" charset="0"/>
              </a:rPr>
            </a:br>
            <a:endParaRPr lang="en-GB" sz="2400" dirty="0">
              <a:latin typeface="Comic Sans MS" panose="030F0702030302020204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232531" y="152400"/>
            <a:ext cx="267893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dirty="0" smtClean="0">
                <a:latin typeface="Comic Sans MS" panose="030F0702030302020204" pitchFamily="66" charset="0"/>
              </a:rPr>
              <a:t>Cuboid Faces</a:t>
            </a:r>
            <a:endParaRPr lang="en-GB" sz="3200" dirty="0">
              <a:latin typeface="Comic Sans MS" panose="030F0702030302020204" pitchFamily="66" charset="0"/>
            </a:endParaRPr>
          </a:p>
        </p:txBody>
      </p:sp>
      <p:sp>
        <p:nvSpPr>
          <p:cNvPr id="5" name="Cube 4"/>
          <p:cNvSpPr/>
          <p:nvPr/>
        </p:nvSpPr>
        <p:spPr>
          <a:xfrm>
            <a:off x="2701654" y="2611792"/>
            <a:ext cx="3269672" cy="2895600"/>
          </a:xfrm>
          <a:prstGeom prst="cube">
            <a:avLst>
              <a:gd name="adj" fmla="val 56159"/>
            </a:avLst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2950980" y="4572259"/>
                <a:ext cx="1026243" cy="57342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GB" sz="3200" b="0" i="1" smtClean="0">
                        <a:latin typeface="Cambria Math" panose="02040503050406030204" pitchFamily="18" charset="0"/>
                      </a:rPr>
                      <m:t>6</m:t>
                    </m:r>
                  </m:oMath>
                </a14:m>
                <a:r>
                  <a:rPr lang="en-GB" sz="2400" dirty="0" smtClean="0">
                    <a:latin typeface="Comic Sans MS" panose="030F0702030302020204" pitchFamily="66" charset="0"/>
                  </a:rPr>
                  <a:t> cm</a:t>
                </a:r>
                <a:r>
                  <a:rPr lang="en-GB" sz="2400" baseline="30000" dirty="0" smtClean="0">
                    <a:latin typeface="Comic Sans MS" panose="030F0702030302020204" pitchFamily="66" charset="0"/>
                  </a:rPr>
                  <a:t>2</a:t>
                </a:r>
                <a:endParaRPr lang="en-GB" sz="2400" dirty="0">
                  <a:latin typeface="Comic Sans MS" panose="030F0702030302020204" pitchFamily="66" charset="0"/>
                </a:endParaRPr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50980" y="4572259"/>
                <a:ext cx="1026243" cy="573427"/>
              </a:xfrm>
              <a:prstGeom prst="rect">
                <a:avLst/>
              </a:prstGeom>
              <a:blipFill>
                <a:blip r:embed="rId2"/>
                <a:stretch>
                  <a:fillRect r="-2976" b="-2127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/>
              <p:cNvSpPr txBox="1"/>
              <p:nvPr/>
            </p:nvSpPr>
            <p:spPr>
              <a:xfrm rot="18898509">
                <a:off x="3754565" y="3075914"/>
                <a:ext cx="1253869" cy="57342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GB" sz="3200" b="0" i="1" smtClean="0">
                        <a:latin typeface="Cambria Math" panose="02040503050406030204" pitchFamily="18" charset="0"/>
                      </a:rPr>
                      <m:t>15</m:t>
                    </m:r>
                  </m:oMath>
                </a14:m>
                <a:r>
                  <a:rPr lang="en-GB" sz="2400" dirty="0" smtClean="0">
                    <a:latin typeface="Comic Sans MS" panose="030F0702030302020204" pitchFamily="66" charset="0"/>
                  </a:rPr>
                  <a:t> cm</a:t>
                </a:r>
                <a:r>
                  <a:rPr lang="en-GB" sz="2400" baseline="30000" dirty="0" smtClean="0">
                    <a:latin typeface="Comic Sans MS" panose="030F0702030302020204" pitchFamily="66" charset="0"/>
                  </a:rPr>
                  <a:t>2</a:t>
                </a:r>
                <a:endParaRPr lang="en-GB" sz="2400" dirty="0">
                  <a:latin typeface="Comic Sans MS" panose="030F0702030302020204" pitchFamily="66" charset="0"/>
                </a:endParaRPr>
              </a:p>
            </p:txBody>
          </p:sp>
        </mc:Choice>
        <mc:Fallback xmlns="">
          <p:sp>
            <p:nvSpPr>
              <p:cNvPr id="15" name="TextBox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8898509">
                <a:off x="3754565" y="3075914"/>
                <a:ext cx="1253869" cy="573427"/>
              </a:xfrm>
              <a:prstGeom prst="rect">
                <a:avLst/>
              </a:prstGeom>
              <a:blipFill>
                <a:blip r:embed="rId3"/>
                <a:stretch>
                  <a:fillRect r="-422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/>
              <p:cNvSpPr txBox="1"/>
              <p:nvPr/>
            </p:nvSpPr>
            <p:spPr>
              <a:xfrm rot="18796312">
                <a:off x="4530440" y="3643964"/>
                <a:ext cx="1253869" cy="57342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GB" sz="3200" b="0" i="1" smtClean="0">
                        <a:latin typeface="Cambria Math" panose="02040503050406030204" pitchFamily="18" charset="0"/>
                      </a:rPr>
                      <m:t>10</m:t>
                    </m:r>
                  </m:oMath>
                </a14:m>
                <a:r>
                  <a:rPr lang="en-GB" sz="2400" dirty="0" smtClean="0">
                    <a:latin typeface="Comic Sans MS" panose="030F0702030302020204" pitchFamily="66" charset="0"/>
                  </a:rPr>
                  <a:t> cm</a:t>
                </a:r>
                <a:r>
                  <a:rPr lang="en-GB" sz="2400" baseline="30000" dirty="0" smtClean="0">
                    <a:latin typeface="Comic Sans MS" panose="030F0702030302020204" pitchFamily="66" charset="0"/>
                  </a:rPr>
                  <a:t>2</a:t>
                </a:r>
                <a:endParaRPr lang="en-GB" sz="2400" dirty="0">
                  <a:latin typeface="Comic Sans MS" panose="030F0702030302020204" pitchFamily="66" charset="0"/>
                </a:endParaRPr>
              </a:p>
            </p:txBody>
          </p:sp>
        </mc:Choice>
        <mc:Fallback xmlns="">
          <p:sp>
            <p:nvSpPr>
              <p:cNvPr id="16" name="TextBox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8796312">
                <a:off x="4530440" y="3643964"/>
                <a:ext cx="1253869" cy="573427"/>
              </a:xfrm>
              <a:prstGeom prst="rect">
                <a:avLst/>
              </a:prstGeom>
              <a:blipFill>
                <a:blip r:embed="rId4"/>
                <a:stretch>
                  <a:fillRect r="-476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extBox 8"/>
          <p:cNvSpPr txBox="1"/>
          <p:nvPr/>
        </p:nvSpPr>
        <p:spPr>
          <a:xfrm>
            <a:off x="6941127" y="2996061"/>
            <a:ext cx="16129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Comic Sans MS" panose="030F0702030302020204" pitchFamily="66" charset="0"/>
              </a:rPr>
              <a:t>(not to scale)</a:t>
            </a:r>
            <a:endParaRPr lang="en-GB" dirty="0">
              <a:latin typeface="Comic Sans MS" panose="030F0702030302020204" pitchFamily="66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188884" y="18864"/>
            <a:ext cx="9316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>
                <a:latin typeface="Bradley Hand ITC" panose="03070402050302030203" pitchFamily="66" charset="0"/>
              </a:rPr>
              <a:t>SIC_64</a:t>
            </a:r>
            <a:endParaRPr lang="en-GB" dirty="0">
              <a:latin typeface="Bradley Hand ITC" panose="03070402050302030203" pitchFamily="66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60218" y="6151418"/>
            <a:ext cx="394660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sz="2400" dirty="0" smtClean="0">
                <a:latin typeface="Comic Sans MS" panose="030F0702030302020204" pitchFamily="66" charset="0"/>
              </a:rPr>
              <a:t>T</a:t>
            </a:r>
            <a:endParaRPr lang="en-GB" sz="24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571095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5093162" y="692551"/>
            <a:ext cx="3269672" cy="2895600"/>
            <a:chOff x="2701654" y="2611792"/>
            <a:chExt cx="3269672" cy="2895600"/>
          </a:xfrm>
        </p:grpSpPr>
        <p:sp>
          <p:nvSpPr>
            <p:cNvPr id="21" name="Cube 20"/>
            <p:cNvSpPr/>
            <p:nvPr/>
          </p:nvSpPr>
          <p:spPr>
            <a:xfrm>
              <a:off x="2701654" y="2611792"/>
              <a:ext cx="3269672" cy="2895600"/>
            </a:xfrm>
            <a:prstGeom prst="cube">
              <a:avLst>
                <a:gd name="adj" fmla="val 56159"/>
              </a:avLst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2" name="TextBox 21"/>
                <p:cNvSpPr txBox="1"/>
                <p:nvPr/>
              </p:nvSpPr>
              <p:spPr>
                <a:xfrm>
                  <a:off x="2950980" y="4572259"/>
                  <a:ext cx="1026243" cy="57342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14:m>
                    <m:oMath xmlns:m="http://schemas.openxmlformats.org/officeDocument/2006/math">
                      <m:r>
                        <a:rPr lang="en-GB" sz="3200" b="0" i="1" smtClean="0">
                          <a:latin typeface="Cambria Math" panose="02040503050406030204" pitchFamily="18" charset="0"/>
                        </a:rPr>
                        <m:t>4</m:t>
                      </m:r>
                    </m:oMath>
                  </a14:m>
                  <a:r>
                    <a:rPr lang="en-GB" sz="2400" dirty="0" smtClean="0">
                      <a:latin typeface="Comic Sans MS" panose="030F0702030302020204" pitchFamily="66" charset="0"/>
                    </a:rPr>
                    <a:t> cm</a:t>
                  </a:r>
                  <a:r>
                    <a:rPr lang="en-GB" sz="2400" baseline="30000" dirty="0" smtClean="0">
                      <a:latin typeface="Comic Sans MS" panose="030F0702030302020204" pitchFamily="66" charset="0"/>
                    </a:rPr>
                    <a:t>2</a:t>
                  </a:r>
                  <a:endParaRPr lang="en-GB" sz="2400" dirty="0">
                    <a:latin typeface="Comic Sans MS" panose="030F0702030302020204" pitchFamily="66" charset="0"/>
                  </a:endParaRPr>
                </a:p>
              </p:txBody>
            </p:sp>
          </mc:Choice>
          <mc:Fallback xmlns="">
            <p:sp>
              <p:nvSpPr>
                <p:cNvPr id="22" name="TextBox 21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950980" y="4572259"/>
                  <a:ext cx="1026243" cy="573427"/>
                </a:xfrm>
                <a:prstGeom prst="rect">
                  <a:avLst/>
                </a:prstGeom>
                <a:blipFill>
                  <a:blip r:embed="rId2"/>
                  <a:stretch>
                    <a:fillRect r="-2367" b="-21277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3" name="TextBox 22"/>
                <p:cNvSpPr txBox="1"/>
                <p:nvPr/>
              </p:nvSpPr>
              <p:spPr>
                <a:xfrm rot="18898509">
                  <a:off x="3754565" y="3075914"/>
                  <a:ext cx="1253869" cy="57342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14:m>
                    <m:oMath xmlns:m="http://schemas.openxmlformats.org/officeDocument/2006/math">
                      <m:r>
                        <a:rPr lang="en-GB" sz="3200" b="0" i="1" smtClean="0">
                          <a:latin typeface="Cambria Math" panose="02040503050406030204" pitchFamily="18" charset="0"/>
                        </a:rPr>
                        <m:t>25</m:t>
                      </m:r>
                    </m:oMath>
                  </a14:m>
                  <a:r>
                    <a:rPr lang="en-GB" sz="2400" dirty="0" smtClean="0">
                      <a:latin typeface="Comic Sans MS" panose="030F0702030302020204" pitchFamily="66" charset="0"/>
                    </a:rPr>
                    <a:t> cm</a:t>
                  </a:r>
                  <a:r>
                    <a:rPr lang="en-GB" sz="2400" baseline="30000" dirty="0" smtClean="0">
                      <a:latin typeface="Comic Sans MS" panose="030F0702030302020204" pitchFamily="66" charset="0"/>
                    </a:rPr>
                    <a:t>2</a:t>
                  </a:r>
                  <a:endParaRPr lang="en-GB" sz="2400" dirty="0">
                    <a:latin typeface="Comic Sans MS" panose="030F0702030302020204" pitchFamily="66" charset="0"/>
                  </a:endParaRPr>
                </a:p>
              </p:txBody>
            </p:sp>
          </mc:Choice>
          <mc:Fallback xmlns="">
            <p:sp>
              <p:nvSpPr>
                <p:cNvPr id="23" name="TextBox 2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 rot="18898509">
                  <a:off x="3754565" y="3075914"/>
                  <a:ext cx="1253869" cy="573427"/>
                </a:xfrm>
                <a:prstGeom prst="rect">
                  <a:avLst/>
                </a:prstGeom>
                <a:blipFill>
                  <a:blip r:embed="rId3"/>
                  <a:stretch>
                    <a:fillRect r="-4225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4" name="TextBox 23"/>
                <p:cNvSpPr txBox="1"/>
                <p:nvPr/>
              </p:nvSpPr>
              <p:spPr>
                <a:xfrm rot="18796312">
                  <a:off x="4644253" y="3643964"/>
                  <a:ext cx="1026243" cy="57342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14:m>
                    <m:oMath xmlns:m="http://schemas.openxmlformats.org/officeDocument/2006/math">
                      <m:r>
                        <a:rPr lang="en-GB" sz="3200" b="0" i="1" smtClean="0">
                          <a:latin typeface="Cambria Math" panose="02040503050406030204" pitchFamily="18" charset="0"/>
                        </a:rPr>
                        <m:t>9</m:t>
                      </m:r>
                    </m:oMath>
                  </a14:m>
                  <a:r>
                    <a:rPr lang="en-GB" sz="2400" dirty="0" smtClean="0">
                      <a:latin typeface="Comic Sans MS" panose="030F0702030302020204" pitchFamily="66" charset="0"/>
                    </a:rPr>
                    <a:t> cm</a:t>
                  </a:r>
                  <a:r>
                    <a:rPr lang="en-GB" sz="2400" baseline="30000" dirty="0" smtClean="0">
                      <a:latin typeface="Comic Sans MS" panose="030F0702030302020204" pitchFamily="66" charset="0"/>
                    </a:rPr>
                    <a:t>2</a:t>
                  </a:r>
                  <a:endParaRPr lang="en-GB" sz="2400" dirty="0">
                    <a:latin typeface="Comic Sans MS" panose="030F0702030302020204" pitchFamily="66" charset="0"/>
                  </a:endParaRPr>
                </a:p>
              </p:txBody>
            </p:sp>
          </mc:Choice>
          <mc:Fallback xmlns="">
            <p:sp>
              <p:nvSpPr>
                <p:cNvPr id="24" name="TextBox 23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 rot="18796312">
                  <a:off x="4644253" y="3643964"/>
                  <a:ext cx="1026243" cy="573427"/>
                </a:xfrm>
                <a:prstGeom prst="rect">
                  <a:avLst/>
                </a:prstGeom>
                <a:blipFill>
                  <a:blip r:embed="rId4"/>
                  <a:stretch>
                    <a:fillRect r="-5405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7" name="TextBox 6"/>
          <p:cNvSpPr txBox="1"/>
          <p:nvPr/>
        </p:nvSpPr>
        <p:spPr>
          <a:xfrm>
            <a:off x="3261385" y="152400"/>
            <a:ext cx="236795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 smtClean="0">
                <a:latin typeface="Comic Sans MS" panose="030F0702030302020204" pitchFamily="66" charset="0"/>
              </a:rPr>
              <a:t>Cuboid Faces</a:t>
            </a:r>
            <a:endParaRPr lang="en-GB" sz="2800" dirty="0">
              <a:latin typeface="Comic Sans MS" panose="030F0702030302020204" pitchFamily="66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/>
              <p:cNvSpPr txBox="1"/>
              <p:nvPr/>
            </p:nvSpPr>
            <p:spPr>
              <a:xfrm>
                <a:off x="5666560" y="3581420"/>
                <a:ext cx="886781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GB" sz="2800" b="1" i="1" smtClean="0">
                        <a:latin typeface="Cambria Math"/>
                      </a:rPr>
                      <m:t>𝒂</m:t>
                    </m:r>
                  </m:oMath>
                </a14:m>
                <a:r>
                  <a:rPr lang="en-GB" sz="2800" b="1" dirty="0" smtClean="0"/>
                  <a:t> </a:t>
                </a:r>
                <a:r>
                  <a:rPr lang="en-GB" sz="2400" dirty="0" smtClean="0">
                    <a:latin typeface="Comic Sans MS" panose="030F0702030302020204" pitchFamily="66" charset="0"/>
                  </a:rPr>
                  <a:t>cm</a:t>
                </a:r>
                <a:endParaRPr lang="en-GB" sz="2800" dirty="0">
                  <a:latin typeface="Comic Sans MS" panose="030F0702030302020204" pitchFamily="66" charset="0"/>
                </a:endParaRPr>
              </a:p>
            </p:txBody>
          </p:sp>
        </mc:Choice>
        <mc:Fallback xmlns="">
          <p:sp>
            <p:nvSpPr>
              <p:cNvPr id="13" name="TextBox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66560" y="3581420"/>
                <a:ext cx="886781" cy="523220"/>
              </a:xfrm>
              <a:prstGeom prst="rect">
                <a:avLst/>
              </a:prstGeom>
              <a:blipFill rotWithShape="1">
                <a:blip r:embed="rId5"/>
                <a:stretch>
                  <a:fillRect r="-9655" b="-2470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/>
              <p:cNvSpPr txBox="1"/>
              <p:nvPr/>
            </p:nvSpPr>
            <p:spPr>
              <a:xfrm>
                <a:off x="7652433" y="2646271"/>
                <a:ext cx="881973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GB" sz="2800" b="1" i="1" smtClean="0">
                        <a:latin typeface="Cambria Math"/>
                      </a:rPr>
                      <m:t>𝒃</m:t>
                    </m:r>
                  </m:oMath>
                </a14:m>
                <a:r>
                  <a:rPr lang="en-GB" sz="2800" b="1" dirty="0" smtClean="0"/>
                  <a:t> </a:t>
                </a:r>
                <a:r>
                  <a:rPr lang="en-GB" sz="2400" dirty="0">
                    <a:latin typeface="Comic Sans MS" panose="030F0702030302020204" pitchFamily="66" charset="0"/>
                  </a:rPr>
                  <a:t>cm</a:t>
                </a:r>
                <a:endParaRPr lang="en-GB" sz="2800" b="1" dirty="0"/>
              </a:p>
            </p:txBody>
          </p:sp>
        </mc:Choice>
        <mc:Fallback xmlns="">
          <p:sp>
            <p:nvSpPr>
              <p:cNvPr id="19" name="TextBox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52433" y="2646271"/>
                <a:ext cx="881973" cy="523220"/>
              </a:xfrm>
              <a:prstGeom prst="rect">
                <a:avLst/>
              </a:prstGeom>
              <a:blipFill rotWithShape="1">
                <a:blip r:embed="rId6"/>
                <a:stretch>
                  <a:fillRect r="-9655" b="-2325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/>
              <p:cNvSpPr txBox="1"/>
              <p:nvPr/>
            </p:nvSpPr>
            <p:spPr>
              <a:xfrm>
                <a:off x="8340549" y="1181893"/>
                <a:ext cx="845103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GB" sz="2800" b="1" i="1" smtClean="0">
                        <a:latin typeface="Cambria Math"/>
                      </a:rPr>
                      <m:t>𝒄</m:t>
                    </m:r>
                  </m:oMath>
                </a14:m>
                <a:r>
                  <a:rPr lang="en-GB" sz="2800" b="1" dirty="0" smtClean="0"/>
                  <a:t> </a:t>
                </a:r>
                <a:r>
                  <a:rPr lang="en-GB" sz="2400" dirty="0">
                    <a:latin typeface="Comic Sans MS" panose="030F0702030302020204" pitchFamily="66" charset="0"/>
                  </a:rPr>
                  <a:t>cm</a:t>
                </a:r>
                <a:endParaRPr lang="en-GB" sz="2800" b="1" dirty="0"/>
              </a:p>
            </p:txBody>
          </p:sp>
        </mc:Choice>
        <mc:Fallback xmlns="">
          <p:sp>
            <p:nvSpPr>
              <p:cNvPr id="20" name="TextBox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40549" y="1181893"/>
                <a:ext cx="845103" cy="523220"/>
              </a:xfrm>
              <a:prstGeom prst="rect">
                <a:avLst/>
              </a:prstGeom>
              <a:blipFill rotWithShape="1">
                <a:blip r:embed="rId7"/>
                <a:stretch>
                  <a:fillRect r="-10072" b="-2325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/>
              <p:cNvSpPr txBox="1"/>
              <p:nvPr/>
            </p:nvSpPr>
            <p:spPr>
              <a:xfrm>
                <a:off x="426450" y="154168"/>
                <a:ext cx="1453283" cy="193899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2400" dirty="0" smtClean="0"/>
                  <a:t>  </a:t>
                </a:r>
                <a14:m>
                  <m:oMath xmlns:m="http://schemas.openxmlformats.org/officeDocument/2006/math">
                    <m:r>
                      <a:rPr lang="en-GB" sz="2400" i="1" dirty="0" smtClean="0">
                        <a:latin typeface="Cambria Math"/>
                      </a:rPr>
                      <m:t>𝑎𝑐</m:t>
                    </m:r>
                    <m:r>
                      <a:rPr lang="en-GB" sz="2400" i="1" dirty="0" smtClean="0">
                        <a:latin typeface="Cambria Math"/>
                      </a:rPr>
                      <m:t>=4</m:t>
                    </m:r>
                  </m:oMath>
                </a14:m>
                <a:r>
                  <a:rPr lang="en-GB" sz="2400" dirty="0" smtClean="0"/>
                  <a:t> </a:t>
                </a:r>
              </a:p>
              <a:p>
                <a:endParaRPr lang="en-GB" sz="2400" dirty="0"/>
              </a:p>
              <a:p>
                <a:r>
                  <a:rPr lang="en-GB" sz="2400" b="0" dirty="0"/>
                  <a:t> </a:t>
                </a:r>
                <a:r>
                  <a:rPr lang="en-GB" sz="2400" b="0" dirty="0" smtClean="0"/>
                  <a:t> </a:t>
                </a:r>
                <a14:m>
                  <m:oMath xmlns:m="http://schemas.openxmlformats.org/officeDocument/2006/math">
                    <m:r>
                      <a:rPr lang="en-GB" sz="2400" b="0" i="1" dirty="0" smtClean="0">
                        <a:latin typeface="Cambria Math"/>
                      </a:rPr>
                      <m:t>𝑏</m:t>
                    </m:r>
                    <m:r>
                      <a:rPr lang="en-GB" sz="2400" i="1" dirty="0">
                        <a:latin typeface="Cambria Math"/>
                      </a:rPr>
                      <m:t>𝑐</m:t>
                    </m:r>
                    <m:r>
                      <a:rPr lang="en-GB" sz="2400" i="1" dirty="0">
                        <a:latin typeface="Cambria Math"/>
                      </a:rPr>
                      <m:t>=9</m:t>
                    </m:r>
                  </m:oMath>
                </a14:m>
                <a:endParaRPr lang="en-GB" sz="2400" dirty="0"/>
              </a:p>
              <a:p>
                <a:endParaRPr lang="en-GB" sz="2400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400" i="1" dirty="0">
                          <a:latin typeface="Cambria Math"/>
                        </a:rPr>
                        <m:t>𝑎</m:t>
                      </m:r>
                      <m:r>
                        <a:rPr lang="en-GB" sz="2400" b="0" i="1" dirty="0" smtClean="0">
                          <a:latin typeface="Cambria Math"/>
                        </a:rPr>
                        <m:t>𝑏</m:t>
                      </m:r>
                      <m:r>
                        <a:rPr lang="en-GB" sz="2400" i="1" dirty="0">
                          <a:latin typeface="Cambria Math"/>
                        </a:rPr>
                        <m:t>=</m:t>
                      </m:r>
                      <m:r>
                        <a:rPr lang="en-GB" sz="2400" b="0" i="1" dirty="0" smtClean="0">
                          <a:latin typeface="Cambria Math" panose="02040503050406030204" pitchFamily="18" charset="0"/>
                        </a:rPr>
                        <m:t>25</m:t>
                      </m:r>
                    </m:oMath>
                  </m:oMathPara>
                </a14:m>
                <a:endParaRPr lang="en-GB" sz="2400" dirty="0"/>
              </a:p>
            </p:txBody>
          </p:sp>
        </mc:Choice>
        <mc:Fallback xmlns="">
          <p:sp>
            <p:nvSpPr>
              <p:cNvPr id="14" name="Text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6450" y="154168"/>
                <a:ext cx="1453283" cy="1938992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/>
              <p:cNvSpPr txBox="1"/>
              <p:nvPr/>
            </p:nvSpPr>
            <p:spPr>
              <a:xfrm>
                <a:off x="300068" y="2460169"/>
                <a:ext cx="4090735" cy="355148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GB" sz="2400" dirty="0" smtClean="0"/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sz="2400" i="1" dirty="0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GB" sz="2400" b="0" i="1" dirty="0" smtClean="0">
                            <a:latin typeface="Cambria Math"/>
                          </a:rPr>
                          <m:t>𝑎𝑏</m:t>
                        </m:r>
                      </m:num>
                      <m:den>
                        <m:r>
                          <a:rPr lang="en-GB" sz="2400" b="0" i="1" dirty="0" smtClean="0">
                            <a:latin typeface="Cambria Math"/>
                          </a:rPr>
                          <m:t>𝑎𝑐</m:t>
                        </m:r>
                      </m:den>
                    </m:f>
                    <m:r>
                      <a:rPr lang="en-GB" sz="2400" i="1" dirty="0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GB" sz="2400" i="1" dirty="0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GB" sz="2400" b="0" i="1" dirty="0" smtClean="0">
                            <a:latin typeface="Cambria Math"/>
                          </a:rPr>
                          <m:t>2</m:t>
                        </m:r>
                        <m:r>
                          <a:rPr lang="en-GB" sz="2400" b="0" i="1" dirty="0" smtClean="0">
                            <a:latin typeface="Cambria Math" panose="02040503050406030204" pitchFamily="18" charset="0"/>
                          </a:rPr>
                          <m:t>5</m:t>
                        </m:r>
                      </m:num>
                      <m:den>
                        <m:r>
                          <a:rPr lang="en-GB" sz="2400" b="0" i="1" dirty="0" smtClean="0">
                            <a:latin typeface="Cambria Math" panose="02040503050406030204" pitchFamily="18" charset="0"/>
                          </a:rPr>
                          <m:t>4</m:t>
                        </m:r>
                      </m:den>
                    </m:f>
                  </m:oMath>
                </a14:m>
                <a:r>
                  <a:rPr lang="en-GB" sz="2400" dirty="0" smtClean="0"/>
                  <a:t>  ;  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sz="2400" i="1" dirty="0">
                            <a:latin typeface="Cambria Math"/>
                          </a:rPr>
                        </m:ctrlPr>
                      </m:fPr>
                      <m:num>
                        <m:r>
                          <a:rPr lang="en-GB" sz="2400" i="1" dirty="0">
                            <a:latin typeface="Cambria Math"/>
                          </a:rPr>
                          <m:t>𝑏</m:t>
                        </m:r>
                      </m:num>
                      <m:den>
                        <m:r>
                          <a:rPr lang="en-GB" sz="2400" i="1" dirty="0">
                            <a:latin typeface="Cambria Math"/>
                          </a:rPr>
                          <m:t>𝑐</m:t>
                        </m:r>
                      </m:den>
                    </m:f>
                    <m:r>
                      <a:rPr lang="en-GB" sz="2400" i="1" dirty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GB" sz="2400" i="1" dirty="0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GB" sz="2400" b="0" i="1" dirty="0" smtClean="0">
                            <a:latin typeface="Cambria Math" panose="02040503050406030204" pitchFamily="18" charset="0"/>
                          </a:rPr>
                          <m:t>25</m:t>
                        </m:r>
                      </m:num>
                      <m:den>
                        <m:r>
                          <a:rPr lang="en-GB" sz="2400" b="0" i="1" dirty="0" smtClean="0">
                            <a:latin typeface="Cambria Math" panose="02040503050406030204" pitchFamily="18" charset="0"/>
                          </a:rPr>
                          <m:t>4</m:t>
                        </m:r>
                      </m:den>
                    </m:f>
                  </m:oMath>
                </a14:m>
                <a:r>
                  <a:rPr lang="en-GB" sz="2400" dirty="0" smtClean="0"/>
                  <a:t>  ;    </a:t>
                </a:r>
                <a14:m>
                  <m:oMath xmlns:m="http://schemas.openxmlformats.org/officeDocument/2006/math">
                    <m:r>
                      <a:rPr lang="en-GB" sz="2400" b="0" i="1" dirty="0" smtClean="0">
                        <a:latin typeface="Cambria Math"/>
                      </a:rPr>
                      <m:t>𝑏</m:t>
                    </m:r>
                    <m:r>
                      <a:rPr lang="en-GB" sz="2400" i="1" dirty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GB" sz="2400" i="1" dirty="0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GB" sz="2400" b="0" i="1" dirty="0" smtClean="0">
                            <a:latin typeface="Cambria Math" panose="02040503050406030204" pitchFamily="18" charset="0"/>
                          </a:rPr>
                          <m:t>25</m:t>
                        </m:r>
                      </m:num>
                      <m:den>
                        <m:r>
                          <a:rPr lang="en-GB" sz="2400" b="0" i="1" dirty="0" smtClean="0">
                            <a:latin typeface="Cambria Math" panose="02040503050406030204" pitchFamily="18" charset="0"/>
                          </a:rPr>
                          <m:t>4</m:t>
                        </m:r>
                      </m:den>
                    </m:f>
                    <m:r>
                      <a:rPr lang="en-GB" sz="2400" b="0" i="1" dirty="0" smtClean="0">
                        <a:latin typeface="Cambria Math"/>
                      </a:rPr>
                      <m:t>𝑐</m:t>
                    </m:r>
                  </m:oMath>
                </a14:m>
                <a:endParaRPr lang="en-GB" sz="2400" dirty="0" smtClean="0"/>
              </a:p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r>
                      <a:rPr lang="en-GB" sz="2400" b="0" i="1" dirty="0" smtClean="0">
                        <a:latin typeface="Cambria Math"/>
                      </a:rPr>
                      <m:t>𝑏𝑐</m:t>
                    </m:r>
                    <m:r>
                      <a:rPr lang="en-GB" sz="2400" i="1" dirty="0">
                        <a:latin typeface="Cambria Math"/>
                      </a:rPr>
                      <m:t>=</m:t>
                    </m:r>
                    <m:r>
                      <a:rPr lang="en-GB" sz="2400" b="0" i="1" dirty="0" smtClean="0">
                        <a:latin typeface="Cambria Math" panose="02040503050406030204" pitchFamily="18" charset="0"/>
                      </a:rPr>
                      <m:t>9</m:t>
                    </m:r>
                  </m:oMath>
                </a14:m>
                <a:r>
                  <a:rPr lang="en-GB" sz="2400" dirty="0" smtClean="0"/>
                  <a:t>  ;  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GB" sz="2400" b="0" i="1" smtClean="0">
                            <a:latin typeface="Cambria Math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GB" sz="2400" b="0" i="1" smtClean="0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GB" sz="2400" b="0" i="1" smtClean="0">
                                <a:latin typeface="Cambria Math" panose="02040503050406030204" pitchFamily="18" charset="0"/>
                              </a:rPr>
                              <m:t>25</m:t>
                            </m:r>
                          </m:num>
                          <m:den>
                            <m:r>
                              <a:rPr lang="en-GB" sz="2400" b="0" i="1" smtClean="0">
                                <a:latin typeface="Cambria Math" panose="02040503050406030204" pitchFamily="18" charset="0"/>
                              </a:rPr>
                              <m:t>4</m:t>
                            </m:r>
                          </m:den>
                        </m:f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𝑐</m:t>
                        </m:r>
                      </m:e>
                    </m:d>
                    <m:r>
                      <a:rPr lang="en-GB" sz="2400" b="0" i="1" smtClean="0">
                        <a:latin typeface="Cambria Math"/>
                        <a:ea typeface="Cambria Math"/>
                      </a:rPr>
                      <m:t>×</m:t>
                    </m:r>
                    <m:r>
                      <a:rPr lang="en-GB" sz="2400" b="0" i="1" smtClean="0">
                        <a:latin typeface="Cambria Math"/>
                        <a:ea typeface="Cambria Math"/>
                      </a:rPr>
                      <m:t>𝑐</m:t>
                    </m:r>
                    <m:r>
                      <a:rPr lang="en-GB" sz="2400" b="0" i="1" smtClean="0">
                        <a:latin typeface="Cambria Math"/>
                        <a:ea typeface="Cambria Math"/>
                      </a:rPr>
                      <m:t>=9</m:t>
                    </m:r>
                  </m:oMath>
                </a14:m>
                <a:r>
                  <a:rPr lang="en-GB" sz="2400" dirty="0" smtClean="0"/>
                  <a:t>  </a:t>
                </a:r>
              </a:p>
              <a:p>
                <a:pPr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GB" sz="2400" i="1" dirty="0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GB" sz="2400" b="0" i="1" dirty="0" smtClean="0">
                              <a:latin typeface="Cambria Math" panose="02040503050406030204" pitchFamily="18" charset="0"/>
                            </a:rPr>
                            <m:t>𝑐</m:t>
                          </m:r>
                        </m:e>
                        <m:sup>
                          <m:r>
                            <a:rPr lang="en-GB" sz="2400" b="0" i="1" dirty="0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GB" sz="2400" i="1" dirty="0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GB" sz="2400" i="1" dirty="0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GB" sz="2400" b="0" i="1" dirty="0" smtClean="0">
                              <a:latin typeface="Cambria Math" panose="02040503050406030204" pitchFamily="18" charset="0"/>
                            </a:rPr>
                            <m:t>36</m:t>
                          </m:r>
                        </m:num>
                        <m:den>
                          <m:r>
                            <a:rPr lang="en-GB" sz="2400" b="0" i="1" dirty="0" smtClean="0">
                              <a:latin typeface="Cambria Math" panose="02040503050406030204" pitchFamily="18" charset="0"/>
                            </a:rPr>
                            <m:t>25</m:t>
                          </m:r>
                        </m:den>
                      </m:f>
                    </m:oMath>
                  </m:oMathPara>
                </a14:m>
                <a:endParaRPr lang="en-GB" sz="2400" dirty="0" smtClean="0"/>
              </a:p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r>
                      <a:rPr lang="en-GB" sz="2400" b="0" i="1" dirty="0" smtClean="0">
                        <a:latin typeface="Cambria Math" panose="02040503050406030204" pitchFamily="18" charset="0"/>
                      </a:rPr>
                      <m:t>𝑐</m:t>
                    </m:r>
                    <m:r>
                      <a:rPr lang="en-GB" sz="2400" i="1" dirty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GB" sz="2400" i="1" dirty="0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GB" sz="2400" b="0" i="1" dirty="0" smtClean="0">
                            <a:latin typeface="Cambria Math" panose="02040503050406030204" pitchFamily="18" charset="0"/>
                          </a:rPr>
                          <m:t>6</m:t>
                        </m:r>
                      </m:num>
                      <m:den>
                        <m:r>
                          <a:rPr lang="en-GB" sz="2400" b="0" i="1" dirty="0" smtClean="0">
                            <a:latin typeface="Cambria Math" panose="02040503050406030204" pitchFamily="18" charset="0"/>
                          </a:rPr>
                          <m:t>5</m:t>
                        </m:r>
                      </m:den>
                    </m:f>
                  </m:oMath>
                </a14:m>
                <a:r>
                  <a:rPr lang="en-GB" sz="2400" dirty="0" smtClean="0"/>
                  <a:t>   ;    </a:t>
                </a:r>
                <a14:m>
                  <m:oMath xmlns:m="http://schemas.openxmlformats.org/officeDocument/2006/math">
                    <m:r>
                      <a:rPr lang="en-GB" sz="2400" i="1" dirty="0" smtClean="0">
                        <a:latin typeface="Cambria Math"/>
                      </a:rPr>
                      <m:t>𝑏</m:t>
                    </m:r>
                    <m:r>
                      <a:rPr lang="en-GB" sz="2400" i="1" dirty="0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GB" sz="2400" i="1" dirty="0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GB" sz="2400" b="0" i="1" dirty="0" smtClean="0">
                            <a:latin typeface="Cambria Math" panose="02040503050406030204" pitchFamily="18" charset="0"/>
                          </a:rPr>
                          <m:t>15</m:t>
                        </m:r>
                      </m:num>
                      <m:den>
                        <m:r>
                          <a:rPr lang="en-GB" sz="2400" b="0" i="1" dirty="0" smtClean="0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</m:oMath>
                </a14:m>
                <a:r>
                  <a:rPr lang="en-GB" sz="2400" dirty="0" smtClean="0"/>
                  <a:t>  ;   </a:t>
                </a:r>
                <a14:m>
                  <m:oMath xmlns:m="http://schemas.openxmlformats.org/officeDocument/2006/math">
                    <m:r>
                      <a:rPr lang="en-GB" sz="2400" i="1" dirty="0" smtClean="0">
                        <a:latin typeface="Cambria Math"/>
                      </a:rPr>
                      <m:t>𝑎</m:t>
                    </m:r>
                    <m:r>
                      <a:rPr lang="en-GB" sz="2400" i="1" dirty="0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GB" sz="2400" i="1" dirty="0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GB" sz="2400" b="0" i="1" dirty="0" smtClean="0">
                            <a:latin typeface="Cambria Math" panose="02040503050406030204" pitchFamily="18" charset="0"/>
                          </a:rPr>
                          <m:t>10</m:t>
                        </m:r>
                      </m:num>
                      <m:den>
                        <m:r>
                          <a:rPr lang="en-GB" sz="2400" b="0" i="1" dirty="0" smtClean="0">
                            <a:latin typeface="Cambria Math" panose="02040503050406030204" pitchFamily="18" charset="0"/>
                          </a:rPr>
                          <m:t>3</m:t>
                        </m:r>
                      </m:den>
                    </m:f>
                    <m:r>
                      <a:rPr lang="en-GB" sz="2400" b="0" i="1" dirty="0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endParaRPr lang="en-GB" sz="2400" dirty="0"/>
              </a:p>
            </p:txBody>
          </p:sp>
        </mc:Choice>
        <mc:Fallback xmlns="">
          <p:sp>
            <p:nvSpPr>
              <p:cNvPr id="17" name="TextBox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0068" y="2460169"/>
                <a:ext cx="4090735" cy="3551485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4294908" y="4336454"/>
                <a:ext cx="4581463" cy="240450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GB" sz="2000" dirty="0" smtClean="0">
                    <a:latin typeface="Comic Sans MS" panose="030F0702030302020204" pitchFamily="66" charset="0"/>
                  </a:rPr>
                  <a:t>Volume of cuboid </a:t>
                </a:r>
                <a14:m>
                  <m:oMath xmlns:m="http://schemas.openxmlformats.org/officeDocument/2006/math">
                    <m:r>
                      <a:rPr lang="en-GB" sz="2800" i="1" dirty="0" smtClean="0">
                        <a:latin typeface="Cambria Math"/>
                      </a:rPr>
                      <m:t>=</m:t>
                    </m:r>
                    <m:r>
                      <a:rPr lang="en-GB" sz="2800" i="1" dirty="0" err="1" smtClean="0">
                        <a:latin typeface="Cambria Math"/>
                      </a:rPr>
                      <m:t>𝑎𝑏𝑐</m:t>
                    </m:r>
                  </m:oMath>
                </a14:m>
                <a:endParaRPr lang="en-GB" sz="2000" dirty="0" smtClean="0">
                  <a:latin typeface="Comic Sans MS" panose="030F0702030302020204" pitchFamily="66" charset="0"/>
                </a:endParaRPr>
              </a:p>
              <a:p>
                <a:pPr>
                  <a:lnSpc>
                    <a:spcPct val="150000"/>
                  </a:lnSpc>
                </a:pPr>
                <a:r>
                  <a:rPr lang="en-GB" sz="2000" dirty="0" smtClean="0"/>
                  <a:t> 		     </a:t>
                </a:r>
                <a14:m>
                  <m:oMath xmlns:m="http://schemas.openxmlformats.org/officeDocument/2006/math">
                    <m:r>
                      <a:rPr lang="en-GB" sz="2800" i="1" dirty="0" smtClean="0">
                        <a:latin typeface="Cambria Math"/>
                      </a:rPr>
                      <m:t>= </m:t>
                    </m:r>
                    <m:f>
                      <m:fPr>
                        <m:ctrlPr>
                          <a:rPr lang="en-GB" sz="2800" i="1" dirty="0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GB" sz="2800" b="0" i="1" dirty="0" smtClean="0">
                            <a:latin typeface="Cambria Math" panose="02040503050406030204" pitchFamily="18" charset="0"/>
                          </a:rPr>
                          <m:t>10</m:t>
                        </m:r>
                      </m:num>
                      <m:den>
                        <m:r>
                          <a:rPr lang="en-GB" sz="2800" b="0" i="1" dirty="0" smtClean="0">
                            <a:latin typeface="Cambria Math" panose="02040503050406030204" pitchFamily="18" charset="0"/>
                          </a:rPr>
                          <m:t>3</m:t>
                        </m:r>
                      </m:den>
                    </m:f>
                    <m:r>
                      <a:rPr lang="en-GB" sz="2800" i="1" dirty="0" smtClean="0">
                        <a:latin typeface="Cambria Math"/>
                        <a:ea typeface="Cambria Math"/>
                      </a:rPr>
                      <m:t>×</m:t>
                    </m:r>
                    <m:f>
                      <m:fPr>
                        <m:ctrlPr>
                          <a:rPr lang="en-GB" sz="2800" i="1" dirty="0" smtClean="0">
                            <a:latin typeface="Cambria Math"/>
                            <a:ea typeface="Cambria Math"/>
                          </a:rPr>
                        </m:ctrlPr>
                      </m:fPr>
                      <m:num>
                        <m:r>
                          <a:rPr lang="en-GB" sz="2800" b="0" i="1" dirty="0" smtClean="0">
                            <a:latin typeface="Cambria Math" panose="02040503050406030204" pitchFamily="18" charset="0"/>
                            <a:ea typeface="Cambria Math"/>
                          </a:rPr>
                          <m:t>15</m:t>
                        </m:r>
                      </m:num>
                      <m:den>
                        <m:r>
                          <a:rPr lang="en-GB" sz="2800" b="0" i="1" dirty="0" smtClean="0">
                            <a:latin typeface="Cambria Math" panose="02040503050406030204" pitchFamily="18" charset="0"/>
                            <a:ea typeface="Cambria Math"/>
                          </a:rPr>
                          <m:t>2</m:t>
                        </m:r>
                      </m:den>
                    </m:f>
                    <m:r>
                      <a:rPr lang="en-GB" sz="2800" b="0" i="1" dirty="0" smtClean="0">
                        <a:latin typeface="Cambria Math"/>
                        <a:ea typeface="Cambria Math"/>
                      </a:rPr>
                      <m:t>×</m:t>
                    </m:r>
                    <m:f>
                      <m:fPr>
                        <m:ctrlPr>
                          <a:rPr lang="en-GB" sz="2800" b="0" i="1" dirty="0" smtClean="0">
                            <a:latin typeface="Cambria Math"/>
                            <a:ea typeface="Cambria Math"/>
                          </a:rPr>
                        </m:ctrlPr>
                      </m:fPr>
                      <m:num>
                        <m:r>
                          <a:rPr lang="en-GB" sz="2800" b="0" i="1" dirty="0" smtClean="0">
                            <a:latin typeface="Cambria Math" panose="02040503050406030204" pitchFamily="18" charset="0"/>
                            <a:ea typeface="Cambria Math"/>
                          </a:rPr>
                          <m:t>6</m:t>
                        </m:r>
                      </m:num>
                      <m:den>
                        <m:r>
                          <a:rPr lang="en-GB" sz="2800" b="0" i="1" dirty="0" smtClean="0">
                            <a:latin typeface="Cambria Math" panose="02040503050406030204" pitchFamily="18" charset="0"/>
                            <a:ea typeface="Cambria Math"/>
                          </a:rPr>
                          <m:t>5</m:t>
                        </m:r>
                      </m:den>
                    </m:f>
                  </m:oMath>
                </a14:m>
                <a:endParaRPr lang="en-GB" sz="2800" dirty="0" smtClean="0">
                  <a:latin typeface="Comic Sans MS" panose="030F0702030302020204" pitchFamily="66" charset="0"/>
                </a:endParaRPr>
              </a:p>
              <a:p>
                <a:pPr>
                  <a:lnSpc>
                    <a:spcPct val="150000"/>
                  </a:lnSpc>
                </a:pPr>
                <a:r>
                  <a:rPr lang="en-GB" sz="2800" dirty="0" smtClean="0"/>
                  <a:t>		    </a:t>
                </a:r>
                <a14:m>
                  <m:oMath xmlns:m="http://schemas.openxmlformats.org/officeDocument/2006/math">
                    <m:r>
                      <a:rPr lang="en-GB" sz="3200" i="1" dirty="0">
                        <a:latin typeface="Cambria Math"/>
                      </a:rPr>
                      <m:t>= </m:t>
                    </m:r>
                    <m:r>
                      <a:rPr lang="en-GB" sz="3200" b="0" i="1" dirty="0" smtClean="0">
                        <a:latin typeface="Cambria Math" panose="02040503050406030204" pitchFamily="18" charset="0"/>
                      </a:rPr>
                      <m:t>30</m:t>
                    </m:r>
                  </m:oMath>
                </a14:m>
                <a:r>
                  <a:rPr lang="en-GB" sz="3200" dirty="0" smtClean="0">
                    <a:latin typeface="Comic Sans MS" panose="030F0702030302020204" pitchFamily="66" charset="0"/>
                  </a:rPr>
                  <a:t> </a:t>
                </a:r>
                <a:r>
                  <a:rPr lang="en-GB" sz="2800" dirty="0" smtClean="0">
                    <a:latin typeface="Comic Sans MS" panose="030F0702030302020204" pitchFamily="66" charset="0"/>
                  </a:rPr>
                  <a:t>cm</a:t>
                </a:r>
                <a:r>
                  <a:rPr lang="en-GB" sz="2800" baseline="30000" dirty="0" smtClean="0">
                    <a:latin typeface="Comic Sans MS" panose="030F0702030302020204" pitchFamily="66" charset="0"/>
                  </a:rPr>
                  <a:t>3</a:t>
                </a:r>
                <a:endParaRPr lang="en-GB" sz="2800" dirty="0">
                  <a:latin typeface="Comic Sans MS" panose="030F0702030302020204" pitchFamily="66" charset="0"/>
                </a:endParaRPr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94908" y="4336454"/>
                <a:ext cx="4581463" cy="2404504"/>
              </a:xfrm>
              <a:prstGeom prst="rect">
                <a:avLst/>
              </a:prstGeom>
              <a:blipFill>
                <a:blip r:embed="rId10"/>
                <a:stretch>
                  <a:fillRect l="-1465" b="-227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Rectangle 3"/>
          <p:cNvSpPr/>
          <p:nvPr/>
        </p:nvSpPr>
        <p:spPr>
          <a:xfrm>
            <a:off x="1186543" y="5246914"/>
            <a:ext cx="1306285" cy="7647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ectangle 15"/>
          <p:cNvSpPr/>
          <p:nvPr/>
        </p:nvSpPr>
        <p:spPr>
          <a:xfrm>
            <a:off x="2514599" y="5181600"/>
            <a:ext cx="1306285" cy="7647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63718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9" grpId="0"/>
      <p:bldP spid="20" grpId="0"/>
      <p:bldP spid="14" grpId="0" uiExpand="1" build="p"/>
      <p:bldP spid="17" grpId="0" build="p"/>
      <p:bldP spid="2" grpId="0" build="p"/>
      <p:bldP spid="4" grpId="0" animBg="1"/>
      <p:bldP spid="1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5093162" y="692551"/>
            <a:ext cx="3269672" cy="2895600"/>
            <a:chOff x="2701654" y="2611792"/>
            <a:chExt cx="3269672" cy="2895600"/>
          </a:xfrm>
        </p:grpSpPr>
        <p:sp>
          <p:nvSpPr>
            <p:cNvPr id="21" name="Cube 20"/>
            <p:cNvSpPr/>
            <p:nvPr/>
          </p:nvSpPr>
          <p:spPr>
            <a:xfrm>
              <a:off x="2701654" y="2611792"/>
              <a:ext cx="3269672" cy="2895600"/>
            </a:xfrm>
            <a:prstGeom prst="cube">
              <a:avLst>
                <a:gd name="adj" fmla="val 56159"/>
              </a:avLst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2" name="TextBox 21"/>
                <p:cNvSpPr txBox="1"/>
                <p:nvPr/>
              </p:nvSpPr>
              <p:spPr>
                <a:xfrm>
                  <a:off x="2950980" y="4572259"/>
                  <a:ext cx="1026243" cy="57342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14:m>
                    <m:oMath xmlns:m="http://schemas.openxmlformats.org/officeDocument/2006/math">
                      <m:r>
                        <a:rPr lang="en-GB" sz="3200" b="0" i="1" smtClean="0">
                          <a:latin typeface="Cambria Math" panose="02040503050406030204" pitchFamily="18" charset="0"/>
                        </a:rPr>
                        <m:t>4</m:t>
                      </m:r>
                    </m:oMath>
                  </a14:m>
                  <a:r>
                    <a:rPr lang="en-GB" sz="2400" dirty="0" smtClean="0">
                      <a:latin typeface="Comic Sans MS" panose="030F0702030302020204" pitchFamily="66" charset="0"/>
                    </a:rPr>
                    <a:t> cm</a:t>
                  </a:r>
                  <a:r>
                    <a:rPr lang="en-GB" sz="2400" baseline="30000" dirty="0" smtClean="0">
                      <a:latin typeface="Comic Sans MS" panose="030F0702030302020204" pitchFamily="66" charset="0"/>
                    </a:rPr>
                    <a:t>2</a:t>
                  </a:r>
                  <a:endParaRPr lang="en-GB" sz="2400" dirty="0">
                    <a:latin typeface="Comic Sans MS" panose="030F0702030302020204" pitchFamily="66" charset="0"/>
                  </a:endParaRPr>
                </a:p>
              </p:txBody>
            </p:sp>
          </mc:Choice>
          <mc:Fallback xmlns="">
            <p:sp>
              <p:nvSpPr>
                <p:cNvPr id="22" name="TextBox 21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950980" y="4572259"/>
                  <a:ext cx="1026243" cy="573427"/>
                </a:xfrm>
                <a:prstGeom prst="rect">
                  <a:avLst/>
                </a:prstGeom>
                <a:blipFill>
                  <a:blip r:embed="rId2"/>
                  <a:stretch>
                    <a:fillRect r="-2367" b="-21277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3" name="TextBox 22"/>
                <p:cNvSpPr txBox="1"/>
                <p:nvPr/>
              </p:nvSpPr>
              <p:spPr>
                <a:xfrm rot="18898509">
                  <a:off x="3754565" y="3075914"/>
                  <a:ext cx="1253869" cy="57342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14:m>
                    <m:oMath xmlns:m="http://schemas.openxmlformats.org/officeDocument/2006/math">
                      <m:r>
                        <a:rPr lang="en-GB" sz="3200" b="0" i="1" smtClean="0">
                          <a:latin typeface="Cambria Math" panose="02040503050406030204" pitchFamily="18" charset="0"/>
                        </a:rPr>
                        <m:t>25</m:t>
                      </m:r>
                    </m:oMath>
                  </a14:m>
                  <a:r>
                    <a:rPr lang="en-GB" sz="2400" dirty="0" smtClean="0">
                      <a:latin typeface="Comic Sans MS" panose="030F0702030302020204" pitchFamily="66" charset="0"/>
                    </a:rPr>
                    <a:t> cm</a:t>
                  </a:r>
                  <a:r>
                    <a:rPr lang="en-GB" sz="2400" baseline="30000" dirty="0" smtClean="0">
                      <a:latin typeface="Comic Sans MS" panose="030F0702030302020204" pitchFamily="66" charset="0"/>
                    </a:rPr>
                    <a:t>2</a:t>
                  </a:r>
                  <a:endParaRPr lang="en-GB" sz="2400" dirty="0">
                    <a:latin typeface="Comic Sans MS" panose="030F0702030302020204" pitchFamily="66" charset="0"/>
                  </a:endParaRPr>
                </a:p>
              </p:txBody>
            </p:sp>
          </mc:Choice>
          <mc:Fallback xmlns="">
            <p:sp>
              <p:nvSpPr>
                <p:cNvPr id="23" name="TextBox 2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 rot="18898509">
                  <a:off x="3754565" y="3075914"/>
                  <a:ext cx="1253869" cy="573427"/>
                </a:xfrm>
                <a:prstGeom prst="rect">
                  <a:avLst/>
                </a:prstGeom>
                <a:blipFill>
                  <a:blip r:embed="rId3"/>
                  <a:stretch>
                    <a:fillRect r="-4225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4" name="TextBox 23"/>
                <p:cNvSpPr txBox="1"/>
                <p:nvPr/>
              </p:nvSpPr>
              <p:spPr>
                <a:xfrm rot="18796312">
                  <a:off x="4644253" y="3643964"/>
                  <a:ext cx="1026243" cy="57342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14:m>
                    <m:oMath xmlns:m="http://schemas.openxmlformats.org/officeDocument/2006/math">
                      <m:r>
                        <a:rPr lang="en-GB" sz="3200" b="0" i="1" smtClean="0">
                          <a:latin typeface="Cambria Math" panose="02040503050406030204" pitchFamily="18" charset="0"/>
                        </a:rPr>
                        <m:t>9</m:t>
                      </m:r>
                    </m:oMath>
                  </a14:m>
                  <a:r>
                    <a:rPr lang="en-GB" sz="2400" dirty="0" smtClean="0">
                      <a:latin typeface="Comic Sans MS" panose="030F0702030302020204" pitchFamily="66" charset="0"/>
                    </a:rPr>
                    <a:t> cm</a:t>
                  </a:r>
                  <a:r>
                    <a:rPr lang="en-GB" sz="2400" baseline="30000" dirty="0" smtClean="0">
                      <a:latin typeface="Comic Sans MS" panose="030F0702030302020204" pitchFamily="66" charset="0"/>
                    </a:rPr>
                    <a:t>2</a:t>
                  </a:r>
                  <a:endParaRPr lang="en-GB" sz="2400" dirty="0">
                    <a:latin typeface="Comic Sans MS" panose="030F0702030302020204" pitchFamily="66" charset="0"/>
                  </a:endParaRPr>
                </a:p>
              </p:txBody>
            </p:sp>
          </mc:Choice>
          <mc:Fallback xmlns="">
            <p:sp>
              <p:nvSpPr>
                <p:cNvPr id="24" name="TextBox 23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 rot="18796312">
                  <a:off x="4644253" y="3643964"/>
                  <a:ext cx="1026243" cy="573427"/>
                </a:xfrm>
                <a:prstGeom prst="rect">
                  <a:avLst/>
                </a:prstGeom>
                <a:blipFill>
                  <a:blip r:embed="rId4"/>
                  <a:stretch>
                    <a:fillRect r="-5405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7" name="TextBox 6"/>
          <p:cNvSpPr txBox="1"/>
          <p:nvPr/>
        </p:nvSpPr>
        <p:spPr>
          <a:xfrm>
            <a:off x="3261385" y="152400"/>
            <a:ext cx="236795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 smtClean="0">
                <a:latin typeface="Comic Sans MS" panose="030F0702030302020204" pitchFamily="66" charset="0"/>
              </a:rPr>
              <a:t>Cuboid Faces</a:t>
            </a:r>
            <a:endParaRPr lang="en-GB" sz="2800" dirty="0">
              <a:latin typeface="Comic Sans MS" panose="030F0702030302020204" pitchFamily="66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/>
              <p:cNvSpPr txBox="1"/>
              <p:nvPr/>
            </p:nvSpPr>
            <p:spPr>
              <a:xfrm>
                <a:off x="5666560" y="3581420"/>
                <a:ext cx="886781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GB" sz="2800" b="1" i="1" smtClean="0">
                        <a:latin typeface="Cambria Math"/>
                      </a:rPr>
                      <m:t>𝒂</m:t>
                    </m:r>
                  </m:oMath>
                </a14:m>
                <a:r>
                  <a:rPr lang="en-GB" sz="2800" b="1" dirty="0" smtClean="0"/>
                  <a:t> </a:t>
                </a:r>
                <a:r>
                  <a:rPr lang="en-GB" sz="2400" dirty="0" smtClean="0">
                    <a:latin typeface="Comic Sans MS" panose="030F0702030302020204" pitchFamily="66" charset="0"/>
                  </a:rPr>
                  <a:t>cm</a:t>
                </a:r>
                <a:endParaRPr lang="en-GB" sz="2800" dirty="0">
                  <a:latin typeface="Comic Sans MS" panose="030F0702030302020204" pitchFamily="66" charset="0"/>
                </a:endParaRPr>
              </a:p>
            </p:txBody>
          </p:sp>
        </mc:Choice>
        <mc:Fallback xmlns="">
          <p:sp>
            <p:nvSpPr>
              <p:cNvPr id="13" name="TextBox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66560" y="3581420"/>
                <a:ext cx="886781" cy="523220"/>
              </a:xfrm>
              <a:prstGeom prst="rect">
                <a:avLst/>
              </a:prstGeom>
              <a:blipFill rotWithShape="1">
                <a:blip r:embed="rId5"/>
                <a:stretch>
                  <a:fillRect r="-9655" b="-2470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/>
              <p:cNvSpPr txBox="1"/>
              <p:nvPr/>
            </p:nvSpPr>
            <p:spPr>
              <a:xfrm>
                <a:off x="7652433" y="2646271"/>
                <a:ext cx="881973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GB" sz="2800" b="1" i="1" smtClean="0">
                        <a:latin typeface="Cambria Math"/>
                      </a:rPr>
                      <m:t>𝒃</m:t>
                    </m:r>
                  </m:oMath>
                </a14:m>
                <a:r>
                  <a:rPr lang="en-GB" sz="2800" b="1" dirty="0" smtClean="0"/>
                  <a:t> </a:t>
                </a:r>
                <a:r>
                  <a:rPr lang="en-GB" sz="2400" dirty="0">
                    <a:latin typeface="Comic Sans MS" panose="030F0702030302020204" pitchFamily="66" charset="0"/>
                  </a:rPr>
                  <a:t>cm</a:t>
                </a:r>
                <a:endParaRPr lang="en-GB" sz="2800" b="1" dirty="0"/>
              </a:p>
            </p:txBody>
          </p:sp>
        </mc:Choice>
        <mc:Fallback xmlns="">
          <p:sp>
            <p:nvSpPr>
              <p:cNvPr id="19" name="TextBox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52433" y="2646271"/>
                <a:ext cx="881973" cy="523220"/>
              </a:xfrm>
              <a:prstGeom prst="rect">
                <a:avLst/>
              </a:prstGeom>
              <a:blipFill rotWithShape="1">
                <a:blip r:embed="rId6"/>
                <a:stretch>
                  <a:fillRect r="-9655" b="-2325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/>
              <p:cNvSpPr txBox="1"/>
              <p:nvPr/>
            </p:nvSpPr>
            <p:spPr>
              <a:xfrm>
                <a:off x="8340549" y="1181893"/>
                <a:ext cx="845103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GB" sz="2800" b="1" i="1" smtClean="0">
                        <a:latin typeface="Cambria Math"/>
                      </a:rPr>
                      <m:t>𝒄</m:t>
                    </m:r>
                  </m:oMath>
                </a14:m>
                <a:r>
                  <a:rPr lang="en-GB" sz="2800" b="1" dirty="0" smtClean="0"/>
                  <a:t> </a:t>
                </a:r>
                <a:r>
                  <a:rPr lang="en-GB" sz="2400" dirty="0">
                    <a:latin typeface="Comic Sans MS" panose="030F0702030302020204" pitchFamily="66" charset="0"/>
                  </a:rPr>
                  <a:t>cm</a:t>
                </a:r>
                <a:endParaRPr lang="en-GB" sz="2800" b="1" dirty="0"/>
              </a:p>
            </p:txBody>
          </p:sp>
        </mc:Choice>
        <mc:Fallback xmlns="">
          <p:sp>
            <p:nvSpPr>
              <p:cNvPr id="20" name="TextBox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40549" y="1181893"/>
                <a:ext cx="845103" cy="523220"/>
              </a:xfrm>
              <a:prstGeom prst="rect">
                <a:avLst/>
              </a:prstGeom>
              <a:blipFill rotWithShape="1">
                <a:blip r:embed="rId7"/>
                <a:stretch>
                  <a:fillRect r="-10072" b="-2325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/>
              <p:cNvSpPr txBox="1"/>
              <p:nvPr/>
            </p:nvSpPr>
            <p:spPr>
              <a:xfrm>
                <a:off x="426450" y="154168"/>
                <a:ext cx="1453283" cy="193899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2400" dirty="0" smtClean="0"/>
                  <a:t>  </a:t>
                </a:r>
                <a14:m>
                  <m:oMath xmlns:m="http://schemas.openxmlformats.org/officeDocument/2006/math">
                    <m:r>
                      <a:rPr lang="en-GB" sz="2400" i="1" dirty="0" smtClean="0">
                        <a:latin typeface="Cambria Math"/>
                      </a:rPr>
                      <m:t>𝑎𝑐</m:t>
                    </m:r>
                    <m:r>
                      <a:rPr lang="en-GB" sz="2400" i="1" dirty="0" smtClean="0">
                        <a:latin typeface="Cambria Math"/>
                      </a:rPr>
                      <m:t>=4</m:t>
                    </m:r>
                  </m:oMath>
                </a14:m>
                <a:r>
                  <a:rPr lang="en-GB" sz="2400" dirty="0" smtClean="0"/>
                  <a:t> </a:t>
                </a:r>
              </a:p>
              <a:p>
                <a:endParaRPr lang="en-GB" sz="2400" dirty="0"/>
              </a:p>
              <a:p>
                <a:r>
                  <a:rPr lang="en-GB" sz="2400" b="0" dirty="0"/>
                  <a:t> </a:t>
                </a:r>
                <a:r>
                  <a:rPr lang="en-GB" sz="2400" b="0" dirty="0" smtClean="0"/>
                  <a:t> </a:t>
                </a:r>
                <a14:m>
                  <m:oMath xmlns:m="http://schemas.openxmlformats.org/officeDocument/2006/math">
                    <m:r>
                      <a:rPr lang="en-GB" sz="2400" b="0" i="1" dirty="0" smtClean="0">
                        <a:latin typeface="Cambria Math"/>
                      </a:rPr>
                      <m:t>𝑏</m:t>
                    </m:r>
                    <m:r>
                      <a:rPr lang="en-GB" sz="2400" i="1" dirty="0">
                        <a:latin typeface="Cambria Math"/>
                      </a:rPr>
                      <m:t>𝑐</m:t>
                    </m:r>
                    <m:r>
                      <a:rPr lang="en-GB" sz="2400" i="1" dirty="0">
                        <a:latin typeface="Cambria Math"/>
                      </a:rPr>
                      <m:t>=9</m:t>
                    </m:r>
                  </m:oMath>
                </a14:m>
                <a:endParaRPr lang="en-GB" sz="2400" dirty="0"/>
              </a:p>
              <a:p>
                <a:endParaRPr lang="en-GB" sz="2400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400" i="1" dirty="0">
                          <a:latin typeface="Cambria Math"/>
                        </a:rPr>
                        <m:t>𝑎</m:t>
                      </m:r>
                      <m:r>
                        <a:rPr lang="en-GB" sz="2400" b="0" i="1" dirty="0" smtClean="0">
                          <a:latin typeface="Cambria Math"/>
                        </a:rPr>
                        <m:t>𝑏</m:t>
                      </m:r>
                      <m:r>
                        <a:rPr lang="en-GB" sz="2400" i="1" dirty="0">
                          <a:latin typeface="Cambria Math"/>
                        </a:rPr>
                        <m:t>=</m:t>
                      </m:r>
                      <m:r>
                        <a:rPr lang="en-GB" sz="2400" b="0" i="1" dirty="0" smtClean="0">
                          <a:latin typeface="Cambria Math" panose="02040503050406030204" pitchFamily="18" charset="0"/>
                        </a:rPr>
                        <m:t>25</m:t>
                      </m:r>
                    </m:oMath>
                  </m:oMathPara>
                </a14:m>
                <a:endParaRPr lang="en-GB" sz="2400" dirty="0"/>
              </a:p>
            </p:txBody>
          </p:sp>
        </mc:Choice>
        <mc:Fallback xmlns="">
          <p:sp>
            <p:nvSpPr>
              <p:cNvPr id="14" name="Text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6450" y="154168"/>
                <a:ext cx="1453283" cy="1938992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/>
              <p:cNvSpPr txBox="1"/>
              <p:nvPr/>
            </p:nvSpPr>
            <p:spPr>
              <a:xfrm>
                <a:off x="249368" y="3924723"/>
                <a:ext cx="8340437" cy="280102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GB" sz="2400" dirty="0" smtClean="0">
                    <a:latin typeface="Comic Sans MS" panose="030F0702030302020204" pitchFamily="66" charset="0"/>
                  </a:rPr>
                  <a:t>Alternatively, noting that if </a:t>
                </a:r>
                <a14:m>
                  <m:oMath xmlns:m="http://schemas.openxmlformats.org/officeDocument/2006/math">
                    <m:r>
                      <a:rPr lang="en-GB" sz="2400" i="1" dirty="0" smtClean="0">
                        <a:latin typeface="Cambria Math"/>
                      </a:rPr>
                      <m:t>𝑉</m:t>
                    </m:r>
                  </m:oMath>
                </a14:m>
                <a:r>
                  <a:rPr lang="en-GB" sz="2400" dirty="0" smtClean="0">
                    <a:latin typeface="Comic Sans MS" panose="030F0702030302020204" pitchFamily="66" charset="0"/>
                  </a:rPr>
                  <a:t> cm</a:t>
                </a:r>
                <a:r>
                  <a:rPr lang="en-GB" sz="2400" baseline="30000" dirty="0" smtClean="0">
                    <a:latin typeface="Comic Sans MS" panose="030F0702030302020204" pitchFamily="66" charset="0"/>
                  </a:rPr>
                  <a:t>3</a:t>
                </a:r>
                <a:r>
                  <a:rPr lang="en-GB" sz="2400" dirty="0" smtClean="0">
                    <a:latin typeface="Comic Sans MS" panose="030F0702030302020204" pitchFamily="66" charset="0"/>
                  </a:rPr>
                  <a:t> is the volume and that</a:t>
                </a:r>
              </a:p>
              <a:p>
                <a:pPr>
                  <a:lnSpc>
                    <a:spcPct val="150000"/>
                  </a:lnSpc>
                </a:pPr>
                <a:r>
                  <a:rPr lang="en-GB" sz="2400" dirty="0" smtClean="0"/>
                  <a:t> 		 </a:t>
                </a:r>
                <a14:m>
                  <m:oMath xmlns:m="http://schemas.openxmlformats.org/officeDocument/2006/math">
                    <m:r>
                      <a:rPr lang="en-GB" sz="2400" i="1" dirty="0" smtClean="0">
                        <a:latin typeface="Cambria Math"/>
                      </a:rPr>
                      <m:t>𝑎</m:t>
                    </m:r>
                    <m:r>
                      <a:rPr lang="en-GB" sz="2400" b="0" i="1" dirty="0" smtClean="0">
                        <a:latin typeface="Cambria Math"/>
                      </a:rPr>
                      <m:t>𝑐</m:t>
                    </m:r>
                    <m:r>
                      <a:rPr lang="en-GB" sz="2400" b="0" i="1" dirty="0" smtClean="0">
                        <a:latin typeface="Cambria Math"/>
                        <a:ea typeface="Cambria Math"/>
                      </a:rPr>
                      <m:t>×</m:t>
                    </m:r>
                    <m:r>
                      <a:rPr lang="en-GB" sz="2400" b="0" i="1" dirty="0" smtClean="0">
                        <a:latin typeface="Cambria Math"/>
                        <a:ea typeface="Cambria Math"/>
                      </a:rPr>
                      <m:t>𝑏𝑐</m:t>
                    </m:r>
                    <m:r>
                      <a:rPr lang="en-GB" sz="2400" b="0" i="1" dirty="0" smtClean="0">
                        <a:latin typeface="Cambria Math"/>
                        <a:ea typeface="Cambria Math"/>
                      </a:rPr>
                      <m:t>×</m:t>
                    </m:r>
                    <m:r>
                      <a:rPr lang="en-GB" sz="2400" b="0" i="1" dirty="0" smtClean="0">
                        <a:latin typeface="Cambria Math"/>
                        <a:ea typeface="Cambria Math"/>
                      </a:rPr>
                      <m:t>𝑎𝑏</m:t>
                    </m:r>
                    <m:r>
                      <a:rPr lang="en-GB" sz="2400" i="1" dirty="0" smtClean="0"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en-GB" sz="2400" i="1" dirty="0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GB" sz="2400" b="0" i="1" dirty="0" smtClean="0">
                            <a:latin typeface="Cambria Math"/>
                          </a:rPr>
                          <m:t>𝑎</m:t>
                        </m:r>
                      </m:e>
                      <m:sup>
                        <m:r>
                          <a:rPr lang="en-GB" sz="2400" b="0" i="1" dirty="0" smtClean="0">
                            <a:latin typeface="Cambria Math"/>
                          </a:rPr>
                          <m:t>2</m:t>
                        </m:r>
                      </m:sup>
                    </m:sSup>
                    <m:sSup>
                      <m:sSupPr>
                        <m:ctrlPr>
                          <a:rPr lang="en-GB" sz="2400" i="1" dirty="0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GB" sz="2400" b="0" i="1" dirty="0" smtClean="0">
                            <a:latin typeface="Cambria Math"/>
                          </a:rPr>
                          <m:t>𝑏</m:t>
                        </m:r>
                      </m:e>
                      <m:sup>
                        <m:r>
                          <a:rPr lang="en-GB" sz="2400" b="0" i="1" dirty="0" smtClean="0">
                            <a:latin typeface="Cambria Math"/>
                          </a:rPr>
                          <m:t>2</m:t>
                        </m:r>
                      </m:sup>
                    </m:sSup>
                    <m:sSup>
                      <m:sSupPr>
                        <m:ctrlPr>
                          <a:rPr lang="en-GB" sz="2400" i="1" dirty="0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GB" sz="2400" b="0" i="1" dirty="0" smtClean="0">
                            <a:latin typeface="Cambria Math"/>
                          </a:rPr>
                          <m:t>𝑐</m:t>
                        </m:r>
                      </m:e>
                      <m:sup>
                        <m:r>
                          <a:rPr lang="en-GB" sz="2400" b="0" i="1" dirty="0" smtClean="0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en-GB" sz="2400" b="0" i="1" dirty="0" smtClean="0"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en-GB" sz="2400" b="0" i="1" dirty="0" smtClean="0">
                            <a:latin typeface="Cambria Math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GB" sz="2400" b="0" i="1" dirty="0" smtClean="0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GB" sz="2400" b="0" i="1" dirty="0" smtClean="0">
                                <a:latin typeface="Cambria Math"/>
                              </a:rPr>
                              <m:t>𝑎𝑏𝑐</m:t>
                            </m:r>
                          </m:e>
                        </m:d>
                      </m:e>
                      <m:sup>
                        <m:r>
                          <a:rPr lang="en-GB" sz="2400" b="0" i="1" dirty="0" smtClean="0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en-GB" sz="2400" b="0" i="1" dirty="0" smtClean="0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GB" sz="2400" b="0" i="1" dirty="0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GB" sz="2400" b="0" i="1" dirty="0" smtClean="0"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p>
                        <m:r>
                          <a:rPr lang="en-GB" sz="2400" b="0" i="1" dirty="0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en-GB" sz="2400" dirty="0" smtClean="0">
                  <a:latin typeface="Comic Sans MS" panose="030F0702030302020204" pitchFamily="66" charset="0"/>
                </a:endParaRPr>
              </a:p>
              <a:p>
                <a:pPr>
                  <a:lnSpc>
                    <a:spcPct val="150000"/>
                  </a:lnSpc>
                </a:pPr>
                <a:r>
                  <a:rPr lang="en-GB" sz="2400" dirty="0"/>
                  <a:t>	</a:t>
                </a:r>
                <a:r>
                  <a:rPr lang="en-GB" sz="2400" dirty="0" smtClean="0"/>
                  <a:t>	      </a:t>
                </a:r>
                <a14:m>
                  <m:oMath xmlns:m="http://schemas.openxmlformats.org/officeDocument/2006/math">
                    <m:r>
                      <a:rPr lang="en-GB" sz="2400" b="0" i="1" dirty="0" smtClean="0">
                        <a:latin typeface="Cambria Math" panose="02040503050406030204" pitchFamily="18" charset="0"/>
                      </a:rPr>
                      <m:t>4</m:t>
                    </m:r>
                    <m:r>
                      <a:rPr lang="en-GB" sz="2400" b="0" i="1" dirty="0" smtClean="0">
                        <a:latin typeface="Cambria Math"/>
                        <a:ea typeface="Cambria Math"/>
                      </a:rPr>
                      <m:t>×</m:t>
                    </m:r>
                    <m:r>
                      <a:rPr lang="en-GB" sz="2400" b="0" i="1" dirty="0" smtClean="0">
                        <a:latin typeface="Cambria Math" panose="02040503050406030204" pitchFamily="18" charset="0"/>
                        <a:ea typeface="Cambria Math"/>
                      </a:rPr>
                      <m:t>9</m:t>
                    </m:r>
                    <m:r>
                      <a:rPr lang="en-GB" sz="2400" b="0" i="1" dirty="0" smtClean="0">
                        <a:latin typeface="Cambria Math"/>
                        <a:ea typeface="Cambria Math"/>
                      </a:rPr>
                      <m:t>×2</m:t>
                    </m:r>
                    <m:r>
                      <a:rPr lang="en-GB" sz="2400" b="0" i="1" dirty="0" smtClean="0">
                        <a:latin typeface="Cambria Math" panose="02040503050406030204" pitchFamily="18" charset="0"/>
                        <a:ea typeface="Cambria Math"/>
                      </a:rPr>
                      <m:t>5</m:t>
                    </m:r>
                    <m:r>
                      <a:rPr lang="en-GB" sz="2400" b="0" i="1" dirty="0" smtClean="0">
                        <a:latin typeface="Cambria Math"/>
                        <a:ea typeface="Cambria Math"/>
                      </a:rPr>
                      <m:t>=</m:t>
                    </m:r>
                    <m:sSup>
                      <m:sSupPr>
                        <m:ctrlPr>
                          <a:rPr lang="en-GB" sz="2400" b="0" i="1" dirty="0" smtClean="0"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a:rPr lang="en-GB" sz="2400" b="0" i="1" dirty="0" smtClean="0">
                            <a:latin typeface="Cambria Math"/>
                            <a:ea typeface="Cambria Math"/>
                          </a:rPr>
                          <m:t>𝑉</m:t>
                        </m:r>
                      </m:e>
                      <m:sup>
                        <m:r>
                          <a:rPr lang="en-GB" sz="2400" b="0" i="1" dirty="0" smtClean="0">
                            <a:latin typeface="Cambria Math"/>
                            <a:ea typeface="Cambria Math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GB" sz="2400" dirty="0" smtClean="0">
                    <a:latin typeface="Comic Sans MS" panose="030F0702030302020204" pitchFamily="66" charset="0"/>
                  </a:rPr>
                  <a:t> </a:t>
                </a:r>
              </a:p>
              <a:p>
                <a:pPr>
                  <a:lnSpc>
                    <a:spcPct val="150000"/>
                  </a:lnSpc>
                </a:pPr>
                <a:r>
                  <a:rPr lang="en-GB" sz="2400" dirty="0" smtClean="0"/>
                  <a:t>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GB" sz="2400" i="1" dirty="0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GB" sz="2400" b="0" i="1" dirty="0" smtClean="0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GB" sz="2400" b="0" i="1" dirty="0" smtClean="0">
                            <a:latin typeface="Cambria Math"/>
                            <a:ea typeface="Cambria Math"/>
                          </a:rPr>
                          <m:t>×</m:t>
                        </m:r>
                        <m:r>
                          <a:rPr lang="en-GB" sz="2400" b="0" i="1" dirty="0" smtClean="0">
                            <a:latin typeface="Cambria Math" panose="02040503050406030204" pitchFamily="18" charset="0"/>
                            <a:ea typeface="Cambria Math"/>
                          </a:rPr>
                          <m:t>2</m:t>
                        </m:r>
                      </m:e>
                    </m:d>
                    <m:r>
                      <a:rPr lang="en-GB" sz="2400" i="1" dirty="0" smtClean="0">
                        <a:latin typeface="Cambria Math"/>
                        <a:ea typeface="Cambria Math"/>
                      </a:rPr>
                      <m:t>×</m:t>
                    </m:r>
                    <m:d>
                      <m:dPr>
                        <m:ctrlPr>
                          <a:rPr lang="en-GB" sz="2400" i="1" dirty="0" smtClean="0">
                            <a:latin typeface="Cambria Math"/>
                            <a:ea typeface="Cambria Math"/>
                          </a:rPr>
                        </m:ctrlPr>
                      </m:dPr>
                      <m:e>
                        <m:r>
                          <a:rPr lang="en-GB" sz="2400" b="0" i="1" dirty="0" smtClean="0">
                            <a:latin typeface="Cambria Math"/>
                            <a:ea typeface="Cambria Math"/>
                          </a:rPr>
                          <m:t>3×</m:t>
                        </m:r>
                        <m:r>
                          <a:rPr lang="en-GB" sz="2400" b="0" i="1" dirty="0" smtClean="0">
                            <a:latin typeface="Cambria Math" panose="02040503050406030204" pitchFamily="18" charset="0"/>
                            <a:ea typeface="Cambria Math"/>
                          </a:rPr>
                          <m:t>3</m:t>
                        </m:r>
                      </m:e>
                    </m:d>
                    <m:r>
                      <a:rPr lang="en-GB" sz="2400" i="1" dirty="0" smtClean="0">
                        <a:latin typeface="Cambria Math"/>
                        <a:ea typeface="Cambria Math"/>
                      </a:rPr>
                      <m:t>×</m:t>
                    </m:r>
                    <m:d>
                      <m:dPr>
                        <m:ctrlPr>
                          <a:rPr lang="en-GB" sz="2400" i="1" dirty="0" smtClean="0">
                            <a:latin typeface="Cambria Math"/>
                            <a:ea typeface="Cambria Math"/>
                          </a:rPr>
                        </m:ctrlPr>
                      </m:dPr>
                      <m:e>
                        <m:r>
                          <a:rPr lang="en-GB" sz="2400" b="0" i="1" dirty="0" smtClean="0">
                            <a:latin typeface="Cambria Math" panose="02040503050406030204" pitchFamily="18" charset="0"/>
                            <a:ea typeface="Cambria Math"/>
                          </a:rPr>
                          <m:t>5</m:t>
                        </m:r>
                        <m:r>
                          <a:rPr lang="en-GB" sz="2400" b="0" i="1" dirty="0" smtClean="0">
                            <a:latin typeface="Cambria Math"/>
                            <a:ea typeface="Cambria Math"/>
                          </a:rPr>
                          <m:t>×</m:t>
                        </m:r>
                        <m:r>
                          <a:rPr lang="en-GB" sz="2400" b="0" i="1" dirty="0" smtClean="0">
                            <a:latin typeface="Cambria Math" panose="02040503050406030204" pitchFamily="18" charset="0"/>
                            <a:ea typeface="Cambria Math"/>
                          </a:rPr>
                          <m:t>5</m:t>
                        </m:r>
                      </m:e>
                    </m:d>
                    <m:r>
                      <a:rPr lang="en-GB" sz="2400" b="0" i="1" dirty="0" smtClean="0">
                        <a:latin typeface="Cambria Math"/>
                        <a:ea typeface="Cambria Math"/>
                      </a:rPr>
                      <m:t>=</m:t>
                    </m:r>
                    <m:sSup>
                      <m:sSupPr>
                        <m:ctrlPr>
                          <a:rPr lang="en-GB" sz="2400" b="0" i="1" dirty="0" smtClean="0"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a:rPr lang="en-GB" sz="2400" b="0" i="1" dirty="0" smtClean="0">
                            <a:latin typeface="Cambria Math"/>
                            <a:ea typeface="Cambria Math"/>
                          </a:rPr>
                          <m:t>𝑉</m:t>
                        </m:r>
                      </m:e>
                      <m:sup>
                        <m:r>
                          <a:rPr lang="en-GB" sz="2400" b="0" i="1" dirty="0" smtClean="0">
                            <a:latin typeface="Cambria Math"/>
                            <a:ea typeface="Cambria Math"/>
                          </a:rPr>
                          <m:t>2</m:t>
                        </m:r>
                      </m:sup>
                    </m:sSup>
                  </m:oMath>
                </a14:m>
                <a:endParaRPr lang="en-GB" sz="2400" dirty="0" smtClean="0">
                  <a:latin typeface="Comic Sans MS" panose="030F0702030302020204" pitchFamily="66" charset="0"/>
                </a:endParaRPr>
              </a:p>
              <a:p>
                <a:pPr>
                  <a:lnSpc>
                    <a:spcPct val="150000"/>
                  </a:lnSpc>
                </a:pPr>
                <a:r>
                  <a:rPr lang="en-GB" sz="2400" dirty="0" smtClean="0">
                    <a:latin typeface="Comic Sans MS" panose="030F0702030302020204" pitchFamily="66" charset="0"/>
                  </a:rPr>
                  <a:t>	</a:t>
                </a:r>
                <a:r>
                  <a:rPr lang="en-GB" sz="2400" dirty="0">
                    <a:latin typeface="Comic Sans MS" panose="030F0702030302020204" pitchFamily="66" charset="0"/>
                  </a:rPr>
                  <a:t>	</a:t>
                </a:r>
                <a:r>
                  <a:rPr lang="en-GB" sz="2400" dirty="0" smtClean="0">
                    <a:latin typeface="Comic Sans MS" panose="030F0702030302020204" pitchFamily="66" charset="0"/>
                  </a:rPr>
                  <a:t>	So   </a:t>
                </a:r>
                <a14:m>
                  <m:oMath xmlns:m="http://schemas.openxmlformats.org/officeDocument/2006/math">
                    <m:r>
                      <a:rPr lang="en-GB" sz="2400" b="0" i="1" dirty="0" smtClean="0">
                        <a:latin typeface="Cambria Math"/>
                      </a:rPr>
                      <m:t>𝑉</m:t>
                    </m:r>
                    <m:r>
                      <a:rPr lang="en-GB" sz="2400" i="1" dirty="0">
                        <a:latin typeface="Cambria Math"/>
                      </a:rPr>
                      <m:t>=</m:t>
                    </m:r>
                    <m:r>
                      <a:rPr lang="en-GB" sz="2400" b="0" i="1" dirty="0" smtClean="0">
                        <a:latin typeface="Cambria Math" panose="02040503050406030204" pitchFamily="18" charset="0"/>
                      </a:rPr>
                      <m:t>2</m:t>
                    </m:r>
                    <m:r>
                      <a:rPr lang="en-GB" sz="2400" b="0" i="1" dirty="0" smtClean="0">
                        <a:latin typeface="Cambria Math"/>
                        <a:ea typeface="Cambria Math"/>
                      </a:rPr>
                      <m:t>×</m:t>
                    </m:r>
                    <m:r>
                      <a:rPr lang="en-GB" sz="2400" b="0" i="1" dirty="0" smtClean="0">
                        <a:latin typeface="Cambria Math" panose="02040503050406030204" pitchFamily="18" charset="0"/>
                        <a:ea typeface="Cambria Math"/>
                      </a:rPr>
                      <m:t>3</m:t>
                    </m:r>
                    <m:r>
                      <a:rPr lang="en-GB" sz="2400" b="0" i="1" dirty="0" smtClean="0">
                        <a:latin typeface="Cambria Math"/>
                        <a:ea typeface="Cambria Math"/>
                      </a:rPr>
                      <m:t>×</m:t>
                    </m:r>
                    <m:r>
                      <a:rPr lang="en-GB" sz="2400" b="0" i="1" dirty="0" smtClean="0">
                        <a:latin typeface="Cambria Math" panose="02040503050406030204" pitchFamily="18" charset="0"/>
                        <a:ea typeface="Cambria Math"/>
                      </a:rPr>
                      <m:t>5</m:t>
                    </m:r>
                    <m:r>
                      <a:rPr lang="en-GB" sz="2400" b="0" i="1" dirty="0" smtClean="0">
                        <a:latin typeface="Cambria Math"/>
                        <a:ea typeface="Cambria Math"/>
                      </a:rPr>
                      <m:t>=</m:t>
                    </m:r>
                    <m:r>
                      <a:rPr lang="en-GB" sz="2400" b="0" i="1" dirty="0" smtClean="0">
                        <a:latin typeface="Cambria Math" panose="02040503050406030204" pitchFamily="18" charset="0"/>
                        <a:ea typeface="Cambria Math"/>
                      </a:rPr>
                      <m:t>30</m:t>
                    </m:r>
                  </m:oMath>
                </a14:m>
                <a:r>
                  <a:rPr lang="en-GB" sz="2400" dirty="0" smtClean="0">
                    <a:latin typeface="Comic Sans MS" panose="030F0702030302020204" pitchFamily="66" charset="0"/>
                  </a:rPr>
                  <a:t> as before.</a:t>
                </a:r>
              </a:p>
            </p:txBody>
          </p:sp>
        </mc:Choice>
        <mc:Fallback xmlns="">
          <p:sp>
            <p:nvSpPr>
              <p:cNvPr id="15" name="TextBox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9368" y="3924723"/>
                <a:ext cx="8340437" cy="2801023"/>
              </a:xfrm>
              <a:prstGeom prst="rect">
                <a:avLst/>
              </a:prstGeom>
              <a:blipFill>
                <a:blip r:embed="rId9"/>
                <a:stretch>
                  <a:fillRect l="-1170" r="-365" b="-435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420160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355202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RESOURCES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224682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228600" y="918584"/>
            <a:ext cx="86868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dirty="0">
                <a:latin typeface="Comic Sans MS" panose="030F0702030302020204" pitchFamily="66" charset="0"/>
              </a:rPr>
              <a:t>The faces of a cuboid have areas </a:t>
            </a:r>
            <a:r>
              <a:rPr lang="en-GB" sz="2400" dirty="0" smtClean="0">
                <a:latin typeface="Comic Sans MS" panose="030F0702030302020204" pitchFamily="66" charset="0"/>
              </a:rPr>
              <a:t>as shown in the diagram.</a:t>
            </a:r>
            <a:r>
              <a:rPr lang="en-GB" sz="2400" dirty="0">
                <a:latin typeface="Comic Sans MS" panose="030F0702030302020204" pitchFamily="66" charset="0"/>
              </a:rPr>
              <a:t/>
            </a:r>
            <a:br>
              <a:rPr lang="en-GB" sz="2400" dirty="0">
                <a:latin typeface="Comic Sans MS" panose="030F0702030302020204" pitchFamily="66" charset="0"/>
              </a:rPr>
            </a:br>
            <a:r>
              <a:rPr lang="en-GB" sz="2400" dirty="0">
                <a:latin typeface="Comic Sans MS" panose="030F0702030302020204" pitchFamily="66" charset="0"/>
              </a:rPr>
              <a:t/>
            </a:r>
            <a:br>
              <a:rPr lang="en-GB" sz="2400" dirty="0">
                <a:latin typeface="Comic Sans MS" panose="030F0702030302020204" pitchFamily="66" charset="0"/>
              </a:rPr>
            </a:br>
            <a:r>
              <a:rPr lang="en-GB" sz="2400" dirty="0">
                <a:latin typeface="Comic Sans MS" panose="030F0702030302020204" pitchFamily="66" charset="0"/>
              </a:rPr>
              <a:t>What is the volume of the cuboid? </a:t>
            </a:r>
            <a:r>
              <a:rPr lang="en-GB" sz="2400" dirty="0" smtClean="0">
                <a:latin typeface="Comic Sans MS" panose="030F0702030302020204" pitchFamily="66" charset="0"/>
              </a:rPr>
              <a:t/>
            </a:r>
            <a:br>
              <a:rPr lang="en-GB" sz="2400" dirty="0" smtClean="0">
                <a:latin typeface="Comic Sans MS" panose="030F0702030302020204" pitchFamily="66" charset="0"/>
              </a:rPr>
            </a:br>
            <a:endParaRPr lang="en-GB" sz="2400" dirty="0">
              <a:latin typeface="Comic Sans MS" panose="030F0702030302020204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232531" y="152400"/>
            <a:ext cx="267893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dirty="0" smtClean="0">
                <a:latin typeface="Comic Sans MS" panose="030F0702030302020204" pitchFamily="66" charset="0"/>
              </a:rPr>
              <a:t>Cuboid Faces</a:t>
            </a:r>
            <a:endParaRPr lang="en-GB" sz="3200" dirty="0">
              <a:latin typeface="Comic Sans MS" panose="030F0702030302020204" pitchFamily="66" charset="0"/>
            </a:endParaRPr>
          </a:p>
        </p:txBody>
      </p:sp>
      <p:sp>
        <p:nvSpPr>
          <p:cNvPr id="5" name="Cube 4"/>
          <p:cNvSpPr/>
          <p:nvPr/>
        </p:nvSpPr>
        <p:spPr>
          <a:xfrm>
            <a:off x="2701654" y="2611792"/>
            <a:ext cx="3269672" cy="2895600"/>
          </a:xfrm>
          <a:prstGeom prst="cube">
            <a:avLst>
              <a:gd name="adj" fmla="val 56159"/>
            </a:avLst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2950980" y="4572259"/>
                <a:ext cx="1026243" cy="57342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GB" sz="3200" b="0" i="1" smtClean="0">
                        <a:latin typeface="Cambria Math" panose="02040503050406030204" pitchFamily="18" charset="0"/>
                      </a:rPr>
                      <m:t>2</m:t>
                    </m:r>
                  </m:oMath>
                </a14:m>
                <a:r>
                  <a:rPr lang="en-GB" sz="2400" dirty="0" smtClean="0">
                    <a:latin typeface="Comic Sans MS" panose="030F0702030302020204" pitchFamily="66" charset="0"/>
                  </a:rPr>
                  <a:t> cm</a:t>
                </a:r>
                <a:r>
                  <a:rPr lang="en-GB" sz="2400" baseline="30000" dirty="0" smtClean="0">
                    <a:latin typeface="Comic Sans MS" panose="030F0702030302020204" pitchFamily="66" charset="0"/>
                  </a:rPr>
                  <a:t>2</a:t>
                </a:r>
                <a:endParaRPr lang="en-GB" sz="2400" dirty="0">
                  <a:latin typeface="Comic Sans MS" panose="030F0702030302020204" pitchFamily="66" charset="0"/>
                </a:endParaRPr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50980" y="4572259"/>
                <a:ext cx="1026243" cy="573427"/>
              </a:xfrm>
              <a:prstGeom prst="rect">
                <a:avLst/>
              </a:prstGeom>
              <a:blipFill>
                <a:blip r:embed="rId2"/>
                <a:stretch>
                  <a:fillRect r="-2976" b="-2127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/>
              <p:cNvSpPr txBox="1"/>
              <p:nvPr/>
            </p:nvSpPr>
            <p:spPr>
              <a:xfrm rot="18898509">
                <a:off x="3640752" y="3075914"/>
                <a:ext cx="1481496" cy="57342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GB" sz="3200" b="0" i="1" smtClean="0">
                        <a:latin typeface="Cambria Math" panose="02040503050406030204" pitchFamily="18" charset="0"/>
                      </a:rPr>
                      <m:t>150</m:t>
                    </m:r>
                  </m:oMath>
                </a14:m>
                <a:r>
                  <a:rPr lang="en-GB" sz="2400" dirty="0" smtClean="0">
                    <a:latin typeface="Comic Sans MS" panose="030F0702030302020204" pitchFamily="66" charset="0"/>
                  </a:rPr>
                  <a:t> cm</a:t>
                </a:r>
                <a:r>
                  <a:rPr lang="en-GB" sz="2400" baseline="30000" dirty="0" smtClean="0">
                    <a:latin typeface="Comic Sans MS" panose="030F0702030302020204" pitchFamily="66" charset="0"/>
                  </a:rPr>
                  <a:t>2</a:t>
                </a:r>
                <a:endParaRPr lang="en-GB" sz="2400" dirty="0">
                  <a:latin typeface="Comic Sans MS" panose="030F0702030302020204" pitchFamily="66" charset="0"/>
                </a:endParaRPr>
              </a:p>
            </p:txBody>
          </p:sp>
        </mc:Choice>
        <mc:Fallback xmlns="">
          <p:sp>
            <p:nvSpPr>
              <p:cNvPr id="15" name="TextBox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8898509">
                <a:off x="3640752" y="3075914"/>
                <a:ext cx="1481496" cy="573427"/>
              </a:xfrm>
              <a:prstGeom prst="rect">
                <a:avLst/>
              </a:prstGeom>
              <a:blipFill>
                <a:blip r:embed="rId3"/>
                <a:stretch>
                  <a:fillRect r="-376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/>
              <p:cNvSpPr txBox="1"/>
              <p:nvPr/>
            </p:nvSpPr>
            <p:spPr>
              <a:xfrm rot="18796312">
                <a:off x="4644253" y="3643964"/>
                <a:ext cx="1026243" cy="57342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GB" sz="3200" b="0" i="1" smtClean="0">
                        <a:latin typeface="Cambria Math" panose="02040503050406030204" pitchFamily="18" charset="0"/>
                      </a:rPr>
                      <m:t>3</m:t>
                    </m:r>
                  </m:oMath>
                </a14:m>
                <a:r>
                  <a:rPr lang="en-GB" sz="2400" dirty="0" smtClean="0">
                    <a:latin typeface="Comic Sans MS" panose="030F0702030302020204" pitchFamily="66" charset="0"/>
                  </a:rPr>
                  <a:t> cm</a:t>
                </a:r>
                <a:r>
                  <a:rPr lang="en-GB" sz="2400" baseline="30000" dirty="0" smtClean="0">
                    <a:latin typeface="Comic Sans MS" panose="030F0702030302020204" pitchFamily="66" charset="0"/>
                  </a:rPr>
                  <a:t>2</a:t>
                </a:r>
                <a:endParaRPr lang="en-GB" sz="2400" dirty="0">
                  <a:latin typeface="Comic Sans MS" panose="030F0702030302020204" pitchFamily="66" charset="0"/>
                </a:endParaRPr>
              </a:p>
            </p:txBody>
          </p:sp>
        </mc:Choice>
        <mc:Fallback xmlns="">
          <p:sp>
            <p:nvSpPr>
              <p:cNvPr id="16" name="TextBox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8796312">
                <a:off x="4644253" y="3643964"/>
                <a:ext cx="1026243" cy="573427"/>
              </a:xfrm>
              <a:prstGeom prst="rect">
                <a:avLst/>
              </a:prstGeom>
              <a:blipFill>
                <a:blip r:embed="rId4"/>
                <a:stretch>
                  <a:fillRect r="-543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extBox 8"/>
          <p:cNvSpPr txBox="1"/>
          <p:nvPr/>
        </p:nvSpPr>
        <p:spPr>
          <a:xfrm>
            <a:off x="6941127" y="2996061"/>
            <a:ext cx="16129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Comic Sans MS" panose="030F0702030302020204" pitchFamily="66" charset="0"/>
              </a:rPr>
              <a:t>(not to scale)</a:t>
            </a:r>
            <a:endParaRPr lang="en-GB" dirty="0">
              <a:latin typeface="Comic Sans MS" panose="030F0702030302020204" pitchFamily="66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188884" y="18864"/>
            <a:ext cx="9316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>
                <a:latin typeface="Bradley Hand ITC" panose="03070402050302030203" pitchFamily="66" charset="0"/>
              </a:rPr>
              <a:t>SIC_64</a:t>
            </a:r>
            <a:endParaRPr lang="en-GB" dirty="0">
              <a:latin typeface="Bradley Hand ITC" panose="03070402050302030203" pitchFamily="66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60218" y="6151418"/>
            <a:ext cx="409086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sz="2400" dirty="0" smtClean="0">
                <a:latin typeface="Comic Sans MS" panose="030F0702030302020204" pitchFamily="66" charset="0"/>
              </a:rPr>
              <a:t>A</a:t>
            </a:r>
            <a:endParaRPr lang="en-GB" sz="24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873413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228600" y="918584"/>
            <a:ext cx="86868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dirty="0">
                <a:latin typeface="Comic Sans MS" panose="030F0702030302020204" pitchFamily="66" charset="0"/>
              </a:rPr>
              <a:t>The faces of a cuboid have areas </a:t>
            </a:r>
            <a:r>
              <a:rPr lang="en-GB" sz="2400" dirty="0" smtClean="0">
                <a:latin typeface="Comic Sans MS" panose="030F0702030302020204" pitchFamily="66" charset="0"/>
              </a:rPr>
              <a:t>as shown in the diagram.</a:t>
            </a:r>
            <a:r>
              <a:rPr lang="en-GB" sz="2400" dirty="0">
                <a:latin typeface="Comic Sans MS" panose="030F0702030302020204" pitchFamily="66" charset="0"/>
              </a:rPr>
              <a:t/>
            </a:r>
            <a:br>
              <a:rPr lang="en-GB" sz="2400" dirty="0">
                <a:latin typeface="Comic Sans MS" panose="030F0702030302020204" pitchFamily="66" charset="0"/>
              </a:rPr>
            </a:br>
            <a:r>
              <a:rPr lang="en-GB" sz="2400" dirty="0">
                <a:latin typeface="Comic Sans MS" panose="030F0702030302020204" pitchFamily="66" charset="0"/>
              </a:rPr>
              <a:t/>
            </a:r>
            <a:br>
              <a:rPr lang="en-GB" sz="2400" dirty="0">
                <a:latin typeface="Comic Sans MS" panose="030F0702030302020204" pitchFamily="66" charset="0"/>
              </a:rPr>
            </a:br>
            <a:r>
              <a:rPr lang="en-GB" sz="2400" dirty="0">
                <a:latin typeface="Comic Sans MS" panose="030F0702030302020204" pitchFamily="66" charset="0"/>
              </a:rPr>
              <a:t>What is the volume of the cuboid? </a:t>
            </a:r>
            <a:r>
              <a:rPr lang="en-GB" sz="2400" dirty="0" smtClean="0">
                <a:latin typeface="Comic Sans MS" panose="030F0702030302020204" pitchFamily="66" charset="0"/>
              </a:rPr>
              <a:t/>
            </a:r>
            <a:br>
              <a:rPr lang="en-GB" sz="2400" dirty="0" smtClean="0">
                <a:latin typeface="Comic Sans MS" panose="030F0702030302020204" pitchFamily="66" charset="0"/>
              </a:rPr>
            </a:br>
            <a:endParaRPr lang="en-GB" sz="2400" dirty="0">
              <a:latin typeface="Comic Sans MS" panose="030F0702030302020204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232531" y="152400"/>
            <a:ext cx="267893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dirty="0" smtClean="0">
                <a:latin typeface="Comic Sans MS" panose="030F0702030302020204" pitchFamily="66" charset="0"/>
              </a:rPr>
              <a:t>Cuboid Faces</a:t>
            </a:r>
            <a:endParaRPr lang="en-GB" sz="3200" dirty="0">
              <a:latin typeface="Comic Sans MS" panose="030F0702030302020204" pitchFamily="66" charset="0"/>
            </a:endParaRPr>
          </a:p>
        </p:txBody>
      </p:sp>
      <p:sp>
        <p:nvSpPr>
          <p:cNvPr id="5" name="Cube 4"/>
          <p:cNvSpPr/>
          <p:nvPr/>
        </p:nvSpPr>
        <p:spPr>
          <a:xfrm>
            <a:off x="2701654" y="2611792"/>
            <a:ext cx="3269672" cy="2895600"/>
          </a:xfrm>
          <a:prstGeom prst="cube">
            <a:avLst>
              <a:gd name="adj" fmla="val 56159"/>
            </a:avLst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2950980" y="4572259"/>
                <a:ext cx="1026243" cy="57342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GB" sz="3200" b="0" i="1" smtClean="0">
                        <a:latin typeface="Cambria Math" panose="02040503050406030204" pitchFamily="18" charset="0"/>
                      </a:rPr>
                      <m:t>2</m:t>
                    </m:r>
                  </m:oMath>
                </a14:m>
                <a:r>
                  <a:rPr lang="en-GB" sz="2400" dirty="0" smtClean="0">
                    <a:latin typeface="Comic Sans MS" panose="030F0702030302020204" pitchFamily="66" charset="0"/>
                  </a:rPr>
                  <a:t> cm</a:t>
                </a:r>
                <a:r>
                  <a:rPr lang="en-GB" sz="2400" baseline="30000" dirty="0" smtClean="0">
                    <a:latin typeface="Comic Sans MS" panose="030F0702030302020204" pitchFamily="66" charset="0"/>
                  </a:rPr>
                  <a:t>2</a:t>
                </a:r>
                <a:endParaRPr lang="en-GB" sz="2400" dirty="0">
                  <a:latin typeface="Comic Sans MS" panose="030F0702030302020204" pitchFamily="66" charset="0"/>
                </a:endParaRPr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50980" y="4572259"/>
                <a:ext cx="1026243" cy="573427"/>
              </a:xfrm>
              <a:prstGeom prst="rect">
                <a:avLst/>
              </a:prstGeom>
              <a:blipFill>
                <a:blip r:embed="rId2"/>
                <a:stretch>
                  <a:fillRect r="-2976" b="-2127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/>
              <p:cNvSpPr txBox="1"/>
              <p:nvPr/>
            </p:nvSpPr>
            <p:spPr>
              <a:xfrm rot="18898509">
                <a:off x="3754565" y="3075914"/>
                <a:ext cx="1253869" cy="57342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GB" sz="3200" b="0" i="1" smtClean="0">
                        <a:latin typeface="Cambria Math" panose="02040503050406030204" pitchFamily="18" charset="0"/>
                      </a:rPr>
                      <m:t>90</m:t>
                    </m:r>
                  </m:oMath>
                </a14:m>
                <a:r>
                  <a:rPr lang="en-GB" sz="2400" dirty="0" smtClean="0">
                    <a:latin typeface="Comic Sans MS" panose="030F0702030302020204" pitchFamily="66" charset="0"/>
                  </a:rPr>
                  <a:t> cm</a:t>
                </a:r>
                <a:r>
                  <a:rPr lang="en-GB" sz="2400" baseline="30000" dirty="0" smtClean="0">
                    <a:latin typeface="Comic Sans MS" panose="030F0702030302020204" pitchFamily="66" charset="0"/>
                  </a:rPr>
                  <a:t>2</a:t>
                </a:r>
                <a:endParaRPr lang="en-GB" sz="2400" dirty="0">
                  <a:latin typeface="Comic Sans MS" panose="030F0702030302020204" pitchFamily="66" charset="0"/>
                </a:endParaRPr>
              </a:p>
            </p:txBody>
          </p:sp>
        </mc:Choice>
        <mc:Fallback xmlns="">
          <p:sp>
            <p:nvSpPr>
              <p:cNvPr id="15" name="TextBox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8898509">
                <a:off x="3754565" y="3075914"/>
                <a:ext cx="1253869" cy="573427"/>
              </a:xfrm>
              <a:prstGeom prst="rect">
                <a:avLst/>
              </a:prstGeom>
              <a:blipFill>
                <a:blip r:embed="rId3"/>
                <a:stretch>
                  <a:fillRect r="-422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/>
              <p:cNvSpPr txBox="1"/>
              <p:nvPr/>
            </p:nvSpPr>
            <p:spPr>
              <a:xfrm rot="18796312">
                <a:off x="4644253" y="3643964"/>
                <a:ext cx="1026243" cy="57342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GB" sz="3200" b="0" i="1" smtClean="0">
                        <a:latin typeface="Cambria Math" panose="02040503050406030204" pitchFamily="18" charset="0"/>
                      </a:rPr>
                      <m:t>5</m:t>
                    </m:r>
                  </m:oMath>
                </a14:m>
                <a:r>
                  <a:rPr lang="en-GB" sz="2400" dirty="0" smtClean="0">
                    <a:latin typeface="Comic Sans MS" panose="030F0702030302020204" pitchFamily="66" charset="0"/>
                  </a:rPr>
                  <a:t> cm</a:t>
                </a:r>
                <a:r>
                  <a:rPr lang="en-GB" sz="2400" baseline="30000" dirty="0" smtClean="0">
                    <a:latin typeface="Comic Sans MS" panose="030F0702030302020204" pitchFamily="66" charset="0"/>
                  </a:rPr>
                  <a:t>2</a:t>
                </a:r>
                <a:endParaRPr lang="en-GB" sz="2400" dirty="0">
                  <a:latin typeface="Comic Sans MS" panose="030F0702030302020204" pitchFamily="66" charset="0"/>
                </a:endParaRPr>
              </a:p>
            </p:txBody>
          </p:sp>
        </mc:Choice>
        <mc:Fallback xmlns="">
          <p:sp>
            <p:nvSpPr>
              <p:cNvPr id="16" name="TextBox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8796312">
                <a:off x="4644253" y="3643964"/>
                <a:ext cx="1026243" cy="573427"/>
              </a:xfrm>
              <a:prstGeom prst="rect">
                <a:avLst/>
              </a:prstGeom>
              <a:blipFill>
                <a:blip r:embed="rId4"/>
                <a:stretch>
                  <a:fillRect r="-543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extBox 8"/>
          <p:cNvSpPr txBox="1"/>
          <p:nvPr/>
        </p:nvSpPr>
        <p:spPr>
          <a:xfrm>
            <a:off x="6941127" y="2996061"/>
            <a:ext cx="16129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Comic Sans MS" panose="030F0702030302020204" pitchFamily="66" charset="0"/>
              </a:rPr>
              <a:t>(not to scale)</a:t>
            </a:r>
            <a:endParaRPr lang="en-GB" dirty="0">
              <a:latin typeface="Comic Sans MS" panose="030F0702030302020204" pitchFamily="66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188884" y="18864"/>
            <a:ext cx="9316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>
                <a:latin typeface="Bradley Hand ITC" panose="03070402050302030203" pitchFamily="66" charset="0"/>
              </a:rPr>
              <a:t>SIC_64</a:t>
            </a:r>
            <a:endParaRPr lang="en-GB" dirty="0">
              <a:latin typeface="Bradley Hand ITC" panose="03070402050302030203" pitchFamily="66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60218" y="6151418"/>
            <a:ext cx="378630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sz="2400" dirty="0" smtClean="0">
                <a:latin typeface="Comic Sans MS" panose="030F0702030302020204" pitchFamily="66" charset="0"/>
              </a:rPr>
              <a:t>B</a:t>
            </a:r>
            <a:endParaRPr lang="en-GB" sz="24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535572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228600" y="918584"/>
            <a:ext cx="86868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dirty="0">
                <a:latin typeface="Comic Sans MS" panose="030F0702030302020204" pitchFamily="66" charset="0"/>
              </a:rPr>
              <a:t>The faces of a cuboid have areas </a:t>
            </a:r>
            <a:r>
              <a:rPr lang="en-GB" sz="2400" dirty="0" smtClean="0">
                <a:latin typeface="Comic Sans MS" panose="030F0702030302020204" pitchFamily="66" charset="0"/>
              </a:rPr>
              <a:t>as shown in the diagram.</a:t>
            </a:r>
            <a:r>
              <a:rPr lang="en-GB" sz="2400" dirty="0">
                <a:latin typeface="Comic Sans MS" panose="030F0702030302020204" pitchFamily="66" charset="0"/>
              </a:rPr>
              <a:t/>
            </a:r>
            <a:br>
              <a:rPr lang="en-GB" sz="2400" dirty="0">
                <a:latin typeface="Comic Sans MS" panose="030F0702030302020204" pitchFamily="66" charset="0"/>
              </a:rPr>
            </a:br>
            <a:r>
              <a:rPr lang="en-GB" sz="2400" dirty="0">
                <a:latin typeface="Comic Sans MS" panose="030F0702030302020204" pitchFamily="66" charset="0"/>
              </a:rPr>
              <a:t/>
            </a:r>
            <a:br>
              <a:rPr lang="en-GB" sz="2400" dirty="0">
                <a:latin typeface="Comic Sans MS" panose="030F0702030302020204" pitchFamily="66" charset="0"/>
              </a:rPr>
            </a:br>
            <a:r>
              <a:rPr lang="en-GB" sz="2400" dirty="0">
                <a:latin typeface="Comic Sans MS" panose="030F0702030302020204" pitchFamily="66" charset="0"/>
              </a:rPr>
              <a:t>What is the volume of the cuboid? </a:t>
            </a:r>
            <a:r>
              <a:rPr lang="en-GB" sz="2400" dirty="0" smtClean="0">
                <a:latin typeface="Comic Sans MS" panose="030F0702030302020204" pitchFamily="66" charset="0"/>
              </a:rPr>
              <a:t/>
            </a:r>
            <a:br>
              <a:rPr lang="en-GB" sz="2400" dirty="0" smtClean="0">
                <a:latin typeface="Comic Sans MS" panose="030F0702030302020204" pitchFamily="66" charset="0"/>
              </a:rPr>
            </a:br>
            <a:endParaRPr lang="en-GB" sz="2400" dirty="0">
              <a:latin typeface="Comic Sans MS" panose="030F0702030302020204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232531" y="152400"/>
            <a:ext cx="267893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dirty="0" smtClean="0">
                <a:latin typeface="Comic Sans MS" panose="030F0702030302020204" pitchFamily="66" charset="0"/>
              </a:rPr>
              <a:t>Cuboid Faces</a:t>
            </a:r>
            <a:endParaRPr lang="en-GB" sz="3200" dirty="0">
              <a:latin typeface="Comic Sans MS" panose="030F0702030302020204" pitchFamily="66" charset="0"/>
            </a:endParaRPr>
          </a:p>
        </p:txBody>
      </p:sp>
      <p:sp>
        <p:nvSpPr>
          <p:cNvPr id="5" name="Cube 4"/>
          <p:cNvSpPr/>
          <p:nvPr/>
        </p:nvSpPr>
        <p:spPr>
          <a:xfrm>
            <a:off x="2701654" y="2611792"/>
            <a:ext cx="3269672" cy="2895600"/>
          </a:xfrm>
          <a:prstGeom prst="cube">
            <a:avLst>
              <a:gd name="adj" fmla="val 56159"/>
            </a:avLst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2950980" y="4572259"/>
                <a:ext cx="1026243" cy="57342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GB" sz="3200" b="0" i="1" smtClean="0">
                        <a:latin typeface="Cambria Math" panose="02040503050406030204" pitchFamily="18" charset="0"/>
                      </a:rPr>
                      <m:t>2</m:t>
                    </m:r>
                  </m:oMath>
                </a14:m>
                <a:r>
                  <a:rPr lang="en-GB" sz="2400" dirty="0" smtClean="0">
                    <a:latin typeface="Comic Sans MS" panose="030F0702030302020204" pitchFamily="66" charset="0"/>
                  </a:rPr>
                  <a:t> cm</a:t>
                </a:r>
                <a:r>
                  <a:rPr lang="en-GB" sz="2400" baseline="30000" dirty="0" smtClean="0">
                    <a:latin typeface="Comic Sans MS" panose="030F0702030302020204" pitchFamily="66" charset="0"/>
                  </a:rPr>
                  <a:t>2</a:t>
                </a:r>
                <a:endParaRPr lang="en-GB" sz="2400" dirty="0">
                  <a:latin typeface="Comic Sans MS" panose="030F0702030302020204" pitchFamily="66" charset="0"/>
                </a:endParaRPr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50980" y="4572259"/>
                <a:ext cx="1026243" cy="573427"/>
              </a:xfrm>
              <a:prstGeom prst="rect">
                <a:avLst/>
              </a:prstGeom>
              <a:blipFill>
                <a:blip r:embed="rId2"/>
                <a:stretch>
                  <a:fillRect r="-2976" b="-2127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/>
              <p:cNvSpPr txBox="1"/>
              <p:nvPr/>
            </p:nvSpPr>
            <p:spPr>
              <a:xfrm rot="18898509">
                <a:off x="3754565" y="3075914"/>
                <a:ext cx="1253869" cy="57342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GB" sz="3200" b="0" i="1" smtClean="0">
                        <a:latin typeface="Cambria Math" panose="02040503050406030204" pitchFamily="18" charset="0"/>
                      </a:rPr>
                      <m:t>75</m:t>
                    </m:r>
                  </m:oMath>
                </a14:m>
                <a:r>
                  <a:rPr lang="en-GB" sz="2400" dirty="0" smtClean="0">
                    <a:latin typeface="Comic Sans MS" panose="030F0702030302020204" pitchFamily="66" charset="0"/>
                  </a:rPr>
                  <a:t> cm</a:t>
                </a:r>
                <a:r>
                  <a:rPr lang="en-GB" sz="2400" baseline="30000" dirty="0" smtClean="0">
                    <a:latin typeface="Comic Sans MS" panose="030F0702030302020204" pitchFamily="66" charset="0"/>
                  </a:rPr>
                  <a:t>2</a:t>
                </a:r>
                <a:endParaRPr lang="en-GB" sz="2400" dirty="0">
                  <a:latin typeface="Comic Sans MS" panose="030F0702030302020204" pitchFamily="66" charset="0"/>
                </a:endParaRPr>
              </a:p>
            </p:txBody>
          </p:sp>
        </mc:Choice>
        <mc:Fallback xmlns="">
          <p:sp>
            <p:nvSpPr>
              <p:cNvPr id="15" name="TextBox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8898509">
                <a:off x="3754565" y="3075914"/>
                <a:ext cx="1253869" cy="573427"/>
              </a:xfrm>
              <a:prstGeom prst="rect">
                <a:avLst/>
              </a:prstGeom>
              <a:blipFill>
                <a:blip r:embed="rId3"/>
                <a:stretch>
                  <a:fillRect r="-422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/>
              <p:cNvSpPr txBox="1"/>
              <p:nvPr/>
            </p:nvSpPr>
            <p:spPr>
              <a:xfrm rot="18796312">
                <a:off x="4644253" y="3643964"/>
                <a:ext cx="1026243" cy="57342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GB" sz="3200" b="0" i="1" smtClean="0">
                        <a:latin typeface="Cambria Math" panose="02040503050406030204" pitchFamily="18" charset="0"/>
                      </a:rPr>
                      <m:t>6</m:t>
                    </m:r>
                  </m:oMath>
                </a14:m>
                <a:r>
                  <a:rPr lang="en-GB" sz="2400" dirty="0" smtClean="0">
                    <a:latin typeface="Comic Sans MS" panose="030F0702030302020204" pitchFamily="66" charset="0"/>
                  </a:rPr>
                  <a:t> cm</a:t>
                </a:r>
                <a:r>
                  <a:rPr lang="en-GB" sz="2400" baseline="30000" dirty="0" smtClean="0">
                    <a:latin typeface="Comic Sans MS" panose="030F0702030302020204" pitchFamily="66" charset="0"/>
                  </a:rPr>
                  <a:t>2</a:t>
                </a:r>
                <a:endParaRPr lang="en-GB" sz="2400" dirty="0">
                  <a:latin typeface="Comic Sans MS" panose="030F0702030302020204" pitchFamily="66" charset="0"/>
                </a:endParaRPr>
              </a:p>
            </p:txBody>
          </p:sp>
        </mc:Choice>
        <mc:Fallback xmlns="">
          <p:sp>
            <p:nvSpPr>
              <p:cNvPr id="16" name="TextBox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8796312">
                <a:off x="4644253" y="3643964"/>
                <a:ext cx="1026243" cy="573427"/>
              </a:xfrm>
              <a:prstGeom prst="rect">
                <a:avLst/>
              </a:prstGeom>
              <a:blipFill>
                <a:blip r:embed="rId4"/>
                <a:stretch>
                  <a:fillRect r="-543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extBox 8"/>
          <p:cNvSpPr txBox="1"/>
          <p:nvPr/>
        </p:nvSpPr>
        <p:spPr>
          <a:xfrm>
            <a:off x="6941127" y="2996061"/>
            <a:ext cx="16129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Comic Sans MS" panose="030F0702030302020204" pitchFamily="66" charset="0"/>
              </a:rPr>
              <a:t>(not to scale)</a:t>
            </a:r>
            <a:endParaRPr lang="en-GB" dirty="0">
              <a:latin typeface="Comic Sans MS" panose="030F0702030302020204" pitchFamily="66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188884" y="18864"/>
            <a:ext cx="9316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>
                <a:latin typeface="Bradley Hand ITC" panose="03070402050302030203" pitchFamily="66" charset="0"/>
              </a:rPr>
              <a:t>SIC_64</a:t>
            </a:r>
            <a:endParaRPr lang="en-GB" dirty="0">
              <a:latin typeface="Bradley Hand ITC" panose="03070402050302030203" pitchFamily="66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60218" y="6151418"/>
            <a:ext cx="370614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sz="2400" dirty="0" smtClean="0">
                <a:latin typeface="Comic Sans MS" panose="030F0702030302020204" pitchFamily="66" charset="0"/>
              </a:rPr>
              <a:t>C</a:t>
            </a:r>
            <a:endParaRPr lang="en-GB" sz="24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58696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410</TotalTime>
  <Words>743</Words>
  <Application>Microsoft Office PowerPoint</Application>
  <PresentationFormat>On-screen Show (4:3)</PresentationFormat>
  <Paragraphs>208</Paragraphs>
  <Slides>26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27" baseType="lpstr">
      <vt:lpstr>Office Theme</vt:lpstr>
      <vt:lpstr>Cuboid Faces</vt:lpstr>
      <vt:lpstr>PowerPoint Presentation</vt:lpstr>
      <vt:lpstr>PowerPoint Presentation</vt:lpstr>
      <vt:lpstr>PowerPoint Presentation</vt:lpstr>
      <vt:lpstr>PowerPoint Presentation</vt:lpstr>
      <vt:lpstr>RESOURCES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John</dc:creator>
  <cp:lastModifiedBy>John</cp:lastModifiedBy>
  <cp:revision>42</cp:revision>
  <cp:lastPrinted>2017-12-08T23:08:54Z</cp:lastPrinted>
  <dcterms:created xsi:type="dcterms:W3CDTF">2017-12-03T07:13:17Z</dcterms:created>
  <dcterms:modified xsi:type="dcterms:W3CDTF">2017-12-08T23:22:42Z</dcterms:modified>
</cp:coreProperties>
</file>