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257" r:id="rId2"/>
    <p:sldId id="260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F42FC"/>
    <a:srgbClr val="1203D7"/>
    <a:srgbClr val="7E0000"/>
    <a:srgbClr val="360000"/>
    <a:srgbClr val="77370B"/>
    <a:srgbClr val="760000"/>
    <a:srgbClr val="FF5757"/>
    <a:srgbClr val="FA0000"/>
    <a:srgbClr val="FF4343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51" autoAdjust="0"/>
  </p:normalViewPr>
  <p:slideViewPr>
    <p:cSldViewPr snapToGrid="0">
      <p:cViewPr varScale="1">
        <p:scale>
          <a:sx n="111" d="100"/>
          <a:sy n="111" d="100"/>
        </p:scale>
        <p:origin x="60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3BC92B-20E3-4759-9EA2-4291CE070368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E7C73D-9F36-4409-AC4D-B1068866F4E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4129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4406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49259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9756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113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2509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4748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9058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8956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81378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775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576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3256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9729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045666-C2DB-4374-98FD-31A24254EBAB}" type="datetimeFigureOut">
              <a:rPr lang="en-GB" smtClean="0"/>
              <a:t>27/06/2019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6752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45638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Wheelbarrow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863125"/>
            <a:ext cx="8285163" cy="293249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dirty="0"/>
              <a:t>A</a:t>
            </a:r>
            <a:r>
              <a:rPr kumimoji="0" lang="en-US" sz="1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wheelbarrow</a:t>
            </a:r>
            <a:r>
              <a:rPr lang="en-US" dirty="0" smtClean="0"/>
              <a:t> makes it easier to lift a heavy pile of soil. </a:t>
            </a:r>
            <a:endParaRPr kumimoji="0" lang="en-US" sz="18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grpSp>
        <p:nvGrpSpPr>
          <p:cNvPr id="19" name="Group 18"/>
          <p:cNvGrpSpPr/>
          <p:nvPr/>
        </p:nvGrpSpPr>
        <p:grpSpPr>
          <a:xfrm>
            <a:off x="1742535" y="2190238"/>
            <a:ext cx="6305910" cy="3079918"/>
            <a:chOff x="1742535" y="2190238"/>
            <a:chExt cx="6305910" cy="3079918"/>
          </a:xfrm>
        </p:grpSpPr>
        <p:grpSp>
          <p:nvGrpSpPr>
            <p:cNvPr id="17" name="Group 16"/>
            <p:cNvGrpSpPr/>
            <p:nvPr/>
          </p:nvGrpSpPr>
          <p:grpSpPr>
            <a:xfrm>
              <a:off x="1742535" y="2190238"/>
              <a:ext cx="6305910" cy="3079918"/>
              <a:chOff x="1742535" y="2190238"/>
              <a:chExt cx="6305910" cy="3079918"/>
            </a:xfrm>
          </p:grpSpPr>
          <p:cxnSp>
            <p:nvCxnSpPr>
              <p:cNvPr id="16" name="Straight Connector 15"/>
              <p:cNvCxnSpPr/>
              <p:nvPr/>
            </p:nvCxnSpPr>
            <p:spPr>
              <a:xfrm>
                <a:off x="1759788" y="5270156"/>
                <a:ext cx="6288657" cy="0"/>
              </a:xfrm>
              <a:prstGeom prst="line">
                <a:avLst/>
              </a:prstGeom>
              <a:ln w="8255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4" name="Group 13"/>
              <p:cNvGrpSpPr/>
              <p:nvPr/>
            </p:nvGrpSpPr>
            <p:grpSpPr>
              <a:xfrm rot="512832">
                <a:off x="1742535" y="2190238"/>
                <a:ext cx="5025920" cy="2790674"/>
                <a:chOff x="1880558" y="2121227"/>
                <a:chExt cx="5025920" cy="2790674"/>
              </a:xfrm>
            </p:grpSpPr>
            <p:sp>
              <p:nvSpPr>
                <p:cNvPr id="13" name="Freeform 12"/>
                <p:cNvSpPr/>
                <p:nvPr/>
              </p:nvSpPr>
              <p:spPr>
                <a:xfrm>
                  <a:off x="4148255" y="2121227"/>
                  <a:ext cx="2432770" cy="1276000"/>
                </a:xfrm>
                <a:custGeom>
                  <a:avLst/>
                  <a:gdLst>
                    <a:gd name="connsiteX0" fmla="*/ 0 w 2432770"/>
                    <a:gd name="connsiteY0" fmla="*/ 1276000 h 1276000"/>
                    <a:gd name="connsiteX1" fmla="*/ 0 w 2432770"/>
                    <a:gd name="connsiteY1" fmla="*/ 1276000 h 1276000"/>
                    <a:gd name="connsiteX2" fmla="*/ 215660 w 2432770"/>
                    <a:gd name="connsiteY2" fmla="*/ 447864 h 1276000"/>
                    <a:gd name="connsiteX3" fmla="*/ 276045 w 2432770"/>
                    <a:gd name="connsiteY3" fmla="*/ 387479 h 1276000"/>
                    <a:gd name="connsiteX4" fmla="*/ 310551 w 2432770"/>
                    <a:gd name="connsiteY4" fmla="*/ 335721 h 1276000"/>
                    <a:gd name="connsiteX5" fmla="*/ 327804 w 2432770"/>
                    <a:gd name="connsiteY5" fmla="*/ 309841 h 1276000"/>
                    <a:gd name="connsiteX6" fmla="*/ 353683 w 2432770"/>
                    <a:gd name="connsiteY6" fmla="*/ 283962 h 1276000"/>
                    <a:gd name="connsiteX7" fmla="*/ 370936 w 2432770"/>
                    <a:gd name="connsiteY7" fmla="*/ 258083 h 1276000"/>
                    <a:gd name="connsiteX8" fmla="*/ 422694 w 2432770"/>
                    <a:gd name="connsiteY8" fmla="*/ 232204 h 1276000"/>
                    <a:gd name="connsiteX9" fmla="*/ 457200 w 2432770"/>
                    <a:gd name="connsiteY9" fmla="*/ 214951 h 1276000"/>
                    <a:gd name="connsiteX10" fmla="*/ 500332 w 2432770"/>
                    <a:gd name="connsiteY10" fmla="*/ 197698 h 1276000"/>
                    <a:gd name="connsiteX11" fmla="*/ 526211 w 2432770"/>
                    <a:gd name="connsiteY11" fmla="*/ 189072 h 1276000"/>
                    <a:gd name="connsiteX12" fmla="*/ 560717 w 2432770"/>
                    <a:gd name="connsiteY12" fmla="*/ 171819 h 1276000"/>
                    <a:gd name="connsiteX13" fmla="*/ 586596 w 2432770"/>
                    <a:gd name="connsiteY13" fmla="*/ 163192 h 1276000"/>
                    <a:gd name="connsiteX14" fmla="*/ 681487 w 2432770"/>
                    <a:gd name="connsiteY14" fmla="*/ 128687 h 1276000"/>
                    <a:gd name="connsiteX15" fmla="*/ 759124 w 2432770"/>
                    <a:gd name="connsiteY15" fmla="*/ 102808 h 1276000"/>
                    <a:gd name="connsiteX16" fmla="*/ 810883 w 2432770"/>
                    <a:gd name="connsiteY16" fmla="*/ 85555 h 1276000"/>
                    <a:gd name="connsiteX17" fmla="*/ 888521 w 2432770"/>
                    <a:gd name="connsiteY17" fmla="*/ 68302 h 1276000"/>
                    <a:gd name="connsiteX18" fmla="*/ 948905 w 2432770"/>
                    <a:gd name="connsiteY18" fmla="*/ 51049 h 1276000"/>
                    <a:gd name="connsiteX19" fmla="*/ 974785 w 2432770"/>
                    <a:gd name="connsiteY19" fmla="*/ 33796 h 1276000"/>
                    <a:gd name="connsiteX20" fmla="*/ 1414732 w 2432770"/>
                    <a:gd name="connsiteY20" fmla="*/ 7917 h 1276000"/>
                    <a:gd name="connsiteX21" fmla="*/ 1535502 w 2432770"/>
                    <a:gd name="connsiteY21" fmla="*/ 25170 h 1276000"/>
                    <a:gd name="connsiteX22" fmla="*/ 1587260 w 2432770"/>
                    <a:gd name="connsiteY22" fmla="*/ 51049 h 1276000"/>
                    <a:gd name="connsiteX23" fmla="*/ 1613139 w 2432770"/>
                    <a:gd name="connsiteY23" fmla="*/ 68302 h 1276000"/>
                    <a:gd name="connsiteX24" fmla="*/ 1656271 w 2432770"/>
                    <a:gd name="connsiteY24" fmla="*/ 85555 h 1276000"/>
                    <a:gd name="connsiteX25" fmla="*/ 1690777 w 2432770"/>
                    <a:gd name="connsiteY25" fmla="*/ 102808 h 1276000"/>
                    <a:gd name="connsiteX26" fmla="*/ 1742536 w 2432770"/>
                    <a:gd name="connsiteY26" fmla="*/ 111434 h 1276000"/>
                    <a:gd name="connsiteX27" fmla="*/ 1794294 w 2432770"/>
                    <a:gd name="connsiteY27" fmla="*/ 137313 h 1276000"/>
                    <a:gd name="connsiteX28" fmla="*/ 1802921 w 2432770"/>
                    <a:gd name="connsiteY28" fmla="*/ 180445 h 1276000"/>
                    <a:gd name="connsiteX29" fmla="*/ 1811547 w 2432770"/>
                    <a:gd name="connsiteY29" fmla="*/ 206324 h 1276000"/>
                    <a:gd name="connsiteX30" fmla="*/ 1820173 w 2432770"/>
                    <a:gd name="connsiteY30" fmla="*/ 240830 h 1276000"/>
                    <a:gd name="connsiteX31" fmla="*/ 1837426 w 2432770"/>
                    <a:gd name="connsiteY31" fmla="*/ 266709 h 1276000"/>
                    <a:gd name="connsiteX32" fmla="*/ 1854679 w 2432770"/>
                    <a:gd name="connsiteY32" fmla="*/ 318468 h 1276000"/>
                    <a:gd name="connsiteX33" fmla="*/ 1889185 w 2432770"/>
                    <a:gd name="connsiteY33" fmla="*/ 370226 h 1276000"/>
                    <a:gd name="connsiteX34" fmla="*/ 1915064 w 2432770"/>
                    <a:gd name="connsiteY34" fmla="*/ 396106 h 1276000"/>
                    <a:gd name="connsiteX35" fmla="*/ 1949570 w 2432770"/>
                    <a:gd name="connsiteY35" fmla="*/ 447864 h 1276000"/>
                    <a:gd name="connsiteX36" fmla="*/ 2001328 w 2432770"/>
                    <a:gd name="connsiteY36" fmla="*/ 499623 h 1276000"/>
                    <a:gd name="connsiteX37" fmla="*/ 2035834 w 2432770"/>
                    <a:gd name="connsiteY37" fmla="*/ 551381 h 1276000"/>
                    <a:gd name="connsiteX38" fmla="*/ 2096219 w 2432770"/>
                    <a:gd name="connsiteY38" fmla="*/ 611766 h 1276000"/>
                    <a:gd name="connsiteX39" fmla="*/ 2113471 w 2432770"/>
                    <a:gd name="connsiteY39" fmla="*/ 637645 h 1276000"/>
                    <a:gd name="connsiteX40" fmla="*/ 2139351 w 2432770"/>
                    <a:gd name="connsiteY40" fmla="*/ 663524 h 1276000"/>
                    <a:gd name="connsiteX41" fmla="*/ 2173856 w 2432770"/>
                    <a:gd name="connsiteY41" fmla="*/ 715283 h 1276000"/>
                    <a:gd name="connsiteX42" fmla="*/ 2191109 w 2432770"/>
                    <a:gd name="connsiteY42" fmla="*/ 741162 h 1276000"/>
                    <a:gd name="connsiteX43" fmla="*/ 2216988 w 2432770"/>
                    <a:gd name="connsiteY43" fmla="*/ 767041 h 1276000"/>
                    <a:gd name="connsiteX44" fmla="*/ 2260121 w 2432770"/>
                    <a:gd name="connsiteY44" fmla="*/ 810174 h 1276000"/>
                    <a:gd name="connsiteX45" fmla="*/ 2294626 w 2432770"/>
                    <a:gd name="connsiteY45" fmla="*/ 861932 h 1276000"/>
                    <a:gd name="connsiteX46" fmla="*/ 2311879 w 2432770"/>
                    <a:gd name="connsiteY46" fmla="*/ 887811 h 1276000"/>
                    <a:gd name="connsiteX47" fmla="*/ 2329132 w 2432770"/>
                    <a:gd name="connsiteY47" fmla="*/ 948196 h 1276000"/>
                    <a:gd name="connsiteX48" fmla="*/ 2346385 w 2432770"/>
                    <a:gd name="connsiteY48" fmla="*/ 974075 h 1276000"/>
                    <a:gd name="connsiteX49" fmla="*/ 2363637 w 2432770"/>
                    <a:gd name="connsiteY49" fmla="*/ 1034460 h 1276000"/>
                    <a:gd name="connsiteX50" fmla="*/ 2380890 w 2432770"/>
                    <a:gd name="connsiteY50" fmla="*/ 1086219 h 1276000"/>
                    <a:gd name="connsiteX51" fmla="*/ 2389517 w 2432770"/>
                    <a:gd name="connsiteY51" fmla="*/ 1112098 h 1276000"/>
                    <a:gd name="connsiteX52" fmla="*/ 2406770 w 2432770"/>
                    <a:gd name="connsiteY52" fmla="*/ 1137977 h 1276000"/>
                    <a:gd name="connsiteX53" fmla="*/ 2424022 w 2432770"/>
                    <a:gd name="connsiteY53" fmla="*/ 1215615 h 1276000"/>
                    <a:gd name="connsiteX54" fmla="*/ 2432649 w 2432770"/>
                    <a:gd name="connsiteY54" fmla="*/ 1258747 h 1276000"/>
                    <a:gd name="connsiteX55" fmla="*/ 0 w 2432770"/>
                    <a:gd name="connsiteY55" fmla="*/ 1276000 h 1276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</a:cxnLst>
                  <a:rect l="l" t="t" r="r" b="b"/>
                  <a:pathLst>
                    <a:path w="2432770" h="1276000">
                      <a:moveTo>
                        <a:pt x="0" y="1276000"/>
                      </a:moveTo>
                      <a:lnTo>
                        <a:pt x="0" y="1276000"/>
                      </a:lnTo>
                      <a:cubicBezTo>
                        <a:pt x="71887" y="999955"/>
                        <a:pt x="131028" y="720272"/>
                        <a:pt x="215660" y="447864"/>
                      </a:cubicBezTo>
                      <a:cubicBezTo>
                        <a:pt x="224106" y="420680"/>
                        <a:pt x="260255" y="411164"/>
                        <a:pt x="276045" y="387479"/>
                      </a:cubicBezTo>
                      <a:lnTo>
                        <a:pt x="310551" y="335721"/>
                      </a:lnTo>
                      <a:cubicBezTo>
                        <a:pt x="316302" y="327094"/>
                        <a:pt x="320473" y="317172"/>
                        <a:pt x="327804" y="309841"/>
                      </a:cubicBezTo>
                      <a:cubicBezTo>
                        <a:pt x="336430" y="301215"/>
                        <a:pt x="345873" y="293334"/>
                        <a:pt x="353683" y="283962"/>
                      </a:cubicBezTo>
                      <a:cubicBezTo>
                        <a:pt x="360320" y="275997"/>
                        <a:pt x="363605" y="265414"/>
                        <a:pt x="370936" y="258083"/>
                      </a:cubicBezTo>
                      <a:cubicBezTo>
                        <a:pt x="391660" y="237359"/>
                        <a:pt x="398136" y="242729"/>
                        <a:pt x="422694" y="232204"/>
                      </a:cubicBezTo>
                      <a:cubicBezTo>
                        <a:pt x="434514" y="227138"/>
                        <a:pt x="445449" y="220174"/>
                        <a:pt x="457200" y="214951"/>
                      </a:cubicBezTo>
                      <a:cubicBezTo>
                        <a:pt x="471350" y="208662"/>
                        <a:pt x="485833" y="203135"/>
                        <a:pt x="500332" y="197698"/>
                      </a:cubicBezTo>
                      <a:cubicBezTo>
                        <a:pt x="508846" y="194505"/>
                        <a:pt x="517853" y="192654"/>
                        <a:pt x="526211" y="189072"/>
                      </a:cubicBezTo>
                      <a:cubicBezTo>
                        <a:pt x="538031" y="184006"/>
                        <a:pt x="548897" y="176885"/>
                        <a:pt x="560717" y="171819"/>
                      </a:cubicBezTo>
                      <a:cubicBezTo>
                        <a:pt x="569075" y="168237"/>
                        <a:pt x="578082" y="166385"/>
                        <a:pt x="586596" y="163192"/>
                      </a:cubicBezTo>
                      <a:cubicBezTo>
                        <a:pt x="682621" y="127183"/>
                        <a:pt x="572749" y="164934"/>
                        <a:pt x="681487" y="128687"/>
                      </a:cubicBezTo>
                      <a:lnTo>
                        <a:pt x="759124" y="102808"/>
                      </a:lnTo>
                      <a:lnTo>
                        <a:pt x="810883" y="85555"/>
                      </a:lnTo>
                      <a:cubicBezTo>
                        <a:pt x="840515" y="79628"/>
                        <a:pt x="860107" y="76420"/>
                        <a:pt x="888521" y="68302"/>
                      </a:cubicBezTo>
                      <a:cubicBezTo>
                        <a:pt x="975160" y="43548"/>
                        <a:pt x="841023" y="78019"/>
                        <a:pt x="948905" y="51049"/>
                      </a:cubicBezTo>
                      <a:cubicBezTo>
                        <a:pt x="957532" y="45298"/>
                        <a:pt x="965311" y="38007"/>
                        <a:pt x="974785" y="33796"/>
                      </a:cubicBezTo>
                      <a:cubicBezTo>
                        <a:pt x="1103398" y="-23366"/>
                        <a:pt x="1335248" y="9683"/>
                        <a:pt x="1414732" y="7917"/>
                      </a:cubicBezTo>
                      <a:cubicBezTo>
                        <a:pt x="1457201" y="11778"/>
                        <a:pt x="1497093" y="8099"/>
                        <a:pt x="1535502" y="25170"/>
                      </a:cubicBezTo>
                      <a:cubicBezTo>
                        <a:pt x="1553129" y="33004"/>
                        <a:pt x="1570398" y="41681"/>
                        <a:pt x="1587260" y="51049"/>
                      </a:cubicBezTo>
                      <a:cubicBezTo>
                        <a:pt x="1596323" y="56084"/>
                        <a:pt x="1603866" y="63665"/>
                        <a:pt x="1613139" y="68302"/>
                      </a:cubicBezTo>
                      <a:cubicBezTo>
                        <a:pt x="1626989" y="75227"/>
                        <a:pt x="1642121" y="79266"/>
                        <a:pt x="1656271" y="85555"/>
                      </a:cubicBezTo>
                      <a:cubicBezTo>
                        <a:pt x="1668022" y="90778"/>
                        <a:pt x="1678460" y="99113"/>
                        <a:pt x="1690777" y="102808"/>
                      </a:cubicBezTo>
                      <a:cubicBezTo>
                        <a:pt x="1707530" y="107834"/>
                        <a:pt x="1725283" y="108559"/>
                        <a:pt x="1742536" y="111434"/>
                      </a:cubicBezTo>
                      <a:cubicBezTo>
                        <a:pt x="1755820" y="115862"/>
                        <a:pt x="1786424" y="123541"/>
                        <a:pt x="1794294" y="137313"/>
                      </a:cubicBezTo>
                      <a:cubicBezTo>
                        <a:pt x="1801568" y="150043"/>
                        <a:pt x="1799365" y="166221"/>
                        <a:pt x="1802921" y="180445"/>
                      </a:cubicBezTo>
                      <a:cubicBezTo>
                        <a:pt x="1805126" y="189266"/>
                        <a:pt x="1809049" y="197581"/>
                        <a:pt x="1811547" y="206324"/>
                      </a:cubicBezTo>
                      <a:cubicBezTo>
                        <a:pt x="1814804" y="217724"/>
                        <a:pt x="1815503" y="229933"/>
                        <a:pt x="1820173" y="240830"/>
                      </a:cubicBezTo>
                      <a:cubicBezTo>
                        <a:pt x="1824257" y="250359"/>
                        <a:pt x="1833215" y="257235"/>
                        <a:pt x="1837426" y="266709"/>
                      </a:cubicBezTo>
                      <a:cubicBezTo>
                        <a:pt x="1844812" y="283328"/>
                        <a:pt x="1844591" y="303336"/>
                        <a:pt x="1854679" y="318468"/>
                      </a:cubicBezTo>
                      <a:cubicBezTo>
                        <a:pt x="1866181" y="335721"/>
                        <a:pt x="1874523" y="355564"/>
                        <a:pt x="1889185" y="370226"/>
                      </a:cubicBezTo>
                      <a:cubicBezTo>
                        <a:pt x="1897811" y="378853"/>
                        <a:pt x="1907574" y="386476"/>
                        <a:pt x="1915064" y="396106"/>
                      </a:cubicBezTo>
                      <a:cubicBezTo>
                        <a:pt x="1927794" y="412473"/>
                        <a:pt x="1934908" y="433202"/>
                        <a:pt x="1949570" y="447864"/>
                      </a:cubicBezTo>
                      <a:cubicBezTo>
                        <a:pt x="1966823" y="465117"/>
                        <a:pt x="1987794" y="479322"/>
                        <a:pt x="2001328" y="499623"/>
                      </a:cubicBezTo>
                      <a:cubicBezTo>
                        <a:pt x="2012830" y="516876"/>
                        <a:pt x="2021172" y="536719"/>
                        <a:pt x="2035834" y="551381"/>
                      </a:cubicBezTo>
                      <a:cubicBezTo>
                        <a:pt x="2055962" y="571509"/>
                        <a:pt x="2080429" y="588081"/>
                        <a:pt x="2096219" y="611766"/>
                      </a:cubicBezTo>
                      <a:cubicBezTo>
                        <a:pt x="2101970" y="620392"/>
                        <a:pt x="2106834" y="629681"/>
                        <a:pt x="2113471" y="637645"/>
                      </a:cubicBezTo>
                      <a:cubicBezTo>
                        <a:pt x="2121281" y="647017"/>
                        <a:pt x="2131861" y="653894"/>
                        <a:pt x="2139351" y="663524"/>
                      </a:cubicBezTo>
                      <a:cubicBezTo>
                        <a:pt x="2152081" y="679891"/>
                        <a:pt x="2162354" y="698030"/>
                        <a:pt x="2173856" y="715283"/>
                      </a:cubicBezTo>
                      <a:cubicBezTo>
                        <a:pt x="2179607" y="723909"/>
                        <a:pt x="2183778" y="733831"/>
                        <a:pt x="2191109" y="741162"/>
                      </a:cubicBezTo>
                      <a:cubicBezTo>
                        <a:pt x="2199735" y="749788"/>
                        <a:pt x="2209178" y="757669"/>
                        <a:pt x="2216988" y="767041"/>
                      </a:cubicBezTo>
                      <a:cubicBezTo>
                        <a:pt x="2252932" y="810174"/>
                        <a:pt x="2212675" y="778544"/>
                        <a:pt x="2260121" y="810174"/>
                      </a:cubicBezTo>
                      <a:lnTo>
                        <a:pt x="2294626" y="861932"/>
                      </a:lnTo>
                      <a:lnTo>
                        <a:pt x="2311879" y="887811"/>
                      </a:lnTo>
                      <a:cubicBezTo>
                        <a:pt x="2314644" y="898873"/>
                        <a:pt x="2322942" y="935816"/>
                        <a:pt x="2329132" y="948196"/>
                      </a:cubicBezTo>
                      <a:cubicBezTo>
                        <a:pt x="2333769" y="957469"/>
                        <a:pt x="2340634" y="965449"/>
                        <a:pt x="2346385" y="974075"/>
                      </a:cubicBezTo>
                      <a:cubicBezTo>
                        <a:pt x="2375388" y="1061090"/>
                        <a:pt x="2331127" y="926091"/>
                        <a:pt x="2363637" y="1034460"/>
                      </a:cubicBezTo>
                      <a:cubicBezTo>
                        <a:pt x="2368863" y="1051879"/>
                        <a:pt x="2375139" y="1068966"/>
                        <a:pt x="2380890" y="1086219"/>
                      </a:cubicBezTo>
                      <a:cubicBezTo>
                        <a:pt x="2383766" y="1094845"/>
                        <a:pt x="2384473" y="1104532"/>
                        <a:pt x="2389517" y="1112098"/>
                      </a:cubicBezTo>
                      <a:lnTo>
                        <a:pt x="2406770" y="1137977"/>
                      </a:lnTo>
                      <a:cubicBezTo>
                        <a:pt x="2412698" y="1167616"/>
                        <a:pt x="2415902" y="1187196"/>
                        <a:pt x="2424022" y="1215615"/>
                      </a:cubicBezTo>
                      <a:cubicBezTo>
                        <a:pt x="2434468" y="1252175"/>
                        <a:pt x="2432649" y="1229096"/>
                        <a:pt x="2432649" y="1258747"/>
                      </a:cubicBezTo>
                      <a:lnTo>
                        <a:pt x="0" y="1276000"/>
                      </a:lnTo>
                      <a:close/>
                    </a:path>
                  </a:pathLst>
                </a:custGeom>
                <a:solidFill>
                  <a:srgbClr val="77370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10" name="Group 9"/>
                <p:cNvGrpSpPr/>
                <p:nvPr/>
              </p:nvGrpSpPr>
              <p:grpSpPr>
                <a:xfrm>
                  <a:off x="1880558" y="2505132"/>
                  <a:ext cx="5025920" cy="2406769"/>
                  <a:chOff x="2268747" y="2518913"/>
                  <a:chExt cx="5025920" cy="2406769"/>
                </a:xfrm>
              </p:grpSpPr>
              <p:sp>
                <p:nvSpPr>
                  <p:cNvPr id="3" name="Oval 2"/>
                  <p:cNvSpPr/>
                  <p:nvPr/>
                </p:nvSpPr>
                <p:spPr>
                  <a:xfrm>
                    <a:off x="6072996" y="4136673"/>
                    <a:ext cx="720000" cy="720000"/>
                  </a:xfrm>
                  <a:prstGeom prst="ellipse">
                    <a:avLst/>
                  </a:prstGeom>
                  <a:solidFill>
                    <a:srgbClr val="760000"/>
                  </a:solidFill>
                  <a:ln w="2254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" name="Freeform 5"/>
                  <p:cNvSpPr/>
                  <p:nvPr/>
                </p:nvSpPr>
                <p:spPr>
                  <a:xfrm>
                    <a:off x="2268747" y="2518913"/>
                    <a:ext cx="4563374" cy="2406769"/>
                  </a:xfrm>
                  <a:custGeom>
                    <a:avLst/>
                    <a:gdLst>
                      <a:gd name="connsiteX0" fmla="*/ 4563374 w 4563374"/>
                      <a:gd name="connsiteY0" fmla="*/ 1440612 h 2458538"/>
                      <a:gd name="connsiteX1" fmla="*/ 4157932 w 4563374"/>
                      <a:gd name="connsiteY1" fmla="*/ 1966823 h 2458538"/>
                      <a:gd name="connsiteX2" fmla="*/ 3554083 w 4563374"/>
                      <a:gd name="connsiteY2" fmla="*/ 1440612 h 2458538"/>
                      <a:gd name="connsiteX3" fmla="*/ 2769079 w 4563374"/>
                      <a:gd name="connsiteY3" fmla="*/ 2458529 h 2458538"/>
                      <a:gd name="connsiteX4" fmla="*/ 2216989 w 4563374"/>
                      <a:gd name="connsiteY4" fmla="*/ 1457864 h 2458538"/>
                      <a:gd name="connsiteX5" fmla="*/ 1785668 w 4563374"/>
                      <a:gd name="connsiteY5" fmla="*/ 370936 h 2458538"/>
                      <a:gd name="connsiteX6" fmla="*/ 0 w 4563374"/>
                      <a:gd name="connsiteY6" fmla="*/ 0 h 24585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563374" h="2458538">
                        <a:moveTo>
                          <a:pt x="4563374" y="1440612"/>
                        </a:moveTo>
                        <a:cubicBezTo>
                          <a:pt x="4444760" y="1703717"/>
                          <a:pt x="4326147" y="1966823"/>
                          <a:pt x="4157932" y="1966823"/>
                        </a:cubicBezTo>
                        <a:cubicBezTo>
                          <a:pt x="3989717" y="1966823"/>
                          <a:pt x="3785558" y="1358661"/>
                          <a:pt x="3554083" y="1440612"/>
                        </a:cubicBezTo>
                        <a:cubicBezTo>
                          <a:pt x="3322608" y="1522563"/>
                          <a:pt x="2991928" y="2455654"/>
                          <a:pt x="2769079" y="2458529"/>
                        </a:cubicBezTo>
                        <a:cubicBezTo>
                          <a:pt x="2546230" y="2461404"/>
                          <a:pt x="2380891" y="1805796"/>
                          <a:pt x="2216989" y="1457864"/>
                        </a:cubicBezTo>
                        <a:cubicBezTo>
                          <a:pt x="2053087" y="1109932"/>
                          <a:pt x="2155166" y="613913"/>
                          <a:pt x="1785668" y="370936"/>
                        </a:cubicBezTo>
                        <a:cubicBezTo>
                          <a:pt x="1416170" y="127959"/>
                          <a:pt x="708085" y="63979"/>
                          <a:pt x="0" y="0"/>
                        </a:cubicBezTo>
                      </a:path>
                    </a:pathLst>
                  </a:custGeom>
                  <a:noFill/>
                  <a:ln w="104775">
                    <a:solidFill>
                      <a:srgbClr val="760000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" name="Trapezoid 1"/>
                  <p:cNvSpPr/>
                  <p:nvPr/>
                </p:nvSpPr>
                <p:spPr>
                  <a:xfrm rot="10800000">
                    <a:off x="4011282" y="2867189"/>
                    <a:ext cx="3283385" cy="1147313"/>
                  </a:xfrm>
                  <a:prstGeom prst="trapezoid">
                    <a:avLst>
                      <a:gd name="adj" fmla="val 34774"/>
                    </a:avLst>
                  </a:prstGeom>
                  <a:gradFill flip="none" rotWithShape="1">
                    <a:gsLst>
                      <a:gs pos="0">
                        <a:srgbClr val="FF5757"/>
                      </a:gs>
                      <a:gs pos="23000">
                        <a:srgbClr val="FF4343"/>
                      </a:gs>
                      <a:gs pos="69000">
                        <a:srgbClr val="FA0000"/>
                      </a:gs>
                      <a:gs pos="97000">
                        <a:srgbClr val="C00000"/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cxnSp>
                <p:nvCxnSpPr>
                  <p:cNvPr id="8" name="Straight Connector 7"/>
                  <p:cNvCxnSpPr/>
                  <p:nvPr/>
                </p:nvCxnSpPr>
                <p:spPr>
                  <a:xfrm>
                    <a:off x="2268747" y="2518913"/>
                    <a:ext cx="974785" cy="112144"/>
                  </a:xfrm>
                  <a:prstGeom prst="line">
                    <a:avLst/>
                  </a:prstGeom>
                  <a:ln w="1143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  <p:sp>
          <p:nvSpPr>
            <p:cNvPr id="18" name="Oval 17"/>
            <p:cNvSpPr/>
            <p:nvPr/>
          </p:nvSpPr>
          <p:spPr>
            <a:xfrm>
              <a:off x="5708825" y="4745998"/>
              <a:ext cx="72000" cy="72000"/>
            </a:xfrm>
            <a:prstGeom prst="ellipse">
              <a:avLst/>
            </a:prstGeom>
            <a:solidFill>
              <a:srgbClr val="FFFF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600577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-6889" y="645638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Wheelbarrow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863125"/>
            <a:ext cx="8285163" cy="293249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dirty="0" smtClean="0"/>
              <a:t>How can you work out what force is needed to lift 80 kg of soil?</a:t>
            </a:r>
          </a:p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Lifting</a:t>
            </a:r>
            <a:r>
              <a:rPr kumimoji="0" lang="en-US" sz="1800" b="0" i="0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80 kg straight up needs a force of 800 Newton.</a:t>
            </a:r>
            <a:endParaRPr kumimoji="0" lang="en-US" sz="18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grpSp>
        <p:nvGrpSpPr>
          <p:cNvPr id="24" name="Group 23"/>
          <p:cNvGrpSpPr/>
          <p:nvPr/>
        </p:nvGrpSpPr>
        <p:grpSpPr>
          <a:xfrm>
            <a:off x="1430795" y="1998743"/>
            <a:ext cx="6321941" cy="3593758"/>
            <a:chOff x="1430795" y="1998743"/>
            <a:chExt cx="6321941" cy="3593758"/>
          </a:xfrm>
        </p:grpSpPr>
        <p:grpSp>
          <p:nvGrpSpPr>
            <p:cNvPr id="20" name="Group 19"/>
            <p:cNvGrpSpPr/>
            <p:nvPr/>
          </p:nvGrpSpPr>
          <p:grpSpPr>
            <a:xfrm>
              <a:off x="1430795" y="1998743"/>
              <a:ext cx="6321941" cy="3593758"/>
              <a:chOff x="1430795" y="1998743"/>
              <a:chExt cx="6321941" cy="3593758"/>
            </a:xfrm>
          </p:grpSpPr>
          <p:grpSp>
            <p:nvGrpSpPr>
              <p:cNvPr id="19" name="Group 18"/>
              <p:cNvGrpSpPr/>
              <p:nvPr/>
            </p:nvGrpSpPr>
            <p:grpSpPr>
              <a:xfrm>
                <a:off x="1446826" y="1998743"/>
                <a:ext cx="6305910" cy="3593758"/>
                <a:chOff x="1446826" y="1998743"/>
                <a:chExt cx="6305910" cy="3593758"/>
              </a:xfrm>
            </p:grpSpPr>
            <p:grpSp>
              <p:nvGrpSpPr>
                <p:cNvPr id="5" name="Group 4"/>
                <p:cNvGrpSpPr/>
                <p:nvPr/>
              </p:nvGrpSpPr>
              <p:grpSpPr>
                <a:xfrm>
                  <a:off x="1446826" y="1998743"/>
                  <a:ext cx="6305910" cy="3593758"/>
                  <a:chOff x="1742535" y="1676398"/>
                  <a:chExt cx="6305910" cy="3593758"/>
                </a:xfrm>
              </p:grpSpPr>
              <p:grpSp>
                <p:nvGrpSpPr>
                  <p:cNvPr id="17" name="Group 16"/>
                  <p:cNvGrpSpPr/>
                  <p:nvPr/>
                </p:nvGrpSpPr>
                <p:grpSpPr>
                  <a:xfrm>
                    <a:off x="1742535" y="2190238"/>
                    <a:ext cx="6305910" cy="3079918"/>
                    <a:chOff x="1742535" y="2190238"/>
                    <a:chExt cx="6305910" cy="3079918"/>
                  </a:xfrm>
                </p:grpSpPr>
                <p:cxnSp>
                  <p:nvCxnSpPr>
                    <p:cNvPr id="16" name="Straight Connector 15"/>
                    <p:cNvCxnSpPr/>
                    <p:nvPr/>
                  </p:nvCxnSpPr>
                  <p:spPr>
                    <a:xfrm>
                      <a:off x="1759788" y="5270156"/>
                      <a:ext cx="6288657" cy="0"/>
                    </a:xfrm>
                    <a:prstGeom prst="line">
                      <a:avLst/>
                    </a:prstGeom>
                    <a:ln w="8255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grpSp>
                  <p:nvGrpSpPr>
                    <p:cNvPr id="14" name="Group 13"/>
                    <p:cNvGrpSpPr/>
                    <p:nvPr/>
                  </p:nvGrpSpPr>
                  <p:grpSpPr>
                    <a:xfrm rot="512832">
                      <a:off x="1742535" y="2190238"/>
                      <a:ext cx="5025920" cy="2790674"/>
                      <a:chOff x="1880558" y="2121227"/>
                      <a:chExt cx="5025920" cy="2790674"/>
                    </a:xfrm>
                  </p:grpSpPr>
                  <p:sp>
                    <p:nvSpPr>
                      <p:cNvPr id="13" name="Freeform 12"/>
                      <p:cNvSpPr/>
                      <p:nvPr/>
                    </p:nvSpPr>
                    <p:spPr>
                      <a:xfrm>
                        <a:off x="4148255" y="2121227"/>
                        <a:ext cx="2432770" cy="1276000"/>
                      </a:xfrm>
                      <a:custGeom>
                        <a:avLst/>
                        <a:gdLst>
                          <a:gd name="connsiteX0" fmla="*/ 0 w 2432770"/>
                          <a:gd name="connsiteY0" fmla="*/ 1276000 h 1276000"/>
                          <a:gd name="connsiteX1" fmla="*/ 0 w 2432770"/>
                          <a:gd name="connsiteY1" fmla="*/ 1276000 h 1276000"/>
                          <a:gd name="connsiteX2" fmla="*/ 215660 w 2432770"/>
                          <a:gd name="connsiteY2" fmla="*/ 447864 h 1276000"/>
                          <a:gd name="connsiteX3" fmla="*/ 276045 w 2432770"/>
                          <a:gd name="connsiteY3" fmla="*/ 387479 h 1276000"/>
                          <a:gd name="connsiteX4" fmla="*/ 310551 w 2432770"/>
                          <a:gd name="connsiteY4" fmla="*/ 335721 h 1276000"/>
                          <a:gd name="connsiteX5" fmla="*/ 327804 w 2432770"/>
                          <a:gd name="connsiteY5" fmla="*/ 309841 h 1276000"/>
                          <a:gd name="connsiteX6" fmla="*/ 353683 w 2432770"/>
                          <a:gd name="connsiteY6" fmla="*/ 283962 h 1276000"/>
                          <a:gd name="connsiteX7" fmla="*/ 370936 w 2432770"/>
                          <a:gd name="connsiteY7" fmla="*/ 258083 h 1276000"/>
                          <a:gd name="connsiteX8" fmla="*/ 422694 w 2432770"/>
                          <a:gd name="connsiteY8" fmla="*/ 232204 h 1276000"/>
                          <a:gd name="connsiteX9" fmla="*/ 457200 w 2432770"/>
                          <a:gd name="connsiteY9" fmla="*/ 214951 h 1276000"/>
                          <a:gd name="connsiteX10" fmla="*/ 500332 w 2432770"/>
                          <a:gd name="connsiteY10" fmla="*/ 197698 h 1276000"/>
                          <a:gd name="connsiteX11" fmla="*/ 526211 w 2432770"/>
                          <a:gd name="connsiteY11" fmla="*/ 189072 h 1276000"/>
                          <a:gd name="connsiteX12" fmla="*/ 560717 w 2432770"/>
                          <a:gd name="connsiteY12" fmla="*/ 171819 h 1276000"/>
                          <a:gd name="connsiteX13" fmla="*/ 586596 w 2432770"/>
                          <a:gd name="connsiteY13" fmla="*/ 163192 h 1276000"/>
                          <a:gd name="connsiteX14" fmla="*/ 681487 w 2432770"/>
                          <a:gd name="connsiteY14" fmla="*/ 128687 h 1276000"/>
                          <a:gd name="connsiteX15" fmla="*/ 759124 w 2432770"/>
                          <a:gd name="connsiteY15" fmla="*/ 102808 h 1276000"/>
                          <a:gd name="connsiteX16" fmla="*/ 810883 w 2432770"/>
                          <a:gd name="connsiteY16" fmla="*/ 85555 h 1276000"/>
                          <a:gd name="connsiteX17" fmla="*/ 888521 w 2432770"/>
                          <a:gd name="connsiteY17" fmla="*/ 68302 h 1276000"/>
                          <a:gd name="connsiteX18" fmla="*/ 948905 w 2432770"/>
                          <a:gd name="connsiteY18" fmla="*/ 51049 h 1276000"/>
                          <a:gd name="connsiteX19" fmla="*/ 974785 w 2432770"/>
                          <a:gd name="connsiteY19" fmla="*/ 33796 h 1276000"/>
                          <a:gd name="connsiteX20" fmla="*/ 1414732 w 2432770"/>
                          <a:gd name="connsiteY20" fmla="*/ 7917 h 1276000"/>
                          <a:gd name="connsiteX21" fmla="*/ 1535502 w 2432770"/>
                          <a:gd name="connsiteY21" fmla="*/ 25170 h 1276000"/>
                          <a:gd name="connsiteX22" fmla="*/ 1587260 w 2432770"/>
                          <a:gd name="connsiteY22" fmla="*/ 51049 h 1276000"/>
                          <a:gd name="connsiteX23" fmla="*/ 1613139 w 2432770"/>
                          <a:gd name="connsiteY23" fmla="*/ 68302 h 1276000"/>
                          <a:gd name="connsiteX24" fmla="*/ 1656271 w 2432770"/>
                          <a:gd name="connsiteY24" fmla="*/ 85555 h 1276000"/>
                          <a:gd name="connsiteX25" fmla="*/ 1690777 w 2432770"/>
                          <a:gd name="connsiteY25" fmla="*/ 102808 h 1276000"/>
                          <a:gd name="connsiteX26" fmla="*/ 1742536 w 2432770"/>
                          <a:gd name="connsiteY26" fmla="*/ 111434 h 1276000"/>
                          <a:gd name="connsiteX27" fmla="*/ 1794294 w 2432770"/>
                          <a:gd name="connsiteY27" fmla="*/ 137313 h 1276000"/>
                          <a:gd name="connsiteX28" fmla="*/ 1802921 w 2432770"/>
                          <a:gd name="connsiteY28" fmla="*/ 180445 h 1276000"/>
                          <a:gd name="connsiteX29" fmla="*/ 1811547 w 2432770"/>
                          <a:gd name="connsiteY29" fmla="*/ 206324 h 1276000"/>
                          <a:gd name="connsiteX30" fmla="*/ 1820173 w 2432770"/>
                          <a:gd name="connsiteY30" fmla="*/ 240830 h 1276000"/>
                          <a:gd name="connsiteX31" fmla="*/ 1837426 w 2432770"/>
                          <a:gd name="connsiteY31" fmla="*/ 266709 h 1276000"/>
                          <a:gd name="connsiteX32" fmla="*/ 1854679 w 2432770"/>
                          <a:gd name="connsiteY32" fmla="*/ 318468 h 1276000"/>
                          <a:gd name="connsiteX33" fmla="*/ 1889185 w 2432770"/>
                          <a:gd name="connsiteY33" fmla="*/ 370226 h 1276000"/>
                          <a:gd name="connsiteX34" fmla="*/ 1915064 w 2432770"/>
                          <a:gd name="connsiteY34" fmla="*/ 396106 h 1276000"/>
                          <a:gd name="connsiteX35" fmla="*/ 1949570 w 2432770"/>
                          <a:gd name="connsiteY35" fmla="*/ 447864 h 1276000"/>
                          <a:gd name="connsiteX36" fmla="*/ 2001328 w 2432770"/>
                          <a:gd name="connsiteY36" fmla="*/ 499623 h 1276000"/>
                          <a:gd name="connsiteX37" fmla="*/ 2035834 w 2432770"/>
                          <a:gd name="connsiteY37" fmla="*/ 551381 h 1276000"/>
                          <a:gd name="connsiteX38" fmla="*/ 2096219 w 2432770"/>
                          <a:gd name="connsiteY38" fmla="*/ 611766 h 1276000"/>
                          <a:gd name="connsiteX39" fmla="*/ 2113471 w 2432770"/>
                          <a:gd name="connsiteY39" fmla="*/ 637645 h 1276000"/>
                          <a:gd name="connsiteX40" fmla="*/ 2139351 w 2432770"/>
                          <a:gd name="connsiteY40" fmla="*/ 663524 h 1276000"/>
                          <a:gd name="connsiteX41" fmla="*/ 2173856 w 2432770"/>
                          <a:gd name="connsiteY41" fmla="*/ 715283 h 1276000"/>
                          <a:gd name="connsiteX42" fmla="*/ 2191109 w 2432770"/>
                          <a:gd name="connsiteY42" fmla="*/ 741162 h 1276000"/>
                          <a:gd name="connsiteX43" fmla="*/ 2216988 w 2432770"/>
                          <a:gd name="connsiteY43" fmla="*/ 767041 h 1276000"/>
                          <a:gd name="connsiteX44" fmla="*/ 2260121 w 2432770"/>
                          <a:gd name="connsiteY44" fmla="*/ 810174 h 1276000"/>
                          <a:gd name="connsiteX45" fmla="*/ 2294626 w 2432770"/>
                          <a:gd name="connsiteY45" fmla="*/ 861932 h 1276000"/>
                          <a:gd name="connsiteX46" fmla="*/ 2311879 w 2432770"/>
                          <a:gd name="connsiteY46" fmla="*/ 887811 h 1276000"/>
                          <a:gd name="connsiteX47" fmla="*/ 2329132 w 2432770"/>
                          <a:gd name="connsiteY47" fmla="*/ 948196 h 1276000"/>
                          <a:gd name="connsiteX48" fmla="*/ 2346385 w 2432770"/>
                          <a:gd name="connsiteY48" fmla="*/ 974075 h 1276000"/>
                          <a:gd name="connsiteX49" fmla="*/ 2363637 w 2432770"/>
                          <a:gd name="connsiteY49" fmla="*/ 1034460 h 1276000"/>
                          <a:gd name="connsiteX50" fmla="*/ 2380890 w 2432770"/>
                          <a:gd name="connsiteY50" fmla="*/ 1086219 h 1276000"/>
                          <a:gd name="connsiteX51" fmla="*/ 2389517 w 2432770"/>
                          <a:gd name="connsiteY51" fmla="*/ 1112098 h 1276000"/>
                          <a:gd name="connsiteX52" fmla="*/ 2406770 w 2432770"/>
                          <a:gd name="connsiteY52" fmla="*/ 1137977 h 1276000"/>
                          <a:gd name="connsiteX53" fmla="*/ 2424022 w 2432770"/>
                          <a:gd name="connsiteY53" fmla="*/ 1215615 h 1276000"/>
                          <a:gd name="connsiteX54" fmla="*/ 2432649 w 2432770"/>
                          <a:gd name="connsiteY54" fmla="*/ 1258747 h 1276000"/>
                          <a:gd name="connsiteX55" fmla="*/ 0 w 2432770"/>
                          <a:gd name="connsiteY55" fmla="*/ 1276000 h 127600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  <a:cxn ang="0">
                            <a:pos x="connsiteX31" y="connsiteY31"/>
                          </a:cxn>
                          <a:cxn ang="0">
                            <a:pos x="connsiteX32" y="connsiteY32"/>
                          </a:cxn>
                          <a:cxn ang="0">
                            <a:pos x="connsiteX33" y="connsiteY33"/>
                          </a:cxn>
                          <a:cxn ang="0">
                            <a:pos x="connsiteX34" y="connsiteY34"/>
                          </a:cxn>
                          <a:cxn ang="0">
                            <a:pos x="connsiteX35" y="connsiteY35"/>
                          </a:cxn>
                          <a:cxn ang="0">
                            <a:pos x="connsiteX36" y="connsiteY36"/>
                          </a:cxn>
                          <a:cxn ang="0">
                            <a:pos x="connsiteX37" y="connsiteY37"/>
                          </a:cxn>
                          <a:cxn ang="0">
                            <a:pos x="connsiteX38" y="connsiteY38"/>
                          </a:cxn>
                          <a:cxn ang="0">
                            <a:pos x="connsiteX39" y="connsiteY39"/>
                          </a:cxn>
                          <a:cxn ang="0">
                            <a:pos x="connsiteX40" y="connsiteY40"/>
                          </a:cxn>
                          <a:cxn ang="0">
                            <a:pos x="connsiteX41" y="connsiteY41"/>
                          </a:cxn>
                          <a:cxn ang="0">
                            <a:pos x="connsiteX42" y="connsiteY42"/>
                          </a:cxn>
                          <a:cxn ang="0">
                            <a:pos x="connsiteX43" y="connsiteY43"/>
                          </a:cxn>
                          <a:cxn ang="0">
                            <a:pos x="connsiteX44" y="connsiteY44"/>
                          </a:cxn>
                          <a:cxn ang="0">
                            <a:pos x="connsiteX45" y="connsiteY45"/>
                          </a:cxn>
                          <a:cxn ang="0">
                            <a:pos x="connsiteX46" y="connsiteY46"/>
                          </a:cxn>
                          <a:cxn ang="0">
                            <a:pos x="connsiteX47" y="connsiteY47"/>
                          </a:cxn>
                          <a:cxn ang="0">
                            <a:pos x="connsiteX48" y="connsiteY48"/>
                          </a:cxn>
                          <a:cxn ang="0">
                            <a:pos x="connsiteX49" y="connsiteY49"/>
                          </a:cxn>
                          <a:cxn ang="0">
                            <a:pos x="connsiteX50" y="connsiteY50"/>
                          </a:cxn>
                          <a:cxn ang="0">
                            <a:pos x="connsiteX51" y="connsiteY51"/>
                          </a:cxn>
                          <a:cxn ang="0">
                            <a:pos x="connsiteX52" y="connsiteY52"/>
                          </a:cxn>
                          <a:cxn ang="0">
                            <a:pos x="connsiteX53" y="connsiteY53"/>
                          </a:cxn>
                          <a:cxn ang="0">
                            <a:pos x="connsiteX54" y="connsiteY54"/>
                          </a:cxn>
                          <a:cxn ang="0">
                            <a:pos x="connsiteX55" y="connsiteY55"/>
                          </a:cxn>
                        </a:cxnLst>
                        <a:rect l="l" t="t" r="r" b="b"/>
                        <a:pathLst>
                          <a:path w="2432770" h="1276000">
                            <a:moveTo>
                              <a:pt x="0" y="1276000"/>
                            </a:moveTo>
                            <a:lnTo>
                              <a:pt x="0" y="1276000"/>
                            </a:lnTo>
                            <a:cubicBezTo>
                              <a:pt x="71887" y="999955"/>
                              <a:pt x="131028" y="720272"/>
                              <a:pt x="215660" y="447864"/>
                            </a:cubicBezTo>
                            <a:cubicBezTo>
                              <a:pt x="224106" y="420680"/>
                              <a:pt x="260255" y="411164"/>
                              <a:pt x="276045" y="387479"/>
                            </a:cubicBezTo>
                            <a:lnTo>
                              <a:pt x="310551" y="335721"/>
                            </a:lnTo>
                            <a:cubicBezTo>
                              <a:pt x="316302" y="327094"/>
                              <a:pt x="320473" y="317172"/>
                              <a:pt x="327804" y="309841"/>
                            </a:cubicBezTo>
                            <a:cubicBezTo>
                              <a:pt x="336430" y="301215"/>
                              <a:pt x="345873" y="293334"/>
                              <a:pt x="353683" y="283962"/>
                            </a:cubicBezTo>
                            <a:cubicBezTo>
                              <a:pt x="360320" y="275997"/>
                              <a:pt x="363605" y="265414"/>
                              <a:pt x="370936" y="258083"/>
                            </a:cubicBezTo>
                            <a:cubicBezTo>
                              <a:pt x="391660" y="237359"/>
                              <a:pt x="398136" y="242729"/>
                              <a:pt x="422694" y="232204"/>
                            </a:cubicBezTo>
                            <a:cubicBezTo>
                              <a:pt x="434514" y="227138"/>
                              <a:pt x="445449" y="220174"/>
                              <a:pt x="457200" y="214951"/>
                            </a:cubicBezTo>
                            <a:cubicBezTo>
                              <a:pt x="471350" y="208662"/>
                              <a:pt x="485833" y="203135"/>
                              <a:pt x="500332" y="197698"/>
                            </a:cubicBezTo>
                            <a:cubicBezTo>
                              <a:pt x="508846" y="194505"/>
                              <a:pt x="517853" y="192654"/>
                              <a:pt x="526211" y="189072"/>
                            </a:cubicBezTo>
                            <a:cubicBezTo>
                              <a:pt x="538031" y="184006"/>
                              <a:pt x="548897" y="176885"/>
                              <a:pt x="560717" y="171819"/>
                            </a:cubicBezTo>
                            <a:cubicBezTo>
                              <a:pt x="569075" y="168237"/>
                              <a:pt x="578082" y="166385"/>
                              <a:pt x="586596" y="163192"/>
                            </a:cubicBezTo>
                            <a:cubicBezTo>
                              <a:pt x="682621" y="127183"/>
                              <a:pt x="572749" y="164934"/>
                              <a:pt x="681487" y="128687"/>
                            </a:cubicBezTo>
                            <a:lnTo>
                              <a:pt x="759124" y="102808"/>
                            </a:lnTo>
                            <a:lnTo>
                              <a:pt x="810883" y="85555"/>
                            </a:lnTo>
                            <a:cubicBezTo>
                              <a:pt x="840515" y="79628"/>
                              <a:pt x="860107" y="76420"/>
                              <a:pt x="888521" y="68302"/>
                            </a:cubicBezTo>
                            <a:cubicBezTo>
                              <a:pt x="975160" y="43548"/>
                              <a:pt x="841023" y="78019"/>
                              <a:pt x="948905" y="51049"/>
                            </a:cubicBezTo>
                            <a:cubicBezTo>
                              <a:pt x="957532" y="45298"/>
                              <a:pt x="965311" y="38007"/>
                              <a:pt x="974785" y="33796"/>
                            </a:cubicBezTo>
                            <a:cubicBezTo>
                              <a:pt x="1103398" y="-23366"/>
                              <a:pt x="1335248" y="9683"/>
                              <a:pt x="1414732" y="7917"/>
                            </a:cubicBezTo>
                            <a:cubicBezTo>
                              <a:pt x="1457201" y="11778"/>
                              <a:pt x="1497093" y="8099"/>
                              <a:pt x="1535502" y="25170"/>
                            </a:cubicBezTo>
                            <a:cubicBezTo>
                              <a:pt x="1553129" y="33004"/>
                              <a:pt x="1570398" y="41681"/>
                              <a:pt x="1587260" y="51049"/>
                            </a:cubicBezTo>
                            <a:cubicBezTo>
                              <a:pt x="1596323" y="56084"/>
                              <a:pt x="1603866" y="63665"/>
                              <a:pt x="1613139" y="68302"/>
                            </a:cubicBezTo>
                            <a:cubicBezTo>
                              <a:pt x="1626989" y="75227"/>
                              <a:pt x="1642121" y="79266"/>
                              <a:pt x="1656271" y="85555"/>
                            </a:cubicBezTo>
                            <a:cubicBezTo>
                              <a:pt x="1668022" y="90778"/>
                              <a:pt x="1678460" y="99113"/>
                              <a:pt x="1690777" y="102808"/>
                            </a:cubicBezTo>
                            <a:cubicBezTo>
                              <a:pt x="1707530" y="107834"/>
                              <a:pt x="1725283" y="108559"/>
                              <a:pt x="1742536" y="111434"/>
                            </a:cubicBezTo>
                            <a:cubicBezTo>
                              <a:pt x="1755820" y="115862"/>
                              <a:pt x="1786424" y="123541"/>
                              <a:pt x="1794294" y="137313"/>
                            </a:cubicBezTo>
                            <a:cubicBezTo>
                              <a:pt x="1801568" y="150043"/>
                              <a:pt x="1799365" y="166221"/>
                              <a:pt x="1802921" y="180445"/>
                            </a:cubicBezTo>
                            <a:cubicBezTo>
                              <a:pt x="1805126" y="189266"/>
                              <a:pt x="1809049" y="197581"/>
                              <a:pt x="1811547" y="206324"/>
                            </a:cubicBezTo>
                            <a:cubicBezTo>
                              <a:pt x="1814804" y="217724"/>
                              <a:pt x="1815503" y="229933"/>
                              <a:pt x="1820173" y="240830"/>
                            </a:cubicBezTo>
                            <a:cubicBezTo>
                              <a:pt x="1824257" y="250359"/>
                              <a:pt x="1833215" y="257235"/>
                              <a:pt x="1837426" y="266709"/>
                            </a:cubicBezTo>
                            <a:cubicBezTo>
                              <a:pt x="1844812" y="283328"/>
                              <a:pt x="1844591" y="303336"/>
                              <a:pt x="1854679" y="318468"/>
                            </a:cubicBezTo>
                            <a:cubicBezTo>
                              <a:pt x="1866181" y="335721"/>
                              <a:pt x="1874523" y="355564"/>
                              <a:pt x="1889185" y="370226"/>
                            </a:cubicBezTo>
                            <a:cubicBezTo>
                              <a:pt x="1897811" y="378853"/>
                              <a:pt x="1907574" y="386476"/>
                              <a:pt x="1915064" y="396106"/>
                            </a:cubicBezTo>
                            <a:cubicBezTo>
                              <a:pt x="1927794" y="412473"/>
                              <a:pt x="1934908" y="433202"/>
                              <a:pt x="1949570" y="447864"/>
                            </a:cubicBezTo>
                            <a:cubicBezTo>
                              <a:pt x="1966823" y="465117"/>
                              <a:pt x="1987794" y="479322"/>
                              <a:pt x="2001328" y="499623"/>
                            </a:cubicBezTo>
                            <a:cubicBezTo>
                              <a:pt x="2012830" y="516876"/>
                              <a:pt x="2021172" y="536719"/>
                              <a:pt x="2035834" y="551381"/>
                            </a:cubicBezTo>
                            <a:cubicBezTo>
                              <a:pt x="2055962" y="571509"/>
                              <a:pt x="2080429" y="588081"/>
                              <a:pt x="2096219" y="611766"/>
                            </a:cubicBezTo>
                            <a:cubicBezTo>
                              <a:pt x="2101970" y="620392"/>
                              <a:pt x="2106834" y="629681"/>
                              <a:pt x="2113471" y="637645"/>
                            </a:cubicBezTo>
                            <a:cubicBezTo>
                              <a:pt x="2121281" y="647017"/>
                              <a:pt x="2131861" y="653894"/>
                              <a:pt x="2139351" y="663524"/>
                            </a:cubicBezTo>
                            <a:cubicBezTo>
                              <a:pt x="2152081" y="679891"/>
                              <a:pt x="2162354" y="698030"/>
                              <a:pt x="2173856" y="715283"/>
                            </a:cubicBezTo>
                            <a:cubicBezTo>
                              <a:pt x="2179607" y="723909"/>
                              <a:pt x="2183778" y="733831"/>
                              <a:pt x="2191109" y="741162"/>
                            </a:cubicBezTo>
                            <a:cubicBezTo>
                              <a:pt x="2199735" y="749788"/>
                              <a:pt x="2209178" y="757669"/>
                              <a:pt x="2216988" y="767041"/>
                            </a:cubicBezTo>
                            <a:cubicBezTo>
                              <a:pt x="2252932" y="810174"/>
                              <a:pt x="2212675" y="778544"/>
                              <a:pt x="2260121" y="810174"/>
                            </a:cubicBezTo>
                            <a:lnTo>
                              <a:pt x="2294626" y="861932"/>
                            </a:lnTo>
                            <a:lnTo>
                              <a:pt x="2311879" y="887811"/>
                            </a:lnTo>
                            <a:cubicBezTo>
                              <a:pt x="2314644" y="898873"/>
                              <a:pt x="2322942" y="935816"/>
                              <a:pt x="2329132" y="948196"/>
                            </a:cubicBezTo>
                            <a:cubicBezTo>
                              <a:pt x="2333769" y="957469"/>
                              <a:pt x="2340634" y="965449"/>
                              <a:pt x="2346385" y="974075"/>
                            </a:cubicBezTo>
                            <a:cubicBezTo>
                              <a:pt x="2375388" y="1061090"/>
                              <a:pt x="2331127" y="926091"/>
                              <a:pt x="2363637" y="1034460"/>
                            </a:cubicBezTo>
                            <a:cubicBezTo>
                              <a:pt x="2368863" y="1051879"/>
                              <a:pt x="2375139" y="1068966"/>
                              <a:pt x="2380890" y="1086219"/>
                            </a:cubicBezTo>
                            <a:cubicBezTo>
                              <a:pt x="2383766" y="1094845"/>
                              <a:pt x="2384473" y="1104532"/>
                              <a:pt x="2389517" y="1112098"/>
                            </a:cubicBezTo>
                            <a:lnTo>
                              <a:pt x="2406770" y="1137977"/>
                            </a:lnTo>
                            <a:cubicBezTo>
                              <a:pt x="2412698" y="1167616"/>
                              <a:pt x="2415902" y="1187196"/>
                              <a:pt x="2424022" y="1215615"/>
                            </a:cubicBezTo>
                            <a:cubicBezTo>
                              <a:pt x="2434468" y="1252175"/>
                              <a:pt x="2432649" y="1229096"/>
                              <a:pt x="2432649" y="1258747"/>
                            </a:cubicBezTo>
                            <a:lnTo>
                              <a:pt x="0" y="1276000"/>
                            </a:lnTo>
                            <a:close/>
                          </a:path>
                        </a:pathLst>
                      </a:custGeom>
                      <a:solidFill>
                        <a:srgbClr val="77370B"/>
                      </a:solidFill>
                      <a:ln>
                        <a:noFill/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GB"/>
                      </a:p>
                    </p:txBody>
                  </p:sp>
                  <p:grpSp>
                    <p:nvGrpSpPr>
                      <p:cNvPr id="10" name="Group 9"/>
                      <p:cNvGrpSpPr/>
                      <p:nvPr/>
                    </p:nvGrpSpPr>
                    <p:grpSpPr>
                      <a:xfrm>
                        <a:off x="1880558" y="2505132"/>
                        <a:ext cx="5025920" cy="2406769"/>
                        <a:chOff x="2268747" y="2518913"/>
                        <a:chExt cx="5025920" cy="2406769"/>
                      </a:xfrm>
                    </p:grpSpPr>
                    <p:sp>
                      <p:nvSpPr>
                        <p:cNvPr id="3" name="Oval 2"/>
                        <p:cNvSpPr/>
                        <p:nvPr/>
                      </p:nvSpPr>
                      <p:spPr>
                        <a:xfrm>
                          <a:off x="6072996" y="4136673"/>
                          <a:ext cx="720000" cy="720000"/>
                        </a:xfrm>
                        <a:prstGeom prst="ellipse">
                          <a:avLst/>
                        </a:prstGeom>
                        <a:solidFill>
                          <a:srgbClr val="760000"/>
                        </a:solidFill>
                        <a:ln w="225425">
                          <a:solidFill>
                            <a:schemeClr val="tx1"/>
                          </a:solidFill>
                        </a:ln>
                      </p:spPr>
                      <p:style>
                        <a:lnRef idx="2">
                          <a:schemeClr val="accent1">
                            <a:shade val="50000"/>
                          </a:schemeClr>
                        </a:lnRef>
                        <a:fillRef idx="1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tlCol="0" anchor="ctr"/>
                        <a:lstStyle/>
                        <a:p>
                          <a:pPr algn="ctr"/>
                          <a:endParaRPr lang="en-GB"/>
                        </a:p>
                      </p:txBody>
                    </p:sp>
                    <p:sp>
                      <p:nvSpPr>
                        <p:cNvPr id="6" name="Freeform 5"/>
                        <p:cNvSpPr/>
                        <p:nvPr/>
                      </p:nvSpPr>
                      <p:spPr>
                        <a:xfrm>
                          <a:off x="2268747" y="2518913"/>
                          <a:ext cx="4563374" cy="2406769"/>
                        </a:xfrm>
                        <a:custGeom>
                          <a:avLst/>
                          <a:gdLst>
                            <a:gd name="connsiteX0" fmla="*/ 4563374 w 4563374"/>
                            <a:gd name="connsiteY0" fmla="*/ 1440612 h 2458538"/>
                            <a:gd name="connsiteX1" fmla="*/ 4157932 w 4563374"/>
                            <a:gd name="connsiteY1" fmla="*/ 1966823 h 2458538"/>
                            <a:gd name="connsiteX2" fmla="*/ 3554083 w 4563374"/>
                            <a:gd name="connsiteY2" fmla="*/ 1440612 h 2458538"/>
                            <a:gd name="connsiteX3" fmla="*/ 2769079 w 4563374"/>
                            <a:gd name="connsiteY3" fmla="*/ 2458529 h 2458538"/>
                            <a:gd name="connsiteX4" fmla="*/ 2216989 w 4563374"/>
                            <a:gd name="connsiteY4" fmla="*/ 1457864 h 2458538"/>
                            <a:gd name="connsiteX5" fmla="*/ 1785668 w 4563374"/>
                            <a:gd name="connsiteY5" fmla="*/ 370936 h 2458538"/>
                            <a:gd name="connsiteX6" fmla="*/ 0 w 4563374"/>
                            <a:gd name="connsiteY6" fmla="*/ 0 h 2458538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  <a:cxn ang="0">
                              <a:pos x="connsiteX6" y="connsiteY6"/>
                            </a:cxn>
                          </a:cxnLst>
                          <a:rect l="l" t="t" r="r" b="b"/>
                          <a:pathLst>
                            <a:path w="4563374" h="2458538">
                              <a:moveTo>
                                <a:pt x="4563374" y="1440612"/>
                              </a:moveTo>
                              <a:cubicBezTo>
                                <a:pt x="4444760" y="1703717"/>
                                <a:pt x="4326147" y="1966823"/>
                                <a:pt x="4157932" y="1966823"/>
                              </a:cubicBezTo>
                              <a:cubicBezTo>
                                <a:pt x="3989717" y="1966823"/>
                                <a:pt x="3785558" y="1358661"/>
                                <a:pt x="3554083" y="1440612"/>
                              </a:cubicBezTo>
                              <a:cubicBezTo>
                                <a:pt x="3322608" y="1522563"/>
                                <a:pt x="2991928" y="2455654"/>
                                <a:pt x="2769079" y="2458529"/>
                              </a:cubicBezTo>
                              <a:cubicBezTo>
                                <a:pt x="2546230" y="2461404"/>
                                <a:pt x="2380891" y="1805796"/>
                                <a:pt x="2216989" y="1457864"/>
                              </a:cubicBezTo>
                              <a:cubicBezTo>
                                <a:pt x="2053087" y="1109932"/>
                                <a:pt x="2155166" y="613913"/>
                                <a:pt x="1785668" y="370936"/>
                              </a:cubicBezTo>
                              <a:cubicBezTo>
                                <a:pt x="1416170" y="127959"/>
                                <a:pt x="708085" y="63979"/>
                                <a:pt x="0" y="0"/>
                              </a:cubicBezTo>
                            </a:path>
                          </a:pathLst>
                        </a:custGeom>
                        <a:noFill/>
                        <a:ln w="104775">
                          <a:solidFill>
                            <a:srgbClr val="760000"/>
                          </a:solidFill>
                        </a:ln>
                      </p:spPr>
                      <p:style>
                        <a:lnRef idx="2">
                          <a:schemeClr val="accent1">
                            <a:shade val="50000"/>
                          </a:schemeClr>
                        </a:lnRef>
                        <a:fillRef idx="1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tlCol="0" anchor="ctr"/>
                        <a:lstStyle/>
                        <a:p>
                          <a:pPr algn="ctr"/>
                          <a:endParaRPr lang="en-GB"/>
                        </a:p>
                      </p:txBody>
                    </p:sp>
                    <p:sp>
                      <p:nvSpPr>
                        <p:cNvPr id="2" name="Trapezoid 1"/>
                        <p:cNvSpPr/>
                        <p:nvPr/>
                      </p:nvSpPr>
                      <p:spPr>
                        <a:xfrm rot="10800000">
                          <a:off x="4011282" y="2867189"/>
                          <a:ext cx="3283385" cy="1147313"/>
                        </a:xfrm>
                        <a:prstGeom prst="trapezoid">
                          <a:avLst>
                            <a:gd name="adj" fmla="val 34774"/>
                          </a:avLst>
                        </a:prstGeom>
                        <a:gradFill flip="none" rotWithShape="1">
                          <a:gsLst>
                            <a:gs pos="0">
                              <a:srgbClr val="FF5757"/>
                            </a:gs>
                            <a:gs pos="23000">
                              <a:srgbClr val="FF4343"/>
                            </a:gs>
                            <a:gs pos="69000">
                              <a:srgbClr val="FA0000"/>
                            </a:gs>
                            <a:gs pos="97000">
                              <a:srgbClr val="C00000"/>
                            </a:gs>
                          </a:gsLst>
                          <a:path path="circle">
                            <a:fillToRect l="50000" t="50000" r="50000" b="50000"/>
                          </a:path>
                          <a:tileRect/>
                        </a:gradFill>
                        <a:ln>
                          <a:noFill/>
                        </a:ln>
                      </p:spPr>
                      <p:style>
                        <a:lnRef idx="2">
                          <a:schemeClr val="accent1">
                            <a:shade val="50000"/>
                          </a:schemeClr>
                        </a:lnRef>
                        <a:fillRef idx="1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tlCol="0" anchor="ctr"/>
                        <a:lstStyle/>
                        <a:p>
                          <a:pPr algn="ctr"/>
                          <a:endParaRPr lang="en-GB"/>
                        </a:p>
                      </p:txBody>
                    </p:sp>
                    <p:cxnSp>
                      <p:nvCxnSpPr>
                        <p:cNvPr id="8" name="Straight Connector 7"/>
                        <p:cNvCxnSpPr/>
                        <p:nvPr/>
                      </p:nvCxnSpPr>
                      <p:spPr>
                        <a:xfrm>
                          <a:off x="2268747" y="2518913"/>
                          <a:ext cx="974785" cy="112144"/>
                        </a:xfrm>
                        <a:prstGeom prst="line">
                          <a:avLst/>
                        </a:prstGeom>
                        <a:ln w="114300">
                          <a:solidFill>
                            <a:schemeClr val="tx1"/>
                          </a:solidFill>
                        </a:ln>
                      </p:spPr>
                      <p:style>
                        <a:lnRef idx="1">
                          <a:schemeClr val="accent1"/>
                        </a:lnRef>
                        <a:fillRef idx="0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tx1"/>
                        </a:fontRef>
                      </p:style>
                    </p:cxnSp>
                  </p:grpSp>
                </p:grpSp>
              </p:grpSp>
              <p:sp>
                <p:nvSpPr>
                  <p:cNvPr id="4" name="Down Arrow 3"/>
                  <p:cNvSpPr/>
                  <p:nvPr/>
                </p:nvSpPr>
                <p:spPr>
                  <a:xfrm>
                    <a:off x="5037826" y="3096554"/>
                    <a:ext cx="414068" cy="957532"/>
                  </a:xfrm>
                  <a:prstGeom prst="downArrow">
                    <a:avLst/>
                  </a:prstGeom>
                  <a:solidFill>
                    <a:srgbClr val="4F42FC"/>
                  </a:solidFill>
                  <a:ln w="25400">
                    <a:solidFill>
                      <a:srgbClr val="1203D7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15" name="Down Arrow 14"/>
                  <p:cNvSpPr/>
                  <p:nvPr/>
                </p:nvSpPr>
                <p:spPr>
                  <a:xfrm rot="10800000">
                    <a:off x="2001639" y="1676398"/>
                    <a:ext cx="414068" cy="617783"/>
                  </a:xfrm>
                  <a:prstGeom prst="downArrow">
                    <a:avLst/>
                  </a:prstGeom>
                  <a:solidFill>
                    <a:srgbClr val="4F42FC"/>
                  </a:solidFill>
                  <a:ln w="25400">
                    <a:solidFill>
                      <a:srgbClr val="1203D7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7" name="TextBox 6"/>
                <p:cNvSpPr txBox="1"/>
                <p:nvPr/>
              </p:nvSpPr>
              <p:spPr>
                <a:xfrm>
                  <a:off x="4990927" y="3691730"/>
                  <a:ext cx="975413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GB" b="1" dirty="0" smtClean="0">
                      <a:latin typeface="Verdana" panose="020B0604030504040204" pitchFamily="34" charset="0"/>
                      <a:ea typeface="Verdana" panose="020B0604030504040204" pitchFamily="34" charset="0"/>
                    </a:rPr>
                    <a:t>800 N</a:t>
                  </a:r>
                  <a:endParaRPr lang="en-GB" b="1" dirty="0">
                    <a:latin typeface="Verdana" panose="020B0604030504040204" pitchFamily="34" charset="0"/>
                    <a:ea typeface="Verdana" panose="020B0604030504040204" pitchFamily="34" charset="0"/>
                  </a:endParaRPr>
                </a:p>
              </p:txBody>
            </p:sp>
            <p:sp>
              <p:nvSpPr>
                <p:cNvPr id="18" name="Oval 17"/>
                <p:cNvSpPr/>
                <p:nvPr/>
              </p:nvSpPr>
              <p:spPr>
                <a:xfrm>
                  <a:off x="5413116" y="5067315"/>
                  <a:ext cx="72000" cy="72000"/>
                </a:xfrm>
                <a:prstGeom prst="ellipse">
                  <a:avLst/>
                </a:prstGeom>
                <a:solidFill>
                  <a:srgbClr val="FFFF00"/>
                </a:solidFill>
                <a:ln>
                  <a:solidFill>
                    <a:srgbClr val="FF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21" name="TextBox 20"/>
              <p:cNvSpPr txBox="1"/>
              <p:nvPr/>
            </p:nvSpPr>
            <p:spPr>
              <a:xfrm>
                <a:off x="1430795" y="2608247"/>
                <a:ext cx="975413" cy="58477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3200" b="1" dirty="0" smtClean="0">
                    <a:latin typeface="Verdana" panose="020B0604030504040204" pitchFamily="34" charset="0"/>
                    <a:ea typeface="Verdana" panose="020B0604030504040204" pitchFamily="34" charset="0"/>
                  </a:rPr>
                  <a:t>?</a:t>
                </a:r>
                <a:endParaRPr lang="en-GB" sz="3200" b="1" dirty="0">
                  <a:latin typeface="Verdana" panose="020B0604030504040204" pitchFamily="34" charset="0"/>
                  <a:ea typeface="Verdana" panose="020B0604030504040204" pitchFamily="34" charset="0"/>
                </a:endParaRPr>
              </a:p>
            </p:txBody>
          </p:sp>
        </p:grpSp>
        <p:sp>
          <p:nvSpPr>
            <p:cNvPr id="22" name="Left-Right Arrow 21"/>
            <p:cNvSpPr/>
            <p:nvPr/>
          </p:nvSpPr>
          <p:spPr>
            <a:xfrm>
              <a:off x="4938713" y="4574381"/>
              <a:ext cx="516320" cy="83324"/>
            </a:xfrm>
            <a:prstGeom prst="leftRightArrow">
              <a:avLst/>
            </a:prstGeom>
            <a:solidFill>
              <a:srgbClr val="FFFF00"/>
            </a:solidFill>
            <a:ln>
              <a:solidFill>
                <a:srgbClr val="4F42F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" name="Left-Right Arrow 24"/>
            <p:cNvSpPr/>
            <p:nvPr/>
          </p:nvSpPr>
          <p:spPr>
            <a:xfrm>
              <a:off x="1905000" y="2458359"/>
              <a:ext cx="3033713" cy="83324"/>
            </a:xfrm>
            <a:prstGeom prst="leftRightArrow">
              <a:avLst/>
            </a:prstGeom>
            <a:solidFill>
              <a:srgbClr val="FFFF00"/>
            </a:solidFill>
            <a:ln>
              <a:solidFill>
                <a:srgbClr val="4F42F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5079709" y="4206898"/>
              <a:ext cx="97541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b="1" dirty="0" smtClean="0">
                  <a:latin typeface="Verdana" panose="020B0604030504040204" pitchFamily="34" charset="0"/>
                  <a:ea typeface="Verdana" panose="020B0604030504040204" pitchFamily="34" charset="0"/>
                </a:rPr>
                <a:t>20 cm</a:t>
              </a:r>
              <a:endParaRPr lang="en-GB" b="1" dirty="0">
                <a:latin typeface="Verdana" panose="020B0604030504040204" pitchFamily="34" charset="0"/>
                <a:ea typeface="Verdana" panose="020B0604030504040204" pitchFamily="34" charset="0"/>
              </a:endParaRPr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2942765" y="2136639"/>
              <a:ext cx="97541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b="1" dirty="0" smtClean="0">
                  <a:latin typeface="Verdana" panose="020B0604030504040204" pitchFamily="34" charset="0"/>
                  <a:ea typeface="Verdana" panose="020B0604030504040204" pitchFamily="34" charset="0"/>
                </a:rPr>
                <a:t>1.2 m</a:t>
              </a:r>
              <a:endParaRPr lang="en-GB" b="1" dirty="0">
                <a:latin typeface="Verdana" panose="020B0604030504040204" pitchFamily="34" charset="0"/>
                <a:ea typeface="Verdana" panose="020B060403050404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683428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6889" y="651740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Wheelbarrow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6" name="Text Placeholder 16"/>
          <p:cNvSpPr txBox="1">
            <a:spLocks/>
          </p:cNvSpPr>
          <p:nvPr/>
        </p:nvSpPr>
        <p:spPr>
          <a:xfrm>
            <a:off x="457200" y="767751"/>
            <a:ext cx="5884846" cy="819509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en-US" sz="1400" dirty="0"/>
              <a:t>Use these statements to describe </a:t>
            </a:r>
            <a:r>
              <a:rPr lang="en-US" sz="1400" b="1" dirty="0"/>
              <a:t>how to </a:t>
            </a:r>
            <a:r>
              <a:rPr lang="en-US" sz="1400" b="1" dirty="0" smtClean="0"/>
              <a:t>calculate the force needed to lift the soil</a:t>
            </a:r>
            <a:r>
              <a:rPr lang="en-US" sz="1400" dirty="0" smtClean="0"/>
              <a:t>.</a:t>
            </a:r>
            <a:endParaRPr lang="en-US" sz="1400" dirty="0"/>
          </a:p>
          <a:p>
            <a:pPr lvl="0">
              <a:defRPr/>
            </a:pPr>
            <a:r>
              <a:rPr lang="en-US" sz="1400" dirty="0"/>
              <a:t>Some of the statements are </a:t>
            </a:r>
            <a:r>
              <a:rPr lang="en-US" sz="1400" i="1" dirty="0"/>
              <a:t>not </a:t>
            </a:r>
            <a:r>
              <a:rPr lang="en-US" sz="1400" dirty="0"/>
              <a:t>needed.</a:t>
            </a:r>
          </a:p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endParaRPr kumimoji="0" lang="en-US" sz="14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57200" y="2267995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Work out the turning effect of the soil.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57200" y="3757921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 length of the lever is 1.2 m.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457200" y="4502884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Add 1.2 m to 0.2 m to find the length of the lever.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57200" y="1523032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 turning 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effect = length </a:t>
            </a:r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of the lever 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x the </a:t>
            </a:r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force to 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lift the wheelbarrow.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457200" y="3012958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 force to lift the wheelbarrow 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= </a:t>
            </a:r>
          </a:p>
          <a:p>
            <a:pPr algn="ctr"/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turning </a:t>
            </a:r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effect 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sym typeface="Symbol" panose="05050102010706020507" pitchFamily="18" charset="2"/>
              </a:rPr>
              <a:t>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</a:t>
            </a:r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by the length of the lever.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57200" y="5247847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Divide both sides by the length of the lever.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4729212" y="2267995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Change 20 cm into metres.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4729212" y="3757921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 length of the lever is about 1.7 m.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4729212" y="4502884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Multiply 0.2 m by 800 N.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4729212" y="1523032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 force to lift the wheelbarrow 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= </a:t>
            </a:r>
          </a:p>
          <a:p>
            <a:pPr algn="ctr"/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length </a:t>
            </a:r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of the lever 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x </a:t>
            </a:r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 weight of the 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soil.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4729212" y="3012958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 turning effect needed to lift the 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wheelbarrow = turning </a:t>
            </a:r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effect of the soil.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4729212" y="5247847"/>
            <a:ext cx="4140000" cy="648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Multiply 20 cm by 800 N</a:t>
            </a:r>
            <a:r>
              <a:rPr lang="en-GB" sz="1400" dirty="0" smtClean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.</a:t>
            </a:r>
            <a:endParaRPr lang="en-GB" sz="1400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7082287" y="491706"/>
            <a:ext cx="1406106" cy="37142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437322" y="68508"/>
            <a:ext cx="2431890" cy="139530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21551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.BEST_PPt_First slide ready.pptx" id="{381E4D17-69CB-42C3-85C1-2E8F8736608A}" vid="{03D53ADA-BC75-4EEB-AF83-964927EF2CE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.BEST_PPt_First slide ready</Template>
  <TotalTime>64</TotalTime>
  <Words>215</Words>
  <Application>Microsoft Office PowerPoint</Application>
  <PresentationFormat>On-screen Show (4:3)</PresentationFormat>
  <Paragraphs>28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Calibri Light</vt:lpstr>
      <vt:lpstr>Symbol</vt:lpstr>
      <vt:lpstr>Verdana</vt:lpstr>
      <vt:lpstr>Office Theme</vt:lpstr>
      <vt:lpstr>PowerPoint Presentation</vt:lpstr>
      <vt:lpstr>PowerPoint Presentation</vt:lpstr>
      <vt:lpstr>PowerPoint Presentation</vt:lpstr>
    </vt:vector>
  </TitlesOfParts>
  <Company>University of York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Peter Fairhurst</dc:creator>
  <cp:lastModifiedBy>Peter Fairhurst</cp:lastModifiedBy>
  <cp:revision>10</cp:revision>
  <dcterms:created xsi:type="dcterms:W3CDTF">2019-06-27T09:05:44Z</dcterms:created>
  <dcterms:modified xsi:type="dcterms:W3CDTF">2019-06-27T10:10:01Z</dcterms:modified>
</cp:coreProperties>
</file>

<file path=docProps/thumbnail.jpeg>
</file>